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9" r:id="rId3"/>
    <p:sldId id="260" r:id="rId4"/>
    <p:sldId id="261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microsoft.com/office/2007/relationships/hdphoto" Target="../media/hdphoto11.wdp"/><Relationship Id="rId26" Type="http://schemas.microsoft.com/office/2007/relationships/hdphoto" Target="../media/hdphoto15.wdp"/><Relationship Id="rId3" Type="http://schemas.openxmlformats.org/officeDocument/2006/relationships/image" Target="../media/image10.png"/><Relationship Id="rId21" Type="http://schemas.openxmlformats.org/officeDocument/2006/relationships/image" Target="../media/image19.png"/><Relationship Id="rId34" Type="http://schemas.microsoft.com/office/2007/relationships/hdphoto" Target="../media/hdphoto19.wdp"/><Relationship Id="rId7" Type="http://schemas.openxmlformats.org/officeDocument/2006/relationships/image" Target="../media/image12.png"/><Relationship Id="rId12" Type="http://schemas.microsoft.com/office/2007/relationships/hdphoto" Target="../media/hdphoto8.wdp"/><Relationship Id="rId17" Type="http://schemas.openxmlformats.org/officeDocument/2006/relationships/image" Target="../media/image17.png"/><Relationship Id="rId25" Type="http://schemas.openxmlformats.org/officeDocument/2006/relationships/image" Target="../media/image21.png"/><Relationship Id="rId33" Type="http://schemas.openxmlformats.org/officeDocument/2006/relationships/image" Target="../media/image25.png"/><Relationship Id="rId2" Type="http://schemas.openxmlformats.org/officeDocument/2006/relationships/image" Target="../media/image9.png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4.png"/><Relationship Id="rId24" Type="http://schemas.microsoft.com/office/2007/relationships/hdphoto" Target="../media/hdphoto14.wdp"/><Relationship Id="rId32" Type="http://schemas.microsoft.com/office/2007/relationships/hdphoto" Target="../media/hdphoto18.wdp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28" Type="http://schemas.microsoft.com/office/2007/relationships/hdphoto" Target="../media/hdphoto16.wdp"/><Relationship Id="rId36" Type="http://schemas.microsoft.com/office/2007/relationships/hdphoto" Target="../media/hdphoto20.wdp"/><Relationship Id="rId10" Type="http://schemas.microsoft.com/office/2007/relationships/hdphoto" Target="../media/hdphoto3.wdp"/><Relationship Id="rId19" Type="http://schemas.openxmlformats.org/officeDocument/2006/relationships/image" Target="../media/image18.png"/><Relationship Id="rId31" Type="http://schemas.openxmlformats.org/officeDocument/2006/relationships/image" Target="../media/image24.png"/><Relationship Id="rId4" Type="http://schemas.microsoft.com/office/2007/relationships/hdphoto" Target="../media/hdphoto5.wdp"/><Relationship Id="rId9" Type="http://schemas.openxmlformats.org/officeDocument/2006/relationships/image" Target="../media/image13.png"/><Relationship Id="rId14" Type="http://schemas.microsoft.com/office/2007/relationships/hdphoto" Target="../media/hdphoto9.wdp"/><Relationship Id="rId22" Type="http://schemas.microsoft.com/office/2007/relationships/hdphoto" Target="../media/hdphoto13.wdp"/><Relationship Id="rId27" Type="http://schemas.openxmlformats.org/officeDocument/2006/relationships/image" Target="../media/image22.png"/><Relationship Id="rId30" Type="http://schemas.microsoft.com/office/2007/relationships/hdphoto" Target="../media/hdphoto17.wdp"/><Relationship Id="rId35" Type="http://schemas.openxmlformats.org/officeDocument/2006/relationships/image" Target="../media/image26.png"/><Relationship Id="rId8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735762"/>
          </a:xfrm>
        </p:spPr>
      </p:pic>
      <p:sp>
        <p:nvSpPr>
          <p:cNvPr id="7" name="TextBox 6"/>
          <p:cNvSpPr txBox="1"/>
          <p:nvPr/>
        </p:nvSpPr>
        <p:spPr>
          <a:xfrm>
            <a:off x="87085" y="911677"/>
            <a:ext cx="3526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SVN-Avo" panose="02040603050506020204" pitchFamily="18" charset="0"/>
              </a:rPr>
              <a:t>PHÒNG GD- </a:t>
            </a:r>
            <a:r>
              <a:rPr lang="en-US" sz="1500" b="1">
                <a:solidFill>
                  <a:srgbClr val="0070C0"/>
                </a:solidFill>
                <a:latin typeface="SVN-Avo" panose="02040603050506020204" pitchFamily="18" charset="0"/>
              </a:rPr>
              <a:t>ĐT QUẬN LONG BIÊN</a:t>
            </a:r>
          </a:p>
          <a:p>
            <a:r>
              <a:rPr lang="en-US" sz="1500" b="1">
                <a:solidFill>
                  <a:srgbClr val="0070C0"/>
                </a:solidFill>
                <a:latin typeface="SVN-Avo" panose="02040603050506020204" pitchFamily="18" charset="0"/>
              </a:rPr>
              <a:t>TRƯỜNG </a:t>
            </a:r>
            <a:r>
              <a:rPr lang="en-US" sz="1500" b="1" dirty="0">
                <a:solidFill>
                  <a:srgbClr val="0070C0"/>
                </a:solidFill>
                <a:latin typeface="SVN-Avo" panose="02040603050506020204" pitchFamily="18" charset="0"/>
              </a:rPr>
              <a:t>MẦM </a:t>
            </a:r>
            <a:r>
              <a:rPr lang="en-US" sz="1500" b="1">
                <a:solidFill>
                  <a:srgbClr val="0070C0"/>
                </a:solidFill>
                <a:latin typeface="SVN-Avo" panose="02040603050506020204" pitchFamily="18" charset="0"/>
              </a:rPr>
              <a:t>NON HOA SỮA</a:t>
            </a:r>
            <a:endParaRPr lang="en-US" sz="1500" b="1" dirty="0">
              <a:solidFill>
                <a:srgbClr val="0070C0"/>
              </a:solidFill>
              <a:latin typeface="SVN-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8784" y="2309865"/>
            <a:ext cx="3922099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Lĩnh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vực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: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Phát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triển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ngôn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ngữ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VN-Avo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5205" y="2756177"/>
            <a:ext cx="3951018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Đề</a:t>
            </a:r>
            <a:r>
              <a:rPr lang="en-US" sz="3000" b="1" dirty="0">
                <a:ln/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3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tài</a:t>
            </a:r>
            <a:r>
              <a:rPr lang="en-US" sz="3000" b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: Truyện ”Cây táo”</a:t>
            </a:r>
            <a:endParaRPr lang="en-US" sz="3000" b="1" dirty="0">
              <a:ln/>
              <a:solidFill>
                <a:srgbClr val="FF0000"/>
              </a:solidFill>
              <a:latin typeface="SVN-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5508" y="3762911"/>
            <a:ext cx="2565447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700" b="1" dirty="0" err="1">
                <a:ln/>
                <a:solidFill>
                  <a:srgbClr val="00B050"/>
                </a:solidFill>
                <a:latin typeface="SVN-Avo" panose="02040603050506020204" pitchFamily="18" charset="0"/>
              </a:rPr>
              <a:t>Độ</a:t>
            </a:r>
            <a:r>
              <a:rPr lang="en-US" sz="2700" b="1" dirty="0">
                <a:ln/>
                <a:solidFill>
                  <a:srgbClr val="00B050"/>
                </a:solidFill>
                <a:latin typeface="SVN-Avo" panose="02040603050506020204" pitchFamily="18" charset="0"/>
              </a:rPr>
              <a:t> </a:t>
            </a:r>
            <a:r>
              <a:rPr lang="en-US" sz="2700" b="1" dirty="0" err="1">
                <a:ln/>
                <a:solidFill>
                  <a:srgbClr val="00B050"/>
                </a:solidFill>
                <a:latin typeface="SVN-Avo" panose="02040603050506020204" pitchFamily="18" charset="0"/>
              </a:rPr>
              <a:t>tuổi</a:t>
            </a:r>
            <a:r>
              <a:rPr lang="en-US" sz="2700" b="1">
                <a:ln/>
                <a:solidFill>
                  <a:srgbClr val="00B050"/>
                </a:solidFill>
                <a:latin typeface="SVN-Avo" panose="02040603050506020204" pitchFamily="18" charset="0"/>
              </a:rPr>
              <a:t>: 4- 5 tuổi</a:t>
            </a:r>
            <a:endParaRPr lang="en-US" sz="2700" b="1" dirty="0">
              <a:ln/>
              <a:solidFill>
                <a:srgbClr val="00B050"/>
              </a:solidFill>
              <a:latin typeface="SVN-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58CE8-B530-7E22-EA77-035BDBAF68F7}"/>
              </a:ext>
            </a:extLst>
          </p:cNvPr>
          <p:cNvSpPr txBox="1"/>
          <p:nvPr/>
        </p:nvSpPr>
        <p:spPr>
          <a:xfrm>
            <a:off x="2871682" y="5441535"/>
            <a:ext cx="276957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             </a:t>
            </a:r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                </a:t>
            </a:r>
            <a:r>
              <a:rPr lang="en-US" sz="1350" dirty="0" err="1"/>
              <a:t>Năm</a:t>
            </a:r>
            <a:r>
              <a:rPr lang="en-US" sz="1350" dirty="0"/>
              <a:t> </a:t>
            </a:r>
            <a:r>
              <a:rPr lang="en-US" sz="1350" dirty="0" err="1"/>
              <a:t>học</a:t>
            </a:r>
            <a:r>
              <a:rPr lang="en-US" sz="1350"/>
              <a:t> </a:t>
            </a:r>
            <a:r>
              <a:rPr lang="en-US" sz="1350" smtClean="0"/>
              <a:t>2023-2024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59750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4" b="89815" l="56076" r="89931">
                        <a14:foregroundMark x1="56944" y1="66204" x2="57292" y2="74537"/>
                        <a14:foregroundMark x1="60243" y1="77315" x2="60243" y2="67130"/>
                        <a14:foregroundMark x1="60417" y1="67130" x2="67188" y2="59491"/>
                        <a14:foregroundMark x1="56771" y1="64352" x2="67188" y2="56019"/>
                        <a14:backgroundMark x1="59722" y1="81713" x2="65799" y2="82176"/>
                        <a14:backgroundMark x1="66667" y1="78241" x2="64931" y2="78935"/>
                        <a14:backgroundMark x1="73438" y1="82176" x2="85938" y2="74537"/>
                        <a14:backgroundMark x1="64583" y1="73380" x2="64583" y2="73380"/>
                        <a14:backgroundMark x1="61806" y1="72222" x2="61806" y2="72222"/>
                        <a14:backgroundMark x1="57292" y1="61111" x2="57292" y2="61111"/>
                        <a14:backgroundMark x1="59549" y1="60648" x2="59549" y2="60648"/>
                        <a14:backgroundMark x1="67014" y1="72685" x2="67014" y2="72685"/>
                        <a14:backgroundMark x1="62674" y1="67824" x2="62674" y2="67824"/>
                        <a14:backgroundMark x1="66319" y1="69907" x2="66319" y2="69907"/>
                        <a14:backgroundMark x1="64236" y1="66667" x2="64236" y2="66667"/>
                        <a14:backgroundMark x1="65451" y1="63889" x2="65451" y2="63889"/>
                        <a14:backgroundMark x1="66667" y1="62269" x2="66667" y2="62269"/>
                        <a14:backgroundMark x1="68924" y1="63426" x2="68924" y2="6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6576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7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1"/>
            <a:ext cx="9144000" cy="6857999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4094018" y="4876800"/>
            <a:ext cx="76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14800" y="5410200"/>
            <a:ext cx="45719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08318" y="4807527"/>
            <a:ext cx="76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360718" y="4904509"/>
            <a:ext cx="76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51218" y="5036127"/>
            <a:ext cx="76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0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00382 0.12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787 L -0.00243 0.1268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0093 L -0.00382 0.126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00382 0.127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00382 0.12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0537"/>
          <a:stretch/>
        </p:blipFill>
        <p:spPr>
          <a:xfrm>
            <a:off x="49876" y="0"/>
            <a:ext cx="9144000" cy="678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90" b="86598" l="29730" r="656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22" t="27132" r="29519" b="12137"/>
          <a:stretch/>
        </p:blipFill>
        <p:spPr>
          <a:xfrm>
            <a:off x="-2582488" y="3886200"/>
            <a:ext cx="2632364" cy="2476500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6553200" y="1600200"/>
            <a:ext cx="2362200" cy="1600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ơi</a:t>
            </a:r>
            <a:r>
              <a:rPr lang="en-US" dirty="0"/>
              <a:t>!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mau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051" l="750" r="5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8240">
            <a:off x="2814749" y="1053104"/>
            <a:ext cx="1878676" cy="18383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051" l="750" r="5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3473">
            <a:off x="1068967" y="-161313"/>
            <a:ext cx="1878676" cy="1838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051" l="750" r="5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95002">
            <a:off x="4157991" y="-240132"/>
            <a:ext cx="1878676" cy="18383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051" l="750" r="5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21662">
            <a:off x="2459529" y="227128"/>
            <a:ext cx="1878676" cy="18383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051" l="750" r="5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8615">
            <a:off x="1550280" y="-354031"/>
            <a:ext cx="1878676" cy="18383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051" l="750" r="5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00515">
            <a:off x="3584291" y="681037"/>
            <a:ext cx="1878676" cy="18383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051" l="750" r="5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7536">
            <a:off x="2261062" y="-661035"/>
            <a:ext cx="1878676" cy="18383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051" l="750" r="5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24" y="1281112"/>
            <a:ext cx="1878676" cy="18383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051" l="750" r="5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38" y="0"/>
            <a:ext cx="1878676" cy="18383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051" l="750" r="5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38" y="-22860"/>
            <a:ext cx="1878676" cy="18383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051" l="750" r="5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8127"/>
            <a:ext cx="1878676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2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41 0.01389 C -0.09132 0.01505 -0.02344 0.01875 0.04809 0.02338 C 0.07239 0.02685 0.09392 0.02894 0.1191 0.03033 C 0.15347 0.02801 0.15851 0.02292 0.19201 0.02547 C 0.37517 0.02408 0.55607 0.01945 0.73889 0.01621 C 0.78316 0.01713 0.87187 0.06389 0.87187 0.01621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06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" y="0"/>
            <a:ext cx="9144000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191000"/>
            <a:ext cx="1543050" cy="2667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1778" l="19556" r="7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9875" r="26230" b="21312"/>
          <a:stretch/>
        </p:blipFill>
        <p:spPr>
          <a:xfrm>
            <a:off x="8991600" y="4191001"/>
            <a:ext cx="1533525" cy="162899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99111" l="20000" r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25" t="6734" r="24777" b="6196"/>
          <a:stretch/>
        </p:blipFill>
        <p:spPr>
          <a:xfrm>
            <a:off x="-3276600" y="3908611"/>
            <a:ext cx="1447800" cy="28776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928" b="89691" l="26255" r="652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70" t="32292" r="34738" b="8763"/>
          <a:stretch/>
        </p:blipFill>
        <p:spPr>
          <a:xfrm>
            <a:off x="-1358153" y="5044888"/>
            <a:ext cx="1295400" cy="131557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67" b="91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50" b="25150"/>
          <a:stretch/>
        </p:blipFill>
        <p:spPr>
          <a:xfrm>
            <a:off x="-2133600" y="1752600"/>
            <a:ext cx="11430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6194" b="987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80" y="381000"/>
            <a:ext cx="638079" cy="6852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194" b="987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69" y="3034164"/>
            <a:ext cx="548231" cy="6438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6194" b="987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25" y="2855796"/>
            <a:ext cx="534475" cy="5739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6194" b="987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025" y="949136"/>
            <a:ext cx="599467" cy="64377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6194" b="987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70" y="1851928"/>
            <a:ext cx="622437" cy="53585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6194" b="987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47" y="1969068"/>
            <a:ext cx="622927" cy="66897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6194" b="987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49" y="631256"/>
            <a:ext cx="656340" cy="57753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6194" b="987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731" y="2095500"/>
            <a:ext cx="673010" cy="74816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6194" b="987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905000"/>
            <a:ext cx="614418" cy="65983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6194" b="987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868463"/>
            <a:ext cx="594769" cy="68065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16194" b="987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2095500"/>
            <a:ext cx="685800" cy="74816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2186" b="89617" l="9818" r="89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78" y="874261"/>
            <a:ext cx="1452359" cy="109480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2186" b="89617" l="9818" r="89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874" y="337252"/>
            <a:ext cx="1309689" cy="106242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2186" b="89617" l="9818" r="89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68" y="1905000"/>
            <a:ext cx="1223612" cy="122703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2186" b="89617" l="9818" r="89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72" y="2056816"/>
            <a:ext cx="1377157" cy="120514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2186" b="89617" l="9818" r="89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40" y="526274"/>
            <a:ext cx="1485060" cy="111312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2186" b="89617" l="9818" r="89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41" y="1711894"/>
            <a:ext cx="1156685" cy="113177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2186" b="89617" l="9818" r="89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19" y="2737206"/>
            <a:ext cx="1308285" cy="123776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2186" b="89617" l="9818" r="89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969068"/>
            <a:ext cx="1447799" cy="129289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2186" b="89617" l="9818" r="89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25" y="3033373"/>
            <a:ext cx="1417268" cy="103365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2186" b="89617" l="9818" r="89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411" y="1851928"/>
            <a:ext cx="1178859" cy="107170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2186" b="89617" l="9818" r="89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39" y="868463"/>
            <a:ext cx="1345693" cy="109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1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4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1528 -0.00694 0.02882 -0.01273 0.04497 -0.01574 C 0.05417 -0.01481 0.06337 -0.01481 0.0724 -0.01319 C 0.07778 -0.01227 0.08819 -0.00787 0.08819 -0.00764 C 0.0901 -0.00602 0.09201 -0.00393 0.0941 -0.00255 C 0.09601 -0.00139 0.09861 -0.00185 0.1 -1.11111E-6 C 0.10139 0.00185 0.10052 0.00579 0.10191 0.00787 C 0.10399 0.01134 0.10694 0.01343 0.10972 0.01574 C 0.11649 0.0213 0.11771 0.01945 0.12344 0.02616 C 0.13872 0.04445 0.13628 0.04884 0.15469 0.05486 C 0.16181 0.05394 0.16927 0.0544 0.17639 0.05232 C 0.18073 0.05116 0.18385 0.0463 0.18819 0.04445 C 0.19444 0.03611 0.19549 0.02917 0.20174 0.02083 C 0.20556 0.00556 0.20069 0.01945 0.20972 0.00787 C 0.22118 -0.00717 0.23299 -0.02685 0.25052 -0.0287 C 0.2651 -0.03009 0.27951 -0.03055 0.29392 -0.03148 C 0.30226 -0.03032 0.31267 -0.03333 0.31927 -0.02616 C 0.32101 -0.02407 0.32135 -0.0206 0.32326 -0.01829 C 0.32483 -0.0162 0.32708 -0.01481 0.32917 -0.01319 C 0.33542 -0.00092 0.34358 0.00232 0.35278 0.01042 C 0.37552 0.00671 0.39757 0.00718 0.41944 -0.00255 C 0.425 -0.00787 0.43125 -0.01042 0.43681 -0.01574 C 0.44444 -0.03079 0.43663 -0.01736 0.4467 -0.0287 C 0.4533 -0.03565 0.45573 -0.04352 0.46267 -0.04977 C 0.46684 -0.06852 0.46059 -0.04583 0.47031 -0.06528 C 0.47135 -0.06759 0.47101 -0.07083 0.4724 -0.07315 C 0.47865 -0.08866 0.4776 -0.08634 0.48594 -0.09398 C 0.49045 -0.11088 0.49792 -0.10764 0.51146 -0.10949 C 0.52569 -0.11458 0.53958 -0.11574 0.55451 -0.11736 C 0.55747 -0.1169 0.56962 -0.11574 0.57431 -0.11227 C 0.59566 -0.09653 0.57813 -0.10555 0.59167 -0.09907 C 0.60017 -0.0831 0.59531 -0.08356 0.60156 -0.08356 " pathEditMode="relative" rAng="0" ptsTypes="fffffffffffffffffffffffffffffff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9" y="-31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79704E-6 C 0.03021 0.00161 0.06007 0.00346 0.0901 0.00785 C 0.15017 0.00693 0.21042 0.00693 0.27049 0.00531 C 0.28976 0.00485 0.30816 -0.00717 0.32743 -0.00786 C 0.34705 -0.00856 0.36667 -0.00786 0.38628 -0.00786 " pathEditMode="relative" ptsTypes="ffff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5.96856E-6 C 0.00383 0.00023 0.12622 0.00392 0.13942 0.00508 C 0.14723 0.00577 0.15469 0.00993 0.16268 0.0104 C 0.17449 0.01132 0.18612 0.01201 0.19792 0.01294 C 0.21633 0.01733 0.22883 0.01918 0.24897 0.0208 C 0.29497 0.03166 0.3382 0.02473 0.38629 0.02357 C 0.39723 0.01964 0.39133 0.0208 0.40383 0.0208 " pathEditMode="relative" ptsTypes="ffffff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8387E-6 C -0.05035 -0.00255 -0.09826 0.00092 -0.14896 0.00277 C -0.1651 0.00624 -0.15816 0.00439 -0.17639 0.0104 C -0.17899 0.01132 -0.18177 0.01225 -0.18437 0.01317 C -0.18698 0.0141 -0.19219 0.01571 -0.19219 0.01571 C -0.21128 0.01271 -0.21997 0.00601 -0.23733 2.28387E-6 C -0.24462 0.00254 -0.24983 0.00739 -0.25694 0.0104 C -0.26806 0.00554 -0.27708 0.01571 -0.28819 0.01571 " pathEditMode="relative" ptsTypes="fffffff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84189E-6 C -0.04514 -0.00694 -0.08437 -0.02058 -0.12882 -0.02844 C -0.13906 -0.02543 -0.1493 -0.02474 -0.15989 -0.01873 C -0.16857 -0.01364 -0.17691 0.00739 -0.18593 0.0104 C -0.22795 0.02427 -0.26736 0.01988 -0.30972 0.01988 " pathEditMode="relative" rAng="0" ptsTypes="ffff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6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C 0.00278 0.04954 0.00191 0.09954 0.00764 0.14885 C 0.01146 0.1794 0.02101 0.16713 0.03715 0.18727 C 0.0467 0.2007 0.05243 0.21575 0.05833 0.2301 C 0.05538 0.28982 0.05156 0.34954 0.05156 0.4095 " pathEditMode="relative" rAng="0" ptsTypes="ffffA">
                                      <p:cBhvr>
                                        <p:cTn id="1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2046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C -0.01215 0.21135 -0.01094 0.12801 -0.01094 0.25023 " pathEditMode="relative" rAng="0" ptsTypes="fA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1250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2894 C -0.01077 0.0632 -0.00209 0.09352 -0.01111 0.12616 C -0.02118 0.16343 -0.0316 0.20255 -0.03907 0.24236 C -0.04584 0.2794 -0.04601 0.32014 -0.04914 0.35857 C -0.05018 0.37037 -0.05417 0.3919 -0.05417 0.4051 " pathEditMode="relative" rAng="0" ptsTypes="ffffA">
                                      <p:cBhvr>
                                        <p:cTn id="1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43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SVN-Avo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42</cp:revision>
  <dcterms:created xsi:type="dcterms:W3CDTF">2006-08-16T00:00:00Z</dcterms:created>
  <dcterms:modified xsi:type="dcterms:W3CDTF">2024-11-21T10:54:11Z</dcterms:modified>
</cp:coreProperties>
</file>