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5" r:id="rId6"/>
    <p:sldId id="262" r:id="rId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5" d="100"/>
          <a:sy n="65" d="100"/>
        </p:scale>
        <p:origin x="6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E83918-1758-48CB-B885-93321992B94F}"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5B16A-4AB8-4C05-807E-F4D16635C71A}" type="slidenum">
              <a:rPr lang="en-US" smtClean="0"/>
              <a:t>‹#›</a:t>
            </a:fld>
            <a:endParaRPr lang="en-US"/>
          </a:p>
        </p:txBody>
      </p:sp>
    </p:spTree>
    <p:extLst>
      <p:ext uri="{BB962C8B-B14F-4D97-AF65-F5344CB8AC3E}">
        <p14:creationId xmlns:p14="http://schemas.microsoft.com/office/powerpoint/2010/main" val="285667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83918-1758-48CB-B885-93321992B94F}"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5B16A-4AB8-4C05-807E-F4D16635C71A}" type="slidenum">
              <a:rPr lang="en-US" smtClean="0"/>
              <a:t>‹#›</a:t>
            </a:fld>
            <a:endParaRPr lang="en-US"/>
          </a:p>
        </p:txBody>
      </p:sp>
    </p:spTree>
    <p:extLst>
      <p:ext uri="{BB962C8B-B14F-4D97-AF65-F5344CB8AC3E}">
        <p14:creationId xmlns:p14="http://schemas.microsoft.com/office/powerpoint/2010/main" val="120230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83918-1758-48CB-B885-93321992B94F}"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5B16A-4AB8-4C05-807E-F4D16635C71A}" type="slidenum">
              <a:rPr lang="en-US" smtClean="0"/>
              <a:t>‹#›</a:t>
            </a:fld>
            <a:endParaRPr lang="en-US"/>
          </a:p>
        </p:txBody>
      </p:sp>
    </p:spTree>
    <p:extLst>
      <p:ext uri="{BB962C8B-B14F-4D97-AF65-F5344CB8AC3E}">
        <p14:creationId xmlns:p14="http://schemas.microsoft.com/office/powerpoint/2010/main" val="227697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83918-1758-48CB-B885-93321992B94F}"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5B16A-4AB8-4C05-807E-F4D16635C71A}" type="slidenum">
              <a:rPr lang="en-US" smtClean="0"/>
              <a:t>‹#›</a:t>
            </a:fld>
            <a:endParaRPr lang="en-US"/>
          </a:p>
        </p:txBody>
      </p:sp>
    </p:spTree>
    <p:extLst>
      <p:ext uri="{BB962C8B-B14F-4D97-AF65-F5344CB8AC3E}">
        <p14:creationId xmlns:p14="http://schemas.microsoft.com/office/powerpoint/2010/main" val="150438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E83918-1758-48CB-B885-93321992B94F}"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5B16A-4AB8-4C05-807E-F4D16635C71A}" type="slidenum">
              <a:rPr lang="en-US" smtClean="0"/>
              <a:t>‹#›</a:t>
            </a:fld>
            <a:endParaRPr lang="en-US"/>
          </a:p>
        </p:txBody>
      </p:sp>
    </p:spTree>
    <p:extLst>
      <p:ext uri="{BB962C8B-B14F-4D97-AF65-F5344CB8AC3E}">
        <p14:creationId xmlns:p14="http://schemas.microsoft.com/office/powerpoint/2010/main" val="370903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E83918-1758-48CB-B885-93321992B94F}"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5B16A-4AB8-4C05-807E-F4D16635C71A}" type="slidenum">
              <a:rPr lang="en-US" smtClean="0"/>
              <a:t>‹#›</a:t>
            </a:fld>
            <a:endParaRPr lang="en-US"/>
          </a:p>
        </p:txBody>
      </p:sp>
    </p:spTree>
    <p:extLst>
      <p:ext uri="{BB962C8B-B14F-4D97-AF65-F5344CB8AC3E}">
        <p14:creationId xmlns:p14="http://schemas.microsoft.com/office/powerpoint/2010/main" val="426761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E83918-1758-48CB-B885-93321992B94F}" type="datetimeFigureOut">
              <a:rPr lang="en-US" smtClean="0"/>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F5B16A-4AB8-4C05-807E-F4D16635C71A}" type="slidenum">
              <a:rPr lang="en-US" smtClean="0"/>
              <a:t>‹#›</a:t>
            </a:fld>
            <a:endParaRPr lang="en-US"/>
          </a:p>
        </p:txBody>
      </p:sp>
    </p:spTree>
    <p:extLst>
      <p:ext uri="{BB962C8B-B14F-4D97-AF65-F5344CB8AC3E}">
        <p14:creationId xmlns:p14="http://schemas.microsoft.com/office/powerpoint/2010/main" val="126102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E83918-1758-48CB-B885-93321992B94F}" type="datetimeFigureOut">
              <a:rPr lang="en-US" smtClean="0"/>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F5B16A-4AB8-4C05-807E-F4D16635C71A}" type="slidenum">
              <a:rPr lang="en-US" smtClean="0"/>
              <a:t>‹#›</a:t>
            </a:fld>
            <a:endParaRPr lang="en-US"/>
          </a:p>
        </p:txBody>
      </p:sp>
    </p:spTree>
    <p:extLst>
      <p:ext uri="{BB962C8B-B14F-4D97-AF65-F5344CB8AC3E}">
        <p14:creationId xmlns:p14="http://schemas.microsoft.com/office/powerpoint/2010/main" val="67198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83918-1758-48CB-B885-93321992B94F}" type="datetimeFigureOut">
              <a:rPr lang="en-US" smtClean="0"/>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F5B16A-4AB8-4C05-807E-F4D16635C71A}" type="slidenum">
              <a:rPr lang="en-US" smtClean="0"/>
              <a:t>‹#›</a:t>
            </a:fld>
            <a:endParaRPr lang="en-US"/>
          </a:p>
        </p:txBody>
      </p:sp>
    </p:spTree>
    <p:extLst>
      <p:ext uri="{BB962C8B-B14F-4D97-AF65-F5344CB8AC3E}">
        <p14:creationId xmlns:p14="http://schemas.microsoft.com/office/powerpoint/2010/main" val="419081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E83918-1758-48CB-B885-93321992B94F}"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5B16A-4AB8-4C05-807E-F4D16635C71A}" type="slidenum">
              <a:rPr lang="en-US" smtClean="0"/>
              <a:t>‹#›</a:t>
            </a:fld>
            <a:endParaRPr lang="en-US"/>
          </a:p>
        </p:txBody>
      </p:sp>
    </p:spTree>
    <p:extLst>
      <p:ext uri="{BB962C8B-B14F-4D97-AF65-F5344CB8AC3E}">
        <p14:creationId xmlns:p14="http://schemas.microsoft.com/office/powerpoint/2010/main" val="357161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E83918-1758-48CB-B885-93321992B94F}"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5B16A-4AB8-4C05-807E-F4D16635C71A}" type="slidenum">
              <a:rPr lang="en-US" smtClean="0"/>
              <a:t>‹#›</a:t>
            </a:fld>
            <a:endParaRPr lang="en-US"/>
          </a:p>
        </p:txBody>
      </p:sp>
    </p:spTree>
    <p:extLst>
      <p:ext uri="{BB962C8B-B14F-4D97-AF65-F5344CB8AC3E}">
        <p14:creationId xmlns:p14="http://schemas.microsoft.com/office/powerpoint/2010/main" val="204612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83918-1758-48CB-B885-93321992B94F}" type="datetimeFigureOut">
              <a:rPr lang="en-US" smtClean="0"/>
              <a:t>10/9/2024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5B16A-4AB8-4C05-807E-F4D16635C71A}" type="slidenum">
              <a:rPr lang="en-US" smtClean="0"/>
              <a:t>‹#›</a:t>
            </a:fld>
            <a:endParaRPr lang="en-US"/>
          </a:p>
        </p:txBody>
      </p:sp>
    </p:spTree>
    <p:extLst>
      <p:ext uri="{BB962C8B-B14F-4D97-AF65-F5344CB8AC3E}">
        <p14:creationId xmlns:p14="http://schemas.microsoft.com/office/powerpoint/2010/main" val="2450423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304"/>
            <a:ext cx="12192000" cy="7038304"/>
          </a:xfrm>
          <a:prstGeom prst="rect">
            <a:avLst/>
          </a:prstGeom>
        </p:spPr>
      </p:pic>
      <p:sp>
        <p:nvSpPr>
          <p:cNvPr id="5" name="TextBox 4"/>
          <p:cNvSpPr txBox="1"/>
          <p:nvPr/>
        </p:nvSpPr>
        <p:spPr>
          <a:xfrm>
            <a:off x="3238817" y="659107"/>
            <a:ext cx="5950475" cy="830997"/>
          </a:xfrm>
          <a:prstGeom prst="rect">
            <a:avLst/>
          </a:prstGeom>
          <a:noFill/>
        </p:spPr>
        <p:txBody>
          <a:bodyPr wrap="none" rtlCol="0">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ỦY BAN NHÂN DÂN QUẬN LONG BIÊN </a:t>
            </a:r>
          </a:p>
          <a:p>
            <a:r>
              <a:rPr lang="en-US" sz="2400" b="1" dirty="0" smtClean="0">
                <a:solidFill>
                  <a:schemeClr val="bg1"/>
                </a:solidFill>
                <a:latin typeface="Times New Roman" panose="02020603050405020304" pitchFamily="18" charset="0"/>
                <a:cs typeface="Times New Roman" panose="02020603050405020304" pitchFamily="18" charset="0"/>
              </a:rPr>
              <a:t>       TRƯỜNG MẦM NON HOA SỮA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558863" y="2938738"/>
            <a:ext cx="4672048" cy="400110"/>
          </a:xfrm>
          <a:prstGeom prst="rect">
            <a:avLst/>
          </a:prstGeom>
          <a:noFill/>
        </p:spPr>
        <p:txBody>
          <a:bodyPr wrap="non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LĨNH VỰC PHÁT TRIỂN NGÔN NGỮ </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flipH="1">
            <a:off x="3558863" y="3480983"/>
            <a:ext cx="5074274" cy="1015663"/>
          </a:xfrm>
          <a:prstGeom prst="rect">
            <a:avLst/>
          </a:prstGeom>
          <a:noFill/>
        </p:spPr>
        <p:txBody>
          <a:bodyPr wrap="square" rtlCol="0">
            <a:spAutoFit/>
          </a:bodyPr>
          <a:lstStyle/>
          <a:p>
            <a:r>
              <a:rPr lang="en-US" sz="2000" b="1" dirty="0" err="1" smtClean="0">
                <a:solidFill>
                  <a:schemeClr val="bg1"/>
                </a:solidFill>
                <a:latin typeface="Times New Roman" panose="02020603050405020304" pitchFamily="18" charset="0"/>
                <a:cs typeface="Times New Roman" panose="02020603050405020304" pitchFamily="18" charset="0"/>
              </a:rPr>
              <a:t>Đề</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tài</a:t>
            </a:r>
            <a:r>
              <a:rPr lang="en-US" sz="2000" b="1" dirty="0" smtClean="0">
                <a:solidFill>
                  <a:schemeClr val="bg1"/>
                </a:solidFill>
                <a:latin typeface="Times New Roman" panose="02020603050405020304" pitchFamily="18" charset="0"/>
                <a:cs typeface="Times New Roman" panose="02020603050405020304" pitchFamily="18" charset="0"/>
              </a:rPr>
              <a:t> :  : </a:t>
            </a:r>
            <a:r>
              <a:rPr lang="en-US" sz="2000" b="1" dirty="0" err="1">
                <a:solidFill>
                  <a:schemeClr val="bg1"/>
                </a:solidFill>
                <a:latin typeface="Times New Roman" panose="02020603050405020304" pitchFamily="18" charset="0"/>
                <a:cs typeface="Times New Roman" panose="02020603050405020304" pitchFamily="18" charset="0"/>
              </a:rPr>
              <a:t>Truyện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Bé</a:t>
            </a:r>
            <a:r>
              <a:rPr lang="en-US" sz="2000" b="1" dirty="0">
                <a:solidFill>
                  <a:schemeClr val="bg1"/>
                </a:solidFill>
                <a:latin typeface="Times New Roman" panose="02020603050405020304" pitchFamily="18" charset="0"/>
                <a:cs typeface="Times New Roman" panose="02020603050405020304" pitchFamily="18" charset="0"/>
              </a:rPr>
              <a:t> Minh </a:t>
            </a:r>
            <a:r>
              <a:rPr lang="en-US" sz="2000" b="1" dirty="0" err="1">
                <a:solidFill>
                  <a:schemeClr val="bg1"/>
                </a:solidFill>
                <a:latin typeface="Times New Roman" panose="02020603050405020304" pitchFamily="18" charset="0"/>
                <a:cs typeface="Times New Roman" panose="02020603050405020304" pitchFamily="18" charset="0"/>
              </a:rPr>
              <a:t>Quân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dũng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cảm</a:t>
            </a:r>
            <a:endParaRPr lang="en-US" sz="2000" b="1" dirty="0" smtClean="0">
              <a:solidFill>
                <a:schemeClr val="bg1"/>
              </a:solidFill>
              <a:latin typeface="Times New Roman" panose="02020603050405020304" pitchFamily="18" charset="0"/>
              <a:cs typeface="Times New Roman" panose="02020603050405020304" pitchFamily="18" charset="0"/>
            </a:endParaRPr>
          </a:p>
          <a:p>
            <a:r>
              <a:rPr lang="en-US" sz="2000" b="1" dirty="0" err="1" smtClean="0">
                <a:solidFill>
                  <a:schemeClr val="bg1"/>
                </a:solidFill>
                <a:latin typeface="Times New Roman" panose="02020603050405020304" pitchFamily="18" charset="0"/>
                <a:cs typeface="Times New Roman" panose="02020603050405020304" pitchFamily="18" charset="0"/>
              </a:rPr>
              <a:t>Lứa</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tuổi</a:t>
            </a:r>
            <a:r>
              <a:rPr lang="en-US" sz="2000" b="1" dirty="0" smtClean="0">
                <a:solidFill>
                  <a:schemeClr val="bg1"/>
                </a:solidFill>
                <a:latin typeface="Times New Roman" panose="02020603050405020304" pitchFamily="18" charset="0"/>
                <a:cs typeface="Times New Roman" panose="02020603050405020304" pitchFamily="18" charset="0"/>
              </a:rPr>
              <a:t> : </a:t>
            </a:r>
            <a:r>
              <a:rPr lang="en-US" sz="2000" b="1" dirty="0" err="1" smtClean="0">
                <a:solidFill>
                  <a:schemeClr val="bg1"/>
                </a:solidFill>
                <a:latin typeface="Times New Roman" panose="02020603050405020304" pitchFamily="18" charset="0"/>
                <a:cs typeface="Times New Roman" panose="02020603050405020304" pitchFamily="18" charset="0"/>
              </a:rPr>
              <a:t>Mẫu</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giáo</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bé</a:t>
            </a:r>
            <a:r>
              <a:rPr lang="en-US" sz="2000" b="1" dirty="0" smtClean="0">
                <a:solidFill>
                  <a:schemeClr val="bg1"/>
                </a:solidFill>
                <a:latin typeface="Times New Roman" panose="02020603050405020304" pitchFamily="18" charset="0"/>
                <a:cs typeface="Times New Roman" panose="02020603050405020304" pitchFamily="18" charset="0"/>
              </a:rPr>
              <a:t> </a:t>
            </a:r>
            <a:r>
              <a:rPr lang="vi-VN" sz="2000" b="1" dirty="0" smtClean="0">
                <a:solidFill>
                  <a:schemeClr val="bg1"/>
                </a:solidFill>
                <a:latin typeface="Times New Roman" panose="02020603050405020304" pitchFamily="18" charset="0"/>
                <a:cs typeface="Times New Roman" panose="02020603050405020304" pitchFamily="18" charset="0"/>
              </a:rPr>
              <a:t>C4</a:t>
            </a:r>
            <a:endParaRPr lang="en-US" sz="2000" b="1" dirty="0" smtClean="0">
              <a:solidFill>
                <a:schemeClr val="bg1"/>
              </a:solidFill>
              <a:latin typeface="Times New Roman" panose="02020603050405020304" pitchFamily="18" charset="0"/>
              <a:cs typeface="Times New Roman" panose="02020603050405020304" pitchFamily="18" charset="0"/>
            </a:endParaRPr>
          </a:p>
          <a:p>
            <a:r>
              <a:rPr lang="en-US" sz="2000" b="1" dirty="0" err="1" smtClean="0">
                <a:solidFill>
                  <a:schemeClr val="bg1"/>
                </a:solidFill>
                <a:latin typeface="Times New Roman" panose="02020603050405020304" pitchFamily="18" charset="0"/>
                <a:cs typeface="Times New Roman" panose="02020603050405020304" pitchFamily="18" charset="0"/>
              </a:rPr>
              <a:t>Thời</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gian</a:t>
            </a:r>
            <a:r>
              <a:rPr lang="en-US" sz="2000" b="1" dirty="0" smtClean="0">
                <a:solidFill>
                  <a:schemeClr val="bg1"/>
                </a:solidFill>
                <a:latin typeface="Times New Roman" panose="02020603050405020304" pitchFamily="18" charset="0"/>
                <a:cs typeface="Times New Roman" panose="02020603050405020304" pitchFamily="18" charset="0"/>
              </a:rPr>
              <a:t> : 15- 20 </a:t>
            </a:r>
            <a:r>
              <a:rPr lang="en-US" sz="2000" b="1" dirty="0" err="1" smtClean="0">
                <a:solidFill>
                  <a:schemeClr val="bg1"/>
                </a:solidFill>
                <a:latin typeface="Times New Roman" panose="02020603050405020304" pitchFamily="18" charset="0"/>
                <a:cs typeface="Times New Roman" panose="02020603050405020304" pitchFamily="18" charset="0"/>
              </a:rPr>
              <a:t>phút</a:t>
            </a:r>
            <a:r>
              <a:rPr lang="en-US" sz="2000" b="1" dirty="0" smtClean="0">
                <a:solidFill>
                  <a:schemeClr val="bg1"/>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4891186" y="5422005"/>
            <a:ext cx="2319866" cy="369332"/>
          </a:xfrm>
          <a:prstGeom prst="rect">
            <a:avLst/>
          </a:prstGeom>
          <a:noFill/>
        </p:spPr>
        <p:txBody>
          <a:bodyPr wrap="non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Năm</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học</a:t>
            </a:r>
            <a:r>
              <a:rPr lang="en-US" dirty="0" smtClean="0">
                <a:solidFill>
                  <a:schemeClr val="bg1"/>
                </a:solidFill>
                <a:latin typeface="Times New Roman" panose="02020603050405020304" pitchFamily="18" charset="0"/>
                <a:cs typeface="Times New Roman" panose="02020603050405020304" pitchFamily="18" charset="0"/>
              </a:rPr>
              <a:t> : 2024 - 2025</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343" y="1598333"/>
            <a:ext cx="1066079" cy="1340405"/>
          </a:xfrm>
          <a:prstGeom prst="rect">
            <a:avLst/>
          </a:prstGeom>
        </p:spPr>
      </p:pic>
    </p:spTree>
    <p:extLst>
      <p:ext uri="{BB962C8B-B14F-4D97-AF65-F5344CB8AC3E}">
        <p14:creationId xmlns:p14="http://schemas.microsoft.com/office/powerpoint/2010/main" val="4065247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0" y="0"/>
            <a:ext cx="12299323" cy="7018985"/>
          </a:xfrm>
        </p:spPr>
      </p:pic>
      <p:sp>
        <p:nvSpPr>
          <p:cNvPr id="5" name="TextBox 4"/>
          <p:cNvSpPr txBox="1"/>
          <p:nvPr/>
        </p:nvSpPr>
        <p:spPr>
          <a:xfrm>
            <a:off x="3498745" y="1177380"/>
            <a:ext cx="4584909" cy="769441"/>
          </a:xfrm>
          <a:prstGeom prst="rect">
            <a:avLst/>
          </a:prstGeom>
          <a:noFill/>
        </p:spPr>
        <p:txBody>
          <a:bodyPr wrap="non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I.Ổn</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định</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tổ</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chức</a:t>
            </a:r>
            <a:r>
              <a:rPr lang="en-US" sz="4400" b="1" dirty="0" smtClean="0">
                <a:solidFill>
                  <a:srgbClr val="FF0000"/>
                </a:solidFill>
                <a:latin typeface="Times New Roman" panose="02020603050405020304" pitchFamily="18" charset="0"/>
                <a:cs typeface="Times New Roman" panose="02020603050405020304" pitchFamily="18" charset="0"/>
              </a:rPr>
              <a:t> </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6" name="nguyen-thi-nhung-susatv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pic>
        <p:nvPicPr>
          <p:cNvPr id="7" name="Se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307728" y="5450205"/>
            <a:ext cx="609600" cy="609600"/>
          </a:xfrm>
          <a:prstGeom prst="rect">
            <a:avLst/>
          </a:prstGeom>
        </p:spPr>
      </p:pic>
    </p:spTree>
    <p:extLst>
      <p:ext uri="{BB962C8B-B14F-4D97-AF65-F5344CB8AC3E}">
        <p14:creationId xmlns:p14="http://schemas.microsoft.com/office/powerpoint/2010/main" val="204601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3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944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547" y="-121024"/>
            <a:ext cx="12088906" cy="6858000"/>
          </a:xfrm>
        </p:spPr>
      </p:pic>
      <p:sp>
        <p:nvSpPr>
          <p:cNvPr id="5" name="TextBox 4"/>
          <p:cNvSpPr txBox="1"/>
          <p:nvPr/>
        </p:nvSpPr>
        <p:spPr>
          <a:xfrm>
            <a:off x="624630" y="34633"/>
            <a:ext cx="5872120"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 . </a:t>
            </a:r>
            <a:r>
              <a:rPr lang="en-US" sz="2800" b="1" dirty="0" err="1" smtClean="0">
                <a:solidFill>
                  <a:srgbClr val="FF0000"/>
                </a:solidFill>
                <a:latin typeface="Times New Roman" panose="02020603050405020304" pitchFamily="18" charset="0"/>
                <a:cs typeface="Times New Roman" panose="02020603050405020304" pitchFamily="18" charset="0"/>
              </a:rPr>
              <a:t>Phương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pháp</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thức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tổ</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chức</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24630" y="504927"/>
            <a:ext cx="4700405"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L</a:t>
            </a:r>
            <a:r>
              <a:rPr lang="en-US" sz="2400" b="1" dirty="0" err="1" smtClean="0">
                <a:solidFill>
                  <a:srgbClr val="FF0000"/>
                </a:solidFill>
                <a:latin typeface="Times New Roman" panose="02020603050405020304" pitchFamily="18" charset="0"/>
                <a:cs typeface="Times New Roman" panose="02020603050405020304" pitchFamily="18" charset="0"/>
              </a:rPr>
              <a:t>ần</a:t>
            </a:r>
            <a:r>
              <a:rPr lang="en-US" sz="2400" b="1" dirty="0" smtClean="0">
                <a:solidFill>
                  <a:srgbClr val="FF0000"/>
                </a:solidFill>
                <a:latin typeface="Times New Roman" panose="02020603050405020304" pitchFamily="18" charset="0"/>
                <a:cs typeface="Times New Roman" panose="02020603050405020304" pitchFamily="18" charset="0"/>
              </a:rPr>
              <a:t> 1 : </a:t>
            </a:r>
            <a:r>
              <a:rPr lang="en-US" sz="2400" b="1" dirty="0" err="1" smtClean="0">
                <a:solidFill>
                  <a:srgbClr val="FF0000"/>
                </a:solidFill>
                <a:latin typeface="Times New Roman" panose="02020603050405020304" pitchFamily="18" charset="0"/>
                <a:cs typeface="Times New Roman" panose="02020603050405020304" pitchFamily="18" charset="0"/>
              </a:rPr>
              <a:t>Cô</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kể</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cùng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cử</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chỉ</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điệu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bộ</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011" y="2000786"/>
            <a:ext cx="9032384" cy="3139321"/>
          </a:xfrm>
          <a:prstGeom prst="rect">
            <a:avLst/>
          </a:prstGeom>
        </p:spPr>
        <p:txBody>
          <a:bodyPr wrap="square">
            <a:spAutoFit/>
          </a:bodyPr>
          <a:lstStyle/>
          <a:p>
            <a:pPr algn="ctr"/>
            <a:r>
              <a:rPr lang="vi-VN" b="1" dirty="0">
                <a:solidFill>
                  <a:srgbClr val="333333"/>
                </a:solidFill>
                <a:latin typeface="inherit"/>
              </a:rPr>
              <a:t>BÉ MINH QUÂN DŨNG CẢM</a:t>
            </a:r>
            <a:endParaRPr lang="vi-VN" dirty="0">
              <a:solidFill>
                <a:srgbClr val="333333"/>
              </a:solidFill>
              <a:latin typeface="Roboto" panose="02000000000000000000" pitchFamily="2" charset="0"/>
            </a:endParaRPr>
          </a:p>
          <a:p>
            <a:r>
              <a:rPr lang="vi-VN" dirty="0">
                <a:solidFill>
                  <a:srgbClr val="333333"/>
                </a:solidFill>
                <a:latin typeface="Roboto" panose="02000000000000000000" pitchFamily="2" charset="0"/>
              </a:rPr>
              <a:t>Nhà bé Minh Quân có một chú mèo vàng rất ngoan. Mimh Quân yêu nó lắm. Ngày chủ nhật bố mẹ vắng nhà. Bé Minh Quân và Mèo vàng được dịp nô đùa thỏa thích, mãi đùa nghịch, chẳng may tay Minh Quân gạt phải lọ hoa, lọ hoa rơi xuống vỡ tan tành. Chiều bố mẹ về Minh Quân mách :</a:t>
            </a:r>
            <a:br>
              <a:rPr lang="vi-VN" dirty="0">
                <a:solidFill>
                  <a:srgbClr val="333333"/>
                </a:solidFill>
                <a:latin typeface="Roboto" panose="02000000000000000000" pitchFamily="2" charset="0"/>
              </a:rPr>
            </a:br>
            <a:r>
              <a:rPr lang="vi-VN" dirty="0">
                <a:solidFill>
                  <a:srgbClr val="333333"/>
                </a:solidFill>
                <a:latin typeface="Roboto" panose="02000000000000000000" pitchFamily="2" charset="0"/>
              </a:rPr>
              <a:t>         - Bố ơi ! Con Mèo nghịch, đánh vỡ bình hoa rồi.</a:t>
            </a:r>
            <a:br>
              <a:rPr lang="vi-VN" dirty="0">
                <a:solidFill>
                  <a:srgbClr val="333333"/>
                </a:solidFill>
                <a:latin typeface="Roboto" panose="02000000000000000000" pitchFamily="2" charset="0"/>
              </a:rPr>
            </a:br>
            <a:r>
              <a:rPr lang="vi-VN" dirty="0">
                <a:solidFill>
                  <a:srgbClr val="333333"/>
                </a:solidFill>
                <a:latin typeface="Roboto" panose="02000000000000000000" pitchFamily="2" charset="0"/>
              </a:rPr>
              <a:t>        Thế là Mèo vàng bị phạt, nó bị bố xích lại và không được ăn cá. Tối đến nằm trên giường nghe tiếng mèo vàng kêu meo meo. Minh Quân không sao ngủ được. Minh Quân vùng dậy, chạy đến bên bố và thú nhận tất cả, rồi xin bố tha cho mèo. Bố ôm Minh Quân vào lòng và khen :</a:t>
            </a:r>
            <a:br>
              <a:rPr lang="vi-VN" dirty="0">
                <a:solidFill>
                  <a:srgbClr val="333333"/>
                </a:solidFill>
                <a:latin typeface="Roboto" panose="02000000000000000000" pitchFamily="2" charset="0"/>
              </a:rPr>
            </a:br>
            <a:r>
              <a:rPr lang="vi-VN" dirty="0">
                <a:solidFill>
                  <a:srgbClr val="333333"/>
                </a:solidFill>
                <a:latin typeface="Roboto" panose="02000000000000000000" pitchFamily="2" charset="0"/>
              </a:rPr>
              <a:t>        - Con trai bố trung thực và dũng cảm lắm.</a:t>
            </a:r>
            <a:r>
              <a:rPr lang="vi-VN" b="1" dirty="0">
                <a:solidFill>
                  <a:srgbClr val="333333"/>
                </a:solidFill>
                <a:latin typeface="inherit"/>
              </a:rPr>
              <a:t>    </a:t>
            </a:r>
            <a:endParaRPr lang="vi-VN" b="0" i="0" dirty="0">
              <a:solidFill>
                <a:srgbClr val="333333"/>
              </a:solidFill>
              <a:effectLst/>
              <a:latin typeface="Roboto" panose="02000000000000000000" pitchFamily="2" charset="0"/>
            </a:endParaRPr>
          </a:p>
        </p:txBody>
      </p:sp>
      <p:pic>
        <p:nvPicPr>
          <p:cNvPr id="10" name="S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07728" y="5450205"/>
            <a:ext cx="609600" cy="609600"/>
          </a:xfrm>
          <a:prstGeom prst="rect">
            <a:avLst/>
          </a:prstGeom>
        </p:spPr>
      </p:pic>
    </p:spTree>
    <p:extLst>
      <p:ext uri="{BB962C8B-B14F-4D97-AF65-F5344CB8AC3E}">
        <p14:creationId xmlns:p14="http://schemas.microsoft.com/office/powerpoint/2010/main" val="23042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4944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0"/>
                </p:tgtEl>
              </p:cMediaNode>
            </p:audio>
          </p:childTnLst>
        </p:cTn>
      </p:par>
    </p:tnLst>
    <p:bldLst>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026005" y="365125"/>
            <a:ext cx="3486852" cy="830997"/>
          </a:xfrm>
          <a:prstGeom prst="rect">
            <a:avLst/>
          </a:prstGeom>
          <a:noFill/>
        </p:spPr>
        <p:txBody>
          <a:bodyPr wrap="non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Lần</a:t>
            </a:r>
            <a:r>
              <a:rPr lang="en-US" sz="2400" b="1" dirty="0" smtClean="0">
                <a:solidFill>
                  <a:srgbClr val="FF0000"/>
                </a:solidFill>
                <a:latin typeface="Times New Roman" panose="02020603050405020304" pitchFamily="18" charset="0"/>
                <a:cs typeface="Times New Roman" panose="02020603050405020304" pitchFamily="18" charset="0"/>
              </a:rPr>
              <a:t> 2 : </a:t>
            </a:r>
            <a:r>
              <a:rPr lang="en-US" sz="2400" b="1" dirty="0" err="1" smtClean="0">
                <a:solidFill>
                  <a:srgbClr val="FF0000"/>
                </a:solidFill>
                <a:latin typeface="Times New Roman" panose="02020603050405020304" pitchFamily="18" charset="0"/>
                <a:cs typeface="Times New Roman" panose="02020603050405020304" pitchFamily="18" charset="0"/>
              </a:rPr>
              <a:t>Cô</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kể</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cùng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tranh</a:t>
            </a:r>
            <a:endParaRPr lang="en-US" sz="2400" b="1" dirty="0" smtClean="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69260"/>
            <a:ext cx="12192000" cy="646633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90503"/>
            <a:ext cx="12192000" cy="6360329"/>
          </a:xfrm>
          <a:prstGeom prst="rect">
            <a:avLst/>
          </a:prstGeom>
        </p:spPr>
      </p:pic>
      <p:pic>
        <p:nvPicPr>
          <p:cNvPr id="11" name="S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105798" y="370282"/>
            <a:ext cx="609600" cy="6096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969260"/>
            <a:ext cx="12192000" cy="5888740"/>
          </a:xfrm>
          <a:prstGeom prst="rect">
            <a:avLst/>
          </a:prstGeom>
        </p:spPr>
      </p:pic>
    </p:spTree>
    <p:extLst>
      <p:ext uri="{BB962C8B-B14F-4D97-AF65-F5344CB8AC3E}">
        <p14:creationId xmlns:p14="http://schemas.microsoft.com/office/powerpoint/2010/main" val="22126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446"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3765176" y="1075765"/>
            <a:ext cx="5198859"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Lần</a:t>
            </a:r>
            <a:r>
              <a:rPr lang="en-US" sz="3200" b="1" dirty="0" smtClean="0">
                <a:solidFill>
                  <a:srgbClr val="FF0000"/>
                </a:solidFill>
                <a:latin typeface="Times New Roman" panose="02020603050405020304" pitchFamily="18" charset="0"/>
                <a:cs typeface="Times New Roman" panose="02020603050405020304" pitchFamily="18" charset="0"/>
              </a:rPr>
              <a:t> 3 : </a:t>
            </a:r>
            <a:r>
              <a:rPr lang="en-US" sz="3200" b="1" dirty="0" err="1" smtClean="0">
                <a:solidFill>
                  <a:srgbClr val="FF0000"/>
                </a:solidFill>
                <a:latin typeface="Times New Roman" panose="02020603050405020304" pitchFamily="18" charset="0"/>
                <a:cs typeface="Times New Roman" panose="02020603050405020304" pitchFamily="18" charset="0"/>
              </a:rPr>
              <a:t>Cô</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kể</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bằng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rối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bóng</a:t>
            </a:r>
            <a:r>
              <a:rPr lang="en-US" sz="3200" b="1" dirty="0" smtClean="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426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53956"/>
          </a:xfrm>
        </p:spPr>
      </p:pic>
      <p:sp>
        <p:nvSpPr>
          <p:cNvPr id="5" name="TextBox 4"/>
          <p:cNvSpPr txBox="1"/>
          <p:nvPr/>
        </p:nvSpPr>
        <p:spPr>
          <a:xfrm>
            <a:off x="3522134" y="2562578"/>
            <a:ext cx="3820277" cy="769441"/>
          </a:xfrm>
          <a:prstGeom prst="rect">
            <a:avLst/>
          </a:prstGeom>
          <a:noFill/>
        </p:spPr>
        <p:txBody>
          <a:bodyPr wrap="non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III . </a:t>
            </a:r>
            <a:r>
              <a:rPr lang="en-US" sz="4400" b="1" dirty="0" err="1" smtClean="0">
                <a:solidFill>
                  <a:srgbClr val="FF0000"/>
                </a:solidFill>
                <a:latin typeface="Times New Roman" panose="02020603050405020304" pitchFamily="18" charset="0"/>
                <a:cs typeface="Times New Roman" panose="02020603050405020304" pitchFamily="18" charset="0"/>
              </a:rPr>
              <a:t>Kết</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thúc</a:t>
            </a:r>
            <a:r>
              <a:rPr lang="en-US" sz="4400" b="1" dirty="0" smtClean="0">
                <a:solidFill>
                  <a:srgbClr val="FF0000"/>
                </a:solidFill>
                <a:latin typeface="Times New Roman" panose="02020603050405020304" pitchFamily="18" charset="0"/>
                <a:cs typeface="Times New Roman" panose="02020603050405020304" pitchFamily="18" charset="0"/>
              </a:rPr>
              <a:t> : </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066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166</Words>
  <Application>Microsoft Office PowerPoint</Application>
  <PresentationFormat>Widescreen</PresentationFormat>
  <Paragraphs>15</Paragraphs>
  <Slides>6</Slides>
  <Notes>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inherit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 thuy</dc:creator>
  <cp:lastModifiedBy>56u</cp:lastModifiedBy>
  <cp:revision>26</cp:revision>
  <cp:lastPrinted>2024-10-09T00:31:53Z</cp:lastPrinted>
  <dcterms:created xsi:type="dcterms:W3CDTF">2023-10-23T16:08:36Z</dcterms:created>
  <dcterms:modified xsi:type="dcterms:W3CDTF">2024-10-09T00:33:03Z</dcterms:modified>
</cp:coreProperties>
</file>