
<file path=[Content_Types].xml><?xml version="1.0" encoding="utf-8"?>
<Types xmlns="http://schemas.openxmlformats.org/package/2006/content-types">
  <Default Extension="mp3" ContentType="audio/mpeg"/>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92" r:id="rId5"/>
    <p:sldId id="261" r:id="rId6"/>
    <p:sldId id="293" r:id="rId7"/>
    <p:sldId id="294" r:id="rId8"/>
    <p:sldId id="295" r:id="rId9"/>
    <p:sldId id="296" r:id="rId10"/>
    <p:sldId id="263" r:id="rId11"/>
    <p:sldId id="297" r:id="rId12"/>
    <p:sldId id="264" r:id="rId13"/>
    <p:sldId id="265" r:id="rId14"/>
    <p:sldId id="266" r:id="rId15"/>
    <p:sldId id="278" r:id="rId16"/>
    <p:sldId id="298" r:id="rId17"/>
    <p:sldId id="299" r:id="rId18"/>
    <p:sldId id="300" r:id="rId19"/>
    <p:sldId id="287" r:id="rId20"/>
    <p:sldId id="301" r:id="rId21"/>
    <p:sldId id="302" r:id="rId22"/>
    <p:sldId id="303" r:id="rId23"/>
    <p:sldId id="304" r:id="rId24"/>
    <p:sldId id="288" r:id="rId25"/>
    <p:sldId id="280" r:id="rId26"/>
    <p:sldId id="289" r:id="rId27"/>
    <p:sldId id="305" r:id="rId28"/>
    <p:sldId id="306" r:id="rId29"/>
    <p:sldId id="291" r:id="rId30"/>
    <p:sldId id="30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CC"/>
    <a:srgbClr val="F937E2"/>
    <a:srgbClr val="FF99CC"/>
    <a:srgbClr val="EEF30D"/>
    <a:srgbClr val="F06640"/>
    <a:srgbClr val="FF6600"/>
    <a:srgbClr val="FF3399"/>
    <a:srgbClr val="EFA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9" autoAdjust="0"/>
    <p:restoredTop sz="94660"/>
  </p:normalViewPr>
  <p:slideViewPr>
    <p:cSldViewPr snapToGrid="0">
      <p:cViewPr>
        <p:scale>
          <a:sx n="66" d="100"/>
          <a:sy n="66" d="100"/>
        </p:scale>
        <p:origin x="1020"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E83C1F-3A97-44C2-90E0-E3EDB34C81C4}" type="datetimeFigureOut">
              <a:rPr lang="en-US" smtClean="0"/>
              <a:t>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659F2-6DC1-4BAB-AE33-6E14AEF96FFB}" type="slidenum">
              <a:rPr lang="en-US" smtClean="0"/>
              <a:t>‹#›</a:t>
            </a:fld>
            <a:endParaRPr lang="en-US"/>
          </a:p>
        </p:txBody>
      </p:sp>
    </p:spTree>
    <p:extLst>
      <p:ext uri="{BB962C8B-B14F-4D97-AF65-F5344CB8AC3E}">
        <p14:creationId xmlns:p14="http://schemas.microsoft.com/office/powerpoint/2010/main" val="3685877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83C1F-3A97-44C2-90E0-E3EDB34C81C4}" type="datetimeFigureOut">
              <a:rPr lang="en-US" smtClean="0"/>
              <a:t>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659F2-6DC1-4BAB-AE33-6E14AEF96FFB}" type="slidenum">
              <a:rPr lang="en-US" smtClean="0"/>
              <a:t>‹#›</a:t>
            </a:fld>
            <a:endParaRPr lang="en-US"/>
          </a:p>
        </p:txBody>
      </p:sp>
    </p:spTree>
    <p:extLst>
      <p:ext uri="{BB962C8B-B14F-4D97-AF65-F5344CB8AC3E}">
        <p14:creationId xmlns:p14="http://schemas.microsoft.com/office/powerpoint/2010/main" val="226454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83C1F-3A97-44C2-90E0-E3EDB34C81C4}" type="datetimeFigureOut">
              <a:rPr lang="en-US" smtClean="0"/>
              <a:t>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659F2-6DC1-4BAB-AE33-6E14AEF96FFB}" type="slidenum">
              <a:rPr lang="en-US" smtClean="0"/>
              <a:t>‹#›</a:t>
            </a:fld>
            <a:endParaRPr lang="en-US"/>
          </a:p>
        </p:txBody>
      </p:sp>
    </p:spTree>
    <p:extLst>
      <p:ext uri="{BB962C8B-B14F-4D97-AF65-F5344CB8AC3E}">
        <p14:creationId xmlns:p14="http://schemas.microsoft.com/office/powerpoint/2010/main" val="1049751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83C1F-3A97-44C2-90E0-E3EDB34C81C4}" type="datetimeFigureOut">
              <a:rPr lang="en-US" smtClean="0"/>
              <a:t>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659F2-6DC1-4BAB-AE33-6E14AEF96FFB}" type="slidenum">
              <a:rPr lang="en-US" smtClean="0"/>
              <a:t>‹#›</a:t>
            </a:fld>
            <a:endParaRPr lang="en-US"/>
          </a:p>
        </p:txBody>
      </p:sp>
    </p:spTree>
    <p:extLst>
      <p:ext uri="{BB962C8B-B14F-4D97-AF65-F5344CB8AC3E}">
        <p14:creationId xmlns:p14="http://schemas.microsoft.com/office/powerpoint/2010/main" val="3061246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E83C1F-3A97-44C2-90E0-E3EDB34C81C4}" type="datetimeFigureOut">
              <a:rPr lang="en-US" smtClean="0"/>
              <a:t>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659F2-6DC1-4BAB-AE33-6E14AEF96FFB}" type="slidenum">
              <a:rPr lang="en-US" smtClean="0"/>
              <a:t>‹#›</a:t>
            </a:fld>
            <a:endParaRPr lang="en-US"/>
          </a:p>
        </p:txBody>
      </p:sp>
    </p:spTree>
    <p:extLst>
      <p:ext uri="{BB962C8B-B14F-4D97-AF65-F5344CB8AC3E}">
        <p14:creationId xmlns:p14="http://schemas.microsoft.com/office/powerpoint/2010/main" val="2798861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E83C1F-3A97-44C2-90E0-E3EDB34C81C4}" type="datetimeFigureOut">
              <a:rPr lang="en-US" smtClean="0"/>
              <a:t>20/9/2023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659F2-6DC1-4BAB-AE33-6E14AEF96FFB}" type="slidenum">
              <a:rPr lang="en-US" smtClean="0"/>
              <a:t>‹#›</a:t>
            </a:fld>
            <a:endParaRPr lang="en-US"/>
          </a:p>
        </p:txBody>
      </p:sp>
    </p:spTree>
    <p:extLst>
      <p:ext uri="{BB962C8B-B14F-4D97-AF65-F5344CB8AC3E}">
        <p14:creationId xmlns:p14="http://schemas.microsoft.com/office/powerpoint/2010/main" val="4282138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E83C1F-3A97-44C2-90E0-E3EDB34C81C4}" type="datetimeFigureOut">
              <a:rPr lang="en-US" smtClean="0"/>
              <a:t>20/9/2023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D659F2-6DC1-4BAB-AE33-6E14AEF96FFB}" type="slidenum">
              <a:rPr lang="en-US" smtClean="0"/>
              <a:t>‹#›</a:t>
            </a:fld>
            <a:endParaRPr lang="en-US"/>
          </a:p>
        </p:txBody>
      </p:sp>
    </p:spTree>
    <p:extLst>
      <p:ext uri="{BB962C8B-B14F-4D97-AF65-F5344CB8AC3E}">
        <p14:creationId xmlns:p14="http://schemas.microsoft.com/office/powerpoint/2010/main" val="3232043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E83C1F-3A97-44C2-90E0-E3EDB34C81C4}" type="datetimeFigureOut">
              <a:rPr lang="en-US" smtClean="0"/>
              <a:t>20/9/2023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D659F2-6DC1-4BAB-AE33-6E14AEF96FFB}" type="slidenum">
              <a:rPr lang="en-US" smtClean="0"/>
              <a:t>‹#›</a:t>
            </a:fld>
            <a:endParaRPr lang="en-US"/>
          </a:p>
        </p:txBody>
      </p:sp>
    </p:spTree>
    <p:extLst>
      <p:ext uri="{BB962C8B-B14F-4D97-AF65-F5344CB8AC3E}">
        <p14:creationId xmlns:p14="http://schemas.microsoft.com/office/powerpoint/2010/main" val="1631222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83C1F-3A97-44C2-90E0-E3EDB34C81C4}" type="datetimeFigureOut">
              <a:rPr lang="en-US" smtClean="0"/>
              <a:t>20/9/2023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D659F2-6DC1-4BAB-AE33-6E14AEF96FFB}" type="slidenum">
              <a:rPr lang="en-US" smtClean="0"/>
              <a:t>‹#›</a:t>
            </a:fld>
            <a:endParaRPr lang="en-US"/>
          </a:p>
        </p:txBody>
      </p:sp>
    </p:spTree>
    <p:extLst>
      <p:ext uri="{BB962C8B-B14F-4D97-AF65-F5344CB8AC3E}">
        <p14:creationId xmlns:p14="http://schemas.microsoft.com/office/powerpoint/2010/main" val="4149578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E83C1F-3A97-44C2-90E0-E3EDB34C81C4}" type="datetimeFigureOut">
              <a:rPr lang="en-US" smtClean="0"/>
              <a:t>20/9/2023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659F2-6DC1-4BAB-AE33-6E14AEF96FFB}" type="slidenum">
              <a:rPr lang="en-US" smtClean="0"/>
              <a:t>‹#›</a:t>
            </a:fld>
            <a:endParaRPr lang="en-US"/>
          </a:p>
        </p:txBody>
      </p:sp>
    </p:spTree>
    <p:extLst>
      <p:ext uri="{BB962C8B-B14F-4D97-AF65-F5344CB8AC3E}">
        <p14:creationId xmlns:p14="http://schemas.microsoft.com/office/powerpoint/2010/main" val="1358692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E83C1F-3A97-44C2-90E0-E3EDB34C81C4}" type="datetimeFigureOut">
              <a:rPr lang="en-US" smtClean="0"/>
              <a:t>20/9/2023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659F2-6DC1-4BAB-AE33-6E14AEF96FFB}" type="slidenum">
              <a:rPr lang="en-US" smtClean="0"/>
              <a:t>‹#›</a:t>
            </a:fld>
            <a:endParaRPr lang="en-US"/>
          </a:p>
        </p:txBody>
      </p:sp>
    </p:spTree>
    <p:extLst>
      <p:ext uri="{BB962C8B-B14F-4D97-AF65-F5344CB8AC3E}">
        <p14:creationId xmlns:p14="http://schemas.microsoft.com/office/powerpoint/2010/main" val="1393223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83C1F-3A97-44C2-90E0-E3EDB34C81C4}" type="datetimeFigureOut">
              <a:rPr lang="en-US" smtClean="0"/>
              <a:t>20/9/2023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659F2-6DC1-4BAB-AE33-6E14AEF96FFB}" type="slidenum">
              <a:rPr lang="en-US" smtClean="0"/>
              <a:t>‹#›</a:t>
            </a:fld>
            <a:endParaRPr lang="en-US"/>
          </a:p>
        </p:txBody>
      </p:sp>
    </p:spTree>
    <p:extLst>
      <p:ext uri="{BB962C8B-B14F-4D97-AF65-F5344CB8AC3E}">
        <p14:creationId xmlns:p14="http://schemas.microsoft.com/office/powerpoint/2010/main" val="4131516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fi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73761" y="-26595"/>
            <a:ext cx="10390920" cy="1077218"/>
          </a:xfrm>
          <a:prstGeom prst="rect">
            <a:avLst/>
          </a:prstGeom>
          <a:noFill/>
        </p:spPr>
        <p:txBody>
          <a:bodyPr wrap="square" rtlCol="0">
            <a:spAutoFit/>
          </a:bodyPr>
          <a:lstStyle/>
          <a:p>
            <a:pPr algn="ctr"/>
            <a:r>
              <a:rPr lang="en-US" altLang="en-US" sz="3200" b="1" dirty="0" smtClean="0">
                <a:solidFill>
                  <a:srgbClr val="3109D9"/>
                </a:solidFill>
                <a:latin typeface="Times New Roman" panose="02020603050405020304" pitchFamily="18" charset="0"/>
                <a:cs typeface="Times New Roman" panose="02020603050405020304" pitchFamily="18" charset="0"/>
              </a:rPr>
              <a:t>PHÒNG GIÁO DỤC &amp; ĐÀO TẠO HUYỆN ……..</a:t>
            </a:r>
            <a:endParaRPr lang="en-US" altLang="en-US" sz="3200" b="1" dirty="0">
              <a:solidFill>
                <a:srgbClr val="3109D9"/>
              </a:solidFill>
              <a:latin typeface="Times New Roman" panose="02020603050405020304" pitchFamily="18" charset="0"/>
              <a:cs typeface="Times New Roman" panose="02020603050405020304" pitchFamily="18" charset="0"/>
            </a:endParaRPr>
          </a:p>
          <a:p>
            <a:pPr algn="ctr"/>
            <a:r>
              <a:rPr lang="en-US" altLang="en-US" sz="3200" b="1" dirty="0" smtClean="0">
                <a:solidFill>
                  <a:srgbClr val="3109D9"/>
                </a:solidFill>
                <a:latin typeface="Times New Roman" panose="02020603050405020304" pitchFamily="18" charset="0"/>
                <a:cs typeface="Times New Roman" panose="02020603050405020304" pitchFamily="18" charset="0"/>
              </a:rPr>
              <a:t>TRƯỜNG MẦM NON……</a:t>
            </a:r>
            <a:endParaRPr lang="en-US" altLang="en-US" sz="3200" b="1" dirty="0">
              <a:solidFill>
                <a:srgbClr val="3109D9"/>
              </a:solidFill>
              <a:latin typeface="Times New Roman" panose="02020603050405020304" pitchFamily="18" charset="0"/>
              <a:cs typeface="Times New Roman" panose="02020603050405020304" pitchFamily="18" charset="0"/>
            </a:endParaRPr>
          </a:p>
        </p:txBody>
      </p:sp>
      <p:sp>
        <p:nvSpPr>
          <p:cNvPr id="7" name="Rectangle 6"/>
          <p:cNvSpPr/>
          <p:nvPr/>
        </p:nvSpPr>
        <p:spPr>
          <a:xfrm>
            <a:off x="2805389" y="1205705"/>
            <a:ext cx="6535272" cy="1112041"/>
          </a:xfrm>
          <a:prstGeom prst="rect">
            <a:avLst/>
          </a:prstGeom>
          <a:noFill/>
        </p:spPr>
        <p:txBody>
          <a:bodyPr wrap="none">
            <a:prstTxWarp prst="textDeflateBottom">
              <a:avLst>
                <a:gd name="adj" fmla="val 56449"/>
              </a:avLst>
            </a:prstTxWarp>
            <a:spAutoFit/>
          </a:bodyPr>
          <a:lstStyle/>
          <a:p>
            <a:pPr algn="ctr" defTabSz="457200" eaLnBrk="0" fontAlgn="base" hangingPunct="0">
              <a:spcBef>
                <a:spcPct val="0"/>
              </a:spcBef>
              <a:spcAft>
                <a:spcPct val="0"/>
              </a:spcAft>
              <a:defRPr/>
            </a:pPr>
            <a:r>
              <a:rPr lang="en-US" sz="5400" b="1" dirty="0" smtClean="0">
                <a:ln w="1905">
                  <a:solidFill>
                    <a:srgbClr val="FF0000"/>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BÀI THUYẾT TRÌNH</a:t>
            </a:r>
            <a:endParaRPr lang="en-US" sz="5400" b="1" dirty="0">
              <a:ln w="1905">
                <a:solidFill>
                  <a:srgbClr val="FF0000"/>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8" name="TextBox 7"/>
          <p:cNvSpPr txBox="1"/>
          <p:nvPr/>
        </p:nvSpPr>
        <p:spPr>
          <a:xfrm>
            <a:off x="420219" y="2399145"/>
            <a:ext cx="11600329" cy="960328"/>
          </a:xfrm>
          <a:prstGeom prst="rect">
            <a:avLst/>
          </a:prstGeom>
          <a:noFill/>
        </p:spPr>
        <p:txBody>
          <a:bodyPr wrap="square" rtlCol="0">
            <a:spAutoFit/>
          </a:bodyPr>
          <a:lstStyle/>
          <a:p>
            <a:pPr algn="ctr">
              <a:lnSpc>
                <a:spcPct val="150000"/>
              </a:lnSpc>
              <a:spcAft>
                <a:spcPts val="0"/>
              </a:spcAft>
            </a:pPr>
            <a:r>
              <a:rPr lang="en-US" sz="2000" b="1" dirty="0">
                <a:solidFill>
                  <a:srgbClr val="3109D9"/>
                </a:solidFill>
                <a:latin typeface="Times New Roman" panose="02020603050405020304" pitchFamily="18" charset="0"/>
                <a:ea typeface="Times New Roman" panose="02020603050405020304" pitchFamily="18" charset="0"/>
              </a:rPr>
              <a:t>TRÌNH BÀY BIỆN PHÁP GÓP PHẦN NÂNG CAO  CHẤT LƯỢNG CÔNG TÁC CHĂM SÓC GIÁO DỤC TRẺ TẠI TRƯỜNG MẦM NON </a:t>
            </a:r>
            <a:endParaRPr lang="en-US" sz="2000" dirty="0">
              <a:solidFill>
                <a:srgbClr val="3109D9"/>
              </a:solidFill>
              <a:effectLst/>
              <a:latin typeface="Times New Roman" panose="02020603050405020304" pitchFamily="18" charset="0"/>
              <a:ea typeface="Times New Roman" panose="02020603050405020304" pitchFamily="18" charset="0"/>
            </a:endParaRPr>
          </a:p>
        </p:txBody>
      </p:sp>
      <p:sp>
        <p:nvSpPr>
          <p:cNvPr id="9" name="TextBox 8"/>
          <p:cNvSpPr txBox="1"/>
          <p:nvPr/>
        </p:nvSpPr>
        <p:spPr>
          <a:xfrm>
            <a:off x="3728755" y="4844876"/>
            <a:ext cx="6163390" cy="523220"/>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G</a:t>
            </a:r>
            <a:r>
              <a:rPr lang="en-US" sz="2800" b="1" dirty="0" err="1" smtClean="0">
                <a:solidFill>
                  <a:srgbClr val="C00000"/>
                </a:solidFill>
                <a:latin typeface="Times New Roman" panose="02020603050405020304" pitchFamily="18" charset="0"/>
                <a:cs typeface="Times New Roman" panose="02020603050405020304" pitchFamily="18" charset="0"/>
              </a:rPr>
              <a:t>iáo</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viên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dự</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thi</a:t>
            </a:r>
            <a:r>
              <a:rPr lang="en-US" sz="2800" b="1" dirty="0" smtClean="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439822" y="5968425"/>
            <a:ext cx="3836893" cy="523220"/>
          </a:xfrm>
          <a:prstGeom prst="rect">
            <a:avLst/>
          </a:prstGeom>
          <a:noFill/>
        </p:spPr>
        <p:txBody>
          <a:bodyPr wrap="square" rtlCol="0">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Năm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latin typeface="Times New Roman" panose="02020603050405020304" pitchFamily="18" charset="0"/>
                <a:cs typeface="Times New Roman" panose="02020603050405020304" pitchFamily="18" charset="0"/>
              </a:rPr>
              <a:t>2023-2024</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17521" y="3868252"/>
            <a:ext cx="11205724" cy="461665"/>
          </a:xfrm>
          <a:prstGeom prst="rect">
            <a:avLst/>
          </a:prstGeom>
          <a:noFill/>
        </p:spPr>
        <p:txBody>
          <a:bodyPr wrap="square" rtlCol="0">
            <a:spAutoFit/>
          </a:bodyPr>
          <a:lstStyle/>
          <a:p>
            <a:pPr algn="ctr"/>
            <a:r>
              <a:rPr lang="en-US" sz="2400" b="1" i="1" dirty="0" err="1" smtClean="0">
                <a:solidFill>
                  <a:srgbClr val="000099"/>
                </a:solidFill>
                <a:latin typeface="Times New Roman" panose="02020603050405020304" pitchFamily="18" charset="0"/>
                <a:cs typeface="Times New Roman" panose="02020603050405020304" pitchFamily="18" charset="0"/>
              </a:rPr>
              <a:t>Đề</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i="1" dirty="0" err="1" smtClean="0">
                <a:solidFill>
                  <a:srgbClr val="000099"/>
                </a:solidFill>
                <a:latin typeface="Times New Roman" panose="02020603050405020304" pitchFamily="18" charset="0"/>
                <a:cs typeface="Times New Roman" panose="02020603050405020304" pitchFamily="18" charset="0"/>
              </a:rPr>
              <a:t>tài</a:t>
            </a:r>
            <a:r>
              <a:rPr lang="en-US" sz="2400" b="1" i="1" dirty="0" smtClean="0">
                <a:solidFill>
                  <a:srgbClr val="000099"/>
                </a:solidFill>
                <a:latin typeface="Times New Roman" panose="02020603050405020304" pitchFamily="18" charset="0"/>
                <a:cs typeface="Times New Roman" panose="02020603050405020304" pitchFamily="18" charset="0"/>
              </a:rPr>
              <a:t>: </a:t>
            </a:r>
            <a:r>
              <a:rPr lang="en-US" sz="2400" b="1" dirty="0" smtClean="0">
                <a:solidFill>
                  <a:srgbClr val="0033CC"/>
                </a:solidFill>
                <a:latin typeface="Times New Roman" panose="02020603050405020304" pitchFamily="18" charset="0"/>
                <a:cs typeface="Times New Roman" panose="02020603050405020304" pitchFamily="18" charset="0"/>
              </a:rPr>
              <a:t>“</a:t>
            </a:r>
            <a:r>
              <a:rPr lang="vi-VN" sz="2400" b="1" i="1" dirty="0">
                <a:solidFill>
                  <a:srgbClr val="0033CC"/>
                </a:solidFill>
                <a:latin typeface="Times New Roman" panose="02020603050405020304" pitchFamily="18" charset="0"/>
                <a:cs typeface="Times New Roman" panose="02020603050405020304" pitchFamily="18" charset="0"/>
              </a:rPr>
              <a:t>Hướng dẫn trẻ thoát hiểm về phòng cháy chữa cháy</a:t>
            </a:r>
            <a:r>
              <a:rPr lang="en-US" sz="2400" dirty="0" smtClean="0">
                <a:solidFill>
                  <a:srgbClr val="0033CC"/>
                </a:solidFill>
                <a:latin typeface="Times New Roman" panose="02020603050405020304" pitchFamily="18" charset="0"/>
                <a:cs typeface="Times New Roman" panose="02020603050405020304" pitchFamily="18" charset="0"/>
              </a:rPr>
              <a:t>” </a:t>
            </a:r>
            <a:endParaRPr lang="en-US" sz="2400" dirty="0">
              <a:solidFill>
                <a:srgbClr val="0033CC"/>
              </a:solidFill>
              <a:latin typeface="Times New Roman" panose="02020603050405020304" pitchFamily="18" charset="0"/>
              <a:cs typeface="Times New Roman" panose="02020603050405020304" pitchFamily="18" charset="0"/>
            </a:endParaRPr>
          </a:p>
        </p:txBody>
      </p:sp>
      <p:pic>
        <p:nvPicPr>
          <p:cNvPr id="2" name="FILE_20201228_203056_Thangzet – Mẹ Của Nó Beat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19" y="6248400"/>
            <a:ext cx="609600" cy="609600"/>
          </a:xfrm>
          <a:prstGeom prst="rect">
            <a:avLst/>
          </a:prstGeom>
        </p:spPr>
      </p:pic>
    </p:spTree>
    <p:extLst>
      <p:ext uri="{BB962C8B-B14F-4D97-AF65-F5344CB8AC3E}">
        <p14:creationId xmlns:p14="http://schemas.microsoft.com/office/powerpoint/2010/main" val="2570028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4">
                <p:cTn id="33" fill="hold" display="0">
                  <p:stCondLst>
                    <p:cond delay="indefinite"/>
                  </p:stCondLst>
                  <p:endCondLst>
                    <p:cond evt="onStopAudio" delay="0">
                      <p:tgtEl>
                        <p:sldTgt/>
                      </p:tgtEl>
                    </p:cond>
                  </p:endCondLst>
                </p:cTn>
                <p:tgtEl>
                  <p:spTgt spid="2"/>
                </p:tgtEl>
              </p:cMediaNode>
            </p:audio>
          </p:childTnLst>
        </p:cTn>
      </p:par>
    </p:tnLst>
    <p:bldLst>
      <p:bldP spid="4" grpId="0"/>
      <p:bldP spid="7" grpId="0"/>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ounded Rectangle 3"/>
          <p:cNvSpPr/>
          <p:nvPr/>
        </p:nvSpPr>
        <p:spPr>
          <a:xfrm>
            <a:off x="372534" y="0"/>
            <a:ext cx="11819466" cy="1117600"/>
          </a:xfrm>
          <a:prstGeom prst="roundRect">
            <a:avLst/>
          </a:prstGeom>
          <a:solidFill>
            <a:srgbClr val="F937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u="sng" dirty="0" err="1">
                <a:solidFill>
                  <a:srgbClr val="0033CC"/>
                </a:solidFill>
                <a:latin typeface="Times New Roman" panose="02020603050405020304" pitchFamily="18" charset="0"/>
                <a:cs typeface="Times New Roman" panose="02020603050405020304" pitchFamily="18" charset="0"/>
              </a:rPr>
              <a:t>Biện</a:t>
            </a:r>
            <a:r>
              <a:rPr lang="en-US" sz="2400" b="1" i="1" u="sng" dirty="0">
                <a:solidFill>
                  <a:srgbClr val="0033CC"/>
                </a:solidFill>
                <a:latin typeface="Times New Roman" panose="02020603050405020304" pitchFamily="18" charset="0"/>
                <a:cs typeface="Times New Roman" panose="02020603050405020304" pitchFamily="18" charset="0"/>
              </a:rPr>
              <a:t> </a:t>
            </a:r>
            <a:r>
              <a:rPr lang="en-US" sz="2400" b="1" i="1" u="sng" dirty="0" err="1">
                <a:solidFill>
                  <a:srgbClr val="0033CC"/>
                </a:solidFill>
                <a:latin typeface="Times New Roman" panose="02020603050405020304" pitchFamily="18" charset="0"/>
                <a:cs typeface="Times New Roman" panose="02020603050405020304" pitchFamily="18" charset="0"/>
              </a:rPr>
              <a:t>pháp</a:t>
            </a:r>
            <a:r>
              <a:rPr lang="en-US" sz="2400" b="1" i="1" u="sng" dirty="0">
                <a:solidFill>
                  <a:srgbClr val="0033CC"/>
                </a:solidFill>
                <a:latin typeface="Times New Roman" panose="02020603050405020304" pitchFamily="18" charset="0"/>
                <a:cs typeface="Times New Roman" panose="02020603050405020304" pitchFamily="18" charset="0"/>
              </a:rPr>
              <a:t> 1:</a:t>
            </a:r>
            <a:r>
              <a:rPr lang="en-US" sz="2400" b="1" i="1" dirty="0">
                <a:solidFill>
                  <a:srgbClr val="0033CC"/>
                </a:solidFill>
                <a:latin typeface="Times New Roman" panose="02020603050405020304" pitchFamily="18" charset="0"/>
                <a:cs typeface="Times New Roman" panose="02020603050405020304" pitchFamily="18" charset="0"/>
              </a:rPr>
              <a:t> </a:t>
            </a:r>
            <a:r>
              <a:rPr lang="vi-VN" sz="2400" b="1" i="1" dirty="0" smtClean="0">
                <a:solidFill>
                  <a:srgbClr val="0033CC"/>
                </a:solidFill>
                <a:latin typeface="Times New Roman" panose="02020603050405020304" pitchFamily="18" charset="0"/>
                <a:cs typeface="Times New Roman" panose="02020603050405020304" pitchFamily="18" charset="0"/>
              </a:rPr>
              <a:t>Tham </a:t>
            </a:r>
            <a:r>
              <a:rPr lang="vi-VN" sz="2400" b="1" i="1" dirty="0">
                <a:solidFill>
                  <a:srgbClr val="0033CC"/>
                </a:solidFill>
                <a:latin typeface="Times New Roman" panose="02020603050405020304" pitchFamily="18" charset="0"/>
                <a:cs typeface="Times New Roman" panose="02020603050405020304" pitchFamily="18" charset="0"/>
              </a:rPr>
              <a:t>dự đầy đủ các buổi tập huấn phòng cháy chữa cháy tại trường mầm non </a:t>
            </a:r>
            <a:r>
              <a:rPr lang="en-US" sz="2400" b="1" i="1" dirty="0">
                <a:solidFill>
                  <a:srgbClr val="0033CC"/>
                </a:solidFill>
                <a:latin typeface="Times New Roman" panose="02020603050405020304" pitchFamily="18" charset="0"/>
                <a:cs typeface="Times New Roman" panose="02020603050405020304" pitchFamily="18" charset="0"/>
              </a:rPr>
              <a:t>….</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2534" y="1392511"/>
            <a:ext cx="11819466" cy="1631216"/>
          </a:xfrm>
          <a:prstGeom prst="rect">
            <a:avLst/>
          </a:prstGeom>
        </p:spPr>
        <p:txBody>
          <a:bodyPr wrap="square">
            <a:spAutoFit/>
          </a:bodyPr>
          <a:lstStyle/>
          <a:p>
            <a:pPr algn="just"/>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đợt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cháy</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then </a:t>
            </a:r>
            <a:r>
              <a:rPr lang="en-US" sz="2000" dirty="0" err="1">
                <a:latin typeface="Times New Roman" panose="02020603050405020304" pitchFamily="18" charset="0"/>
                <a:cs typeface="Times New Roman" panose="02020603050405020304" pitchFamily="18" charset="0"/>
              </a:rPr>
              <a:t>chốt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vi-VN" sz="2000" dirty="0">
                <a:latin typeface="Times New Roman" panose="02020603050405020304" pitchFamily="18" charset="0"/>
                <a:cs typeface="Times New Roman" panose="02020603050405020304" pitchFamily="18" charset="0"/>
              </a:rPr>
              <a:t> Quan Hoa</a:t>
            </a:r>
            <a:r>
              <a:rPr lang="en-US" sz="2000" dirty="0">
                <a:latin typeface="Times New Roman" panose="02020603050405020304" pitchFamily="18" charset="0"/>
                <a:cs typeface="Times New Roman" panose="02020603050405020304" pitchFamily="18" charset="0"/>
              </a:rPr>
              <a:t>. </a:t>
            </a:r>
          </a:p>
          <a:p>
            <a:pPr algn="just"/>
            <a:r>
              <a:rPr lang="vi-VN" sz="2000" i="1" dirty="0">
                <a:latin typeface="Times New Roman" panose="02020603050405020304" pitchFamily="18" charset="0"/>
                <a:cs typeface="Times New Roman" panose="02020603050405020304" pitchFamily="18" charset="0"/>
              </a:rPr>
              <a:t>Các giáo viên trong trường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hướng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dẫn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kiến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thức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bản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về</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đảm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bảo</a:t>
            </a:r>
            <a:r>
              <a:rPr lang="en-US" sz="2000" i="1" dirty="0">
                <a:latin typeface="Times New Roman" panose="02020603050405020304" pitchFamily="18" charset="0"/>
                <a:cs typeface="Times New Roman" panose="02020603050405020304" pitchFamily="18" charset="0"/>
              </a:rPr>
              <a:t> an </a:t>
            </a:r>
            <a:r>
              <a:rPr lang="en-US" sz="2000" i="1" dirty="0" err="1">
                <a:latin typeface="Times New Roman" panose="02020603050405020304" pitchFamily="18" charset="0"/>
                <a:cs typeface="Times New Roman" panose="02020603050405020304" pitchFamily="18" charset="0"/>
              </a:rPr>
              <a:t>toàn</a:t>
            </a:r>
            <a:r>
              <a:rPr lang="en-US" sz="2000" i="1" dirty="0">
                <a:latin typeface="Times New Roman" panose="02020603050405020304" pitchFamily="18" charset="0"/>
                <a:cs typeface="Times New Roman" panose="02020603050405020304" pitchFamily="18" charset="0"/>
              </a:rPr>
              <a:t> PCCC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trường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thực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dùng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tiện</a:t>
            </a:r>
            <a:r>
              <a:rPr lang="en-US" sz="2000" i="1" dirty="0">
                <a:latin typeface="Times New Roman" panose="02020603050405020304" pitchFamily="18" charset="0"/>
                <a:cs typeface="Times New Roman" panose="02020603050405020304" pitchFamily="18" charset="0"/>
              </a:rPr>
              <a:t> PCCC </a:t>
            </a:r>
            <a:r>
              <a:rPr lang="en-US" sz="2000" i="1" dirty="0" err="1">
                <a:latin typeface="Times New Roman" panose="02020603050405020304" pitchFamily="18" charset="0"/>
                <a:cs typeface="Times New Roman" panose="02020603050405020304" pitchFamily="18" charset="0"/>
              </a:rPr>
              <a:t>được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trang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chỗ</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đặc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biệt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đang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lớp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trí</a:t>
            </a:r>
            <a:r>
              <a:rPr lang="en-US" sz="2000" i="1" dirty="0">
                <a:latin typeface="Times New Roman" panose="02020603050405020304" pitchFamily="18" charset="0"/>
                <a:cs typeface="Times New Roman" panose="02020603050405020304" pitchFamily="18" charset="0"/>
              </a:rPr>
              <a:t> an </a:t>
            </a:r>
            <a:r>
              <a:rPr lang="en-US" sz="2000" i="1" dirty="0" err="1">
                <a:latin typeface="Times New Roman" panose="02020603050405020304" pitchFamily="18" charset="0"/>
                <a:cs typeface="Times New Roman" panose="02020603050405020304" pitchFamily="18" charset="0"/>
              </a:rPr>
              <a:t>toàn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chóng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trường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hợp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xảy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cố</a:t>
            </a:r>
            <a:endParaRPr lang="en-US" sz="2000" dirty="0">
              <a:latin typeface="Times New Roman" panose="02020603050405020304" pitchFamily="18" charset="0"/>
              <a:cs typeface="Times New Roman" panose="02020603050405020304" pitchFamily="18" charset="0"/>
            </a:endParaRPr>
          </a:p>
        </p:txBody>
      </p:sp>
      <p:pic>
        <p:nvPicPr>
          <p:cNvPr id="6" name="Picture 5" descr="IMG_256"/>
          <p:cNvPicPr/>
          <p:nvPr/>
        </p:nvPicPr>
        <p:blipFill>
          <a:blip r:embed="rId3"/>
          <a:stretch>
            <a:fillRect/>
          </a:stretch>
        </p:blipFill>
        <p:spPr>
          <a:xfrm>
            <a:off x="372534" y="3298638"/>
            <a:ext cx="5456766" cy="3239796"/>
          </a:xfrm>
          <a:prstGeom prst="rect">
            <a:avLst/>
          </a:prstGeom>
          <a:noFill/>
          <a:ln w="9525">
            <a:noFill/>
          </a:ln>
        </p:spPr>
      </p:pic>
      <p:pic>
        <p:nvPicPr>
          <p:cNvPr id="7" name="Picture 6" descr="IMG_256"/>
          <p:cNvPicPr/>
          <p:nvPr/>
        </p:nvPicPr>
        <p:blipFill>
          <a:blip r:embed="rId4"/>
          <a:stretch>
            <a:fillRect/>
          </a:stretch>
        </p:blipFill>
        <p:spPr>
          <a:xfrm>
            <a:off x="6572249" y="3298638"/>
            <a:ext cx="5153841" cy="3239796"/>
          </a:xfrm>
          <a:prstGeom prst="rect">
            <a:avLst/>
          </a:prstGeom>
          <a:noFill/>
          <a:ln w="9525">
            <a:noFill/>
          </a:ln>
        </p:spPr>
      </p:pic>
    </p:spTree>
    <p:extLst>
      <p:ext uri="{BB962C8B-B14F-4D97-AF65-F5344CB8AC3E}">
        <p14:creationId xmlns:p14="http://schemas.microsoft.com/office/powerpoint/2010/main" val="2570633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74134" y="0"/>
            <a:ext cx="11819466" cy="2554545"/>
          </a:xfrm>
          <a:prstGeom prst="rect">
            <a:avLst/>
          </a:prstGeom>
        </p:spPr>
        <p:txBody>
          <a:bodyPr wrap="square">
            <a:spAutoFit/>
          </a:bodyPr>
          <a:lstStyle/>
          <a:p>
            <a:pPr algn="just"/>
            <a:r>
              <a:rPr lang="vi-VN" sz="2000" dirty="0">
                <a:latin typeface="Times New Roman" panose="02020603050405020304" pitchFamily="18" charset="0"/>
                <a:cs typeface="Times New Roman" panose="02020603050405020304" pitchFamily="18" charset="0"/>
              </a:rPr>
              <a:t>- Ngoài ra Tôi còn nghiên cứu thêm tài liệu do phòng giáo dục phát và tìm hiểu kiến thức qua mạng interner, để có những kiến thức chuẩn nhất hướng dẫn trẻ tại lớp mình.</a:t>
            </a:r>
            <a:endParaRPr lang="en-US" sz="2000" dirty="0">
              <a:latin typeface="Times New Roman" panose="02020603050405020304" pitchFamily="18" charset="0"/>
              <a:cs typeface="Times New Roman" panose="02020603050405020304" pitchFamily="18" charset="0"/>
            </a:endParaRPr>
          </a:p>
          <a:p>
            <a:pPr algn="just"/>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đúc</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tạp</a:t>
            </a:r>
            <a:r>
              <a:rPr lang="en-US" sz="2000" dirty="0">
                <a:latin typeface="Times New Roman" panose="02020603050405020304" pitchFamily="18" charset="0"/>
                <a:cs typeface="Times New Roman" panose="02020603050405020304" pitchFamily="18" charset="0"/>
              </a:rPr>
              <a:t>.</a:t>
            </a:r>
          </a:p>
          <a:p>
            <a:pPr algn="just"/>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Tầng</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bao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gồm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D1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tầng</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thang </a:t>
            </a:r>
            <a:r>
              <a:rPr lang="en-US" sz="2000" dirty="0" err="1">
                <a:latin typeface="Times New Roman" panose="02020603050405020304" pitchFamily="18" charset="0"/>
                <a:cs typeface="Times New Roman" panose="02020603050405020304" pitchFamily="18" charset="0"/>
              </a:rPr>
              <a:t>thoát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thang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thang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2. </a:t>
            </a:r>
          </a:p>
          <a:p>
            <a:pPr algn="just"/>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Tầng</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tầng</a:t>
            </a:r>
            <a:r>
              <a:rPr lang="en-US" sz="2000"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gồm</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tầng</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Tầng</a:t>
            </a:r>
            <a:r>
              <a:rPr lang="en-US" sz="2000" dirty="0">
                <a:latin typeface="Times New Roman" panose="02020603050405020304" pitchFamily="18" charset="0"/>
                <a:cs typeface="Times New Roman" panose="02020603050405020304" pitchFamily="18" charset="0"/>
              </a:rPr>
              <a:t> 4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MGL A2, </a:t>
            </a:r>
            <a:r>
              <a:rPr lang="en-US" sz="2000" dirty="0" err="1">
                <a:latin typeface="Times New Roman" panose="02020603050405020304" pitchFamily="18" charset="0"/>
                <a:cs typeface="Times New Roman" panose="02020603050405020304" pitchFamily="18" charset="0"/>
              </a:rPr>
              <a:t>dãy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a:t>
            </a:r>
          </a:p>
          <a:p>
            <a:pPr algn="just"/>
            <a:r>
              <a:rPr lang="vi-VN" sz="2000" dirty="0">
                <a:latin typeface="Times New Roman" panose="02020603050405020304" pitchFamily="18" charset="0"/>
                <a:cs typeface="Times New Roman" panose="02020603050405020304" pitchFamily="18" charset="0"/>
              </a:rPr>
              <a:t>Nhà trường cũng đã trang bị thiết bị phòng cháy chữa cháy đầy đủ ở các tầng học</a:t>
            </a:r>
            <a:endParaRPr lang="en-US" sz="2000" dirty="0">
              <a:latin typeface="Times New Roman" panose="02020603050405020304" pitchFamily="18" charset="0"/>
              <a:cs typeface="Times New Roman" panose="02020603050405020304" pitchFamily="18" charset="0"/>
            </a:endParaRPr>
          </a:p>
        </p:txBody>
      </p:sp>
      <p:pic>
        <p:nvPicPr>
          <p:cNvPr id="8" name="Picture 7" descr="840ccbfa64aebef0e7bf (1)"/>
          <p:cNvPicPr/>
          <p:nvPr/>
        </p:nvPicPr>
        <p:blipFill>
          <a:blip r:embed="rId3"/>
          <a:stretch>
            <a:fillRect/>
          </a:stretch>
        </p:blipFill>
        <p:spPr>
          <a:xfrm>
            <a:off x="474134" y="3194458"/>
            <a:ext cx="4170437" cy="3395028"/>
          </a:xfrm>
          <a:prstGeom prst="rect">
            <a:avLst/>
          </a:prstGeom>
        </p:spPr>
      </p:pic>
      <p:pic>
        <p:nvPicPr>
          <p:cNvPr id="9" name="Picture 8" descr="c0e7fd145240881ed151"/>
          <p:cNvPicPr/>
          <p:nvPr/>
        </p:nvPicPr>
        <p:blipFill>
          <a:blip r:embed="rId4"/>
          <a:stretch>
            <a:fillRect/>
          </a:stretch>
        </p:blipFill>
        <p:spPr>
          <a:xfrm>
            <a:off x="4804454" y="3194458"/>
            <a:ext cx="3323546" cy="3395028"/>
          </a:xfrm>
          <a:prstGeom prst="rect">
            <a:avLst/>
          </a:prstGeom>
        </p:spPr>
      </p:pic>
      <p:pic>
        <p:nvPicPr>
          <p:cNvPr id="10" name="Picture 9" descr="dfeac01a6f4eb510ec5f"/>
          <p:cNvPicPr/>
          <p:nvPr/>
        </p:nvPicPr>
        <p:blipFill>
          <a:blip r:embed="rId5"/>
          <a:stretch>
            <a:fillRect/>
          </a:stretch>
        </p:blipFill>
        <p:spPr>
          <a:xfrm>
            <a:off x="8128000" y="3194458"/>
            <a:ext cx="3962400" cy="3293428"/>
          </a:xfrm>
          <a:prstGeom prst="rect">
            <a:avLst/>
          </a:prstGeom>
        </p:spPr>
      </p:pic>
    </p:spTree>
    <p:extLst>
      <p:ext uri="{BB962C8B-B14F-4D97-AF65-F5344CB8AC3E}">
        <p14:creationId xmlns:p14="http://schemas.microsoft.com/office/powerpoint/2010/main" val="1826466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Cloud 1"/>
          <p:cNvSpPr/>
          <p:nvPr/>
        </p:nvSpPr>
        <p:spPr>
          <a:xfrm>
            <a:off x="1979358" y="0"/>
            <a:ext cx="8819271" cy="94253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z="2400" b="1" i="1" dirty="0" smtClean="0">
              <a:solidFill>
                <a:srgbClr val="0033CC"/>
              </a:solidFill>
              <a:latin typeface="Times New Roman" panose="02020603050405020304" pitchFamily="18" charset="0"/>
              <a:cs typeface="Times New Roman" panose="02020603050405020304" pitchFamily="18" charset="0"/>
            </a:endParaRPr>
          </a:p>
          <a:p>
            <a:pPr algn="ctr" fontAlgn="base"/>
            <a:r>
              <a:rPr lang="en-US" sz="2400" b="1" i="1" dirty="0" err="1" smtClean="0">
                <a:solidFill>
                  <a:srgbClr val="0033CC"/>
                </a:solidFill>
                <a:latin typeface="Times New Roman" panose="02020603050405020304" pitchFamily="18" charset="0"/>
                <a:cs typeface="Times New Roman" panose="02020603050405020304" pitchFamily="18" charset="0"/>
              </a:rPr>
              <a:t>Biện</a:t>
            </a:r>
            <a:r>
              <a:rPr lang="en-US" sz="2400" b="1" i="1" dirty="0" smtClean="0">
                <a:solidFill>
                  <a:srgbClr val="0033CC"/>
                </a:solidFill>
                <a:latin typeface="Times New Roman" panose="02020603050405020304" pitchFamily="18" charset="0"/>
                <a:cs typeface="Times New Roman" panose="02020603050405020304" pitchFamily="18" charset="0"/>
              </a:rPr>
              <a:t> </a:t>
            </a:r>
            <a:r>
              <a:rPr lang="en-US" sz="2400" b="1" i="1" dirty="0" err="1">
                <a:solidFill>
                  <a:srgbClr val="0033CC"/>
                </a:solidFill>
                <a:latin typeface="Times New Roman" panose="02020603050405020304" pitchFamily="18" charset="0"/>
                <a:cs typeface="Times New Roman" panose="02020603050405020304" pitchFamily="18" charset="0"/>
              </a:rPr>
              <a:t>pháp</a:t>
            </a:r>
            <a:r>
              <a:rPr lang="en-US" sz="2400" b="1" i="1" dirty="0">
                <a:solidFill>
                  <a:srgbClr val="0033CC"/>
                </a:solidFill>
                <a:latin typeface="Times New Roman" panose="02020603050405020304" pitchFamily="18" charset="0"/>
                <a:cs typeface="Times New Roman" panose="02020603050405020304" pitchFamily="18" charset="0"/>
              </a:rPr>
              <a:t> 2: </a:t>
            </a:r>
            <a:r>
              <a:rPr lang="en-US" sz="2400" b="1" i="1" dirty="0" err="1">
                <a:solidFill>
                  <a:srgbClr val="0033CC"/>
                </a:solidFill>
                <a:latin typeface="Times New Roman" panose="02020603050405020304" pitchFamily="18" charset="0"/>
                <a:cs typeface="Times New Roman" panose="02020603050405020304" pitchFamily="18" charset="0"/>
              </a:rPr>
              <a:t>Cung</a:t>
            </a:r>
            <a:r>
              <a:rPr lang="en-US" sz="2400" b="1" i="1" dirty="0">
                <a:solidFill>
                  <a:srgbClr val="0033CC"/>
                </a:solidFill>
                <a:latin typeface="Times New Roman" panose="02020603050405020304" pitchFamily="18" charset="0"/>
                <a:cs typeface="Times New Roman" panose="02020603050405020304" pitchFamily="18" charset="0"/>
              </a:rPr>
              <a:t> </a:t>
            </a:r>
            <a:r>
              <a:rPr lang="en-US" sz="2400" b="1" i="1" dirty="0" err="1">
                <a:solidFill>
                  <a:srgbClr val="0033CC"/>
                </a:solidFill>
                <a:latin typeface="Times New Roman" panose="02020603050405020304" pitchFamily="18" charset="0"/>
                <a:cs typeface="Times New Roman" panose="02020603050405020304" pitchFamily="18" charset="0"/>
              </a:rPr>
              <a:t>cấp</a:t>
            </a:r>
            <a:r>
              <a:rPr lang="en-US" sz="2400" b="1" i="1" dirty="0">
                <a:solidFill>
                  <a:srgbClr val="0033CC"/>
                </a:solidFill>
                <a:latin typeface="Times New Roman" panose="02020603050405020304" pitchFamily="18" charset="0"/>
                <a:cs typeface="Times New Roman" panose="02020603050405020304" pitchFamily="18" charset="0"/>
              </a:rPr>
              <a:t> </a:t>
            </a:r>
            <a:r>
              <a:rPr lang="en-US" sz="2400" b="1" i="1" dirty="0" err="1">
                <a:solidFill>
                  <a:srgbClr val="0033CC"/>
                </a:solidFill>
                <a:latin typeface="Times New Roman" panose="02020603050405020304" pitchFamily="18" charset="0"/>
                <a:cs typeface="Times New Roman" panose="02020603050405020304" pitchFamily="18" charset="0"/>
              </a:rPr>
              <a:t>kiến</a:t>
            </a:r>
            <a:r>
              <a:rPr lang="en-US" sz="2400" b="1" i="1" dirty="0">
                <a:solidFill>
                  <a:srgbClr val="0033CC"/>
                </a:solidFill>
                <a:latin typeface="Times New Roman" panose="02020603050405020304" pitchFamily="18" charset="0"/>
                <a:cs typeface="Times New Roman" panose="02020603050405020304" pitchFamily="18" charset="0"/>
              </a:rPr>
              <a:t> </a:t>
            </a:r>
            <a:r>
              <a:rPr lang="en-US" sz="2400" b="1" i="1" dirty="0" err="1">
                <a:solidFill>
                  <a:srgbClr val="0033CC"/>
                </a:solidFill>
                <a:latin typeface="Times New Roman" panose="02020603050405020304" pitchFamily="18" charset="0"/>
                <a:cs typeface="Times New Roman" panose="02020603050405020304" pitchFamily="18" charset="0"/>
              </a:rPr>
              <a:t>thức</a:t>
            </a:r>
            <a:r>
              <a:rPr lang="en-US" sz="2400" b="1" i="1" dirty="0">
                <a:solidFill>
                  <a:srgbClr val="0033CC"/>
                </a:solidFill>
                <a:latin typeface="Times New Roman" panose="02020603050405020304" pitchFamily="18" charset="0"/>
                <a:cs typeface="Times New Roman" panose="02020603050405020304" pitchFamily="18" charset="0"/>
              </a:rPr>
              <a:t> </a:t>
            </a:r>
            <a:r>
              <a:rPr lang="en-US" sz="2400" b="1" i="1" dirty="0" err="1">
                <a:solidFill>
                  <a:srgbClr val="0033CC"/>
                </a:solidFill>
                <a:latin typeface="Times New Roman" panose="02020603050405020304" pitchFamily="18" charset="0"/>
                <a:cs typeface="Times New Roman" panose="02020603050405020304" pitchFamily="18" charset="0"/>
              </a:rPr>
              <a:t>nhận</a:t>
            </a:r>
            <a:r>
              <a:rPr lang="en-US" sz="2400" b="1" i="1" dirty="0">
                <a:solidFill>
                  <a:srgbClr val="0033CC"/>
                </a:solidFill>
                <a:latin typeface="Times New Roman" panose="02020603050405020304" pitchFamily="18" charset="0"/>
                <a:cs typeface="Times New Roman" panose="02020603050405020304" pitchFamily="18" charset="0"/>
              </a:rPr>
              <a:t> </a:t>
            </a:r>
            <a:r>
              <a:rPr lang="en-US" sz="2400" b="1" i="1" dirty="0" err="1">
                <a:solidFill>
                  <a:srgbClr val="0033CC"/>
                </a:solidFill>
                <a:latin typeface="Times New Roman" panose="02020603050405020304" pitchFamily="18" charset="0"/>
                <a:cs typeface="Times New Roman" panose="02020603050405020304" pitchFamily="18" charset="0"/>
              </a:rPr>
              <a:t>biết</a:t>
            </a:r>
            <a:r>
              <a:rPr lang="en-US" sz="2400" b="1" i="1" dirty="0">
                <a:solidFill>
                  <a:srgbClr val="0033CC"/>
                </a:solidFill>
                <a:latin typeface="Times New Roman" panose="02020603050405020304" pitchFamily="18" charset="0"/>
                <a:cs typeface="Times New Roman" panose="02020603050405020304" pitchFamily="18" charset="0"/>
              </a:rPr>
              <a:t> </a:t>
            </a:r>
            <a:r>
              <a:rPr lang="en-US" sz="2400" b="1" i="1" dirty="0" err="1">
                <a:solidFill>
                  <a:srgbClr val="0033CC"/>
                </a:solidFill>
                <a:latin typeface="Times New Roman" panose="02020603050405020304" pitchFamily="18" charset="0"/>
                <a:cs typeface="Times New Roman" panose="02020603050405020304" pitchFamily="18" charset="0"/>
              </a:rPr>
              <a:t>dấu</a:t>
            </a:r>
            <a:r>
              <a:rPr lang="en-US" sz="2400" b="1" i="1" dirty="0">
                <a:solidFill>
                  <a:srgbClr val="0033CC"/>
                </a:solidFill>
                <a:latin typeface="Times New Roman" panose="02020603050405020304" pitchFamily="18" charset="0"/>
                <a:cs typeface="Times New Roman" panose="02020603050405020304" pitchFamily="18" charset="0"/>
              </a:rPr>
              <a:t> </a:t>
            </a:r>
            <a:r>
              <a:rPr lang="en-US" sz="2400" b="1" i="1" dirty="0" err="1">
                <a:solidFill>
                  <a:srgbClr val="0033CC"/>
                </a:solidFill>
                <a:latin typeface="Times New Roman" panose="02020603050405020304" pitchFamily="18" charset="0"/>
                <a:cs typeface="Times New Roman" panose="02020603050405020304" pitchFamily="18" charset="0"/>
              </a:rPr>
              <a:t>hiệu</a:t>
            </a:r>
            <a:r>
              <a:rPr lang="en-US" sz="2400" b="1" i="1" dirty="0">
                <a:solidFill>
                  <a:srgbClr val="0033CC"/>
                </a:solidFill>
                <a:latin typeface="Times New Roman" panose="02020603050405020304" pitchFamily="18" charset="0"/>
                <a:cs typeface="Times New Roman" panose="02020603050405020304" pitchFamily="18" charset="0"/>
              </a:rPr>
              <a:t> </a:t>
            </a:r>
            <a:r>
              <a:rPr lang="en-US" sz="2400" b="1" i="1" dirty="0" err="1">
                <a:solidFill>
                  <a:srgbClr val="0033CC"/>
                </a:solidFill>
                <a:latin typeface="Times New Roman" panose="02020603050405020304" pitchFamily="18" charset="0"/>
                <a:cs typeface="Times New Roman" panose="02020603050405020304" pitchFamily="18" charset="0"/>
              </a:rPr>
              <a:t>của</a:t>
            </a:r>
            <a:r>
              <a:rPr lang="en-US" sz="2400" b="1" i="1" dirty="0">
                <a:solidFill>
                  <a:srgbClr val="0033CC"/>
                </a:solidFill>
                <a:latin typeface="Times New Roman" panose="02020603050405020304" pitchFamily="18" charset="0"/>
                <a:cs typeface="Times New Roman" panose="02020603050405020304" pitchFamily="18" charset="0"/>
              </a:rPr>
              <a:t> </a:t>
            </a:r>
            <a:r>
              <a:rPr lang="en-US" sz="2400" b="1" i="1" dirty="0" err="1">
                <a:solidFill>
                  <a:srgbClr val="0033CC"/>
                </a:solidFill>
                <a:latin typeface="Times New Roman" panose="02020603050405020304" pitchFamily="18" charset="0"/>
                <a:cs typeface="Times New Roman" panose="02020603050405020304" pitchFamily="18" charset="0"/>
              </a:rPr>
              <a:t>hỏa</a:t>
            </a:r>
            <a:r>
              <a:rPr lang="en-US" sz="2400" b="1" i="1" dirty="0">
                <a:solidFill>
                  <a:srgbClr val="0033CC"/>
                </a:solidFill>
                <a:latin typeface="Times New Roman" panose="02020603050405020304" pitchFamily="18" charset="0"/>
                <a:cs typeface="Times New Roman" panose="02020603050405020304" pitchFamily="18" charset="0"/>
              </a:rPr>
              <a:t> </a:t>
            </a:r>
            <a:r>
              <a:rPr lang="en-US" sz="2400" b="1" i="1" dirty="0" err="1">
                <a:solidFill>
                  <a:srgbClr val="0033CC"/>
                </a:solidFill>
                <a:latin typeface="Times New Roman" panose="02020603050405020304" pitchFamily="18" charset="0"/>
                <a:cs typeface="Times New Roman" panose="02020603050405020304" pitchFamily="18" charset="0"/>
              </a:rPr>
              <a:t>hoạn</a:t>
            </a:r>
            <a:r>
              <a:rPr lang="en-US" sz="2400" b="1" i="1" dirty="0">
                <a:solidFill>
                  <a:srgbClr val="0033CC"/>
                </a:solidFill>
                <a:latin typeface="Times New Roman" panose="02020603050405020304" pitchFamily="18" charset="0"/>
                <a:cs typeface="Times New Roman" panose="02020603050405020304" pitchFamily="18" charset="0"/>
              </a:rPr>
              <a:t> </a:t>
            </a:r>
            <a:r>
              <a:rPr lang="en-US" sz="2400" b="1" i="1" dirty="0" err="1">
                <a:solidFill>
                  <a:srgbClr val="0033CC"/>
                </a:solidFill>
                <a:latin typeface="Times New Roman" panose="02020603050405020304" pitchFamily="18" charset="0"/>
                <a:cs typeface="Times New Roman" panose="02020603050405020304" pitchFamily="18" charset="0"/>
              </a:rPr>
              <a:t>cho</a:t>
            </a:r>
            <a:r>
              <a:rPr lang="en-US" sz="2400" b="1" i="1" dirty="0">
                <a:solidFill>
                  <a:srgbClr val="0033CC"/>
                </a:solidFill>
                <a:latin typeface="Times New Roman" panose="02020603050405020304" pitchFamily="18" charset="0"/>
                <a:cs typeface="Times New Roman" panose="02020603050405020304" pitchFamily="18" charset="0"/>
              </a:rPr>
              <a:t> </a:t>
            </a:r>
            <a:r>
              <a:rPr lang="en-US" sz="2400" b="1" i="1" dirty="0" err="1">
                <a:solidFill>
                  <a:srgbClr val="0033CC"/>
                </a:solidFill>
                <a:latin typeface="Times New Roman" panose="02020603050405020304" pitchFamily="18" charset="0"/>
                <a:cs typeface="Times New Roman" panose="02020603050405020304" pitchFamily="18" charset="0"/>
              </a:rPr>
              <a:t>trẻ</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261258" y="1150506"/>
            <a:ext cx="5210629" cy="4078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088" rIns="9144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Được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tích</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hợp</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phù</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hợp</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vào</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trong</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tất</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cả</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các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lĩnh</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vực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giáo</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dục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Giáo</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dục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phát</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triển</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thể</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chất</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Giáo</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dục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phát</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triển</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nhận</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thức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Giáo</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dục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phát</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triển</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thẩm</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mỹ</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Giáo</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dục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phát</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triển</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tình</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cảm</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kỹ</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năng</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xã</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hội</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vào</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các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hoạt</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động</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trong</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ngày</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của</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trẻ</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Đảm</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bảo</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từ</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dễ</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đến</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khó</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từ</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đơn</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giản</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đến</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phức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tạp</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phù</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hợp</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với</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đặc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điểm</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lứa</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tuổi</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của</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trẻ</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p>
          <a:p>
            <a:pPr marL="0" marR="0" lvl="0" indent="455613"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Các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hoạt</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động</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giáo</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dục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có</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thể</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được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tiến</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hành</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trên</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các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giờ</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hoạt</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động</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học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có</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chủ</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định</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và</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mọi</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lúc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mọi</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nơi</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tổ</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chức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theo</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nhóm</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nhỏ</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hoặc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cả</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lớp</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trong</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lớp</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hoặc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ngoài</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sân</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trường</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Ví</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dụ</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Chủ</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đề</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dạy</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về</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giao</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thông</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lĩnh</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vực</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Phát</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triển</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ngôn</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ngữ</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Đề</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tài</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Thơ</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Xe</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chữa</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cháy</a:t>
            </a:r>
            <a:r>
              <a:rPr kumimoji="0" lang="en-US" altLang="en-US" sz="2000" b="0" i="0" u="none" strike="noStrike" cap="none" normalizeH="0" baseline="0" dirty="0" smtClean="0">
                <a:ln>
                  <a:noFill/>
                </a:ln>
                <a:solidFill>
                  <a:srgbClr val="000000"/>
                </a:solidFill>
                <a:effectLst/>
                <a:latin typeface="Times New Roman" panose="02020603050405020304" pitchFamily="18" charset="0"/>
                <a:ea typeface="Consolas" panose="020B0609020204030204" pitchFamily="49" charset="0"/>
                <a:cs typeface="Times New Roman" panose="02020603050405020304" pitchFamily="18" charset="0"/>
              </a:rPr>
              <a:t>.</a:t>
            </a:r>
            <a:r>
              <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10" name="Picture 9" descr="IMG_256"/>
          <p:cNvPicPr/>
          <p:nvPr/>
        </p:nvPicPr>
        <p:blipFill>
          <a:blip r:embed="rId3"/>
          <a:stretch>
            <a:fillRect/>
          </a:stretch>
        </p:blipFill>
        <p:spPr>
          <a:xfrm>
            <a:off x="5610678" y="1267823"/>
            <a:ext cx="3112407" cy="3960698"/>
          </a:xfrm>
          <a:prstGeom prst="rect">
            <a:avLst/>
          </a:prstGeom>
          <a:noFill/>
          <a:ln w="9525">
            <a:noFill/>
          </a:ln>
        </p:spPr>
      </p:pic>
      <p:pic>
        <p:nvPicPr>
          <p:cNvPr id="11" name="Picture 10" descr="IMG_256"/>
          <p:cNvPicPr/>
          <p:nvPr/>
        </p:nvPicPr>
        <p:blipFill>
          <a:blip r:embed="rId4"/>
          <a:stretch>
            <a:fillRect/>
          </a:stretch>
        </p:blipFill>
        <p:spPr>
          <a:xfrm>
            <a:off x="8861876" y="1267823"/>
            <a:ext cx="3330124" cy="3960698"/>
          </a:xfrm>
          <a:prstGeom prst="rect">
            <a:avLst/>
          </a:prstGeom>
          <a:noFill/>
          <a:ln w="9525">
            <a:noFill/>
          </a:ln>
        </p:spPr>
      </p:pic>
    </p:spTree>
    <p:extLst>
      <p:ext uri="{BB962C8B-B14F-4D97-AF65-F5344CB8AC3E}">
        <p14:creationId xmlns:p14="http://schemas.microsoft.com/office/powerpoint/2010/main" val="254243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Cloud 2"/>
          <p:cNvSpPr/>
          <p:nvPr/>
        </p:nvSpPr>
        <p:spPr>
          <a:xfrm rot="21064417">
            <a:off x="451380" y="-73572"/>
            <a:ext cx="4642338" cy="6973013"/>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vi-VN" sz="2800"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Cô và các con hãy tặng cho các chú cảnh sát cứu hỏa thêm một chiếc xe chữa cháy, để các chú làm nhiệm vụ nào! </a:t>
            </a:r>
          </a:p>
          <a:p>
            <a:pPr algn="ctr">
              <a:lnSpc>
                <a:spcPct val="107000"/>
              </a:lnSpc>
              <a:spcAft>
                <a:spcPts val="0"/>
              </a:spcAft>
            </a:pPr>
            <a:r>
              <a:rPr lang="vi-VN" sz="2800"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*Hoạt động 2: Đọc thơ “ Xe chữa cháy”.</a:t>
            </a:r>
          </a:p>
          <a:p>
            <a:pPr algn="ctr">
              <a:lnSpc>
                <a:spcPct val="107000"/>
              </a:lnSpc>
              <a:spcAft>
                <a:spcPts val="0"/>
              </a:spcAft>
            </a:pPr>
            <a:r>
              <a:rPr lang="vi-VN" sz="2800"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*Hoạt động 3: Chơi tô màu xe chữa cháy. </a:t>
            </a:r>
            <a:endParaRPr lang="vi-VN" sz="2800"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descr="2575d3867cd2a68cffc3"/>
          <p:cNvPicPr/>
          <p:nvPr/>
        </p:nvPicPr>
        <p:blipFill>
          <a:blip r:embed="rId3"/>
          <a:stretch>
            <a:fillRect/>
          </a:stretch>
        </p:blipFill>
        <p:spPr>
          <a:xfrm>
            <a:off x="5292907" y="694553"/>
            <a:ext cx="5825036" cy="5314361"/>
          </a:xfrm>
          <a:prstGeom prst="rect">
            <a:avLst/>
          </a:prstGeom>
        </p:spPr>
      </p:pic>
    </p:spTree>
    <p:extLst>
      <p:ext uri="{BB962C8B-B14F-4D97-AF65-F5344CB8AC3E}">
        <p14:creationId xmlns:p14="http://schemas.microsoft.com/office/powerpoint/2010/main" val="1825013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266057" y="462167"/>
            <a:ext cx="3969696" cy="5668539"/>
          </a:xfrm>
          <a:prstGeom prst="rect">
            <a:avLst/>
          </a:prstGeom>
          <a:solidFill>
            <a:srgbClr val="FF99CC"/>
          </a:solidFill>
        </p:spPr>
        <p:txBody>
          <a:bodyPr wrap="square">
            <a:spAutoFit/>
          </a:bodyPr>
          <a:lstStyle/>
          <a:p>
            <a:pPr>
              <a:lnSpc>
                <a:spcPct val="107000"/>
              </a:lnSpc>
              <a:spcAft>
                <a:spcPts val="0"/>
              </a:spcAft>
            </a:pPr>
            <a:r>
              <a:rPr lang="vi-VN" sz="2000" b="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Ngoài ra giáo viên trò chuyện cùng trẻ tổ chức cho trẻ xem tranh,: (Hoạt động đón, hoạt động chiều, giờ trả trẻ).Cháy rừng,Cháy nhà chung cư</a:t>
            </a:r>
          </a:p>
          <a:p>
            <a:pPr>
              <a:lnSpc>
                <a:spcPct val="107000"/>
              </a:lnSpc>
              <a:spcAft>
                <a:spcPts val="0"/>
              </a:spcAft>
            </a:pPr>
            <a:r>
              <a:rPr lang="vi-VN" sz="2000" b="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Qua các dấu hiệu nhận biết đám cháy, cô có thể hỏi trẻ các nguyên nhân gây ra cháy, từ đó cung cấp và củng cố thêm kiến thức cho trẻ như: </a:t>
            </a:r>
          </a:p>
          <a:p>
            <a:pPr>
              <a:lnSpc>
                <a:spcPct val="107000"/>
              </a:lnSpc>
              <a:spcAft>
                <a:spcPts val="0"/>
              </a:spcAft>
            </a:pPr>
            <a:r>
              <a:rPr lang="vi-VN" sz="2000" b="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(Cháy do mẹ quên không tắt bếp ga Cháy do chập điện Hay cháy do đốt lá cây, đốt vàng mã, hay do trẻ nghịch bật lửa, đốt nến, cháy do bố gạt tàn thuốc lung tung, Đốt lá cây khiến đám cháy bị lan ra Đốt vàng mã)</a:t>
            </a:r>
            <a:endParaRPr lang="vi-VN" sz="2000" b="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IMG_256"/>
          <p:cNvPicPr/>
          <p:nvPr/>
        </p:nvPicPr>
        <p:blipFill>
          <a:blip r:embed="rId3"/>
          <a:stretch>
            <a:fillRect/>
          </a:stretch>
        </p:blipFill>
        <p:spPr>
          <a:xfrm>
            <a:off x="4694237" y="659945"/>
            <a:ext cx="6931706" cy="5305425"/>
          </a:xfrm>
          <a:prstGeom prst="rect">
            <a:avLst/>
          </a:prstGeom>
          <a:noFill/>
          <a:ln w="9525">
            <a:noFill/>
          </a:ln>
        </p:spPr>
      </p:pic>
    </p:spTree>
    <p:extLst>
      <p:ext uri="{BB962C8B-B14F-4D97-AF65-F5344CB8AC3E}">
        <p14:creationId xmlns:p14="http://schemas.microsoft.com/office/powerpoint/2010/main" val="2432223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ounded Rectangle 1"/>
          <p:cNvSpPr/>
          <p:nvPr/>
        </p:nvSpPr>
        <p:spPr>
          <a:xfrm>
            <a:off x="3024552" y="0"/>
            <a:ext cx="6776553" cy="98825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latin typeface="Times New Roman" panose="02020603050405020304" pitchFamily="18" charset="0"/>
                <a:cs typeface="Times New Roman" panose="02020603050405020304" pitchFamily="18" charset="0"/>
              </a:rPr>
              <a:t>Biện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3: </a:t>
            </a:r>
            <a:r>
              <a:rPr lang="vi-VN" sz="2400" b="1" dirty="0" smtClean="0">
                <a:latin typeface="Times New Roman" panose="02020603050405020304" pitchFamily="18" charset="0"/>
                <a:cs typeface="Times New Roman" panose="02020603050405020304" pitchFamily="18" charset="0"/>
              </a:rPr>
              <a:t>Dạy </a:t>
            </a:r>
            <a:r>
              <a:rPr lang="vi-VN" sz="2400" b="1" dirty="0">
                <a:latin typeface="Times New Roman" panose="02020603050405020304" pitchFamily="18" charset="0"/>
                <a:cs typeface="Times New Roman" panose="02020603050405020304" pitchFamily="18" charset="0"/>
              </a:rPr>
              <a:t>trẻ một số kỹ năng cơ bản để thoát hiểm khi gặp cháy</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16828" y="1704767"/>
            <a:ext cx="3964886" cy="3416320"/>
          </a:xfrm>
          <a:prstGeom prst="rect">
            <a:avLst/>
          </a:prstGeom>
        </p:spPr>
        <p:txBody>
          <a:bodyPr wrap="square">
            <a:spAutoFit/>
          </a:bodyPr>
          <a:lstStyle/>
          <a:p>
            <a:pPr algn="just"/>
            <a:r>
              <a:rPr lang="vi-VN"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Kỹ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năng</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lửa</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114</a:t>
            </a:r>
          </a:p>
        </p:txBody>
      </p:sp>
      <p:pic>
        <p:nvPicPr>
          <p:cNvPr id="5" name="Picture 4" descr="C:\Users\Administrator\Downloads\unnamed.jpg"/>
          <p:cNvPicPr/>
          <p:nvPr/>
        </p:nvPicPr>
        <p:blipFill>
          <a:blip r:embed="rId3">
            <a:extLst>
              <a:ext uri="{28A0092B-C50C-407E-A947-70E740481C1C}">
                <a14:useLocalDpi xmlns:a14="http://schemas.microsoft.com/office/drawing/2010/main" val="0"/>
              </a:ext>
            </a:extLst>
          </a:blip>
          <a:srcRect/>
          <a:stretch>
            <a:fillRect/>
          </a:stretch>
        </p:blipFill>
        <p:spPr>
          <a:xfrm>
            <a:off x="4609646" y="1341437"/>
            <a:ext cx="7190467" cy="4827134"/>
          </a:xfrm>
          <a:prstGeom prst="rect">
            <a:avLst/>
          </a:prstGeom>
          <a:noFill/>
          <a:ln>
            <a:noFill/>
          </a:ln>
        </p:spPr>
      </p:pic>
    </p:spTree>
    <p:extLst>
      <p:ext uri="{BB962C8B-B14F-4D97-AF65-F5344CB8AC3E}">
        <p14:creationId xmlns:p14="http://schemas.microsoft.com/office/powerpoint/2010/main" val="211079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ounded Rectangle 1"/>
          <p:cNvSpPr/>
          <p:nvPr/>
        </p:nvSpPr>
        <p:spPr>
          <a:xfrm>
            <a:off x="3024552" y="0"/>
            <a:ext cx="6776553" cy="98825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latin typeface="Times New Roman" panose="02020603050405020304" pitchFamily="18" charset="0"/>
                <a:cs typeface="Times New Roman" panose="02020603050405020304" pitchFamily="18" charset="0"/>
              </a:rPr>
              <a:t>Biện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3: </a:t>
            </a:r>
            <a:r>
              <a:rPr lang="vi-VN" sz="2400" b="1" dirty="0" smtClean="0">
                <a:latin typeface="Times New Roman" panose="02020603050405020304" pitchFamily="18" charset="0"/>
                <a:cs typeface="Times New Roman" panose="02020603050405020304" pitchFamily="18" charset="0"/>
              </a:rPr>
              <a:t>Dạy </a:t>
            </a:r>
            <a:r>
              <a:rPr lang="vi-VN" sz="2400" b="1" dirty="0">
                <a:latin typeface="Times New Roman" panose="02020603050405020304" pitchFamily="18" charset="0"/>
                <a:cs typeface="Times New Roman" panose="02020603050405020304" pitchFamily="18" charset="0"/>
              </a:rPr>
              <a:t>trẻ một số kỹ năng cơ bản để thoát hiểm khi gặp cháy</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16828" y="1704767"/>
            <a:ext cx="3964886" cy="3046988"/>
          </a:xfrm>
          <a:prstGeom prst="rect">
            <a:avLst/>
          </a:prstGeom>
        </p:spPr>
        <p:txBody>
          <a:bodyPr wrap="square">
            <a:spAutoFit/>
          </a:bodyPr>
          <a:lstStyle/>
          <a:p>
            <a:pPr algn="just"/>
            <a:r>
              <a:rPr lang="vi-VN"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Kỹ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năng</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hay ở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đẩy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p>
        </p:txBody>
      </p:sp>
      <p:pic>
        <p:nvPicPr>
          <p:cNvPr id="6" name="Picture 5" descr="C:\Users\Administrator\Downloads\unnamed (1).jpg"/>
          <p:cNvPicPr/>
          <p:nvPr/>
        </p:nvPicPr>
        <p:blipFill>
          <a:blip r:embed="rId3">
            <a:extLst>
              <a:ext uri="{28A0092B-C50C-407E-A947-70E740481C1C}">
                <a14:useLocalDpi xmlns:a14="http://schemas.microsoft.com/office/drawing/2010/main" val="0"/>
              </a:ext>
            </a:extLst>
          </a:blip>
          <a:srcRect/>
          <a:stretch>
            <a:fillRect/>
          </a:stretch>
        </p:blipFill>
        <p:spPr>
          <a:xfrm>
            <a:off x="4725761" y="1503730"/>
            <a:ext cx="7088868" cy="4505184"/>
          </a:xfrm>
          <a:prstGeom prst="rect">
            <a:avLst/>
          </a:prstGeom>
          <a:noFill/>
          <a:ln>
            <a:noFill/>
          </a:ln>
        </p:spPr>
      </p:pic>
    </p:spTree>
    <p:extLst>
      <p:ext uri="{BB962C8B-B14F-4D97-AF65-F5344CB8AC3E}">
        <p14:creationId xmlns:p14="http://schemas.microsoft.com/office/powerpoint/2010/main" val="2043295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ounded Rectangle 1"/>
          <p:cNvSpPr/>
          <p:nvPr/>
        </p:nvSpPr>
        <p:spPr>
          <a:xfrm>
            <a:off x="3024552" y="0"/>
            <a:ext cx="6776553" cy="98825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latin typeface="Times New Roman" panose="02020603050405020304" pitchFamily="18" charset="0"/>
                <a:cs typeface="Times New Roman" panose="02020603050405020304" pitchFamily="18" charset="0"/>
              </a:rPr>
              <a:t>Biện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3: </a:t>
            </a:r>
            <a:r>
              <a:rPr lang="vi-VN" sz="2400" b="1" dirty="0" smtClean="0">
                <a:latin typeface="Times New Roman" panose="02020603050405020304" pitchFamily="18" charset="0"/>
                <a:cs typeface="Times New Roman" panose="02020603050405020304" pitchFamily="18" charset="0"/>
              </a:rPr>
              <a:t>Dạy </a:t>
            </a:r>
            <a:r>
              <a:rPr lang="vi-VN" sz="2400" b="1" dirty="0">
                <a:latin typeface="Times New Roman" panose="02020603050405020304" pitchFamily="18" charset="0"/>
                <a:cs typeface="Times New Roman" panose="02020603050405020304" pitchFamily="18" charset="0"/>
              </a:rPr>
              <a:t>trẻ một số kỹ năng cơ bản để thoát hiểm khi gặp cháy</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16828" y="1704767"/>
            <a:ext cx="3964886" cy="4893647"/>
          </a:xfrm>
          <a:prstGeom prst="rect">
            <a:avLst/>
          </a:prstGeom>
        </p:spPr>
        <p:txBody>
          <a:bodyPr wrap="square">
            <a:spAutoFit/>
          </a:bodyPr>
          <a:lstStyle/>
          <a:p>
            <a:pPr algn="just"/>
            <a:r>
              <a:rPr lang="vi-VN" sz="2400" b="1" dirty="0">
                <a:latin typeface="Times New Roman" panose="02020603050405020304" pitchFamily="18" charset="0"/>
                <a:cs typeface="Times New Roman" panose="02020603050405020304" pitchFamily="18" charset="0"/>
              </a:rPr>
              <a:t>*Kỹ năng 3: </a:t>
            </a:r>
            <a:r>
              <a:rPr lang="vi-VN" sz="2400" dirty="0">
                <a:latin typeface="Times New Roman" panose="02020603050405020304" pitchFamily="18" charset="0"/>
                <a:cs typeface="Times New Roman" panose="02020603050405020304" pitchFamily="18" charset="0"/>
              </a:rPr>
              <a:t>Nhớ rằng không những lửa mà khói và hơi khí độc cũng có thể dẫn đến tử vong. Để tránh bị ngạt khói, các con di chuyển ra ngoài bằng cách bò sát mặt đất, bịt khăn hoặc vải thấm nước lên miệng, mũi. Hãy khoác thêm một chiếc áo được nhúng nước nếu có thể (trong khi bò nên bò theo men bờ tường để tìm lối thoát nạn một cách nhanh nhất).</a:t>
            </a:r>
            <a:endParaRPr lang="en-US" sz="2400" dirty="0">
              <a:latin typeface="Times New Roman" panose="02020603050405020304" pitchFamily="18" charset="0"/>
              <a:cs typeface="Times New Roman" panose="02020603050405020304" pitchFamily="18" charset="0"/>
            </a:endParaRPr>
          </a:p>
        </p:txBody>
      </p:sp>
      <p:pic>
        <p:nvPicPr>
          <p:cNvPr id="7" name="Picture 6" descr="C:\Users\Administrator\Downloads\unnamed (2).jpg"/>
          <p:cNvPicPr/>
          <p:nvPr/>
        </p:nvPicPr>
        <p:blipFill>
          <a:blip r:embed="rId3">
            <a:extLst>
              <a:ext uri="{28A0092B-C50C-407E-A947-70E740481C1C}">
                <a14:useLocalDpi xmlns:a14="http://schemas.microsoft.com/office/drawing/2010/main" val="0"/>
              </a:ext>
            </a:extLst>
          </a:blip>
          <a:srcRect/>
          <a:stretch>
            <a:fillRect/>
          </a:stretch>
        </p:blipFill>
        <p:spPr>
          <a:xfrm>
            <a:off x="4638674" y="1407159"/>
            <a:ext cx="7248525" cy="4819469"/>
          </a:xfrm>
          <a:prstGeom prst="rect">
            <a:avLst/>
          </a:prstGeom>
          <a:noFill/>
          <a:ln>
            <a:noFill/>
          </a:ln>
        </p:spPr>
      </p:pic>
    </p:spTree>
    <p:extLst>
      <p:ext uri="{BB962C8B-B14F-4D97-AF65-F5344CB8AC3E}">
        <p14:creationId xmlns:p14="http://schemas.microsoft.com/office/powerpoint/2010/main" val="194786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ounded Rectangle 1"/>
          <p:cNvSpPr/>
          <p:nvPr/>
        </p:nvSpPr>
        <p:spPr>
          <a:xfrm>
            <a:off x="3024552" y="0"/>
            <a:ext cx="6776553" cy="98825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latin typeface="Times New Roman" panose="02020603050405020304" pitchFamily="18" charset="0"/>
                <a:cs typeface="Times New Roman" panose="02020603050405020304" pitchFamily="18" charset="0"/>
              </a:rPr>
              <a:t>Biện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3: </a:t>
            </a:r>
            <a:r>
              <a:rPr lang="vi-VN" sz="2400" b="1" dirty="0" smtClean="0">
                <a:latin typeface="Times New Roman" panose="02020603050405020304" pitchFamily="18" charset="0"/>
                <a:cs typeface="Times New Roman" panose="02020603050405020304" pitchFamily="18" charset="0"/>
              </a:rPr>
              <a:t>Dạy </a:t>
            </a:r>
            <a:r>
              <a:rPr lang="vi-VN" sz="2400" b="1" dirty="0">
                <a:latin typeface="Times New Roman" panose="02020603050405020304" pitchFamily="18" charset="0"/>
                <a:cs typeface="Times New Roman" panose="02020603050405020304" pitchFamily="18" charset="0"/>
              </a:rPr>
              <a:t>trẻ một số kỹ năng cơ bản để thoát hiểm khi gặp cháy</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02314" y="1185403"/>
            <a:ext cx="11889686" cy="1938992"/>
          </a:xfrm>
          <a:prstGeom prst="rect">
            <a:avLst/>
          </a:prstGeom>
        </p:spPr>
        <p:txBody>
          <a:bodyPr wrap="square">
            <a:spAutoFit/>
          </a:bodyPr>
          <a:lstStyle/>
          <a:p>
            <a:pPr algn="just"/>
            <a:r>
              <a:rPr lang="vi-VN" sz="2400" b="1" dirty="0" smtClean="0">
                <a:latin typeface="Times New Roman" panose="02020603050405020304" pitchFamily="18" charset="0"/>
                <a:cs typeface="Times New Roman" panose="02020603050405020304" pitchFamily="18" charset="0"/>
              </a:rPr>
              <a:t>*Kỹ năng 4: </a:t>
            </a:r>
            <a:r>
              <a:rPr lang="vi-VN" sz="2400" dirty="0" smtClean="0">
                <a:latin typeface="Times New Roman" panose="02020603050405020304" pitchFamily="18" charset="0"/>
                <a:cs typeface="Times New Roman" panose="02020603050405020304" pitchFamily="18" charset="0"/>
              </a:rPr>
              <a:t>Khi thoát ra ngoài phòng, các con hãy bình tĩnh di chuyển thoát nạn theo đường cầu thang bộ theo sự hướng dẫn của thầy cô hay người lớn. Đối với các trường học hay nhà ở mà có thang máy thì các con không được sử dụng để thoát nạn (vì khi xảy ra sự cố cháy, nổ nguồn điện sẽ bị cắt nên thang máy sẽ bị dừng lại bất cứ khi nào, dễ dẫn đến bị kẹt và ngạt khí gây tử vong).</a:t>
            </a:r>
            <a:endParaRPr lang="en-US" sz="2400" dirty="0">
              <a:latin typeface="Times New Roman" panose="02020603050405020304" pitchFamily="18" charset="0"/>
              <a:cs typeface="Times New Roman" panose="02020603050405020304" pitchFamily="18" charset="0"/>
            </a:endParaRPr>
          </a:p>
        </p:txBody>
      </p:sp>
      <p:pic>
        <p:nvPicPr>
          <p:cNvPr id="5" name="Picture 4" descr="C:\Users\Administrator\Downloads\IMG-1706.jpg"/>
          <p:cNvPicPr/>
          <p:nvPr/>
        </p:nvPicPr>
        <p:blipFill>
          <a:blip r:embed="rId3">
            <a:extLst>
              <a:ext uri="{28A0092B-C50C-407E-A947-70E740481C1C}">
                <a14:useLocalDpi xmlns:a14="http://schemas.microsoft.com/office/drawing/2010/main" val="0"/>
              </a:ext>
            </a:extLst>
          </a:blip>
          <a:srcRect/>
          <a:stretch>
            <a:fillRect/>
          </a:stretch>
        </p:blipFill>
        <p:spPr>
          <a:xfrm>
            <a:off x="336461" y="3321542"/>
            <a:ext cx="5376182" cy="3090258"/>
          </a:xfrm>
          <a:prstGeom prst="rect">
            <a:avLst/>
          </a:prstGeom>
          <a:noFill/>
          <a:ln>
            <a:noFill/>
          </a:ln>
        </p:spPr>
      </p:pic>
      <p:pic>
        <p:nvPicPr>
          <p:cNvPr id="6" name="Picture 5" descr="C:\Users\Administrator\Downloads\IMG-1710.jpg"/>
          <p:cNvPicPr/>
          <p:nvPr/>
        </p:nvPicPr>
        <p:blipFill>
          <a:blip r:embed="rId4">
            <a:extLst>
              <a:ext uri="{28A0092B-C50C-407E-A947-70E740481C1C}">
                <a14:useLocalDpi xmlns:a14="http://schemas.microsoft.com/office/drawing/2010/main" val="0"/>
              </a:ext>
            </a:extLst>
          </a:blip>
          <a:srcRect/>
          <a:stretch>
            <a:fillRect/>
          </a:stretch>
        </p:blipFill>
        <p:spPr>
          <a:xfrm>
            <a:off x="6061075" y="3321542"/>
            <a:ext cx="5759450" cy="3090258"/>
          </a:xfrm>
          <a:prstGeom prst="rect">
            <a:avLst/>
          </a:prstGeom>
          <a:noFill/>
          <a:ln>
            <a:noFill/>
          </a:ln>
        </p:spPr>
      </p:pic>
    </p:spTree>
    <p:extLst>
      <p:ext uri="{BB962C8B-B14F-4D97-AF65-F5344CB8AC3E}">
        <p14:creationId xmlns:p14="http://schemas.microsoft.com/office/powerpoint/2010/main" val="2657571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ounded Rectangle 2"/>
          <p:cNvSpPr/>
          <p:nvPr/>
        </p:nvSpPr>
        <p:spPr>
          <a:xfrm>
            <a:off x="2516892" y="0"/>
            <a:ext cx="6613039" cy="886265"/>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u="sng" dirty="0">
                <a:solidFill>
                  <a:srgbClr val="000099"/>
                </a:solidFill>
                <a:latin typeface="Times New Roman" panose="02020603050405020304" pitchFamily="18" charset="0"/>
                <a:cs typeface="Times New Roman" panose="02020603050405020304" pitchFamily="18" charset="0"/>
              </a:rPr>
              <a:t>Biện pháp </a:t>
            </a:r>
            <a:r>
              <a:rPr lang="en-US" sz="2400" b="1" i="1" u="sng" dirty="0">
                <a:solidFill>
                  <a:srgbClr val="000099"/>
                </a:solidFill>
                <a:latin typeface="Times New Roman" panose="02020603050405020304" pitchFamily="18" charset="0"/>
                <a:cs typeface="Times New Roman" panose="02020603050405020304" pitchFamily="18" charset="0"/>
              </a:rPr>
              <a:t>4</a:t>
            </a:r>
            <a:r>
              <a:rPr lang="vi-VN" sz="2400" b="1" i="1" u="sng" dirty="0">
                <a:solidFill>
                  <a:srgbClr val="000099"/>
                </a:solidFill>
                <a:latin typeface="Times New Roman" panose="02020603050405020304" pitchFamily="18" charset="0"/>
                <a:cs typeface="Times New Roman" panose="02020603050405020304" pitchFamily="18" charset="0"/>
              </a:rPr>
              <a:t>:</a:t>
            </a:r>
            <a:r>
              <a:rPr lang="vi-VN" sz="2400" b="1" i="1" dirty="0">
                <a:solidFill>
                  <a:srgbClr val="000099"/>
                </a:solidFill>
                <a:latin typeface="Times New Roman" panose="02020603050405020304" pitchFamily="18" charset="0"/>
                <a:cs typeface="Times New Roman" panose="02020603050405020304" pitchFamily="18" charset="0"/>
              </a:rPr>
              <a:t>  </a:t>
            </a:r>
            <a:r>
              <a:rPr lang="vi-VN" sz="2400" b="1" i="1" dirty="0">
                <a:solidFill>
                  <a:srgbClr val="000099"/>
                </a:solidFill>
                <a:latin typeface="Times New Roman" panose="02020603050405020304" pitchFamily="18" charset="0"/>
                <a:cs typeface="Times New Roman" panose="02020603050405020304" pitchFamily="18" charset="0"/>
              </a:rPr>
              <a:t>: Xây dựng môi trường giáo dục trẻ ý thức phòng chống hỏa hoạn:</a:t>
            </a: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2" name="Rectangle 1"/>
          <p:cNvSpPr/>
          <p:nvPr/>
        </p:nvSpPr>
        <p:spPr>
          <a:xfrm>
            <a:off x="181971" y="1441999"/>
            <a:ext cx="4491630" cy="4936031"/>
          </a:xfrm>
          <a:prstGeom prst="rect">
            <a:avLst/>
          </a:prstGeom>
        </p:spPr>
        <p:txBody>
          <a:bodyPr wrap="square">
            <a:spAutoFit/>
          </a:bodyPr>
          <a:lstStyle/>
          <a:p>
            <a:pPr indent="457200" algn="just">
              <a:lnSpc>
                <a:spcPct val="120000"/>
              </a:lnSpc>
              <a:spcAft>
                <a:spcPts val="0"/>
              </a:spcAft>
            </a:pPr>
            <a:r>
              <a:rPr lang="vi-VN" sz="24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Môi trường giáo dục là những điều kiện vô cùng quan trọng góp phần nâng cao hiểu biết về ứng phó phòng chống hỏa hoạn cũng như ý thức của trẻ trong việc bảo vệ môi trường. Chính vì vậy tôi luôn cố gắng trang trí lớp sinh động hấp dẫn trẻ, tạo được không gian, độ mở, lồng ghép nội dung về ứng phó phòng chống hỏa hoạn thông qua hoạt động chơi.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f5444baa0ca7d6f98fb6"/>
          <p:cNvPicPr/>
          <p:nvPr/>
        </p:nvPicPr>
        <p:blipFill>
          <a:blip r:embed="rId3"/>
          <a:stretch>
            <a:fillRect/>
          </a:stretch>
        </p:blipFill>
        <p:spPr>
          <a:xfrm>
            <a:off x="5175786" y="1441999"/>
            <a:ext cx="6464671" cy="4784630"/>
          </a:xfrm>
          <a:prstGeom prst="rect">
            <a:avLst/>
          </a:prstGeom>
        </p:spPr>
      </p:pic>
    </p:spTree>
    <p:extLst>
      <p:ext uri="{BB962C8B-B14F-4D97-AF65-F5344CB8AC3E}">
        <p14:creationId xmlns:p14="http://schemas.microsoft.com/office/powerpoint/2010/main" val="3248055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p:nvPr/>
        </p:nvSpPr>
        <p:spPr>
          <a:xfrm>
            <a:off x="682388" y="127029"/>
            <a:ext cx="10318548" cy="155749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rgbClr val="000099"/>
                </a:solidFill>
                <a:latin typeface="Times New Roman" panose="02020603050405020304" pitchFamily="18" charset="0"/>
                <a:cs typeface="Times New Roman" panose="02020603050405020304" pitchFamily="18" charset="0"/>
              </a:rPr>
              <a:t>Đề</a:t>
            </a:r>
            <a:r>
              <a:rPr lang="en-US" sz="3200" b="1" i="1" dirty="0">
                <a:solidFill>
                  <a:srgbClr val="000099"/>
                </a:solidFill>
                <a:latin typeface="Times New Roman" panose="02020603050405020304" pitchFamily="18" charset="0"/>
                <a:cs typeface="Times New Roman" panose="02020603050405020304" pitchFamily="18" charset="0"/>
              </a:rPr>
              <a:t> </a:t>
            </a:r>
            <a:r>
              <a:rPr lang="en-US" sz="3200" b="1" i="1" dirty="0" err="1">
                <a:solidFill>
                  <a:srgbClr val="000099"/>
                </a:solidFill>
                <a:latin typeface="Times New Roman" panose="02020603050405020304" pitchFamily="18" charset="0"/>
                <a:cs typeface="Times New Roman" panose="02020603050405020304" pitchFamily="18" charset="0"/>
              </a:rPr>
              <a:t>tài</a:t>
            </a:r>
            <a:r>
              <a:rPr lang="en-US" sz="3200" b="1" i="1" dirty="0">
                <a:solidFill>
                  <a:srgbClr val="000099"/>
                </a:solidFill>
                <a:latin typeface="Times New Roman" panose="02020603050405020304" pitchFamily="18" charset="0"/>
                <a:cs typeface="Times New Roman" panose="02020603050405020304" pitchFamily="18" charset="0"/>
              </a:rPr>
              <a:t>: </a:t>
            </a:r>
            <a:r>
              <a:rPr lang="en-US" sz="3200" b="1" dirty="0" smtClean="0">
                <a:solidFill>
                  <a:srgbClr val="000099"/>
                </a:solidFill>
                <a:latin typeface="Times New Roman" panose="02020603050405020304" pitchFamily="18" charset="0"/>
                <a:cs typeface="Times New Roman" panose="02020603050405020304" pitchFamily="18" charset="0"/>
              </a:rPr>
              <a:t>“</a:t>
            </a:r>
            <a:r>
              <a:rPr lang="vi-VN" sz="3200" b="1" i="1" dirty="0">
                <a:solidFill>
                  <a:srgbClr val="000099"/>
                </a:solidFill>
                <a:latin typeface="+mj-lt"/>
              </a:rPr>
              <a:t>Hướng dẫn trẻ thoát hiểm về phòng cháy chữa </a:t>
            </a:r>
            <a:r>
              <a:rPr lang="en-US" sz="3200" b="1" i="1" dirty="0" err="1" smtClean="0">
                <a:solidFill>
                  <a:srgbClr val="000099"/>
                </a:solidFill>
                <a:latin typeface="Times New Roman" panose="02020603050405020304" pitchFamily="18" charset="0"/>
                <a:cs typeface="Times New Roman" panose="02020603050405020304" pitchFamily="18" charset="0"/>
              </a:rPr>
              <a:t>cháy</a:t>
            </a:r>
            <a:r>
              <a:rPr lang="en-US" sz="3200" dirty="0" smtClean="0">
                <a:solidFill>
                  <a:srgbClr val="000099"/>
                </a:solidFill>
                <a:latin typeface="Times New Roman" panose="02020603050405020304" pitchFamily="18" charset="0"/>
                <a:cs typeface="Times New Roman" panose="02020603050405020304" pitchFamily="18" charset="0"/>
              </a:rPr>
              <a:t>” </a:t>
            </a:r>
            <a:endParaRPr lang="en-US" sz="3200" dirty="0">
              <a:solidFill>
                <a:srgbClr val="000099"/>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11354" y="2927082"/>
            <a:ext cx="3493995" cy="3197053"/>
          </a:xfrm>
          <a:prstGeom prst="round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I. </a:t>
            </a:r>
            <a:r>
              <a:rPr lang="en-US" sz="3200" b="1" dirty="0" err="1" smtClean="0">
                <a:latin typeface="Times New Roman" panose="02020603050405020304" pitchFamily="18" charset="0"/>
                <a:cs typeface="Times New Roman" panose="02020603050405020304" pitchFamily="18" charset="0"/>
              </a:rPr>
              <a:t>Đặt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vấn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đề</a:t>
            </a:r>
            <a:endParaRPr lang="en-US" sz="32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4227013" y="2927081"/>
            <a:ext cx="3229298" cy="319705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II. </a:t>
            </a:r>
            <a:r>
              <a:rPr lang="en-US" sz="3200" b="1" dirty="0" err="1" smtClean="0">
                <a:latin typeface="Times New Roman" panose="02020603050405020304" pitchFamily="18" charset="0"/>
                <a:cs typeface="Times New Roman" panose="02020603050405020304" pitchFamily="18" charset="0"/>
              </a:rPr>
              <a:t>Giải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quyết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vấn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đề</a:t>
            </a:r>
            <a:r>
              <a:rPr lang="en-US" sz="3200" b="1"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8224807" y="2927081"/>
            <a:ext cx="3492576" cy="319705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III. </a:t>
            </a:r>
            <a:r>
              <a:rPr lang="en-US" sz="3200" b="1" dirty="0" err="1" smtClean="0">
                <a:latin typeface="Times New Roman" panose="02020603050405020304" pitchFamily="18" charset="0"/>
                <a:cs typeface="Times New Roman" panose="02020603050405020304" pitchFamily="18" charset="0"/>
              </a:rPr>
              <a:t>Kết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luận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khuyến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nghị</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50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ounded Rectangle 2"/>
          <p:cNvSpPr/>
          <p:nvPr/>
        </p:nvSpPr>
        <p:spPr>
          <a:xfrm>
            <a:off x="2516892" y="0"/>
            <a:ext cx="6613039" cy="886265"/>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u="sng" dirty="0">
                <a:solidFill>
                  <a:srgbClr val="000099"/>
                </a:solidFill>
                <a:latin typeface="Times New Roman" panose="02020603050405020304" pitchFamily="18" charset="0"/>
                <a:cs typeface="Times New Roman" panose="02020603050405020304" pitchFamily="18" charset="0"/>
              </a:rPr>
              <a:t>Biện pháp </a:t>
            </a:r>
            <a:r>
              <a:rPr lang="en-US" sz="2400" b="1" i="1" u="sng" dirty="0">
                <a:solidFill>
                  <a:srgbClr val="000099"/>
                </a:solidFill>
                <a:latin typeface="Times New Roman" panose="02020603050405020304" pitchFamily="18" charset="0"/>
                <a:cs typeface="Times New Roman" panose="02020603050405020304" pitchFamily="18" charset="0"/>
              </a:rPr>
              <a:t>4</a:t>
            </a:r>
            <a:r>
              <a:rPr lang="vi-VN" sz="2400" b="1" i="1" u="sng" dirty="0">
                <a:solidFill>
                  <a:srgbClr val="000099"/>
                </a:solidFill>
                <a:latin typeface="Times New Roman" panose="02020603050405020304" pitchFamily="18" charset="0"/>
                <a:cs typeface="Times New Roman" panose="02020603050405020304" pitchFamily="18" charset="0"/>
              </a:rPr>
              <a:t>:</a:t>
            </a:r>
            <a:r>
              <a:rPr lang="vi-VN" sz="2400" b="1" i="1" dirty="0">
                <a:solidFill>
                  <a:srgbClr val="000099"/>
                </a:solidFill>
                <a:latin typeface="Times New Roman" panose="02020603050405020304" pitchFamily="18" charset="0"/>
                <a:cs typeface="Times New Roman" panose="02020603050405020304" pitchFamily="18" charset="0"/>
              </a:rPr>
              <a:t>  </a:t>
            </a:r>
            <a:r>
              <a:rPr lang="vi-VN" sz="2400" b="1" i="1" dirty="0">
                <a:solidFill>
                  <a:srgbClr val="000099"/>
                </a:solidFill>
                <a:latin typeface="Times New Roman" panose="02020603050405020304" pitchFamily="18" charset="0"/>
                <a:cs typeface="Times New Roman" panose="02020603050405020304" pitchFamily="18" charset="0"/>
              </a:rPr>
              <a:t>: Xây dựng môi trường giáo dục trẻ ý thức phòng chống hỏa hoạn:</a:t>
            </a: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2" name="Rectangle 1"/>
          <p:cNvSpPr/>
          <p:nvPr/>
        </p:nvSpPr>
        <p:spPr>
          <a:xfrm>
            <a:off x="559342" y="1122684"/>
            <a:ext cx="11284315" cy="1421928"/>
          </a:xfrm>
          <a:prstGeom prst="rect">
            <a:avLst/>
          </a:prstGeom>
        </p:spPr>
        <p:txBody>
          <a:bodyPr wrap="square">
            <a:spAutoFit/>
          </a:bodyPr>
          <a:lstStyle/>
          <a:p>
            <a:pPr marL="342900" indent="-342900" algn="just">
              <a:lnSpc>
                <a:spcPct val="120000"/>
              </a:lnSpc>
              <a:spcAft>
                <a:spcPts val="0"/>
              </a:spcAft>
              <a:buFont typeface="Arial" panose="020B0604020202020204" pitchFamily="34" charset="0"/>
              <a:buChar char="•"/>
            </a:pPr>
            <a:r>
              <a:rPr lang="vi-VN" sz="2400" b="1" i="1" spc="-2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Góc </a:t>
            </a:r>
            <a:r>
              <a:rPr lang="vi-VN" sz="2400" b="1" i="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khoa học: </a:t>
            </a:r>
            <a:endParaRPr lang="en-US" sz="2400" b="1" i="1" spc="-2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vi-VN" sz="2400" spc="-2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trẻ sưu tầm dán những hình ảnh về phòng chống cháy nổ (Biển cấm lửa, dụng cụ phòng cháy, chữa cháy).</a:t>
            </a:r>
          </a:p>
        </p:txBody>
      </p:sp>
      <p:pic>
        <p:nvPicPr>
          <p:cNvPr id="7" name="Picture 6" descr="IMG_256"/>
          <p:cNvPicPr/>
          <p:nvPr/>
        </p:nvPicPr>
        <p:blipFill>
          <a:blip r:embed="rId3"/>
          <a:stretch>
            <a:fillRect/>
          </a:stretch>
        </p:blipFill>
        <p:spPr>
          <a:xfrm>
            <a:off x="1532081" y="2544612"/>
            <a:ext cx="9513290" cy="4073902"/>
          </a:xfrm>
          <a:prstGeom prst="rect">
            <a:avLst/>
          </a:prstGeom>
          <a:noFill/>
          <a:ln w="9525">
            <a:noFill/>
          </a:ln>
        </p:spPr>
      </p:pic>
    </p:spTree>
    <p:extLst>
      <p:ext uri="{BB962C8B-B14F-4D97-AF65-F5344CB8AC3E}">
        <p14:creationId xmlns:p14="http://schemas.microsoft.com/office/powerpoint/2010/main" val="1741651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ounded Rectangle 2"/>
          <p:cNvSpPr/>
          <p:nvPr/>
        </p:nvSpPr>
        <p:spPr>
          <a:xfrm>
            <a:off x="2516892" y="0"/>
            <a:ext cx="6613039" cy="886265"/>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u="sng" dirty="0">
                <a:solidFill>
                  <a:srgbClr val="000099"/>
                </a:solidFill>
                <a:latin typeface="Times New Roman" panose="02020603050405020304" pitchFamily="18" charset="0"/>
                <a:cs typeface="Times New Roman" panose="02020603050405020304" pitchFamily="18" charset="0"/>
              </a:rPr>
              <a:t>Biện pháp </a:t>
            </a:r>
            <a:r>
              <a:rPr lang="en-US" sz="2400" b="1" i="1" u="sng" dirty="0">
                <a:solidFill>
                  <a:srgbClr val="000099"/>
                </a:solidFill>
                <a:latin typeface="Times New Roman" panose="02020603050405020304" pitchFamily="18" charset="0"/>
                <a:cs typeface="Times New Roman" panose="02020603050405020304" pitchFamily="18" charset="0"/>
              </a:rPr>
              <a:t>4</a:t>
            </a:r>
            <a:r>
              <a:rPr lang="vi-VN" sz="2400" b="1" i="1" u="sng" dirty="0">
                <a:solidFill>
                  <a:srgbClr val="000099"/>
                </a:solidFill>
                <a:latin typeface="Times New Roman" panose="02020603050405020304" pitchFamily="18" charset="0"/>
                <a:cs typeface="Times New Roman" panose="02020603050405020304" pitchFamily="18" charset="0"/>
              </a:rPr>
              <a:t>:</a:t>
            </a:r>
            <a:r>
              <a:rPr lang="vi-VN" sz="2400" b="1" i="1" dirty="0">
                <a:solidFill>
                  <a:srgbClr val="000099"/>
                </a:solidFill>
                <a:latin typeface="Times New Roman" panose="02020603050405020304" pitchFamily="18" charset="0"/>
                <a:cs typeface="Times New Roman" panose="02020603050405020304" pitchFamily="18" charset="0"/>
              </a:rPr>
              <a:t>  </a:t>
            </a:r>
            <a:r>
              <a:rPr lang="vi-VN" sz="2400" b="1" i="1" dirty="0">
                <a:solidFill>
                  <a:srgbClr val="000099"/>
                </a:solidFill>
                <a:latin typeface="Times New Roman" panose="02020603050405020304" pitchFamily="18" charset="0"/>
                <a:cs typeface="Times New Roman" panose="02020603050405020304" pitchFamily="18" charset="0"/>
              </a:rPr>
              <a:t>: Xây dựng môi trường giáo dục trẻ ý thức phòng chống hỏa hoạn:</a:t>
            </a: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2" name="Rectangle 1"/>
          <p:cNvSpPr/>
          <p:nvPr/>
        </p:nvSpPr>
        <p:spPr>
          <a:xfrm>
            <a:off x="559342" y="1122684"/>
            <a:ext cx="11284315" cy="4928850"/>
          </a:xfrm>
          <a:prstGeom prst="rect">
            <a:avLst/>
          </a:prstGeom>
        </p:spPr>
        <p:txBody>
          <a:bodyPr wrap="square">
            <a:spAutoFit/>
          </a:bodyPr>
          <a:lstStyle/>
          <a:p>
            <a:pPr marL="342900" indent="-342900" algn="just">
              <a:lnSpc>
                <a:spcPct val="120000"/>
              </a:lnSpc>
              <a:spcAft>
                <a:spcPts val="0"/>
              </a:spcAft>
              <a:buFont typeface="Arial" panose="020B0604020202020204" pitchFamily="34" charset="0"/>
              <a:buChar char="•"/>
            </a:pPr>
            <a:r>
              <a:rPr lang="vi-VN" sz="2400" b="1" i="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Góc học tập: </a:t>
            </a:r>
          </a:p>
          <a:p>
            <a:pPr marL="342900" indent="-342900" algn="just">
              <a:lnSpc>
                <a:spcPct val="120000"/>
              </a:lnSpc>
              <a:spcAft>
                <a:spcPts val="0"/>
              </a:spcAft>
              <a:buFont typeface="Arial" panose="020B0604020202020204" pitchFamily="34" charset="0"/>
              <a:buChar char="•"/>
            </a:pPr>
            <a:r>
              <a:rPr lang="vi-VN" sz="24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 bài tập về những hành động đúng sai</a:t>
            </a:r>
          </a:p>
          <a:p>
            <a:pPr marL="342900" indent="-342900" algn="just">
              <a:lnSpc>
                <a:spcPct val="120000"/>
              </a:lnSpc>
              <a:spcAft>
                <a:spcPts val="0"/>
              </a:spcAft>
              <a:buFont typeface="Arial" panose="020B0604020202020204" pitchFamily="34" charset="0"/>
              <a:buChar char="•"/>
            </a:pPr>
            <a:r>
              <a:rPr lang="vi-VN" sz="24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Ví dụ: Bé hãy chọn đáp án bé cho là đúng</a:t>
            </a:r>
          </a:p>
          <a:p>
            <a:pPr marL="342900" indent="-342900" algn="just">
              <a:lnSpc>
                <a:spcPct val="120000"/>
              </a:lnSpc>
              <a:spcAft>
                <a:spcPts val="0"/>
              </a:spcAft>
              <a:buFont typeface="Arial" panose="020B0604020202020204" pitchFamily="34" charset="0"/>
              <a:buChar char="•"/>
            </a:pPr>
            <a:r>
              <a:rPr lang="vi-VN" sz="24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Hay cho trẻ gắn mặt cười và mặt mếu vào những hành động đúng hoặc sai khi trẻ gặp hỏa hoạn</a:t>
            </a:r>
          </a:p>
          <a:p>
            <a:pPr marL="342900" indent="-342900" algn="just">
              <a:lnSpc>
                <a:spcPct val="120000"/>
              </a:lnSpc>
              <a:spcAft>
                <a:spcPts val="0"/>
              </a:spcAft>
              <a:buFont typeface="Arial" panose="020B0604020202020204" pitchFamily="34" charset="0"/>
              <a:buChar char="•"/>
            </a:pPr>
            <a:r>
              <a:rPr lang="vi-VN" sz="24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Ví dụ: Bé hãy quan sát và đánh dấu (X) vào bức tranh có hành động đúng để phòng chống hạn hán cháy rừng.</a:t>
            </a:r>
          </a:p>
          <a:p>
            <a:pPr marL="342900" indent="-342900" algn="just">
              <a:lnSpc>
                <a:spcPct val="120000"/>
              </a:lnSpc>
              <a:spcAft>
                <a:spcPts val="0"/>
              </a:spcAft>
              <a:buFont typeface="Arial" panose="020B0604020202020204" pitchFamily="34" charset="0"/>
              <a:buChar char="•"/>
            </a:pPr>
            <a:r>
              <a:rPr lang="vi-VN" sz="24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Các bé thấy gì trong 2 bức hình trên?</a:t>
            </a:r>
          </a:p>
          <a:p>
            <a:pPr marL="342900" indent="-342900" algn="just">
              <a:lnSpc>
                <a:spcPct val="120000"/>
              </a:lnSpc>
              <a:spcAft>
                <a:spcPts val="0"/>
              </a:spcAft>
              <a:buFont typeface="Arial" panose="020B0604020202020204" pitchFamily="34" charset="0"/>
              <a:buChar char="•"/>
            </a:pPr>
            <a:r>
              <a:rPr lang="vi-VN" sz="24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Chúng ta phải làm gì để phòng ngừa hỏa hoạn?</a:t>
            </a:r>
          </a:p>
          <a:p>
            <a:pPr marL="342900" indent="-342900" algn="just">
              <a:lnSpc>
                <a:spcPct val="120000"/>
              </a:lnSpc>
              <a:spcAft>
                <a:spcPts val="0"/>
              </a:spcAft>
              <a:buFont typeface="Arial" panose="020B0604020202020204" pitchFamily="34" charset="0"/>
              <a:buChar char="•"/>
            </a:pPr>
            <a:r>
              <a:rPr lang="vi-VN" sz="24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Ví dụ: Bài tập khoanh tròn phương tiện giao thông : Dụng cụ làm nghề của (công an phòng cháy chữa cháy, lính cứu hỏa).</a:t>
            </a:r>
          </a:p>
        </p:txBody>
      </p:sp>
    </p:spTree>
    <p:extLst>
      <p:ext uri="{BB962C8B-B14F-4D97-AF65-F5344CB8AC3E}">
        <p14:creationId xmlns:p14="http://schemas.microsoft.com/office/powerpoint/2010/main" val="3321743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8371" y="106684"/>
            <a:ext cx="11284315" cy="2645404"/>
          </a:xfrm>
          <a:prstGeom prst="rect">
            <a:avLst/>
          </a:prstGeom>
        </p:spPr>
        <p:txBody>
          <a:bodyPr wrap="square">
            <a:spAutoFit/>
          </a:bodyPr>
          <a:lstStyle/>
          <a:p>
            <a:pPr algn="just">
              <a:lnSpc>
                <a:spcPct val="120000"/>
              </a:lnSpc>
              <a:spcAft>
                <a:spcPts val="0"/>
              </a:spcAft>
            </a:pPr>
            <a:r>
              <a:rPr lang="vi-VN" sz="2000" b="1" i="1" spc="-2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Góc làm quen văn học: xem tranh trò chuyện: </a:t>
            </a:r>
          </a:p>
          <a:p>
            <a:pPr algn="just">
              <a:lnSpc>
                <a:spcPct val="120000"/>
              </a:lnSpc>
              <a:spcAft>
                <a:spcPts val="0"/>
              </a:spcAft>
            </a:pPr>
            <a:r>
              <a:rPr lang="vi-VN" sz="2000" spc="-2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Bé cần làm gì để tránh gây hỏa hoạn, tôi kể cho trẻ nghe câu truyện thần thoại về nữ thần lửa trong truyện cổ hy lạp, câu truyện tuy ngắn nhưng ở trong đó có nhiều bài học bổ ích cho trẻ như: tác hại và ích lợi của lửa đối với đời sống con người, cách dập lửa.. </a:t>
            </a:r>
          </a:p>
          <a:p>
            <a:pPr algn="just">
              <a:lnSpc>
                <a:spcPct val="120000"/>
              </a:lnSpc>
              <a:spcAft>
                <a:spcPts val="0"/>
              </a:spcAft>
            </a:pPr>
            <a:r>
              <a:rPr lang="vi-VN" sz="2000" b="1" i="1" spc="-2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Góc Tạo hình:</a:t>
            </a:r>
          </a:p>
          <a:p>
            <a:pPr algn="just">
              <a:lnSpc>
                <a:spcPct val="120000"/>
              </a:lnSpc>
              <a:spcAft>
                <a:spcPts val="0"/>
              </a:spcAft>
            </a:pPr>
            <a:r>
              <a:rPr lang="vi-VN" sz="2000" spc="-2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Tôi sưu tầm những quyển tranh tô màu đề tài hỏa hoạn để trẻ có thể tô màu sau đó tôi sẽ trò chuyện với trẻ để từ những bức tranh tô màu đó trẻ sẽ học được một số kĩ năng phòng chống hỏa hoạn</a:t>
            </a:r>
            <a:endParaRPr lang="vi-VN"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descr="2575d3867cd2a68cffc3"/>
          <p:cNvPicPr/>
          <p:nvPr/>
        </p:nvPicPr>
        <p:blipFill>
          <a:blip r:embed="rId3"/>
          <a:stretch>
            <a:fillRect/>
          </a:stretch>
        </p:blipFill>
        <p:spPr>
          <a:xfrm>
            <a:off x="1314540" y="2903220"/>
            <a:ext cx="4607287" cy="3483066"/>
          </a:xfrm>
          <a:prstGeom prst="rect">
            <a:avLst/>
          </a:prstGeom>
        </p:spPr>
      </p:pic>
      <p:pic>
        <p:nvPicPr>
          <p:cNvPr id="15" name="Picture 14" descr="24da1a2cb5786f263669"/>
          <p:cNvPicPr/>
          <p:nvPr/>
        </p:nvPicPr>
        <p:blipFill>
          <a:blip r:embed="rId4"/>
          <a:stretch>
            <a:fillRect/>
          </a:stretch>
        </p:blipFill>
        <p:spPr>
          <a:xfrm>
            <a:off x="6720113" y="2903220"/>
            <a:ext cx="4281715" cy="3483066"/>
          </a:xfrm>
          <a:prstGeom prst="rect">
            <a:avLst/>
          </a:prstGeom>
        </p:spPr>
      </p:pic>
    </p:spTree>
    <p:extLst>
      <p:ext uri="{BB962C8B-B14F-4D97-AF65-F5344CB8AC3E}">
        <p14:creationId xmlns:p14="http://schemas.microsoft.com/office/powerpoint/2010/main" val="2636833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ounded Rectangle 2"/>
          <p:cNvSpPr/>
          <p:nvPr/>
        </p:nvSpPr>
        <p:spPr>
          <a:xfrm>
            <a:off x="2516892" y="0"/>
            <a:ext cx="6613039" cy="1122684"/>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u="sng" dirty="0">
                <a:solidFill>
                  <a:srgbClr val="000099"/>
                </a:solidFill>
                <a:latin typeface="Times New Roman" panose="02020603050405020304" pitchFamily="18" charset="0"/>
                <a:cs typeface="Times New Roman" panose="02020603050405020304" pitchFamily="18" charset="0"/>
              </a:rPr>
              <a:t>Biện pháp </a:t>
            </a:r>
            <a:r>
              <a:rPr lang="en-US" sz="2400" b="1" i="1" u="sng" dirty="0" smtClean="0">
                <a:solidFill>
                  <a:srgbClr val="000099"/>
                </a:solidFill>
                <a:latin typeface="Times New Roman" panose="02020603050405020304" pitchFamily="18" charset="0"/>
                <a:cs typeface="Times New Roman" panose="02020603050405020304" pitchFamily="18" charset="0"/>
              </a:rPr>
              <a:t>5</a:t>
            </a:r>
            <a:r>
              <a:rPr lang="vi-VN" sz="2400" b="1" i="1" u="sng" dirty="0" smtClean="0">
                <a:solidFill>
                  <a:srgbClr val="000099"/>
                </a:solidFill>
                <a:latin typeface="Times New Roman" panose="02020603050405020304" pitchFamily="18" charset="0"/>
                <a:cs typeface="Times New Roman" panose="02020603050405020304" pitchFamily="18" charset="0"/>
              </a:rPr>
              <a:t>:</a:t>
            </a:r>
            <a:r>
              <a:rPr lang="vi-VN" sz="2400" b="1" i="1" dirty="0" smtClean="0">
                <a:solidFill>
                  <a:srgbClr val="000099"/>
                </a:solidFill>
                <a:latin typeface="Times New Roman" panose="02020603050405020304" pitchFamily="18" charset="0"/>
                <a:cs typeface="Times New Roman" panose="02020603050405020304" pitchFamily="18" charset="0"/>
              </a:rPr>
              <a:t>  </a:t>
            </a:r>
            <a:r>
              <a:rPr lang="vi-VN" sz="2400" b="1" i="1" dirty="0">
                <a:solidFill>
                  <a:srgbClr val="000099"/>
                </a:solidFill>
                <a:latin typeface="Times New Roman" panose="02020603050405020304" pitchFamily="18" charset="0"/>
                <a:cs typeface="Times New Roman" panose="02020603050405020304" pitchFamily="18" charset="0"/>
              </a:rPr>
              <a:t>: Tuyên truyền phối hợp phụ huynh hướng dẫn trẻ cách thoát hiểm về phòng cháy chữa cháy:</a:t>
            </a: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2" name="Rectangle 1"/>
          <p:cNvSpPr/>
          <p:nvPr/>
        </p:nvSpPr>
        <p:spPr>
          <a:xfrm>
            <a:off x="559342" y="1122684"/>
            <a:ext cx="5391515" cy="5632311"/>
          </a:xfrm>
          <a:prstGeom prst="rect">
            <a:avLst/>
          </a:prstGeom>
        </p:spPr>
        <p:txBody>
          <a:bodyPr wrap="square">
            <a:spAutoFit/>
          </a:bodyPr>
          <a:lstStyle/>
          <a:p>
            <a:pPr marL="342900" indent="-342900" algn="just">
              <a:lnSpc>
                <a:spcPct val="120000"/>
              </a:lnSpc>
              <a:spcAft>
                <a:spcPts val="0"/>
              </a:spcAft>
              <a:buFont typeface="Arial" panose="020B0604020202020204" pitchFamily="34" charset="0"/>
              <a:buChar char="•"/>
            </a:pPr>
            <a:r>
              <a:rPr lang="vi-VN"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Gia đình đóng vai trò vô cùng quan trọng trong việc chăm sóc và giáo dục trẻ, là một trong những môi trường giáo dục có tác động mạnh mẽ đối với việc hình thành phát triển kỹ năng sống cho trẻ. </a:t>
            </a:r>
          </a:p>
          <a:p>
            <a:pPr marL="342900" indent="-342900" algn="just">
              <a:lnSpc>
                <a:spcPct val="120000"/>
              </a:lnSpc>
              <a:spcAft>
                <a:spcPts val="0"/>
              </a:spcAft>
              <a:buFont typeface="Arial" panose="020B0604020202020204" pitchFamily="34" charset="0"/>
              <a:buChar char="•"/>
            </a:pPr>
            <a:r>
              <a:rPr lang="vi-VN"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Bởi lẽ nguy cơ cháy nổ hỏa hoạn ở mỗi gia đình là rất cao, cần giáo dục không cho trẻ chơi với những vật dụng dễ cháy, thiết bị điện không an toàn</a:t>
            </a:r>
          </a:p>
          <a:p>
            <a:pPr marL="342900" indent="-342900" algn="just">
              <a:lnSpc>
                <a:spcPct val="120000"/>
              </a:lnSpc>
              <a:spcAft>
                <a:spcPts val="0"/>
              </a:spcAft>
              <a:buFont typeface="Arial" panose="020B0604020202020204" pitchFamily="34" charset="0"/>
              <a:buChar char="•"/>
            </a:pPr>
            <a:r>
              <a:rPr lang="vi-VN"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Thông qua giờ đón trả trẻ tôi trao đổi với phụ huynh về nội dung này.</a:t>
            </a:r>
          </a:p>
          <a:p>
            <a:pPr marL="342900" indent="-342900" algn="just">
              <a:lnSpc>
                <a:spcPct val="120000"/>
              </a:lnSpc>
              <a:spcAft>
                <a:spcPts val="0"/>
              </a:spcAft>
              <a:buFont typeface="Arial" panose="020B0604020202020204" pitchFamily="34" charset="0"/>
              <a:buChar char="•"/>
            </a:pPr>
            <a:r>
              <a:rPr lang="vi-VN"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Thông qua buổi họp phụ huynh, qua nội dung kế hoạch phối hợp cha mẹ trẻ hằng tháng ở sổ bé ngoan, qua giờ đón trả trẻ, qua bảng tuyên truyền của lớp. </a:t>
            </a:r>
          </a:p>
        </p:txBody>
      </p:sp>
      <p:pic>
        <p:nvPicPr>
          <p:cNvPr id="5" name="Picture 4" descr="IMG_256"/>
          <p:cNvPicPr/>
          <p:nvPr/>
        </p:nvPicPr>
        <p:blipFill>
          <a:blip r:embed="rId3"/>
          <a:stretch>
            <a:fillRect/>
          </a:stretch>
        </p:blipFill>
        <p:spPr>
          <a:xfrm>
            <a:off x="6491831" y="1382758"/>
            <a:ext cx="5337312" cy="4698728"/>
          </a:xfrm>
          <a:prstGeom prst="rect">
            <a:avLst/>
          </a:prstGeom>
          <a:noFill/>
          <a:ln w="9525">
            <a:noFill/>
          </a:ln>
        </p:spPr>
      </p:pic>
    </p:spTree>
    <p:extLst>
      <p:ext uri="{BB962C8B-B14F-4D97-AF65-F5344CB8AC3E}">
        <p14:creationId xmlns:p14="http://schemas.microsoft.com/office/powerpoint/2010/main" val="12111003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846300" y="1211413"/>
            <a:ext cx="6553306" cy="400110"/>
          </a:xfrm>
          <a:prstGeom prst="rect">
            <a:avLst/>
          </a:prstGeom>
        </p:spPr>
        <p:txBody>
          <a:bodyPr wrap="square">
            <a:spAutoFit/>
          </a:bodyPr>
          <a:lstStyle/>
          <a:p>
            <a:r>
              <a:rPr lang="vi-VN" sz="2000" b="1" dirty="0">
                <a:latin typeface="Times New Roman" panose="02020603050405020304" pitchFamily="18" charset="0"/>
                <a:cs typeface="Times New Roman" panose="02020603050405020304" pitchFamily="18" charset="0"/>
              </a:rPr>
              <a:t>Bảng khảo sát cuối năm học tháng 4/ 2023</a:t>
            </a:r>
            <a:endParaRPr lang="en-US" sz="2000" dirty="0">
              <a:latin typeface="Times New Roman" panose="02020603050405020304" pitchFamily="18" charset="0"/>
              <a:cs typeface="Times New Roman" panose="02020603050405020304" pitchFamily="18" charset="0"/>
            </a:endParaRPr>
          </a:p>
        </p:txBody>
      </p:sp>
      <p:sp>
        <p:nvSpPr>
          <p:cNvPr id="4" name="Cloud 3"/>
          <p:cNvSpPr/>
          <p:nvPr/>
        </p:nvSpPr>
        <p:spPr>
          <a:xfrm>
            <a:off x="2794538" y="0"/>
            <a:ext cx="6666616" cy="801858"/>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solidFill>
                  <a:srgbClr val="000099"/>
                </a:solidFill>
                <a:latin typeface="Times New Roman" panose="02020603050405020304" pitchFamily="18" charset="0"/>
                <a:cs typeface="Times New Roman" panose="02020603050405020304" pitchFamily="18" charset="0"/>
              </a:rPr>
              <a:t> </a:t>
            </a:r>
          </a:p>
          <a:p>
            <a:pPr algn="ctr"/>
            <a:r>
              <a:rPr lang="vi-VN" sz="2800" b="1" dirty="0">
                <a:solidFill>
                  <a:srgbClr val="000099"/>
                </a:solidFill>
                <a:latin typeface="Times New Roman" panose="02020603050405020304" pitchFamily="18" charset="0"/>
                <a:cs typeface="Times New Roman" panose="02020603050405020304" pitchFamily="18" charset="0"/>
              </a:rPr>
              <a:t>IV: Kết quả đạt được</a:t>
            </a:r>
            <a:endParaRPr lang="en-US" sz="2800" dirty="0">
              <a:solidFill>
                <a:srgbClr val="000099"/>
              </a:solidFill>
              <a:latin typeface="Times New Roman" panose="02020603050405020304" pitchFamily="18" charset="0"/>
              <a:cs typeface="Times New Roman" panose="02020603050405020304" pitchFamily="18" charset="0"/>
            </a:endParaRPr>
          </a:p>
          <a:p>
            <a:pPr algn="ctr"/>
            <a:endParaRPr lang="en-US" sz="9600" dirty="0">
              <a:solidFill>
                <a:srgbClr val="000099"/>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6205681"/>
              </p:ext>
            </p:extLst>
          </p:nvPr>
        </p:nvGraphicFramePr>
        <p:xfrm>
          <a:off x="507998" y="1857828"/>
          <a:ext cx="11408229" cy="4383314"/>
        </p:xfrm>
        <a:graphic>
          <a:graphicData uri="http://schemas.openxmlformats.org/drawingml/2006/table">
            <a:tbl>
              <a:tblPr firstRow="1" firstCol="1" bandRow="1">
                <a:tableStyleId>{5C22544A-7EE6-4342-B048-85BDC9FD1C3A}</a:tableStyleId>
              </a:tblPr>
              <a:tblGrid>
                <a:gridCol w="818794">
                  <a:extLst>
                    <a:ext uri="{9D8B030D-6E8A-4147-A177-3AD203B41FA5}">
                      <a16:colId xmlns:a16="http://schemas.microsoft.com/office/drawing/2014/main" val="1066564369"/>
                    </a:ext>
                  </a:extLst>
                </a:gridCol>
                <a:gridCol w="6106352">
                  <a:extLst>
                    <a:ext uri="{9D8B030D-6E8A-4147-A177-3AD203B41FA5}">
                      <a16:colId xmlns:a16="http://schemas.microsoft.com/office/drawing/2014/main" val="332870877"/>
                    </a:ext>
                  </a:extLst>
                </a:gridCol>
                <a:gridCol w="1273549">
                  <a:extLst>
                    <a:ext uri="{9D8B030D-6E8A-4147-A177-3AD203B41FA5}">
                      <a16:colId xmlns:a16="http://schemas.microsoft.com/office/drawing/2014/main" val="2716622595"/>
                    </a:ext>
                  </a:extLst>
                </a:gridCol>
                <a:gridCol w="1920468">
                  <a:extLst>
                    <a:ext uri="{9D8B030D-6E8A-4147-A177-3AD203B41FA5}">
                      <a16:colId xmlns:a16="http://schemas.microsoft.com/office/drawing/2014/main" val="4136447103"/>
                    </a:ext>
                  </a:extLst>
                </a:gridCol>
                <a:gridCol w="1289066">
                  <a:extLst>
                    <a:ext uri="{9D8B030D-6E8A-4147-A177-3AD203B41FA5}">
                      <a16:colId xmlns:a16="http://schemas.microsoft.com/office/drawing/2014/main" val="192854600"/>
                    </a:ext>
                  </a:extLst>
                </a:gridCol>
              </a:tblGrid>
              <a:tr h="1962907">
                <a:tc>
                  <a:txBody>
                    <a:bodyPr/>
                    <a:lstStyle/>
                    <a:p>
                      <a:pPr algn="ctr">
                        <a:lnSpc>
                          <a:spcPct val="150000"/>
                        </a:lnSpc>
                        <a:spcBef>
                          <a:spcPts val="300"/>
                        </a:spcBef>
                        <a:spcAft>
                          <a:spcPts val="300"/>
                        </a:spcAft>
                      </a:pPr>
                      <a:r>
                        <a:rPr lang="vi-VN" sz="2000">
                          <a:effectLst/>
                          <a:latin typeface="Times New Roman" panose="02020603050405020304" pitchFamily="18" charset="0"/>
                          <a:cs typeface="Times New Roman" panose="02020603050405020304" pitchFamily="18" charset="0"/>
                        </a:rPr>
                        <a:t>TT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vi-VN" sz="2000" dirty="0">
                          <a:effectLst/>
                          <a:latin typeface="Times New Roman" panose="02020603050405020304" pitchFamily="18" charset="0"/>
                          <a:cs typeface="Times New Roman" panose="02020603050405020304" pitchFamily="18" charset="0"/>
                        </a:rPr>
                        <a:t>Hoạt động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vi-VN" sz="2000">
                          <a:effectLst/>
                          <a:latin typeface="Times New Roman" panose="02020603050405020304" pitchFamily="18" charset="0"/>
                          <a:cs typeface="Times New Roman" panose="02020603050405020304" pitchFamily="18" charset="0"/>
                        </a:rPr>
                        <a:t>Tổng trẻ</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vi-VN" sz="2000">
                          <a:effectLst/>
                          <a:latin typeface="Times New Roman" panose="02020603050405020304" pitchFamily="18" charset="0"/>
                          <a:cs typeface="Times New Roman" panose="02020603050405020304" pitchFamily="18" charset="0"/>
                        </a:rPr>
                        <a:t>Sau</a:t>
                      </a:r>
                      <a:r>
                        <a:rPr lang="en-US" sz="2000">
                          <a:effectLst/>
                          <a:latin typeface="Times New Roman" panose="02020603050405020304" pitchFamily="18" charset="0"/>
                          <a:cs typeface="Times New Roman" panose="02020603050405020304" pitchFamily="18" charset="0"/>
                        </a:rPr>
                        <a:t> khi thực hiện biện pháp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vi-VN" sz="2000">
                          <a:effectLst/>
                          <a:latin typeface="Times New Roman" panose="02020603050405020304" pitchFamily="18" charset="0"/>
                          <a:cs typeface="Times New Roman" panose="02020603050405020304" pitchFamily="18" charset="0"/>
                        </a:rPr>
                        <a:t>Tỷ lệ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1569420"/>
                  </a:ext>
                </a:extLst>
              </a:tr>
              <a:tr h="589675">
                <a:tc>
                  <a:txBody>
                    <a:bodyPr/>
                    <a:lstStyle/>
                    <a:p>
                      <a:pPr algn="ctr">
                        <a:lnSpc>
                          <a:spcPct val="150000"/>
                        </a:lnSpc>
                        <a:spcBef>
                          <a:spcPts val="300"/>
                        </a:spcBef>
                        <a:spcAft>
                          <a:spcPts val="300"/>
                        </a:spcAft>
                      </a:pPr>
                      <a:r>
                        <a:rPr lang="vi-VN" sz="2000">
                          <a:effectLst/>
                          <a:latin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vi-VN" sz="2000">
                          <a:effectLst/>
                          <a:latin typeface="Times New Roman" panose="02020603050405020304" pitchFamily="18" charset="0"/>
                          <a:cs typeface="Times New Roman" panose="02020603050405020304" pitchFamily="18" charset="0"/>
                        </a:rPr>
                        <a:t>- Kỹ năng phòng cháy chữa cháy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4396611"/>
                  </a:ext>
                </a:extLst>
              </a:tr>
              <a:tr h="589675">
                <a:tc>
                  <a:txBody>
                    <a:bodyPr/>
                    <a:lstStyle/>
                    <a:p>
                      <a:pPr algn="ctr">
                        <a:lnSpc>
                          <a:spcPct val="150000"/>
                        </a:lnSpc>
                        <a:spcBef>
                          <a:spcPts val="300"/>
                        </a:spcBef>
                        <a:spcAft>
                          <a:spcPts val="300"/>
                        </a:spcAft>
                      </a:pPr>
                      <a:r>
                        <a:rPr lang="vi-VN" sz="2000">
                          <a:effectLst/>
                          <a:latin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vi-VN" sz="2000">
                          <a:effectLst/>
                          <a:latin typeface="Times New Roman" panose="02020603050405020304" pitchFamily="18" charset="0"/>
                          <a:cs typeface="Times New Roman" panose="02020603050405020304" pitchFamily="18" charset="0"/>
                        </a:rPr>
                        <a:t>- Kiến thức phòng cháy chữa cháy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7449013"/>
                  </a:ext>
                </a:extLst>
              </a:tr>
              <a:tr h="1241057">
                <a:tc>
                  <a:txBody>
                    <a:bodyPr/>
                    <a:lstStyle/>
                    <a:p>
                      <a:pPr algn="ctr">
                        <a:lnSpc>
                          <a:spcPct val="150000"/>
                        </a:lnSpc>
                        <a:spcBef>
                          <a:spcPts val="300"/>
                        </a:spcBef>
                        <a:spcAft>
                          <a:spcPts val="300"/>
                        </a:spcAft>
                      </a:pPr>
                      <a:r>
                        <a:rPr lang="vi-VN" sz="2000">
                          <a:effectLst/>
                          <a:latin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vi-VN" sz="2000">
                          <a:effectLst/>
                          <a:latin typeface="Times New Roman" panose="02020603050405020304" pitchFamily="18" charset="0"/>
                          <a:cs typeface="Times New Roman" panose="02020603050405020304" pitchFamily="18" charset="0"/>
                        </a:rPr>
                        <a:t>- Kỹ năng hướng dẫn trẻ cách thoát hiểm khi gặp cháy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72491822"/>
                  </a:ext>
                </a:extLst>
              </a:tr>
            </a:tbl>
          </a:graphicData>
        </a:graphic>
      </p:graphicFrame>
    </p:spTree>
    <p:extLst>
      <p:ext uri="{BB962C8B-B14F-4D97-AF65-F5344CB8AC3E}">
        <p14:creationId xmlns:p14="http://schemas.microsoft.com/office/powerpoint/2010/main" val="2297512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ounded Rectangle 3"/>
          <p:cNvSpPr/>
          <p:nvPr/>
        </p:nvSpPr>
        <p:spPr>
          <a:xfrm>
            <a:off x="204718" y="559559"/>
            <a:ext cx="10971282" cy="6083962"/>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33CC"/>
                </a:solidFill>
                <a:latin typeface="Times New Roman" panose="02020603050405020304" pitchFamily="18" charset="0"/>
                <a:cs typeface="Times New Roman" panose="02020603050405020304" pitchFamily="18" charset="0"/>
              </a:rPr>
              <a:t>- 100% Cán bộ Giáo viên, nhân viên, bảo vệ và học sinh được tham dự và thực hành về phòng cháy chữa cháy tại trường Mầm Non...</a:t>
            </a:r>
            <a:endParaRPr lang="en-US" sz="2800" dirty="0">
              <a:solidFill>
                <a:srgbClr val="0033CC"/>
              </a:solidFill>
              <a:latin typeface="Times New Roman" panose="02020603050405020304" pitchFamily="18" charset="0"/>
              <a:cs typeface="Times New Roman" panose="02020603050405020304" pitchFamily="18" charset="0"/>
            </a:endParaRPr>
          </a:p>
          <a:p>
            <a:pPr algn="just"/>
            <a:r>
              <a:rPr lang="vi-VN" sz="2800" dirty="0">
                <a:solidFill>
                  <a:srgbClr val="0033CC"/>
                </a:solidFill>
                <a:latin typeface="Times New Roman" panose="02020603050405020304" pitchFamily="18" charset="0"/>
                <a:cs typeface="Times New Roman" panose="02020603050405020304" pitchFamily="18" charset="0"/>
              </a:rPr>
              <a:t>- Giáo viên có thêm nhiều kỹ năng để lồng ghép vào các hoạt động học, hướng dẫn trẻ thoát hiểm phòng cháy chữa cháy</a:t>
            </a:r>
            <a:endParaRPr lang="en-US" sz="2800" dirty="0">
              <a:solidFill>
                <a:srgbClr val="0033CC"/>
              </a:solidFill>
              <a:latin typeface="Times New Roman" panose="02020603050405020304" pitchFamily="18" charset="0"/>
              <a:cs typeface="Times New Roman" panose="02020603050405020304" pitchFamily="18" charset="0"/>
            </a:endParaRPr>
          </a:p>
          <a:p>
            <a:pPr algn="just"/>
            <a:r>
              <a:rPr lang="vi-VN" sz="2800" dirty="0">
                <a:solidFill>
                  <a:srgbClr val="0033CC"/>
                </a:solidFill>
                <a:latin typeface="Times New Roman" panose="02020603050405020304" pitchFamily="18" charset="0"/>
                <a:cs typeface="Times New Roman" panose="02020603050405020304" pitchFamily="18" charset="0"/>
              </a:rPr>
              <a:t>- Trẻ</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có</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kiến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thức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và</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kỹ</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năng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khi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tham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gia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thoát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hiểm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khi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có</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cháy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xảy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ra.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Các</a:t>
            </a:r>
            <a:r>
              <a:rPr lang="en-US" sz="2800" dirty="0">
                <a:solidFill>
                  <a:srgbClr val="0033CC"/>
                </a:solidFill>
                <a:latin typeface="Times New Roman" panose="02020603050405020304" pitchFamily="18" charset="0"/>
                <a:cs typeface="Times New Roman" panose="02020603050405020304" pitchFamily="18" charset="0"/>
              </a:rPr>
              <a:t> con </a:t>
            </a:r>
            <a:r>
              <a:rPr lang="en-US" sz="2800" dirty="0" err="1">
                <a:solidFill>
                  <a:srgbClr val="0033CC"/>
                </a:solidFill>
                <a:latin typeface="Times New Roman" panose="02020603050405020304" pitchFamily="18" charset="0"/>
                <a:cs typeface="Times New Roman" panose="02020603050405020304" pitchFamily="18" charset="0"/>
              </a:rPr>
              <a:t>chủ</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động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mạnh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dạn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tự</a:t>
            </a:r>
            <a:r>
              <a:rPr lang="en-US" sz="2800" dirty="0">
                <a:solidFill>
                  <a:srgbClr val="0033CC"/>
                </a:solidFill>
                <a:latin typeface="Times New Roman" panose="02020603050405020304" pitchFamily="18" charset="0"/>
                <a:cs typeface="Times New Roman" panose="02020603050405020304" pitchFamily="18" charset="0"/>
              </a:rPr>
              <a:t> tin </a:t>
            </a:r>
            <a:r>
              <a:rPr lang="en-US" sz="2800" dirty="0" err="1">
                <a:solidFill>
                  <a:srgbClr val="0033CC"/>
                </a:solidFill>
                <a:latin typeface="Times New Roman" panose="02020603050405020304" pitchFamily="18" charset="0"/>
                <a:cs typeface="Times New Roman" panose="02020603050405020304" pitchFamily="18" charset="0"/>
              </a:rPr>
              <a:t>thực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hành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các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kỹ</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năng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thoát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hiểm</a:t>
            </a:r>
            <a:endParaRPr lang="en-US" sz="2800" dirty="0">
              <a:solidFill>
                <a:srgbClr val="0033CC"/>
              </a:solidFill>
              <a:latin typeface="Times New Roman" panose="02020603050405020304" pitchFamily="18" charset="0"/>
              <a:cs typeface="Times New Roman" panose="02020603050405020304" pitchFamily="18" charset="0"/>
            </a:endParaRPr>
          </a:p>
          <a:p>
            <a:pPr algn="just"/>
            <a:r>
              <a:rPr lang="en-US" sz="2800" dirty="0">
                <a:solidFill>
                  <a:srgbClr val="0033CC"/>
                </a:solidFill>
                <a:latin typeface="Times New Roman" panose="02020603050405020304" pitchFamily="18" charset="0"/>
                <a:cs typeface="Times New Roman" panose="02020603050405020304" pitchFamily="18" charset="0"/>
              </a:rPr>
              <a:t>-</a:t>
            </a:r>
            <a:r>
              <a:rPr lang="vi-VN" sz="2800" dirty="0">
                <a:solidFill>
                  <a:srgbClr val="0033CC"/>
                </a:solidFill>
                <a:latin typeface="Times New Roman" panose="02020603050405020304" pitchFamily="18" charset="0"/>
                <a:cs typeface="Times New Roman" panose="02020603050405020304" pitchFamily="18" charset="0"/>
              </a:rPr>
              <a:t> P</a:t>
            </a:r>
            <a:r>
              <a:rPr lang="en-US" sz="2800" dirty="0" err="1">
                <a:solidFill>
                  <a:srgbClr val="0033CC"/>
                </a:solidFill>
                <a:latin typeface="Times New Roman" panose="02020603050405020304" pitchFamily="18" charset="0"/>
                <a:cs typeface="Times New Roman" panose="02020603050405020304" pitchFamily="18" charset="0"/>
              </a:rPr>
              <a:t>hụ</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huynh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quan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tâm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đến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việc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cần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thiết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phải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giáo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dục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kỹ</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năng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ứng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phó</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phòng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chống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hỏa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hoạn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cho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trẻ</a:t>
            </a:r>
            <a:r>
              <a:rPr lang="en-US" sz="2800" dirty="0">
                <a:solidFill>
                  <a:srgbClr val="0033CC"/>
                </a:solidFill>
                <a:latin typeface="Times New Roman" panose="02020603050405020304" pitchFamily="18" charset="0"/>
                <a:cs typeface="Times New Roman" panose="02020603050405020304" pitchFamily="18" charset="0"/>
              </a:rPr>
              <a:t>. Do </a:t>
            </a:r>
            <a:r>
              <a:rPr lang="en-US" sz="2800" dirty="0" err="1">
                <a:solidFill>
                  <a:srgbClr val="0033CC"/>
                </a:solidFill>
                <a:latin typeface="Times New Roman" panose="02020603050405020304" pitchFamily="18" charset="0"/>
                <a:cs typeface="Times New Roman" panose="02020603050405020304" pitchFamily="18" charset="0"/>
              </a:rPr>
              <a:t>đó</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đã</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giúp</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trẻ</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có</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được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kỹ</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năng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ứng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phó</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khi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hỏa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hoạn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xảy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ra</a:t>
            </a:r>
            <a:endParaRPr lang="en-US" sz="28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09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3472258" y="127401"/>
            <a:ext cx="5786651" cy="912930"/>
          </a:xfrm>
          <a:prstGeom prst="roundRect">
            <a:avLst/>
          </a:prstGeom>
          <a:solidFill>
            <a:srgbClr val="EEF3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rgbClr val="0033CC"/>
                </a:solidFill>
                <a:latin typeface="Times New Roman" panose="02020603050405020304" pitchFamily="18" charset="0"/>
                <a:cs typeface="Times New Roman" panose="02020603050405020304" pitchFamily="18" charset="0"/>
              </a:rPr>
              <a:t>Hiệu quả của sáng kiếm</a:t>
            </a:r>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640184" y="1167731"/>
            <a:ext cx="3495718" cy="604798"/>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pt-BR" sz="2400" b="1" dirty="0">
                <a:latin typeface="Times New Roman" panose="02020603050405020304" pitchFamily="18" charset="0"/>
                <a:ea typeface="Calibri" panose="020F0502020204030204" pitchFamily="34" charset="0"/>
                <a:cs typeface="Times New Roman" panose="02020603050405020304" pitchFamily="18" charset="0"/>
              </a:rPr>
              <a:t>Hiệu quả về khoa học</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40184" y="2027330"/>
            <a:ext cx="9277539" cy="3031407"/>
          </a:xfrm>
          <a:prstGeom prst="rect">
            <a:avLst/>
          </a:prstGeom>
        </p:spPr>
        <p:txBody>
          <a:bodyPr wrap="square">
            <a:spAutoFit/>
          </a:bodyPr>
          <a:lstStyle/>
          <a:p>
            <a:pPr indent="457200" algn="just">
              <a:lnSpc>
                <a:spcPct val="115000"/>
              </a:lnSpc>
              <a:spcAft>
                <a:spcPts val="0"/>
              </a:spcAft>
            </a:pPr>
            <a:r>
              <a:rPr lang="vi-VN"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Việc hướng dẫn trẻ thoát hiểm về phòng cháy chữa cháy có thể được tích hợp phù hợp vào trong tất cả các lĩnh vực giáo dục: giáo dục phát triển thể chất, giáo dục phát triển nhận thức, giáo dục phát triển thẩm mỹ, giáo dục phát triển tình cảm- kỹ năng xã hội vào các hoạt động trong ngày của trẻ. Đảm bảo từ dễ đến khó, từ đơn giản đến phức tạp, phù hợp với đặc điểm lứa tuổi của trẻ. Các hoạt động gần gũi không xa lạ, gắn với thực trạng tình hình thực tế của địa phương, đảm bảo tự nhiên nhẹ nhàng</a:t>
            </a:r>
            <a:endParaRPr lang="en-US" sz="24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9646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3472258" y="127401"/>
            <a:ext cx="5786651" cy="912930"/>
          </a:xfrm>
          <a:prstGeom prst="roundRect">
            <a:avLst/>
          </a:prstGeom>
          <a:solidFill>
            <a:srgbClr val="EEF3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rgbClr val="0033CC"/>
                </a:solidFill>
                <a:latin typeface="Times New Roman" panose="02020603050405020304" pitchFamily="18" charset="0"/>
                <a:cs typeface="Times New Roman" panose="02020603050405020304" pitchFamily="18" charset="0"/>
              </a:rPr>
              <a:t>Hiệu quả của sáng kiếm</a:t>
            </a:r>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640184" y="1167731"/>
            <a:ext cx="4105988" cy="604798"/>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pt-BR" sz="2400" b="1" dirty="0">
                <a:latin typeface="Times New Roman" panose="02020603050405020304" pitchFamily="18" charset="0"/>
                <a:ea typeface="Calibri" panose="020F0502020204030204" pitchFamily="34" charset="0"/>
                <a:cs typeface="Times New Roman" panose="02020603050405020304" pitchFamily="18" charset="0"/>
              </a:rPr>
              <a:t>Hiệu quả về kinh tế, xã hội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40184" y="2027330"/>
            <a:ext cx="9277539" cy="1200329"/>
          </a:xfrm>
          <a:prstGeom prst="rect">
            <a:avLst/>
          </a:prstGeom>
        </p:spPr>
        <p:txBody>
          <a:bodyPr wrap="square">
            <a:spAutoFit/>
          </a:bodyPr>
          <a:lstStyle/>
          <a:p>
            <a:pPr algn="just"/>
            <a:r>
              <a:rPr lang="vi-VN" sz="2400" dirty="0">
                <a:solidFill>
                  <a:srgbClr val="0033CC"/>
                </a:solidFill>
                <a:latin typeface="Times New Roman" panose="02020603050405020304" pitchFamily="18" charset="0"/>
                <a:cs typeface="Times New Roman" panose="02020603050405020304" pitchFamily="18" charset="0"/>
              </a:rPr>
              <a:t>- Qua công tác tuyên truyền đã đưa ra được kỹ năng cơ bản để trẻ lớp tôi biết cách phòng tránh khi gặp hỏa hoạn, không mất nhiều kinh phí nhà trường và của Huyện</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40184" y="3482460"/>
            <a:ext cx="4105988" cy="604798"/>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pt-BR" sz="2400" b="1" dirty="0">
                <a:latin typeface="Times New Roman" panose="02020603050405020304" pitchFamily="18" charset="0"/>
                <a:ea typeface="Calibri" panose="020F0502020204030204" pitchFamily="34" charset="0"/>
                <a:cs typeface="Times New Roman" panose="02020603050405020304" pitchFamily="18" charset="0"/>
              </a:rPr>
              <a:t>Tính khả thi</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841827" y="4486786"/>
            <a:ext cx="9187543" cy="1133965"/>
          </a:xfrm>
          <a:prstGeom prst="rect">
            <a:avLst/>
          </a:prstGeom>
        </p:spPr>
        <p:txBody>
          <a:bodyPr wrap="square">
            <a:spAutoFit/>
          </a:bodyPr>
          <a:lstStyle/>
          <a:p>
            <a:pPr indent="304165">
              <a:lnSpc>
                <a:spcPct val="150000"/>
              </a:lnSpc>
              <a:spcBef>
                <a:spcPts val="300"/>
              </a:spcBef>
              <a:spcAft>
                <a:spcPts val="300"/>
              </a:spcAft>
            </a:pPr>
            <a:r>
              <a:rPr lang="vi-VN" sz="2400" dirty="0">
                <a:solidFill>
                  <a:srgbClr val="0033CC"/>
                </a:solidFill>
                <a:latin typeface="Times New Roman" panose="02020603050405020304" pitchFamily="18" charset="0"/>
                <a:ea typeface="Times New Roman" panose="02020603050405020304" pitchFamily="18" charset="0"/>
              </a:rPr>
              <a:t>- Sáng kiến được áp dụng tại lớp ... trường Mầm Non .... và được triển khai rộng rãi tại các lớp mẫu giáo - trường bạn trong Huyện</a:t>
            </a:r>
            <a:endParaRPr lang="en-US" sz="2400" dirty="0">
              <a:solidFill>
                <a:srgbClr val="0033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73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Cloud 2"/>
          <p:cNvSpPr/>
          <p:nvPr/>
        </p:nvSpPr>
        <p:spPr>
          <a:xfrm>
            <a:off x="2686930" y="2293034"/>
            <a:ext cx="7769144" cy="1927274"/>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99"/>
                </a:solidFill>
                <a:latin typeface="Times New Roman" panose="02020603050405020304" pitchFamily="18" charset="0"/>
                <a:cs typeface="Times New Roman" panose="02020603050405020304" pitchFamily="18" charset="0"/>
              </a:rPr>
              <a:t>III. KẾT LUẬN, KHUYẾN NGHỊ</a:t>
            </a:r>
            <a:endParaRPr lang="en-US" sz="36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8859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78523" y="1434347"/>
            <a:ext cx="8093612" cy="5162247"/>
          </a:xfrm>
          <a:prstGeom prst="rect">
            <a:avLst/>
          </a:prstGeom>
        </p:spPr>
        <p:txBody>
          <a:bodyPr wrap="square">
            <a:spAutoFit/>
          </a:bodyPr>
          <a:lstStyle/>
          <a:p>
            <a:pPr indent="356870" algn="just">
              <a:lnSpc>
                <a:spcPct val="115000"/>
              </a:lnSpc>
              <a:spcAft>
                <a:spcPts val="0"/>
              </a:spcAft>
            </a:pPr>
            <a:r>
              <a:rPr lang="vi-VN"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Giáo dục trẻ kỹ năng thoát hiểm khi gặp  hỏa hoạn là việc làm cần thiết không chỉ được thực hiện ở trường mầm non mà cần được giáo dục ngay cả trong gia đình. Thông qua các hoạt động học, giáo viên lồng ghép vào dạy trẻ kỹ năng hỏa hoạn để trẻ bước đầu có những kỹ năng cơ bản tự bảo vệ cho chính mình khi gặp sự cố. Với trẻ mẫu giáo rất hứng thú với những bài học mới lạ, có nội dung hấp dẫn. Vì vậy, tôi sưu tầm những bài thơ, bài hát, câu chuyện, tình huống, những bài tập thực hành, những video dạy kỹ năng thoát hiểm phòng cháy chữa cháy, những tình huống và những câu hỏi để kích thích trẻ tìm câu trả lời theo sự tư duy, cách giải quyết riêng của trẻ để kích thích trẻ tham gia hoạt động học một cách hiệu quả nhất.</a:t>
            </a:r>
            <a:endParaRPr lang="en-US" sz="24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le 2"/>
          <p:cNvSpPr/>
          <p:nvPr/>
        </p:nvSpPr>
        <p:spPr>
          <a:xfrm>
            <a:off x="4230571" y="232229"/>
            <a:ext cx="3495718" cy="604798"/>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pt-BR" sz="2400" b="1" dirty="0" smtClean="0">
                <a:latin typeface="Times New Roman" panose="02020603050405020304" pitchFamily="18" charset="0"/>
                <a:ea typeface="Calibri" panose="020F0502020204030204" pitchFamily="34" charset="0"/>
                <a:cs typeface="Times New Roman" panose="02020603050405020304" pitchFamily="18" charset="0"/>
              </a:rPr>
              <a:t>Kết luận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9846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Cloud 1"/>
          <p:cNvSpPr/>
          <p:nvPr/>
        </p:nvSpPr>
        <p:spPr>
          <a:xfrm>
            <a:off x="1814733" y="0"/>
            <a:ext cx="8567224" cy="773723"/>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r>
              <a:rPr lang="en-US" sz="2800" b="1" dirty="0" smtClean="0">
                <a:solidFill>
                  <a:srgbClr val="FFFF00"/>
                </a:solidFill>
                <a:latin typeface="Times New Roman" panose="02020603050405020304" pitchFamily="18" charset="0"/>
                <a:cs typeface="Times New Roman" panose="02020603050405020304" pitchFamily="18" charset="0"/>
              </a:rPr>
              <a:t>I: </a:t>
            </a:r>
            <a:r>
              <a:rPr lang="en-US" sz="2800" b="1" dirty="0" smtClean="0">
                <a:solidFill>
                  <a:srgbClr val="FFFF00"/>
                </a:solidFill>
                <a:latin typeface="Times New Roman" panose="02020603050405020304" pitchFamily="18" charset="0"/>
                <a:cs typeface="Times New Roman" panose="02020603050405020304" pitchFamily="18" charset="0"/>
              </a:rPr>
              <a:t>ĐẶT VẤN ĐỀ</a:t>
            </a:r>
            <a:endParaRPr lang="en-US" sz="2800" dirty="0">
              <a:solidFill>
                <a:srgbClr val="FFFF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37625" y="1016893"/>
            <a:ext cx="11366695" cy="5016758"/>
          </a:xfrm>
          <a:prstGeom prst="rect">
            <a:avLst/>
          </a:prstGeom>
        </p:spPr>
        <p:txBody>
          <a:bodyPr wrap="square">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a:t>
            </a:r>
            <a:r>
              <a:rPr lang="en-US" sz="2000" dirty="0" err="1" smtClean="0">
                <a:solidFill>
                  <a:srgbClr val="FF0000"/>
                </a:solidFill>
                <a:latin typeface="Times New Roman" panose="02020603050405020304" pitchFamily="18" charset="0"/>
                <a:cs typeface="Times New Roman" panose="02020603050405020304" pitchFamily="18" charset="0"/>
              </a:rPr>
              <a:t>Giáo</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mầm</a:t>
            </a:r>
            <a:r>
              <a:rPr lang="en-US" sz="2000" dirty="0">
                <a:solidFill>
                  <a:srgbClr val="FF0000"/>
                </a:solidFill>
                <a:latin typeface="Times New Roman" panose="02020603050405020304" pitchFamily="18" charset="0"/>
                <a:cs typeface="Times New Roman" panose="02020603050405020304" pitchFamily="18" charset="0"/>
              </a:rPr>
              <a:t> non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nền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tảng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sự</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triển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nhân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cách</a:t>
            </a:r>
            <a:r>
              <a:rPr lang="en-US" sz="2000" dirty="0">
                <a:solidFill>
                  <a:srgbClr val="FF0000"/>
                </a:solidFill>
                <a:latin typeface="Times New Roman" panose="02020603050405020304" pitchFamily="18" charset="0"/>
                <a:cs typeface="Times New Roman" panose="02020603050405020304" pitchFamily="18" charset="0"/>
              </a:rPr>
              <a:t> con </a:t>
            </a:r>
            <a:r>
              <a:rPr lang="en-US" sz="2000" dirty="0" err="1">
                <a:solidFill>
                  <a:srgbClr val="FF0000"/>
                </a:solidFill>
                <a:latin typeface="Times New Roman" panose="02020603050405020304" pitchFamily="18" charset="0"/>
                <a:cs typeface="Times New Roman" panose="02020603050405020304" pitchFamily="18" charset="0"/>
              </a:rPr>
              <a:t>người</a:t>
            </a:r>
            <a:r>
              <a:rPr lang="en-US" sz="2000" dirty="0">
                <a:solidFill>
                  <a:srgbClr val="FF0000"/>
                </a:solidFill>
                <a:latin typeface="Times New Roman" panose="02020603050405020304" pitchFamily="18" charset="0"/>
                <a:cs typeface="Times New Roman" panose="02020603050405020304" pitchFamily="18" charset="0"/>
              </a:rPr>
              <a:t>, do</a:t>
            </a:r>
            <a:br>
              <a:rPr lang="en-US" sz="2000" dirty="0">
                <a:solidFill>
                  <a:srgbClr val="FF0000"/>
                </a:solidFill>
                <a:latin typeface="Times New Roman" panose="02020603050405020304" pitchFamily="18" charset="0"/>
                <a:cs typeface="Times New Roman" panose="02020603050405020304" pitchFamily="18" charset="0"/>
              </a:rPr>
            </a:br>
            <a:r>
              <a:rPr lang="en-US" sz="2000" dirty="0" err="1">
                <a:solidFill>
                  <a:srgbClr val="FF0000"/>
                </a:solidFill>
                <a:latin typeface="Times New Roman" panose="02020603050405020304" pitchFamily="18" charset="0"/>
                <a:cs typeface="Times New Roman" panose="02020603050405020304" pitchFamily="18" charset="0"/>
              </a:rPr>
              <a:t>đó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mầm</a:t>
            </a:r>
            <a:r>
              <a:rPr lang="en-US" sz="2000" dirty="0">
                <a:solidFill>
                  <a:srgbClr val="FF0000"/>
                </a:solidFill>
                <a:latin typeface="Times New Roman" panose="02020603050405020304" pitchFamily="18" charset="0"/>
                <a:cs typeface="Times New Roman" panose="02020603050405020304" pitchFamily="18" charset="0"/>
              </a:rPr>
              <a:t> non </a:t>
            </a:r>
            <a:r>
              <a:rPr lang="en-US" sz="2000" dirty="0" err="1">
                <a:solidFill>
                  <a:srgbClr val="FF0000"/>
                </a:solidFill>
                <a:latin typeface="Times New Roman" panose="02020603050405020304" pitchFamily="18" charset="0"/>
                <a:cs typeface="Times New Roman" panose="02020603050405020304" pitchFamily="18" charset="0"/>
              </a:rPr>
              <a:t>có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vị</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trí</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quan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trọng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chiến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lược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bảo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vệ</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môi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trường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phòng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ngừa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giảm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nhẹ</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hậu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biến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đổi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khí</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hậu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phòng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chống</a:t>
            </a:r>
            <a:r>
              <a:rPr lang="en-US" sz="2000" dirty="0">
                <a:solidFill>
                  <a:srgbClr val="FF0000"/>
                </a:solidFill>
                <a:latin typeface="Times New Roman" panose="02020603050405020304" pitchFamily="18" charset="0"/>
                <a:cs typeface="Times New Roman" panose="02020603050405020304" pitchFamily="18" charset="0"/>
              </a:rPr>
              <a:t/>
            </a:r>
            <a:br>
              <a:rPr lang="en-US" sz="2000" dirty="0">
                <a:solidFill>
                  <a:srgbClr val="FF0000"/>
                </a:solidFill>
                <a:latin typeface="Times New Roman" panose="02020603050405020304" pitchFamily="18" charset="0"/>
                <a:cs typeface="Times New Roman" panose="02020603050405020304" pitchFamily="18" charset="0"/>
              </a:rPr>
            </a:br>
            <a:r>
              <a:rPr lang="en-US" sz="2000" dirty="0" err="1">
                <a:solidFill>
                  <a:srgbClr val="FF0000"/>
                </a:solidFill>
                <a:latin typeface="Times New Roman" panose="02020603050405020304" pitchFamily="18" charset="0"/>
                <a:cs typeface="Times New Roman" panose="02020603050405020304" pitchFamily="18" charset="0"/>
              </a:rPr>
              <a:t>thảm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họa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thiên</a:t>
            </a:r>
            <a:r>
              <a:rPr lang="en-US" sz="2000" dirty="0">
                <a:solidFill>
                  <a:srgbClr val="FF0000"/>
                </a:solidFill>
                <a:latin typeface="Times New Roman" panose="02020603050405020304" pitchFamily="18" charset="0"/>
                <a:cs typeface="Times New Roman" panose="02020603050405020304" pitchFamily="18" charset="0"/>
              </a:rPr>
              <a:t> tai.</a:t>
            </a:r>
          </a:p>
          <a:p>
            <a:r>
              <a:rPr lang="en-US" sz="2000" dirty="0" smtClean="0">
                <a:solidFill>
                  <a:srgbClr val="FF0000"/>
                </a:solidFill>
                <a:latin typeface="Times New Roman" panose="02020603050405020304" pitchFamily="18" charset="0"/>
                <a:cs typeface="Times New Roman" panose="02020603050405020304" pitchFamily="18" charset="0"/>
              </a:rPr>
              <a:t>-</a:t>
            </a:r>
            <a:r>
              <a:rPr lang="en-US" sz="2000" dirty="0" err="1" smtClean="0">
                <a:solidFill>
                  <a:srgbClr val="FF0000"/>
                </a:solidFill>
                <a:latin typeface="Times New Roman" panose="02020603050405020304" pitchFamily="18" charset="0"/>
                <a:cs typeface="Times New Roman" panose="02020603050405020304" pitchFamily="18" charset="0"/>
              </a:rPr>
              <a:t>Trẻ</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lứa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tuổi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mầm</a:t>
            </a:r>
            <a:r>
              <a:rPr lang="en-US" sz="2000" dirty="0">
                <a:solidFill>
                  <a:srgbClr val="FF0000"/>
                </a:solidFill>
                <a:latin typeface="Times New Roman" panose="02020603050405020304" pitchFamily="18" charset="0"/>
                <a:cs typeface="Times New Roman" panose="02020603050405020304" pitchFamily="18" charset="0"/>
              </a:rPr>
              <a:t> non </a:t>
            </a:r>
            <a:r>
              <a:rPr lang="en-US" sz="2000" dirty="0" err="1">
                <a:solidFill>
                  <a:srgbClr val="FF0000"/>
                </a:solidFill>
                <a:latin typeface="Times New Roman" panose="02020603050405020304" pitchFamily="18" charset="0"/>
                <a:cs typeface="Times New Roman" panose="02020603050405020304" pitchFamily="18" charset="0"/>
              </a:rPr>
              <a:t>rất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thích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tiếp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xúc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thiên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nhiên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cuộc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sống</a:t>
            </a:r>
            <a:r>
              <a:rPr lang="en-US" sz="2000" dirty="0">
                <a:solidFill>
                  <a:srgbClr val="FF0000"/>
                </a:solidFill>
                <a:latin typeface="Times New Roman" panose="02020603050405020304" pitchFamily="18" charset="0"/>
                <a:cs typeface="Times New Roman" panose="02020603050405020304" pitchFamily="18" charset="0"/>
              </a:rPr>
              <a:t/>
            </a:r>
            <a:br>
              <a:rPr lang="en-US" sz="2000" dirty="0">
                <a:solidFill>
                  <a:srgbClr val="FF0000"/>
                </a:solidFill>
                <a:latin typeface="Times New Roman" panose="02020603050405020304" pitchFamily="18" charset="0"/>
                <a:cs typeface="Times New Roman" panose="02020603050405020304" pitchFamily="18" charset="0"/>
              </a:rPr>
            </a:br>
            <a:r>
              <a:rPr lang="en-US" sz="2000" dirty="0" err="1">
                <a:solidFill>
                  <a:srgbClr val="FF0000"/>
                </a:solidFill>
                <a:latin typeface="Times New Roman" panose="02020603050405020304" pitchFamily="18" charset="0"/>
                <a:cs typeface="Times New Roman" panose="02020603050405020304" pitchFamily="18" charset="0"/>
              </a:rPr>
              <a:t>xung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quanh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dễ</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tiếp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thành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những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nếp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thói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quen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những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giá</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trị</a:t>
            </a:r>
            <a:r>
              <a:rPr lang="en-US" sz="2000" dirty="0">
                <a:solidFill>
                  <a:srgbClr val="FF0000"/>
                </a:solidFill>
                <a:latin typeface="Times New Roman" panose="02020603050405020304" pitchFamily="18" charset="0"/>
                <a:cs typeface="Times New Roman" panose="02020603050405020304" pitchFamily="18" charset="0"/>
              </a:rPr>
              <a:t/>
            </a:r>
            <a:br>
              <a:rPr lang="en-US" sz="2000" dirty="0">
                <a:solidFill>
                  <a:srgbClr val="FF0000"/>
                </a:solidFill>
                <a:latin typeface="Times New Roman" panose="02020603050405020304" pitchFamily="18" charset="0"/>
                <a:cs typeface="Times New Roman" panose="02020603050405020304" pitchFamily="18" charset="0"/>
              </a:rPr>
            </a:br>
            <a:r>
              <a:rPr lang="en-US" sz="2000" dirty="0" err="1">
                <a:solidFill>
                  <a:srgbClr val="FF0000"/>
                </a:solidFill>
                <a:latin typeface="Times New Roman" panose="02020603050405020304" pitchFamily="18" charset="0"/>
                <a:cs typeface="Times New Roman" panose="02020603050405020304" pitchFamily="18" charset="0"/>
              </a:rPr>
              <a:t>tốt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đẹp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cơ</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sở</a:t>
            </a:r>
            <a:r>
              <a:rPr lang="en-US" sz="2000" dirty="0">
                <a:solidFill>
                  <a:srgbClr val="FF0000"/>
                </a:solidFill>
                <a:latin typeface="Times New Roman" panose="02020603050405020304" pitchFamily="18" charset="0"/>
                <a:cs typeface="Times New Roman" panose="02020603050405020304" pitchFamily="18" charset="0"/>
              </a:rPr>
              <a:t> ban </a:t>
            </a:r>
            <a:r>
              <a:rPr lang="en-US" sz="2000" dirty="0" err="1">
                <a:solidFill>
                  <a:srgbClr val="FF0000"/>
                </a:solidFill>
                <a:latin typeface="Times New Roman" panose="02020603050405020304" pitchFamily="18" charset="0"/>
                <a:cs typeface="Times New Roman" panose="02020603050405020304" pitchFamily="18" charset="0"/>
              </a:rPr>
              <a:t>đầu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việc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thành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nhân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sau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này</a:t>
            </a:r>
            <a:r>
              <a:rPr lang="en-US" sz="2000" dirty="0">
                <a:solidFill>
                  <a:srgbClr val="FF0000"/>
                </a:solidFill>
                <a:latin typeface="Times New Roman" panose="02020603050405020304" pitchFamily="18" charset="0"/>
                <a:cs typeface="Times New Roman" panose="02020603050405020304" pitchFamily="18" charset="0"/>
              </a:rPr>
              <a:t>.</a:t>
            </a:r>
          </a:p>
          <a:p>
            <a:r>
              <a:rPr lang="en-US" sz="2000" dirty="0" err="1" smtClean="0">
                <a:solidFill>
                  <a:srgbClr val="FF0000"/>
                </a:solidFill>
                <a:latin typeface="Times New Roman" panose="02020603050405020304" pitchFamily="18" charset="0"/>
                <a:cs typeface="Times New Roman" panose="02020603050405020304" pitchFamily="18" charset="0"/>
              </a:rPr>
              <a:t>Dân</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gian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câu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Thủy</a:t>
            </a:r>
            <a:r>
              <a:rPr lang="en-US" sz="2000" dirty="0">
                <a:solidFill>
                  <a:srgbClr val="FF0000"/>
                </a:solidFill>
                <a:latin typeface="Times New Roman" panose="02020603050405020304" pitchFamily="18" charset="0"/>
                <a:cs typeface="Times New Roman" panose="02020603050405020304" pitchFamily="18" charset="0"/>
              </a:rPr>
              <a:t> - </a:t>
            </a:r>
            <a:r>
              <a:rPr lang="en-US" sz="2000" dirty="0" err="1">
                <a:solidFill>
                  <a:srgbClr val="FF0000"/>
                </a:solidFill>
                <a:latin typeface="Times New Roman" panose="02020603050405020304" pitchFamily="18" charset="0"/>
                <a:cs typeface="Times New Roman" panose="02020603050405020304" pitchFamily="18" charset="0"/>
              </a:rPr>
              <a:t>hỏa</a:t>
            </a:r>
            <a:r>
              <a:rPr lang="en-US" sz="2000" dirty="0">
                <a:solidFill>
                  <a:srgbClr val="FF0000"/>
                </a:solidFill>
                <a:latin typeface="Times New Roman" panose="02020603050405020304" pitchFamily="18" charset="0"/>
                <a:cs typeface="Times New Roman" panose="02020603050405020304" pitchFamily="18" charset="0"/>
              </a:rPr>
              <a:t> - </a:t>
            </a:r>
            <a:r>
              <a:rPr lang="en-US" sz="2000" dirty="0" err="1">
                <a:solidFill>
                  <a:srgbClr val="FF0000"/>
                </a:solidFill>
                <a:latin typeface="Times New Roman" panose="02020603050405020304" pitchFamily="18" charset="0"/>
                <a:cs typeface="Times New Roman" panose="02020603050405020304" pitchFamily="18" charset="0"/>
              </a:rPr>
              <a:t>đạo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tặc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3 </a:t>
            </a:r>
            <a:r>
              <a:rPr lang="en-US" sz="2000" dirty="0" err="1">
                <a:solidFill>
                  <a:srgbClr val="FF0000"/>
                </a:solidFill>
                <a:latin typeface="Times New Roman" panose="02020603050405020304" pitchFamily="18" charset="0"/>
                <a:cs typeface="Times New Roman" panose="02020603050405020304" pitchFamily="18" charset="0"/>
              </a:rPr>
              <a:t>nguy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cơ</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lớn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dọa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đời</a:t>
            </a:r>
            <a:r>
              <a:rPr lang="en-US" sz="2000" dirty="0">
                <a:solidFill>
                  <a:srgbClr val="FF0000"/>
                </a:solidFill>
                <a:latin typeface="Times New Roman" panose="02020603050405020304" pitchFamily="18" charset="0"/>
                <a:cs typeface="Times New Roman" panose="02020603050405020304" pitchFamily="18" charset="0"/>
              </a:rPr>
              <a:t/>
            </a:r>
            <a:br>
              <a:rPr lang="en-US" sz="2000" dirty="0">
                <a:solidFill>
                  <a:srgbClr val="FF0000"/>
                </a:solidFill>
                <a:latin typeface="Times New Roman" panose="02020603050405020304" pitchFamily="18" charset="0"/>
                <a:cs typeface="Times New Roman" panose="02020603050405020304" pitchFamily="18" charset="0"/>
              </a:rPr>
            </a:br>
            <a:r>
              <a:rPr lang="en-US" sz="2000" dirty="0" err="1">
                <a:solidFill>
                  <a:srgbClr val="FF0000"/>
                </a:solidFill>
                <a:latin typeface="Times New Roman" panose="02020603050405020304" pitchFamily="18" charset="0"/>
                <a:cs typeface="Times New Roman" panose="02020603050405020304" pitchFamily="18" charset="0"/>
              </a:rPr>
              <a:t>sống</a:t>
            </a:r>
            <a:r>
              <a:rPr lang="en-US" sz="2000" dirty="0">
                <a:solidFill>
                  <a:srgbClr val="FF0000"/>
                </a:solidFill>
                <a:latin typeface="Times New Roman" panose="02020603050405020304" pitchFamily="18" charset="0"/>
                <a:cs typeface="Times New Roman" panose="02020603050405020304" pitchFamily="18" charset="0"/>
              </a:rPr>
              <a:t> con </a:t>
            </a:r>
            <a:r>
              <a:rPr lang="en-US" sz="2000" dirty="0" err="1">
                <a:solidFill>
                  <a:srgbClr val="FF0000"/>
                </a:solidFill>
                <a:latin typeface="Times New Roman" panose="02020603050405020304" pitchFamily="18" charset="0"/>
                <a:cs typeface="Times New Roman" panose="02020603050405020304" pitchFamily="18" charset="0"/>
              </a:rPr>
              <a:t>người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hỏa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được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xếp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thứ</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hai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đủ</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để</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chứng</a:t>
            </a:r>
            <a:r>
              <a:rPr lang="en-US" sz="2000" dirty="0">
                <a:solidFill>
                  <a:srgbClr val="FF0000"/>
                </a:solidFill>
                <a:latin typeface="Times New Roman" panose="02020603050405020304" pitchFamily="18" charset="0"/>
                <a:cs typeface="Times New Roman" panose="02020603050405020304" pitchFamily="18" charset="0"/>
              </a:rPr>
              <a:t> minh </a:t>
            </a:r>
            <a:r>
              <a:rPr lang="en-US" sz="2000" dirty="0" err="1">
                <a:solidFill>
                  <a:srgbClr val="FF0000"/>
                </a:solidFill>
                <a:latin typeface="Times New Roman" panose="02020603050405020304" pitchFamily="18" charset="0"/>
                <a:cs typeface="Times New Roman" panose="02020603050405020304" pitchFamily="18" charset="0"/>
              </a:rPr>
              <a:t>sức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hủy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diệt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rất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lớn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thậm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chí</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khủng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khiếp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bom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chiến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tranh</a:t>
            </a:r>
            <a:r>
              <a:rPr lang="en-US" sz="2000" dirty="0" smtClean="0">
                <a:solidFill>
                  <a:srgbClr val="FF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r>
            <a:br>
              <a:rPr lang="en-US" sz="2000" dirty="0">
                <a:solidFill>
                  <a:srgbClr val="FF0000"/>
                </a:solidFill>
                <a:latin typeface="Times New Roman" panose="02020603050405020304" pitchFamily="18" charset="0"/>
                <a:cs typeface="Times New Roman" panose="02020603050405020304" pitchFamily="18" charset="0"/>
              </a:rPr>
            </a:br>
            <a:endParaRPr lang="en-US" sz="2000" dirty="0">
              <a:solidFill>
                <a:srgbClr val="FF0000"/>
              </a:solidFill>
              <a:latin typeface="Times New Roman" panose="02020603050405020304" pitchFamily="18" charset="0"/>
              <a:cs typeface="Times New Roman" panose="02020603050405020304" pitchFamily="18" charset="0"/>
            </a:endParaRPr>
          </a:p>
          <a:p>
            <a:r>
              <a:rPr lang="en-US" sz="2000" dirty="0" err="1" smtClean="0">
                <a:solidFill>
                  <a:srgbClr val="FF0000"/>
                </a:solidFill>
                <a:latin typeface="Times New Roman" panose="02020603050405020304" pitchFamily="18" charset="0"/>
                <a:cs typeface="Times New Roman" panose="02020603050405020304" pitchFamily="18" charset="0"/>
              </a:rPr>
              <a:t>Trong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chăm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sóc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nuôi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dưỡng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mẫu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một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việc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rất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quan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trọng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nhưng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điều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quan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trọng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dạy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biết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phòng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chống</a:t>
            </a:r>
            <a:r>
              <a:rPr lang="en-US" sz="2000" dirty="0">
                <a:solidFill>
                  <a:srgbClr val="FF0000"/>
                </a:solidFill>
                <a:latin typeface="Times New Roman" panose="02020603050405020304" pitchFamily="18" charset="0"/>
                <a:cs typeface="Times New Roman" panose="02020603050405020304" pitchFamily="18" charset="0"/>
              </a:rPr>
              <a:t/>
            </a:r>
            <a:br>
              <a:rPr lang="en-US" sz="2000" dirty="0">
                <a:solidFill>
                  <a:srgbClr val="FF0000"/>
                </a:solidFill>
                <a:latin typeface="Times New Roman" panose="02020603050405020304" pitchFamily="18" charset="0"/>
                <a:cs typeface="Times New Roman" panose="02020603050405020304" pitchFamily="18" charset="0"/>
              </a:rPr>
            </a:br>
            <a:r>
              <a:rPr lang="en-US" sz="2000" dirty="0" err="1">
                <a:solidFill>
                  <a:srgbClr val="FF0000"/>
                </a:solidFill>
                <a:latin typeface="Times New Roman" panose="02020603050405020304" pitchFamily="18" charset="0"/>
                <a:cs typeface="Times New Roman" panose="02020603050405020304" pitchFamily="18" charset="0"/>
              </a:rPr>
              <a:t>ứng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hỏa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hoạn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xảy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ra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trường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học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vì</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hỏa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hoạn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xảy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ra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r>
            <a:br>
              <a:rPr lang="en-US" sz="2000" dirty="0">
                <a:solidFill>
                  <a:srgbClr val="FF0000"/>
                </a:solidFill>
                <a:latin typeface="Times New Roman" panose="02020603050405020304" pitchFamily="18" charset="0"/>
                <a:cs typeface="Times New Roman" panose="02020603050405020304" pitchFamily="18" charset="0"/>
              </a:rPr>
            </a:br>
            <a:r>
              <a:rPr lang="en-US" sz="2000" dirty="0" err="1">
                <a:solidFill>
                  <a:srgbClr val="FF0000"/>
                </a:solidFill>
                <a:latin typeface="Times New Roman" panose="02020603050405020304" pitchFamily="18" charset="0"/>
                <a:cs typeface="Times New Roman" panose="02020603050405020304" pitchFamily="18" charset="0"/>
              </a:rPr>
              <a:t>em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đối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tượng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dễ</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bị</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tổn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thương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nhất</a:t>
            </a:r>
            <a:r>
              <a:rPr lang="en-US" sz="2000" dirty="0" smtClean="0">
                <a:solidFill>
                  <a:srgbClr val="FF0000"/>
                </a:solidFill>
                <a:latin typeface="Times New Roman" panose="02020603050405020304" pitchFamily="18" charset="0"/>
                <a:cs typeface="Times New Roman" panose="02020603050405020304" pitchFamily="18" charset="0"/>
              </a:rPr>
              <a:t>.</a:t>
            </a:r>
          </a:p>
          <a:p>
            <a:pPr marL="285750" indent="-285750">
              <a:buFontTx/>
              <a:buChar char="-"/>
            </a:pP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9040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78523" y="1434347"/>
            <a:ext cx="8093612" cy="3046988"/>
          </a:xfrm>
          <a:prstGeom prst="rect">
            <a:avLst/>
          </a:prstGeom>
        </p:spPr>
        <p:txBody>
          <a:bodyPr wrap="square">
            <a:spAutoFit/>
          </a:bodyPr>
          <a:lstStyle/>
          <a:p>
            <a:pPr algn="just"/>
            <a:r>
              <a:rPr lang="vi-VN" sz="2400" dirty="0">
                <a:solidFill>
                  <a:srgbClr val="0033CC"/>
                </a:solidFill>
                <a:latin typeface="Times New Roman" panose="02020603050405020304" pitchFamily="18" charset="0"/>
                <a:cs typeface="Times New Roman" panose="02020603050405020304" pitchFamily="18" charset="0"/>
              </a:rPr>
              <a:t>- Nhà trường thường xuyên cập nhật, bổ sung phương án chữa cháy, cứu nạn cứu hộ khi có thay đổi cấu trúc xây dựng công trình, quy mô, tính chất hoạt động các vấn đề khác có liên quan đến công tác PCCC</a:t>
            </a:r>
            <a:endParaRPr lang="en-US" sz="2400" dirty="0">
              <a:solidFill>
                <a:srgbClr val="0033CC"/>
              </a:solidFill>
              <a:latin typeface="Times New Roman" panose="02020603050405020304" pitchFamily="18" charset="0"/>
              <a:cs typeface="Times New Roman" panose="02020603050405020304" pitchFamily="18" charset="0"/>
            </a:endParaRPr>
          </a:p>
          <a:p>
            <a:pPr algn="just"/>
            <a:r>
              <a:rPr lang="vi-VN" sz="2400" dirty="0">
                <a:solidFill>
                  <a:srgbClr val="0033CC"/>
                </a:solidFill>
                <a:latin typeface="Times New Roman" panose="02020603050405020304" pitchFamily="18" charset="0"/>
                <a:cs typeface="Times New Roman" panose="02020603050405020304" pitchFamily="18" charset="0"/>
              </a:rPr>
              <a:t>- Nhà trường trang bị đầy đủ phương tiện PCCC theo quy định pháp luật phòng cháy và chữa cháy hiện hành.</a:t>
            </a:r>
            <a:endParaRPr lang="en-US" sz="2400" dirty="0">
              <a:solidFill>
                <a:srgbClr val="0033CC"/>
              </a:solidFill>
              <a:latin typeface="Times New Roman" panose="02020603050405020304" pitchFamily="18" charset="0"/>
              <a:cs typeface="Times New Roman" panose="02020603050405020304" pitchFamily="18" charset="0"/>
            </a:endParaRPr>
          </a:p>
          <a:p>
            <a:pPr algn="just"/>
            <a:r>
              <a:rPr lang="vi-VN" sz="2400" dirty="0">
                <a:solidFill>
                  <a:srgbClr val="0033CC"/>
                </a:solidFill>
                <a:latin typeface="Times New Roman" panose="02020603050405020304" pitchFamily="18" charset="0"/>
                <a:cs typeface="Times New Roman" panose="02020603050405020304" pitchFamily="18" charset="0"/>
              </a:rPr>
              <a:t>- Huyện tổ chức các buổi tập huấn PCCC để cán bộ giáo viên trong trường được tham gia học hỏi kinh nghiệm</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4230571" y="232229"/>
            <a:ext cx="3495718" cy="604798"/>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pt-BR" sz="2400" b="1" dirty="0" smtClean="0">
                <a:latin typeface="Times New Roman" panose="02020603050405020304" pitchFamily="18" charset="0"/>
                <a:ea typeface="Calibri" panose="020F0502020204030204" pitchFamily="34" charset="0"/>
                <a:cs typeface="Times New Roman" panose="02020603050405020304" pitchFamily="18" charset="0"/>
              </a:rPr>
              <a:t>Khuyến nghị</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7969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Cloud 1"/>
          <p:cNvSpPr/>
          <p:nvPr/>
        </p:nvSpPr>
        <p:spPr>
          <a:xfrm>
            <a:off x="1814733" y="0"/>
            <a:ext cx="8567224" cy="773723"/>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r>
              <a:rPr lang="en-US" sz="2800" b="1" dirty="0" smtClean="0">
                <a:solidFill>
                  <a:srgbClr val="FFFF00"/>
                </a:solidFill>
                <a:latin typeface="Times New Roman" panose="02020603050405020304" pitchFamily="18" charset="0"/>
                <a:cs typeface="Times New Roman" panose="02020603050405020304" pitchFamily="18" charset="0"/>
              </a:rPr>
              <a:t>I: </a:t>
            </a:r>
            <a:r>
              <a:rPr lang="en-US" sz="2800" b="1" dirty="0" smtClean="0">
                <a:solidFill>
                  <a:srgbClr val="FFFF00"/>
                </a:solidFill>
                <a:latin typeface="Times New Roman" panose="02020603050405020304" pitchFamily="18" charset="0"/>
                <a:cs typeface="Times New Roman" panose="02020603050405020304" pitchFamily="18" charset="0"/>
              </a:rPr>
              <a:t>ĐẶT VẤN ĐỀ</a:t>
            </a:r>
            <a:endParaRPr lang="en-US" sz="2800" dirty="0">
              <a:solidFill>
                <a:srgbClr val="FFFF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37625" y="1016893"/>
            <a:ext cx="11366695" cy="4401205"/>
          </a:xfrm>
          <a:prstGeom prst="rect">
            <a:avLst/>
          </a:prstGeom>
        </p:spPr>
        <p:txBody>
          <a:bodyPr wrap="square">
            <a:spAutoFit/>
          </a:bodyPr>
          <a:lstStyle/>
          <a:p>
            <a:r>
              <a:rPr lang="en-US" sz="2000" dirty="0" err="1">
                <a:solidFill>
                  <a:srgbClr val="FF0000"/>
                </a:solidFill>
                <a:latin typeface="Times New Roman" panose="02020603050405020304" pitchFamily="18" charset="0"/>
                <a:cs typeface="Times New Roman" panose="02020603050405020304" pitchFamily="18" charset="0"/>
              </a:rPr>
              <a:t>Trước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thực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hiện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nhiệm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vụ</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trọng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tâm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mầm</a:t>
            </a:r>
            <a:r>
              <a:rPr lang="en-US" sz="2000" dirty="0">
                <a:solidFill>
                  <a:srgbClr val="FF0000"/>
                </a:solidFill>
                <a:latin typeface="Times New Roman" panose="02020603050405020304" pitchFamily="18" charset="0"/>
                <a:cs typeface="Times New Roman" panose="02020603050405020304" pitchFamily="18" charset="0"/>
              </a:rPr>
              <a:t> non </a:t>
            </a:r>
            <a:r>
              <a:rPr lang="en-US" sz="2000" dirty="0" err="1">
                <a:solidFill>
                  <a:srgbClr val="FF0000"/>
                </a:solidFill>
                <a:latin typeface="Times New Roman" panose="02020603050405020304" pitchFamily="18" charset="0"/>
                <a:cs typeface="Times New Roman" panose="02020603050405020304" pitchFamily="18" charset="0"/>
              </a:rPr>
              <a:t>năm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học</a:t>
            </a:r>
            <a:r>
              <a:rPr lang="en-US" sz="2000" dirty="0">
                <a:solidFill>
                  <a:srgbClr val="FF0000"/>
                </a:solidFill>
                <a:latin typeface="Times New Roman" panose="02020603050405020304" pitchFamily="18" charset="0"/>
                <a:cs typeface="Times New Roman" panose="02020603050405020304" pitchFamily="18" charset="0"/>
              </a:rPr>
              <a:t> </a:t>
            </a:r>
            <a:r>
              <a:rPr lang="vi-VN" sz="2000" dirty="0">
                <a:solidFill>
                  <a:srgbClr val="FF0000"/>
                </a:solidFill>
                <a:latin typeface="Times New Roman" panose="02020603050405020304" pitchFamily="18" charset="0"/>
                <a:cs typeface="Times New Roman" panose="02020603050405020304" pitchFamily="18" charset="0"/>
              </a:rPr>
              <a:t>2022-2023</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tiếp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tục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nâng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cao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lượng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tích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hợp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nội</a:t>
            </a:r>
            <a:r>
              <a:rPr lang="en-US" sz="2000" dirty="0">
                <a:solidFill>
                  <a:srgbClr val="FF0000"/>
                </a:solidFill>
                <a:latin typeface="Times New Roman" panose="02020603050405020304" pitchFamily="18" charset="0"/>
                <a:cs typeface="Times New Roman" panose="02020603050405020304" pitchFamily="18" charset="0"/>
              </a:rPr>
              <a:t> dung </a:t>
            </a:r>
            <a:r>
              <a:rPr lang="en-US" sz="2000" dirty="0" err="1">
                <a:solidFill>
                  <a:srgbClr val="FF0000"/>
                </a:solidFill>
                <a:latin typeface="Times New Roman" panose="02020603050405020304" pitchFamily="18" charset="0"/>
                <a:cs typeface="Times New Roman" panose="02020603050405020304" pitchFamily="18" charset="0"/>
              </a:rPr>
              <a:t>giáo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ứng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biến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đổi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khí</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hậu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phòng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chống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thảm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họa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thiên</a:t>
            </a:r>
            <a:r>
              <a:rPr lang="en-US" sz="2000" dirty="0">
                <a:solidFill>
                  <a:srgbClr val="FF0000"/>
                </a:solidFill>
                <a:latin typeface="Times New Roman" panose="02020603050405020304" pitchFamily="18" charset="0"/>
                <a:cs typeface="Times New Roman" panose="02020603050405020304" pitchFamily="18" charset="0"/>
              </a:rPr>
              <a:t> tai </a:t>
            </a:r>
            <a:r>
              <a:rPr lang="en-US" sz="2000" dirty="0" err="1">
                <a:solidFill>
                  <a:srgbClr val="FF0000"/>
                </a:solidFill>
                <a:latin typeface="Times New Roman" panose="02020603050405020304" pitchFamily="18" charset="0"/>
                <a:cs typeface="Times New Roman" panose="02020603050405020304" pitchFamily="18" charset="0"/>
              </a:rPr>
              <a:t>vào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chương</a:t>
            </a:r>
            <a:r>
              <a:rPr lang="en-US" sz="2000" dirty="0">
                <a:solidFill>
                  <a:srgbClr val="FF0000"/>
                </a:solidFill>
                <a:latin typeface="Times New Roman" panose="02020603050405020304" pitchFamily="18" charset="0"/>
                <a:cs typeface="Times New Roman" panose="02020603050405020304" pitchFamily="18" charset="0"/>
              </a:rPr>
              <a:t/>
            </a:r>
            <a:br>
              <a:rPr lang="en-US" sz="2000" dirty="0">
                <a:solidFill>
                  <a:srgbClr val="FF0000"/>
                </a:solidFill>
                <a:latin typeface="Times New Roman" panose="02020603050405020304" pitchFamily="18" charset="0"/>
                <a:cs typeface="Times New Roman" panose="02020603050405020304" pitchFamily="18" charset="0"/>
              </a:rPr>
            </a:br>
            <a:r>
              <a:rPr lang="en-US" sz="2000" dirty="0" err="1">
                <a:solidFill>
                  <a:srgbClr val="FF0000"/>
                </a:solidFill>
                <a:latin typeface="Times New Roman" panose="02020603050405020304" pitchFamily="18" charset="0"/>
                <a:cs typeface="Times New Roman" panose="02020603050405020304" pitchFamily="18" charset="0"/>
              </a:rPr>
              <a:t>trình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mầm</a:t>
            </a:r>
            <a:r>
              <a:rPr lang="en-US" sz="2000" dirty="0">
                <a:solidFill>
                  <a:srgbClr val="FF0000"/>
                </a:solidFill>
                <a:latin typeface="Times New Roman" panose="02020603050405020304" pitchFamily="18" charset="0"/>
                <a:cs typeface="Times New Roman" panose="02020603050405020304" pitchFamily="18" charset="0"/>
              </a:rPr>
              <a:t> non; </a:t>
            </a:r>
            <a:r>
              <a:rPr lang="en-US" sz="2000" dirty="0" err="1">
                <a:solidFill>
                  <a:srgbClr val="FF0000"/>
                </a:solidFill>
                <a:latin typeface="Times New Roman" panose="02020603050405020304" pitchFamily="18" charset="0"/>
                <a:cs typeface="Times New Roman" panose="02020603050405020304" pitchFamily="18" charset="0"/>
              </a:rPr>
              <a:t>với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thực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trạng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nắng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nóng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hanh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khô</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kéo</a:t>
            </a:r>
            <a:r>
              <a:rPr lang="en-US" sz="2000" dirty="0">
                <a:solidFill>
                  <a:srgbClr val="FF0000"/>
                </a:solidFill>
                <a:latin typeface="Times New Roman" panose="02020603050405020304" pitchFamily="18" charset="0"/>
                <a:cs typeface="Times New Roman" panose="02020603050405020304" pitchFamily="18" charset="0"/>
              </a:rPr>
              <a:t/>
            </a:r>
            <a:br>
              <a:rPr lang="en-US" sz="2000" dirty="0">
                <a:solidFill>
                  <a:srgbClr val="FF0000"/>
                </a:solidFill>
                <a:latin typeface="Times New Roman" panose="02020603050405020304" pitchFamily="18" charset="0"/>
                <a:cs typeface="Times New Roman" panose="02020603050405020304" pitchFamily="18" charset="0"/>
              </a:rPr>
            </a:br>
            <a:r>
              <a:rPr lang="en-US" sz="2000" dirty="0" err="1">
                <a:solidFill>
                  <a:srgbClr val="FF0000"/>
                </a:solidFill>
                <a:latin typeface="Times New Roman" panose="02020603050405020304" pitchFamily="18" charset="0"/>
                <a:cs typeface="Times New Roman" panose="02020603050405020304" pitchFamily="18" charset="0"/>
              </a:rPr>
              <a:t>dài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nếu</a:t>
            </a:r>
            <a:r>
              <a:rPr lang="en-US" sz="2000" dirty="0">
                <a:solidFill>
                  <a:srgbClr val="FF0000"/>
                </a:solidFill>
                <a:latin typeface="Times New Roman" panose="02020603050405020304" pitchFamily="18" charset="0"/>
                <a:cs typeface="Times New Roman" panose="02020603050405020304" pitchFamily="18" charset="0"/>
              </a:rPr>
              <a:t> con </a:t>
            </a:r>
            <a:r>
              <a:rPr lang="en-US" sz="2000" dirty="0" err="1">
                <a:solidFill>
                  <a:srgbClr val="FF0000"/>
                </a:solidFill>
                <a:latin typeface="Times New Roman" panose="02020603050405020304" pitchFamily="18" charset="0"/>
                <a:cs typeface="Times New Roman" panose="02020603050405020304" pitchFamily="18" charset="0"/>
              </a:rPr>
              <a:t>người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cẩn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thận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dùng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vật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liệu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dễ</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cháy</a:t>
            </a:r>
            <a:r>
              <a:rPr lang="en-US" sz="2000" dirty="0">
                <a:solidFill>
                  <a:srgbClr val="FF0000"/>
                </a:solidFill>
                <a:latin typeface="Times New Roman" panose="02020603050405020304" pitchFamily="18" charset="0"/>
                <a:cs typeface="Times New Roman" panose="02020603050405020304" pitchFamily="18" charset="0"/>
              </a:rPr>
              <a:t> hay </a:t>
            </a:r>
            <a:r>
              <a:rPr lang="en-US" sz="2000" dirty="0" err="1">
                <a:solidFill>
                  <a:srgbClr val="FF0000"/>
                </a:solidFill>
                <a:latin typeface="Times New Roman" panose="02020603050405020304" pitchFamily="18" charset="0"/>
                <a:cs typeface="Times New Roman" panose="02020603050405020304" pitchFamily="18" charset="0"/>
              </a:rPr>
              <a:t>sử</a:t>
            </a:r>
            <a:r>
              <a:rPr lang="en-US" sz="2000" dirty="0">
                <a:solidFill>
                  <a:srgbClr val="FF0000"/>
                </a:solidFill>
                <a:latin typeface="Times New Roman" panose="02020603050405020304" pitchFamily="18" charset="0"/>
                <a:cs typeface="Times New Roman" panose="02020603050405020304" pitchFamily="18" charset="0"/>
              </a:rPr>
              <a:t/>
            </a:r>
            <a:br>
              <a:rPr lang="en-US" sz="2000" dirty="0">
                <a:solidFill>
                  <a:srgbClr val="FF0000"/>
                </a:solidFill>
                <a:latin typeface="Times New Roman" panose="02020603050405020304" pitchFamily="18" charset="0"/>
                <a:cs typeface="Times New Roman" panose="02020603050405020304" pitchFamily="18" charset="0"/>
              </a:rPr>
            </a:br>
            <a:r>
              <a:rPr lang="en-US" sz="2000" dirty="0" err="1">
                <a:solidFill>
                  <a:srgbClr val="FF0000"/>
                </a:solidFill>
                <a:latin typeface="Times New Roman" panose="02020603050405020304" pitchFamily="18" charset="0"/>
                <a:cs typeface="Times New Roman" panose="02020603050405020304" pitchFamily="18" charset="0"/>
              </a:rPr>
              <a:t>dụng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thiết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bị</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điện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không</a:t>
            </a:r>
            <a:r>
              <a:rPr lang="en-US" sz="2000" dirty="0">
                <a:solidFill>
                  <a:srgbClr val="FF0000"/>
                </a:solidFill>
                <a:latin typeface="Times New Roman" panose="02020603050405020304" pitchFamily="18" charset="0"/>
                <a:cs typeface="Times New Roman" panose="02020603050405020304" pitchFamily="18" charset="0"/>
              </a:rPr>
              <a:t> an </a:t>
            </a:r>
            <a:r>
              <a:rPr lang="en-US" sz="2000" dirty="0" err="1">
                <a:solidFill>
                  <a:srgbClr val="FF0000"/>
                </a:solidFill>
                <a:latin typeface="Times New Roman" panose="02020603050405020304" pitchFamily="18" charset="0"/>
                <a:cs typeface="Times New Roman" panose="02020603050405020304" pitchFamily="18" charset="0"/>
              </a:rPr>
              <a:t>toàn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thì</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đây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chính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mối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nguy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cơ</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gây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cháy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nổ</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hỏa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hoạn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cao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biết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sẽ</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xảy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ra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cứ</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lúc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nào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luôn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luôn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mối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dọa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tiềm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ẩn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cuộc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chúng</a:t>
            </a:r>
            <a:r>
              <a:rPr lang="en-US" sz="2000" dirty="0">
                <a:solidFill>
                  <a:srgbClr val="FF0000"/>
                </a:solidFill>
                <a:latin typeface="Times New Roman" panose="02020603050405020304" pitchFamily="18" charset="0"/>
                <a:cs typeface="Times New Roman" panose="02020603050405020304" pitchFamily="18" charset="0"/>
              </a:rPr>
              <a:t> ta. </a:t>
            </a:r>
          </a:p>
          <a:p>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một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viên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mầm</a:t>
            </a:r>
            <a:r>
              <a:rPr lang="en-US" sz="2000" dirty="0">
                <a:solidFill>
                  <a:srgbClr val="FF0000"/>
                </a:solidFill>
                <a:latin typeface="Times New Roman" panose="02020603050405020304" pitchFamily="18" charset="0"/>
                <a:cs typeface="Times New Roman" panose="02020603050405020304" pitchFamily="18" charset="0"/>
              </a:rPr>
              <a:t> non </a:t>
            </a:r>
            <a:r>
              <a:rPr lang="en-US" sz="2000" dirty="0" err="1">
                <a:solidFill>
                  <a:srgbClr val="FF0000"/>
                </a:solidFill>
                <a:latin typeface="Times New Roman" panose="02020603050405020304" pitchFamily="18" charset="0"/>
                <a:cs typeface="Times New Roman" panose="02020603050405020304" pitchFamily="18" charset="0"/>
              </a:rPr>
              <a:t>tôi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nhận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thức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sâu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sắc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hỏa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hoạn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xảy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ra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r>
            <a:br>
              <a:rPr lang="en-US" sz="2000" dirty="0">
                <a:solidFill>
                  <a:srgbClr val="FF0000"/>
                </a:solidFill>
                <a:latin typeface="Times New Roman" panose="02020603050405020304" pitchFamily="18" charset="0"/>
                <a:cs typeface="Times New Roman" panose="02020603050405020304" pitchFamily="18" charset="0"/>
              </a:rPr>
            </a:br>
            <a:r>
              <a:rPr lang="en-US" sz="2000" dirty="0" err="1">
                <a:solidFill>
                  <a:srgbClr val="FF0000"/>
                </a:solidFill>
                <a:latin typeface="Times New Roman" panose="02020603050405020304" pitchFamily="18" charset="0"/>
                <a:cs typeface="Times New Roman" panose="02020603050405020304" pitchFamily="18" charset="0"/>
              </a:rPr>
              <a:t>em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đối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tượng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dễ</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bị</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tổn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thương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hoàn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toàn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phụ</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thuộc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người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lớn</a:t>
            </a:r>
            <a:r>
              <a:rPr lang="en-US" sz="2000" dirty="0">
                <a:solidFill>
                  <a:srgbClr val="FF0000"/>
                </a:solidFill>
                <a:latin typeface="Times New Roman" panose="02020603050405020304" pitchFamily="18" charset="0"/>
                <a:cs typeface="Times New Roman" panose="02020603050405020304" pitchFamily="18" charset="0"/>
              </a:rPr>
              <a:t>,</a:t>
            </a:r>
            <a:br>
              <a:rPr lang="en-US" sz="2000" dirty="0">
                <a:solidFill>
                  <a:srgbClr val="FF0000"/>
                </a:solidFill>
                <a:latin typeface="Times New Roman" panose="02020603050405020304" pitchFamily="18" charset="0"/>
                <a:cs typeface="Times New Roman" panose="02020603050405020304" pitchFamily="18" charset="0"/>
              </a:rPr>
            </a:br>
            <a:r>
              <a:rPr lang="en-US" sz="2000" dirty="0" err="1">
                <a:solidFill>
                  <a:srgbClr val="FF0000"/>
                </a:solidFill>
                <a:latin typeface="Times New Roman" panose="02020603050405020304" pitchFamily="18" charset="0"/>
                <a:cs typeface="Times New Roman" panose="02020603050405020304" pitchFamily="18" charset="0"/>
              </a:rPr>
              <a:t>chưa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tự</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bảo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vệ</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được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vì</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vậy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cần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trang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bị</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kiến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thức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kỹ</a:t>
            </a:r>
            <a:r>
              <a:rPr lang="en-US" sz="2000" dirty="0">
                <a:solidFill>
                  <a:srgbClr val="FF0000"/>
                </a:solidFill>
                <a:latin typeface="Times New Roman" panose="02020603050405020304" pitchFamily="18" charset="0"/>
                <a:cs typeface="Times New Roman" panose="02020603050405020304" pitchFamily="18" charset="0"/>
              </a:rPr>
              <a:t/>
            </a:r>
            <a:br>
              <a:rPr lang="en-US" sz="2000" dirty="0">
                <a:solidFill>
                  <a:srgbClr val="FF0000"/>
                </a:solidFill>
                <a:latin typeface="Times New Roman" panose="02020603050405020304" pitchFamily="18" charset="0"/>
                <a:cs typeface="Times New Roman" panose="02020603050405020304" pitchFamily="18" charset="0"/>
              </a:rPr>
            </a:br>
            <a:r>
              <a:rPr lang="en-US" sz="2000" dirty="0" err="1">
                <a:solidFill>
                  <a:srgbClr val="FF0000"/>
                </a:solidFill>
                <a:latin typeface="Times New Roman" panose="02020603050405020304" pitchFamily="18" charset="0"/>
                <a:cs typeface="Times New Roman" panose="02020603050405020304" pitchFamily="18" charset="0"/>
              </a:rPr>
              <a:t>năng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cơ</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bản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ứng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hỏa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hoạn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đặc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biệt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điều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kiện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khắc</a:t>
            </a:r>
            <a:r>
              <a:rPr lang="en-US" sz="2000" dirty="0">
                <a:solidFill>
                  <a:srgbClr val="FF0000"/>
                </a:solidFill>
                <a:latin typeface="Times New Roman" panose="02020603050405020304" pitchFamily="18" charset="0"/>
                <a:cs typeface="Times New Roman" panose="02020603050405020304" pitchFamily="18" charset="0"/>
              </a:rPr>
              <a:t/>
            </a:r>
            <a:br>
              <a:rPr lang="en-US" sz="2000" dirty="0">
                <a:solidFill>
                  <a:srgbClr val="FF0000"/>
                </a:solidFill>
                <a:latin typeface="Times New Roman" panose="02020603050405020304" pitchFamily="18" charset="0"/>
                <a:cs typeface="Times New Roman" panose="02020603050405020304" pitchFamily="18" charset="0"/>
              </a:rPr>
            </a:br>
            <a:r>
              <a:rPr lang="en-US" sz="2000" dirty="0" err="1">
                <a:solidFill>
                  <a:srgbClr val="FF0000"/>
                </a:solidFill>
                <a:latin typeface="Times New Roman" panose="02020603050405020304" pitchFamily="18" charset="0"/>
                <a:cs typeface="Times New Roman" panose="02020603050405020304" pitchFamily="18" charset="0"/>
              </a:rPr>
              <a:t>nghiệt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như</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hiện</a:t>
            </a:r>
            <a:r>
              <a:rPr lang="en-US" sz="2000" dirty="0">
                <a:solidFill>
                  <a:srgbClr val="FF0000"/>
                </a:solidFill>
                <a:latin typeface="Times New Roman" panose="02020603050405020304" pitchFamily="18" charset="0"/>
                <a:cs typeface="Times New Roman" panose="02020603050405020304" pitchFamily="18" charset="0"/>
              </a:rPr>
              <a:t> nay. </a:t>
            </a:r>
          </a:p>
          <a:p>
            <a:r>
              <a:rPr lang="en-US" sz="2000" dirty="0" err="1">
                <a:solidFill>
                  <a:srgbClr val="FF0000"/>
                </a:solidFill>
                <a:latin typeface="Times New Roman" panose="02020603050405020304" pitchFamily="18" charset="0"/>
                <a:cs typeface="Times New Roman" panose="02020603050405020304" pitchFamily="18" charset="0"/>
              </a:rPr>
              <a:t>Chính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vì</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vậy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tôi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quyết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định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chọn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tài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này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sâu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nghiên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tài</a:t>
            </a:r>
            <a:r>
              <a:rPr lang="en-US" sz="2000" dirty="0">
                <a:solidFill>
                  <a:srgbClr val="FF0000"/>
                </a:solidFill>
                <a:latin typeface="Times New Roman" panose="02020603050405020304" pitchFamily="18" charset="0"/>
                <a:cs typeface="Times New Roman" panose="02020603050405020304" pitchFamily="18" charset="0"/>
              </a:rPr>
              <a:t> </a:t>
            </a:r>
            <a:r>
              <a:rPr lang="vi-VN" sz="2000" b="1" i="1" dirty="0">
                <a:solidFill>
                  <a:srgbClr val="FF0000"/>
                </a:solidFill>
                <a:latin typeface="Times New Roman" panose="02020603050405020304" pitchFamily="18" charset="0"/>
                <a:cs typeface="Times New Roman" panose="02020603050405020304" pitchFamily="18" charset="0"/>
              </a:rPr>
              <a:t>“ Hướng dẫn trẻ thoát hiểm về phòng cháy chữa cháy”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vấn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tôi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quan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tâm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giải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quyết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nhằm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giúp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phòng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chống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hỏa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hoạn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hiệu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tốt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hơn</a:t>
            </a:r>
            <a:r>
              <a:rPr lang="en-US" sz="2000" dirty="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388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Cloud 2"/>
          <p:cNvSpPr/>
          <p:nvPr/>
        </p:nvSpPr>
        <p:spPr>
          <a:xfrm>
            <a:off x="2686930" y="2293034"/>
            <a:ext cx="7769144" cy="1927274"/>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99"/>
                </a:solidFill>
                <a:latin typeface="Times New Roman" panose="02020603050405020304" pitchFamily="18" charset="0"/>
                <a:cs typeface="Times New Roman" panose="02020603050405020304" pitchFamily="18" charset="0"/>
              </a:rPr>
              <a:t>II. GIẢI QUYẾT VẤN ĐỀ</a:t>
            </a:r>
            <a:endParaRPr lang="en-US" sz="36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0832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Cloud 2"/>
          <p:cNvSpPr/>
          <p:nvPr/>
        </p:nvSpPr>
        <p:spPr>
          <a:xfrm>
            <a:off x="2347296" y="0"/>
            <a:ext cx="7769144" cy="653143"/>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99"/>
                </a:solidFill>
                <a:latin typeface="Times New Roman" panose="02020603050405020304" pitchFamily="18" charset="0"/>
                <a:cs typeface="Times New Roman" panose="02020603050405020304" pitchFamily="18" charset="0"/>
              </a:rPr>
              <a:t>1. </a:t>
            </a:r>
            <a:r>
              <a:rPr lang="en-US" sz="3600" b="1" dirty="0" err="1" smtClean="0">
                <a:solidFill>
                  <a:srgbClr val="000099"/>
                </a:solidFill>
                <a:latin typeface="Times New Roman" panose="02020603050405020304" pitchFamily="18" charset="0"/>
                <a:cs typeface="Times New Roman" panose="02020603050405020304" pitchFamily="18" charset="0"/>
              </a:rPr>
              <a:t>Cơ</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sở</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lý</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luận</a:t>
            </a:r>
            <a:endParaRPr lang="en-US" sz="3600" dirty="0">
              <a:solidFill>
                <a:srgbClr val="000099"/>
              </a:solidFill>
              <a:latin typeface="Times New Roman" panose="02020603050405020304" pitchFamily="18" charset="0"/>
              <a:cs typeface="Times New Roman" panose="02020603050405020304" pitchFamily="18" charset="0"/>
            </a:endParaRPr>
          </a:p>
        </p:txBody>
      </p:sp>
      <p:sp>
        <p:nvSpPr>
          <p:cNvPr id="2" name="Rectangle 1"/>
          <p:cNvSpPr/>
          <p:nvPr/>
        </p:nvSpPr>
        <p:spPr>
          <a:xfrm>
            <a:off x="667091" y="806825"/>
            <a:ext cx="11129554" cy="5247590"/>
          </a:xfrm>
          <a:prstGeom prst="rect">
            <a:avLst/>
          </a:prstGeom>
        </p:spPr>
        <p:txBody>
          <a:bodyPr wrap="square">
            <a:spAutoFit/>
          </a:bodyPr>
          <a:lstStyle/>
          <a:p>
            <a:pPr indent="450215" algn="just">
              <a:lnSpc>
                <a:spcPct val="150000"/>
              </a:lnSpc>
              <a:spcBef>
                <a:spcPts val="300"/>
              </a:spcBef>
              <a:spcAft>
                <a:spcPts val="300"/>
              </a:spcAft>
            </a:pPr>
            <a:r>
              <a:rPr lang="en-US" sz="2200" dirty="0" err="1">
                <a:solidFill>
                  <a:srgbClr val="FF0000"/>
                </a:solidFill>
                <a:latin typeface="Times New Roman" panose="02020603050405020304" pitchFamily="18" charset="0"/>
                <a:ea typeface="SimSun" panose="02010600030101010101" pitchFamily="2" charset="-122"/>
              </a:rPr>
              <a:t>Công</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tác</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phòng</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cháy</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chữa</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cháy</a:t>
            </a:r>
            <a:r>
              <a:rPr lang="en-US" sz="2200" dirty="0">
                <a:solidFill>
                  <a:srgbClr val="FF0000"/>
                </a:solidFill>
                <a:latin typeface="Times New Roman" panose="02020603050405020304" pitchFamily="18" charset="0"/>
                <a:ea typeface="SimSun" panose="02010600030101010101" pitchFamily="2" charset="-122"/>
              </a:rPr>
              <a:t> (PCCC) </a:t>
            </a:r>
            <a:r>
              <a:rPr lang="en-US" sz="2200" dirty="0" err="1">
                <a:solidFill>
                  <a:srgbClr val="FF0000"/>
                </a:solidFill>
                <a:latin typeface="Times New Roman" panose="02020603050405020304" pitchFamily="18" charset="0"/>
                <a:ea typeface="SimSun" panose="02010600030101010101" pitchFamily="2" charset="-122"/>
              </a:rPr>
              <a:t>đóng</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vai</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trò</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vô</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cùng</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quan</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trọng</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trong</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việc</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bảo</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vệ</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tính</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mạng</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tài</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sản</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của</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mọi</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gia</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đình</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và</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xã</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hội</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Thực</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hiện</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tốt</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công</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tác</a:t>
            </a:r>
            <a:r>
              <a:rPr lang="en-US" sz="2200" dirty="0">
                <a:solidFill>
                  <a:srgbClr val="FF0000"/>
                </a:solidFill>
                <a:latin typeface="Times New Roman" panose="02020603050405020304" pitchFamily="18" charset="0"/>
                <a:ea typeface="SimSun" panose="02010600030101010101" pitchFamily="2" charset="-122"/>
              </a:rPr>
              <a:t> PCCC </a:t>
            </a:r>
            <a:r>
              <a:rPr lang="en-US" sz="2200" dirty="0" err="1">
                <a:solidFill>
                  <a:srgbClr val="FF0000"/>
                </a:solidFill>
                <a:latin typeface="Times New Roman" panose="02020603050405020304" pitchFamily="18" charset="0"/>
                <a:ea typeface="SimSun" panose="02010600030101010101" pitchFamily="2" charset="-122"/>
              </a:rPr>
              <a:t>là</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đã</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bảo</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vệ</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được</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tính</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mạng</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tài</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sản</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giữ</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được</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bình</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yên</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hạnh</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phúc</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cho</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mọi</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gia</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đình</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và</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xã</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hội</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Trong</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cuộc</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sống</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nhiều</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lúc</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chỉ</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cần</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một</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phút</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lơ</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là</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bất</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cẩn</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là</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có</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thể</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để</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xảy</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ra</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cháy</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Thời</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gian</a:t>
            </a:r>
            <a:r>
              <a:rPr lang="en-US" sz="2200" dirty="0">
                <a:solidFill>
                  <a:srgbClr val="FF0000"/>
                </a:solidFill>
                <a:latin typeface="Times New Roman" panose="02020603050405020304" pitchFamily="18" charset="0"/>
                <a:ea typeface="SimSun" panose="02010600030101010101" pitchFamily="2" charset="-122"/>
              </a:rPr>
              <a:t> qua </a:t>
            </a:r>
            <a:r>
              <a:rPr lang="en-US" sz="2200" dirty="0" err="1">
                <a:solidFill>
                  <a:srgbClr val="FF0000"/>
                </a:solidFill>
                <a:latin typeface="Times New Roman" panose="02020603050405020304" pitchFamily="18" charset="0"/>
                <a:ea typeface="SimSun" panose="02010600030101010101" pitchFamily="2" charset="-122"/>
              </a:rPr>
              <a:t>nhiều</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vụ</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cháy</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xảy</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ra</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đã</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gây</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thiệt</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hại</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nặng</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nề</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về</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người</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và</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tài</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sản</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ảnh</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hưởng</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lớn</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đến</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đời</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sống</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xã</a:t>
            </a:r>
            <a:r>
              <a:rPr lang="en-US" sz="2200" dirty="0">
                <a:solidFill>
                  <a:srgbClr val="FF0000"/>
                </a:solidFill>
                <a:latin typeface="Times New Roman" panose="02020603050405020304" pitchFamily="18" charset="0"/>
                <a:ea typeface="SimSun" panose="02010600030101010101" pitchFamily="2" charset="-122"/>
              </a:rPr>
              <a:t> </a:t>
            </a:r>
            <a:r>
              <a:rPr lang="en-US" sz="2200" dirty="0" err="1">
                <a:solidFill>
                  <a:srgbClr val="FF0000"/>
                </a:solidFill>
                <a:latin typeface="Times New Roman" panose="02020603050405020304" pitchFamily="18" charset="0"/>
                <a:ea typeface="SimSun" panose="02010600030101010101" pitchFamily="2" charset="-122"/>
              </a:rPr>
              <a:t>hội</a:t>
            </a:r>
            <a:r>
              <a:rPr lang="en-US" sz="2200" dirty="0">
                <a:solidFill>
                  <a:srgbClr val="FF0000"/>
                </a:solidFill>
                <a:latin typeface="Times New Roman" panose="02020603050405020304" pitchFamily="18" charset="0"/>
                <a:ea typeface="SimSun" panose="02010600030101010101" pitchFamily="2" charset="-122"/>
              </a:rPr>
              <a:t>.</a:t>
            </a:r>
            <a:endParaRPr lang="en-US" sz="2200" dirty="0">
              <a:solidFill>
                <a:srgbClr val="FF0000"/>
              </a:solidFill>
              <a:latin typeface="Times New Roman" panose="02020603050405020304" pitchFamily="18" charset="0"/>
              <a:ea typeface="Times New Roman" panose="02020603050405020304" pitchFamily="18" charset="0"/>
            </a:endParaRPr>
          </a:p>
          <a:p>
            <a:pPr indent="-635">
              <a:spcAft>
                <a:spcPts val="0"/>
              </a:spcAft>
            </a:pPr>
            <a:r>
              <a:rPr lang="nl-NL" sz="2200" dirty="0">
                <a:solidFill>
                  <a:srgbClr val="FF0000"/>
                </a:solidFill>
                <a:latin typeface="Times New Roman" panose="02020603050405020304" pitchFamily="18" charset="0"/>
                <a:ea typeface=""/>
              </a:rPr>
              <a:t>Trường học là những nơi đông người làm việc và học tập </a:t>
            </a:r>
            <a:r>
              <a:rPr lang="en-US" sz="2200" dirty="0" err="1">
                <a:solidFill>
                  <a:srgbClr val="FF0000"/>
                </a:solidFill>
                <a:latin typeface="Times New Roman" panose="02020603050405020304" pitchFamily="18" charset="0"/>
                <a:ea typeface=""/>
              </a:rPr>
              <a:t>nơi</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có</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số</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lượng</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học</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sinh</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tập</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trung</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tương</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đối</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lớn</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công</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tác</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phòng</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cháy</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chữa</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cháy</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là</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hoạt</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động</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nằm</a:t>
            </a:r>
            <a:r>
              <a:rPr lang="en-US" sz="2200" dirty="0">
                <a:solidFill>
                  <a:srgbClr val="FF0000"/>
                </a:solidFill>
                <a:latin typeface="Times New Roman" panose="02020603050405020304" pitchFamily="18" charset="0"/>
                <a:ea typeface=""/>
              </a:rPr>
              <a:t> </a:t>
            </a:r>
            <a:r>
              <a:rPr lang="en-US" sz="2200" dirty="0" err="1">
                <a:solidFill>
                  <a:srgbClr val="FF0000"/>
                </a:solidFill>
                <a:latin typeface="Times New Roman" panose="02020603050405020304" pitchFamily="18" charset="0"/>
                <a:ea typeface=""/>
              </a:rPr>
              <a:t>trong</a:t>
            </a:r>
            <a:r>
              <a:rPr lang="en-US" sz="2200" dirty="0">
                <a:solidFill>
                  <a:srgbClr val="FF0000"/>
                </a:solidFill>
                <a:latin typeface="Times New Roman" panose="02020603050405020304" pitchFamily="18" charset="0"/>
                <a:ea typeface=""/>
              </a:rPr>
              <a:t> </a:t>
            </a:r>
            <a:r>
              <a:rPr lang="vi-VN" sz="2200" dirty="0">
                <a:solidFill>
                  <a:srgbClr val="FF0000"/>
                </a:solidFill>
                <a:latin typeface="Times New Roman" panose="02020603050405020304" pitchFamily="18" charset="0"/>
                <a:ea typeface=""/>
              </a:rPr>
              <a:t>chuyên đề Huyện </a:t>
            </a:r>
            <a:r>
              <a:rPr lang="vi-VN" sz="2200" b="1" i="1" dirty="0">
                <a:solidFill>
                  <a:srgbClr val="FF0000"/>
                </a:solidFill>
                <a:latin typeface="Times New Roman" panose="02020603050405020304" pitchFamily="18" charset="0"/>
                <a:ea typeface="Times New Roman" panose="02020603050405020304" pitchFamily="18" charset="0"/>
              </a:rPr>
              <a:t>“ Hướng dẫn trẻ thoát hiểm về phòng cháy chữa cháy”</a:t>
            </a:r>
            <a:r>
              <a:rPr lang="en-US" sz="2200" dirty="0">
                <a:solidFill>
                  <a:srgbClr val="FF0000"/>
                </a:solidFill>
                <a:latin typeface="Times New Roman" panose="02020603050405020304" pitchFamily="18" charset="0"/>
                <a:ea typeface=""/>
              </a:rPr>
              <a:t>.  </a:t>
            </a:r>
            <a:endParaRPr lang="en-US" sz="2200" dirty="0">
              <a:solidFill>
                <a:srgbClr val="FF0000"/>
              </a:solidFill>
              <a:latin typeface="Times New Roman" panose="02020603050405020304" pitchFamily="18" charset="0"/>
              <a:ea typeface="Times New Roman" panose="02020603050405020304" pitchFamily="18" charset="0"/>
            </a:endParaRPr>
          </a:p>
          <a:p>
            <a:pPr marL="635" indent="-1905" algn="just">
              <a:lnSpc>
                <a:spcPct val="150000"/>
              </a:lnSpc>
              <a:spcBef>
                <a:spcPts val="300"/>
              </a:spcBef>
              <a:spcAft>
                <a:spcPts val="300"/>
              </a:spcAft>
            </a:pPr>
            <a:r>
              <a:rPr lang="vi-VN" sz="2200" dirty="0">
                <a:solidFill>
                  <a:srgbClr val="FF0000"/>
                </a:solidFill>
                <a:latin typeface="Times New Roman" panose="02020603050405020304" pitchFamily="18" charset="0"/>
                <a:ea typeface=""/>
              </a:rPr>
              <a:t>Vì vậy trang bị cho trẻ những kỹ năng cơ bản cần thiết là một việc làm nên làm và cần thiết, giúp cho trẻ có thêm nhiều kiến thức về cách thoát hiểm, biết cách bảo vệ bản thân mình khi gặp sự cố.</a:t>
            </a:r>
            <a:endParaRPr lang="en-US" sz="22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9389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Cloud 2"/>
          <p:cNvSpPr/>
          <p:nvPr/>
        </p:nvSpPr>
        <p:spPr>
          <a:xfrm>
            <a:off x="2347296" y="0"/>
            <a:ext cx="7769144" cy="653143"/>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99"/>
                </a:solidFill>
                <a:latin typeface="Times New Roman" panose="02020603050405020304" pitchFamily="18" charset="0"/>
                <a:cs typeface="Times New Roman" panose="02020603050405020304" pitchFamily="18" charset="0"/>
              </a:rPr>
              <a:t>2. </a:t>
            </a:r>
            <a:r>
              <a:rPr lang="en-US" sz="3600" b="1" dirty="0" err="1" smtClean="0">
                <a:solidFill>
                  <a:srgbClr val="000099"/>
                </a:solidFill>
                <a:latin typeface="Times New Roman" panose="02020603050405020304" pitchFamily="18" charset="0"/>
                <a:cs typeface="Times New Roman" panose="02020603050405020304" pitchFamily="18" charset="0"/>
              </a:rPr>
              <a:t>Cơ</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sở</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thực</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tiễn</a:t>
            </a:r>
            <a:endParaRPr lang="en-US" sz="3600" dirty="0">
              <a:solidFill>
                <a:srgbClr val="000099"/>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261256" y="875211"/>
            <a:ext cx="7289075" cy="59827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vi-VN" sz="2000" b="1" dirty="0">
                <a:latin typeface="Times New Roman" panose="02020603050405020304" pitchFamily="18" charset="0"/>
                <a:cs typeface="Times New Roman" panose="02020603050405020304" pitchFamily="18" charset="0"/>
              </a:rPr>
              <a:t>Thuận lợi</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Ban </a:t>
            </a:r>
            <a:r>
              <a:rPr lang="en-US" sz="2000" dirty="0" err="1">
                <a:latin typeface="Times New Roman" panose="02020603050405020304" pitchFamily="18" charset="0"/>
                <a:cs typeface="Times New Roman" panose="02020603050405020304" pitchFamily="18" charset="0"/>
              </a:rPr>
              <a:t>Giám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Ban </a:t>
            </a:r>
            <a:r>
              <a:rPr lang="en-US" sz="2000" dirty="0" err="1">
                <a:latin typeface="Times New Roman" panose="02020603050405020304" pitchFamily="18" charset="0"/>
                <a:cs typeface="Times New Roman" panose="02020603050405020304" pitchFamily="18" charset="0"/>
              </a:rPr>
              <a:t>chấp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a:t>
            </a:r>
            <a:r>
              <a:rPr lang="vi-VN" sz="2000" dirty="0">
                <a:latin typeface="Times New Roman" panose="02020603050405020304" pitchFamily="18" charset="0"/>
                <a:cs typeface="Times New Roman" panose="02020603050405020304" pitchFamily="18" charset="0"/>
              </a:rPr>
              <a:t>i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mạng</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Ban </a:t>
            </a:r>
            <a:r>
              <a:rPr lang="en-US" sz="2000" dirty="0" err="1">
                <a:latin typeface="Times New Roman" panose="02020603050405020304" pitchFamily="18" charset="0"/>
                <a:cs typeface="Times New Roman" panose="02020603050405020304" pitchFamily="18" charset="0"/>
              </a:rPr>
              <a:t>giám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Ban </a:t>
            </a:r>
            <a:r>
              <a:rPr lang="en-US" sz="2000" dirty="0" err="1">
                <a:latin typeface="Times New Roman" panose="02020603050405020304" pitchFamily="18" charset="0"/>
                <a:cs typeface="Times New Roman" panose="02020603050405020304" pitchFamily="18" charset="0"/>
              </a:rPr>
              <a:t>Giám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mẫu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chỗ</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7772399" y="875211"/>
            <a:ext cx="4193177" cy="598278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000" b="1" dirty="0">
                <a:latin typeface="Times New Roman" panose="02020603050405020304" pitchFamily="18" charset="0"/>
                <a:cs typeface="Times New Roman" panose="02020603050405020304" pitchFamily="18" charset="0"/>
              </a:rPr>
              <a:t>2 Khó khăn</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err="1">
                <a:latin typeface="Times New Roman" panose="02020603050405020304" pitchFamily="18" charset="0"/>
                <a:cs typeface="Times New Roman" panose="02020603050405020304" pitchFamily="18" charset="0"/>
              </a:rPr>
              <a:t>phó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hoạn</a:t>
            </a:r>
            <a:r>
              <a:rPr lang="en-US" sz="2000" dirty="0">
                <a:latin typeface="Times New Roman" panose="02020603050405020304" pitchFamily="18" charset="0"/>
                <a:cs typeface="Times New Roman" panose="02020603050405020304" pitchFamily="18" charset="0"/>
              </a:rPr>
              <a:t>.</a:t>
            </a:r>
          </a:p>
          <a:p>
            <a:pPr algn="ct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5392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Cloud 2"/>
          <p:cNvSpPr/>
          <p:nvPr/>
        </p:nvSpPr>
        <p:spPr>
          <a:xfrm>
            <a:off x="2308107" y="0"/>
            <a:ext cx="7769144" cy="653143"/>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000099"/>
                </a:solidFill>
                <a:latin typeface="Times New Roman" panose="02020603050405020304" pitchFamily="18" charset="0"/>
                <a:cs typeface="Times New Roman" panose="02020603050405020304" pitchFamily="18" charset="0"/>
              </a:rPr>
              <a:t>Khảo</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sát</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đầu</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năm</a:t>
            </a:r>
            <a:endParaRPr lang="en-US" sz="3600" dirty="0">
              <a:solidFill>
                <a:srgbClr val="000099"/>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84519034"/>
              </p:ext>
            </p:extLst>
          </p:nvPr>
        </p:nvGraphicFramePr>
        <p:xfrm>
          <a:off x="809897" y="1267097"/>
          <a:ext cx="10894422" cy="4961576"/>
        </p:xfrm>
        <a:graphic>
          <a:graphicData uri="http://schemas.openxmlformats.org/drawingml/2006/table">
            <a:tbl>
              <a:tblPr firstRow="1" firstCol="1" bandRow="1">
                <a:tableStyleId>{5C22544A-7EE6-4342-B048-85BDC9FD1C3A}</a:tableStyleId>
              </a:tblPr>
              <a:tblGrid>
                <a:gridCol w="781917">
                  <a:extLst>
                    <a:ext uri="{9D8B030D-6E8A-4147-A177-3AD203B41FA5}">
                      <a16:colId xmlns:a16="http://schemas.microsoft.com/office/drawing/2014/main" val="14388103"/>
                    </a:ext>
                  </a:extLst>
                </a:gridCol>
                <a:gridCol w="5831332">
                  <a:extLst>
                    <a:ext uri="{9D8B030D-6E8A-4147-A177-3AD203B41FA5}">
                      <a16:colId xmlns:a16="http://schemas.microsoft.com/office/drawing/2014/main" val="1715791190"/>
                    </a:ext>
                  </a:extLst>
                </a:gridCol>
                <a:gridCol w="1216190">
                  <a:extLst>
                    <a:ext uri="{9D8B030D-6E8A-4147-A177-3AD203B41FA5}">
                      <a16:colId xmlns:a16="http://schemas.microsoft.com/office/drawing/2014/main" val="565332636"/>
                    </a:ext>
                  </a:extLst>
                </a:gridCol>
                <a:gridCol w="1833974">
                  <a:extLst>
                    <a:ext uri="{9D8B030D-6E8A-4147-A177-3AD203B41FA5}">
                      <a16:colId xmlns:a16="http://schemas.microsoft.com/office/drawing/2014/main" val="2499875851"/>
                    </a:ext>
                  </a:extLst>
                </a:gridCol>
                <a:gridCol w="1231009">
                  <a:extLst>
                    <a:ext uri="{9D8B030D-6E8A-4147-A177-3AD203B41FA5}">
                      <a16:colId xmlns:a16="http://schemas.microsoft.com/office/drawing/2014/main" val="3883768482"/>
                    </a:ext>
                  </a:extLst>
                </a:gridCol>
              </a:tblGrid>
              <a:tr h="2194560">
                <a:tc>
                  <a:txBody>
                    <a:bodyPr/>
                    <a:lstStyle/>
                    <a:p>
                      <a:pPr algn="ctr">
                        <a:lnSpc>
                          <a:spcPct val="150000"/>
                        </a:lnSpc>
                        <a:spcBef>
                          <a:spcPts val="300"/>
                        </a:spcBef>
                        <a:spcAft>
                          <a:spcPts val="300"/>
                        </a:spcAft>
                      </a:pPr>
                      <a:r>
                        <a:rPr lang="vi-VN" sz="2400">
                          <a:effectLst/>
                          <a:latin typeface="Times New Roman" panose="02020603050405020304" pitchFamily="18" charset="0"/>
                          <a:cs typeface="Times New Roman" panose="02020603050405020304" pitchFamily="18" charset="0"/>
                        </a:rPr>
                        <a:t>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vi-VN" sz="2400" dirty="0">
                          <a:effectLst/>
                          <a:latin typeface="Times New Roman" panose="02020603050405020304" pitchFamily="18" charset="0"/>
                          <a:cs typeface="Times New Roman" panose="02020603050405020304" pitchFamily="18" charset="0"/>
                        </a:rPr>
                        <a:t>Hoạt động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vi-VN" sz="2400">
                          <a:effectLst/>
                          <a:latin typeface="Times New Roman" panose="02020603050405020304" pitchFamily="18" charset="0"/>
                          <a:cs typeface="Times New Roman" panose="02020603050405020304" pitchFamily="18" charset="0"/>
                        </a:rPr>
                        <a:t>Tổng trẻ</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Trước khi thực hiện biện pháp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spcAft>
                          <a:spcPts val="300"/>
                        </a:spcAft>
                      </a:pPr>
                      <a:r>
                        <a:rPr lang="vi-VN" sz="2400">
                          <a:effectLst/>
                          <a:latin typeface="Times New Roman" panose="02020603050405020304" pitchFamily="18" charset="0"/>
                          <a:cs typeface="Times New Roman" panose="02020603050405020304" pitchFamily="18" charset="0"/>
                        </a:rPr>
                        <a:t>Tỷ lệ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4250548"/>
                  </a:ext>
                </a:extLst>
              </a:tr>
              <a:tr h="674119">
                <a:tc>
                  <a:txBody>
                    <a:bodyPr/>
                    <a:lstStyle/>
                    <a:p>
                      <a:pPr algn="ctr">
                        <a:lnSpc>
                          <a:spcPct val="150000"/>
                        </a:lnSpc>
                        <a:spcBef>
                          <a:spcPts val="300"/>
                        </a:spcBef>
                        <a:spcAft>
                          <a:spcPts val="300"/>
                        </a:spcAft>
                      </a:pPr>
                      <a:r>
                        <a:rPr lang="vi-VN"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vi-VN" sz="2400">
                          <a:effectLst/>
                          <a:latin typeface="Times New Roman" panose="02020603050405020304" pitchFamily="18" charset="0"/>
                          <a:cs typeface="Times New Roman" panose="02020603050405020304" pitchFamily="18" charset="0"/>
                        </a:rPr>
                        <a:t>- Kỹ năng phòng cháy chữa cháy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4229923"/>
                  </a:ext>
                </a:extLst>
              </a:tr>
              <a:tr h="674119">
                <a:tc>
                  <a:txBody>
                    <a:bodyPr/>
                    <a:lstStyle/>
                    <a:p>
                      <a:pPr algn="ctr">
                        <a:lnSpc>
                          <a:spcPct val="150000"/>
                        </a:lnSpc>
                        <a:spcBef>
                          <a:spcPts val="300"/>
                        </a:spcBef>
                        <a:spcAft>
                          <a:spcPts val="300"/>
                        </a:spcAft>
                      </a:pPr>
                      <a:r>
                        <a:rPr lang="vi-VN"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vi-VN" sz="2400">
                          <a:effectLst/>
                          <a:latin typeface="Times New Roman" panose="02020603050405020304" pitchFamily="18" charset="0"/>
                          <a:cs typeface="Times New Roman" panose="02020603050405020304" pitchFamily="18" charset="0"/>
                        </a:rPr>
                        <a:t>- Kiến thức phòng cháy chữa cháy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22061496"/>
                  </a:ext>
                </a:extLst>
              </a:tr>
              <a:tr h="1418778">
                <a:tc>
                  <a:txBody>
                    <a:bodyPr/>
                    <a:lstStyle/>
                    <a:p>
                      <a:pPr algn="ctr">
                        <a:lnSpc>
                          <a:spcPct val="150000"/>
                        </a:lnSpc>
                        <a:spcBef>
                          <a:spcPts val="300"/>
                        </a:spcBef>
                        <a:spcAft>
                          <a:spcPts val="300"/>
                        </a:spcAft>
                      </a:pPr>
                      <a:r>
                        <a:rPr lang="vi-VN"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vi-VN" sz="2400">
                          <a:effectLst/>
                          <a:latin typeface="Times New Roman" panose="02020603050405020304" pitchFamily="18" charset="0"/>
                          <a:cs typeface="Times New Roman" panose="02020603050405020304" pitchFamily="18" charset="0"/>
                        </a:rPr>
                        <a:t>- Kỹ năng hướng dẫn trẻ cách thoát hiểm khi gặp cháy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spcAft>
                          <a:spcPts val="3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42353711"/>
                  </a:ext>
                </a:extLst>
              </a:tr>
            </a:tbl>
          </a:graphicData>
        </a:graphic>
      </p:graphicFrame>
    </p:spTree>
    <p:extLst>
      <p:ext uri="{BB962C8B-B14F-4D97-AF65-F5344CB8AC3E}">
        <p14:creationId xmlns:p14="http://schemas.microsoft.com/office/powerpoint/2010/main" val="16998793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Cloud 2"/>
          <p:cNvSpPr/>
          <p:nvPr/>
        </p:nvSpPr>
        <p:spPr>
          <a:xfrm>
            <a:off x="2686930" y="2293034"/>
            <a:ext cx="7769144" cy="1927274"/>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99"/>
                </a:solidFill>
                <a:latin typeface="Times New Roman" panose="02020603050405020304" pitchFamily="18" charset="0"/>
                <a:cs typeface="Times New Roman" panose="02020603050405020304" pitchFamily="18" charset="0"/>
              </a:rPr>
              <a:t>CÁC BIỆN PHÁP THỰC HIỆN</a:t>
            </a:r>
            <a:endParaRPr lang="en-US" sz="36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2437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2683</Words>
  <Application>Microsoft Office PowerPoint</Application>
  <PresentationFormat>Widescreen</PresentationFormat>
  <Paragraphs>147</Paragraphs>
  <Slides>30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SimSun</vt:lpstr>
      <vt:lpstr>Arial</vt:lpstr>
      <vt:lpstr>Calibri</vt:lpstr>
      <vt:lpstr>Calibri Light</vt:lpstr>
      <vt:lpstr>Consolas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63</cp:revision>
  <dcterms:created xsi:type="dcterms:W3CDTF">2021-01-02T18:15:09Z</dcterms:created>
  <dcterms:modified xsi:type="dcterms:W3CDTF">2023-09-20T09:52:25Z</dcterms:modified>
</cp:coreProperties>
</file>