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62" r:id="rId3"/>
    <p:sldId id="271" r:id="rId4"/>
    <p:sldId id="260" r:id="rId5"/>
    <p:sldId id="258" r:id="rId6"/>
    <p:sldId id="256" r:id="rId7"/>
    <p:sldId id="263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rial-Rounded" panose="020B0500000000000000" pitchFamily="34" charset="0"/>
      <p:regular r:id="rId18"/>
    </p:embeddedFont>
    <p:embeddedFont>
      <p:font typeface="AvantGarde" panose="00000400000000000000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2" d="100"/>
          <a:sy n="32" d="100"/>
        </p:scale>
        <p:origin x="60" y="244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055A6-E44A-4D95-83E3-B6B9BA6812CD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62F99-27BF-42AA-A83C-0EE67C7F1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64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683545"/>
            <a:ext cx="155448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7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3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7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7" y="6884197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1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90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0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11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25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40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0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40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87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89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3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eb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71703" y="0"/>
            <a:ext cx="18476120" cy="104001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8205" y="739067"/>
            <a:ext cx="11071590" cy="2168435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PHÒNG GIÁO DỤC VÀ ĐÀO TẠO QUẬN LONG BIÊN </a:t>
            </a:r>
            <a:br>
              <a:rPr lang="en-US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 MẦM NON HOA SEN </a:t>
            </a:r>
            <a:endParaRPr lang="en-US" altLang="vi-VN" sz="36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0E1399-6873-4074-90F0-94EA459A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0774" y="1"/>
            <a:ext cx="1904262" cy="14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BD7AC5-FF90-6767-3C84-AEEC69322ECC}"/>
              </a:ext>
            </a:extLst>
          </p:cNvPr>
          <p:cNvSpPr txBox="1">
            <a:spLocks/>
          </p:cNvSpPr>
          <p:nvPr/>
        </p:nvSpPr>
        <p:spPr>
          <a:xfrm>
            <a:off x="3773968" y="4686300"/>
            <a:ext cx="11071590" cy="21684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THƠ : LẤY TĂM CHO BÀ </a:t>
            </a:r>
          </a:p>
          <a:p>
            <a:endParaRPr lang="en-US" sz="6000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r>
              <a:rPr lang="en-US" altLang="vi-VN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LỚP: MGB C1</a:t>
            </a:r>
          </a:p>
          <a:p>
            <a:r>
              <a:rPr lang="en-US" altLang="vi-VN" sz="36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GV: PHẠM T. MINH PHƯƠNG – NGUYỄN  T . HỒNG HẢO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7B80DC-D6A0-706F-B320-9AA4DB877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64886-11D9-78C4-9432-731A880852E9}"/>
              </a:ext>
            </a:extLst>
          </p:cNvPr>
          <p:cNvSpPr txBox="1"/>
          <p:nvPr/>
        </p:nvSpPr>
        <p:spPr>
          <a:xfrm>
            <a:off x="4572000" y="495300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dạy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nhỏ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điều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nhỏ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lấy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</a:t>
            </a:r>
            <a:r>
              <a:rPr lang="en-US" sz="3600" dirty="0">
                <a:solidFill>
                  <a:srgbClr val="FF0000"/>
                </a:solidFill>
              </a:rPr>
              <a:t>?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ED10FE-663E-A383-912B-577047F2B3BB}"/>
              </a:ext>
            </a:extLst>
          </p:cNvPr>
          <p:cNvGrpSpPr/>
          <p:nvPr/>
        </p:nvGrpSpPr>
        <p:grpSpPr>
          <a:xfrm>
            <a:off x="1257300" y="1638300"/>
            <a:ext cx="15773400" cy="8496300"/>
            <a:chOff x="685800" y="1790700"/>
            <a:chExt cx="17382067" cy="8496300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DC43B9C7-F7B4-7F8D-C3EA-850F17517353}"/>
                </a:ext>
              </a:extLst>
            </p:cNvPr>
            <p:cNvSpPr/>
            <p:nvPr/>
          </p:nvSpPr>
          <p:spPr>
            <a:xfrm>
              <a:off x="685800" y="1790700"/>
              <a:ext cx="17382067" cy="81153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18288000" y="0"/>
                  </a:lnTo>
                  <a:lnTo>
                    <a:pt x="18288000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6250" r="-6250"/>
              </a:stretch>
            </a:blipFill>
          </p:spPr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577243-FB0F-FE65-6297-2E9F3438616F}"/>
                </a:ext>
              </a:extLst>
            </p:cNvPr>
            <p:cNvSpPr/>
            <p:nvPr/>
          </p:nvSpPr>
          <p:spPr>
            <a:xfrm>
              <a:off x="3733800" y="2906931"/>
              <a:ext cx="12420600" cy="7380069"/>
            </a:xfrm>
            <a:custGeom>
              <a:avLst/>
              <a:gdLst/>
              <a:ahLst/>
              <a:cxnLst/>
              <a:rect l="l" t="t" r="r" b="b"/>
              <a:pathLst>
                <a:path w="11477425" h="9094569">
                  <a:moveTo>
                    <a:pt x="0" y="0"/>
                  </a:moveTo>
                  <a:lnTo>
                    <a:pt x="11477425" y="0"/>
                  </a:lnTo>
                  <a:lnTo>
                    <a:pt x="11477425" y="9094568"/>
                  </a:lnTo>
                  <a:lnTo>
                    <a:pt x="0" y="9094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8513" t="-30714" r="-62490" b="-1907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68521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DBF0EF-C385-889D-5487-D38EACA75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5EAB0-1E56-BD60-55D0-24E24BEAE049}"/>
              </a:ext>
            </a:extLst>
          </p:cNvPr>
          <p:cNvSpPr txBox="1"/>
          <p:nvPr/>
        </p:nvSpPr>
        <p:spPr>
          <a:xfrm>
            <a:off x="4572000" y="491068"/>
            <a:ext cx="8458200" cy="65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Nhưng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răng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bị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làm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nhỉ</a:t>
            </a:r>
            <a:r>
              <a:rPr lang="en-US" sz="3600" dirty="0">
                <a:solidFill>
                  <a:srgbClr val="FF0000"/>
                </a:solidFill>
              </a:rPr>
              <a:t>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F7253-8241-2316-B84E-7E2B715EF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6900"/>
            <a:ext cx="14249400" cy="815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1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2E8380-ADE9-6EE4-5D12-BA4AE1A0B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BB0ED-AA69-97CC-2B94-DD2D0C60441C}"/>
              </a:ext>
            </a:extLst>
          </p:cNvPr>
          <p:cNvSpPr txBox="1"/>
          <p:nvPr/>
        </p:nvSpPr>
        <p:spPr>
          <a:xfrm>
            <a:off x="4572000" y="491068"/>
            <a:ext cx="8458200" cy="65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Vậy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nhỏ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bê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557A3D1-ED26-1219-A161-2B74FDC00383}"/>
              </a:ext>
            </a:extLst>
          </p:cNvPr>
          <p:cNvSpPr/>
          <p:nvPr/>
        </p:nvSpPr>
        <p:spPr>
          <a:xfrm>
            <a:off x="2095500" y="1714500"/>
            <a:ext cx="14097000" cy="8081432"/>
          </a:xfrm>
          <a:custGeom>
            <a:avLst/>
            <a:gdLst/>
            <a:ahLst/>
            <a:cxnLst/>
            <a:rect l="l" t="t" r="r" b="b"/>
            <a:pathLst>
              <a:path w="10132884" h="10132884">
                <a:moveTo>
                  <a:pt x="0" y="0"/>
                </a:moveTo>
                <a:lnTo>
                  <a:pt x="10132884" y="0"/>
                </a:lnTo>
                <a:lnTo>
                  <a:pt x="10132884" y="10132884"/>
                </a:lnTo>
                <a:lnTo>
                  <a:pt x="0" y="101328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82141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6E0D9-8AA1-6893-5763-F47580275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37FD70-86E6-322B-5ECD-9ECA4BB02C97}"/>
              </a:ext>
            </a:extLst>
          </p:cNvPr>
          <p:cNvSpPr txBox="1"/>
          <p:nvPr/>
        </p:nvSpPr>
        <p:spPr>
          <a:xfrm>
            <a:off x="3733800" y="190500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Em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được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điều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từ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nhỏ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giáo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trẻ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luôn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yêu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thương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kính</a:t>
            </a:r>
            <a:r>
              <a:rPr lang="en-US" sz="3600" dirty="0">
                <a:solidFill>
                  <a:srgbClr val="FF0000"/>
                </a:solidFill>
              </a:rPr>
              <a:t>  </a:t>
            </a:r>
            <a:r>
              <a:rPr lang="en-US" sz="3600" dirty="0" err="1">
                <a:solidFill>
                  <a:srgbClr val="FF0000"/>
                </a:solidFill>
              </a:rPr>
              <a:t>trọng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4B6EB-A104-213E-918B-838CA43C9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42921"/>
            <a:ext cx="14325600" cy="86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50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D3B1B-7167-2440-5BE3-8AB51F8B7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90A4D-0DC2-4613-9D8E-CF85364F7F26}"/>
              </a:ext>
            </a:extLst>
          </p:cNvPr>
          <p:cNvSpPr txBox="1"/>
          <p:nvPr/>
        </p:nvSpPr>
        <p:spPr>
          <a:xfrm>
            <a:off x="3810000" y="2933700"/>
            <a:ext cx="1028700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002060"/>
                </a:solidFill>
              </a:rPr>
              <a:t>Cô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đọc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lại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một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lần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  <a:r>
              <a:rPr lang="en-US" sz="6000" dirty="0" err="1">
                <a:solidFill>
                  <a:srgbClr val="002060"/>
                </a:solidFill>
              </a:rPr>
              <a:t>mời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tổ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</a:rPr>
              <a:t>nhóm</a:t>
            </a:r>
            <a:r>
              <a:rPr lang="en-US" sz="6000" dirty="0">
                <a:solidFill>
                  <a:srgbClr val="002060"/>
                </a:solidFill>
              </a:rPr>
              <a:t>, </a:t>
            </a:r>
            <a:r>
              <a:rPr lang="en-US" sz="6000" dirty="0" err="1">
                <a:solidFill>
                  <a:srgbClr val="002060"/>
                </a:solidFill>
              </a:rPr>
              <a:t>cá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nhân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đọc</a:t>
            </a:r>
            <a:r>
              <a:rPr lang="en-US" sz="6000" dirty="0">
                <a:solidFill>
                  <a:srgbClr val="002060"/>
                </a:solidFill>
              </a:rPr>
              <a:t> </a:t>
            </a:r>
            <a:r>
              <a:rPr lang="en-US" sz="6000" dirty="0" err="1">
                <a:solidFill>
                  <a:srgbClr val="002060"/>
                </a:solidFill>
              </a:rPr>
              <a:t>thơ</a:t>
            </a:r>
            <a:r>
              <a:rPr lang="en-US" sz="6000" dirty="0">
                <a:solidFill>
                  <a:srgbClr val="00206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892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270F954-7CF7-D740-CC28-1AF89450154E}"/>
              </a:ext>
            </a:extLst>
          </p:cNvPr>
          <p:cNvSpPr txBox="1"/>
          <p:nvPr/>
        </p:nvSpPr>
        <p:spPr>
          <a:xfrm>
            <a:off x="8534400" y="2589937"/>
            <a:ext cx="845820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/>
              <a:t>Hỏi</a:t>
            </a:r>
            <a:r>
              <a:rPr lang="en-US" sz="5400" dirty="0"/>
              <a:t> </a:t>
            </a:r>
            <a:r>
              <a:rPr lang="en-US" sz="5400" dirty="0" err="1"/>
              <a:t>trẻ</a:t>
            </a:r>
            <a:r>
              <a:rPr lang="en-US" sz="5400" dirty="0"/>
              <a:t>: </a:t>
            </a:r>
            <a:r>
              <a:rPr lang="en-US" sz="5400" dirty="0" err="1"/>
              <a:t>Các</a:t>
            </a:r>
            <a:r>
              <a:rPr lang="en-US" sz="5400" dirty="0"/>
              <a:t> con </a:t>
            </a:r>
            <a:r>
              <a:rPr lang="en-US" sz="5400" dirty="0" err="1"/>
              <a:t>vừa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</a:t>
            </a:r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</a:t>
            </a:r>
            <a:r>
              <a:rPr lang="en-US" sz="5400" dirty="0" err="1"/>
              <a:t>gì</a:t>
            </a:r>
            <a:r>
              <a:rPr lang="en-US" sz="5400" dirty="0"/>
              <a:t>? </a:t>
            </a:r>
            <a:r>
              <a:rPr lang="en-US" sz="5400" dirty="0" err="1"/>
              <a:t>Bài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 </a:t>
            </a:r>
            <a:r>
              <a:rPr lang="en-US" sz="5400" dirty="0" err="1"/>
              <a:t>nói</a:t>
            </a:r>
            <a:r>
              <a:rPr lang="en-US" sz="5400" dirty="0"/>
              <a:t> </a:t>
            </a:r>
            <a:r>
              <a:rPr lang="en-US" sz="5400" dirty="0" err="1"/>
              <a:t>về</a:t>
            </a:r>
            <a:r>
              <a:rPr lang="en-US" sz="5400" dirty="0"/>
              <a:t> ai?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5F8415-C24E-70F0-B1D5-FB4119949657}"/>
              </a:ext>
            </a:extLst>
          </p:cNvPr>
          <p:cNvSpPr txBox="1"/>
          <p:nvPr/>
        </p:nvSpPr>
        <p:spPr>
          <a:xfrm>
            <a:off x="5486400" y="647700"/>
            <a:ext cx="8458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/>
              <a:t>Cô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dirty="0" err="1"/>
              <a:t>trẻ</a:t>
            </a:r>
            <a:r>
              <a:rPr lang="en-US" sz="5400" dirty="0"/>
              <a:t> </a:t>
            </a:r>
            <a:r>
              <a:rPr lang="en-US" sz="5400" dirty="0" err="1"/>
              <a:t>hát</a:t>
            </a:r>
            <a:r>
              <a:rPr lang="en-US" sz="5400" dirty="0"/>
              <a:t>: </a:t>
            </a:r>
            <a:r>
              <a:rPr lang="en-US" sz="5400" dirty="0" err="1"/>
              <a:t>Cháu</a:t>
            </a:r>
            <a:r>
              <a:rPr lang="en-US" sz="5400" dirty="0"/>
              <a:t> </a:t>
            </a:r>
            <a:r>
              <a:rPr lang="en-US" sz="5400" dirty="0" err="1"/>
              <a:t>yêu</a:t>
            </a:r>
            <a:r>
              <a:rPr lang="en-US" sz="5400" dirty="0"/>
              <a:t> </a:t>
            </a:r>
            <a:r>
              <a:rPr lang="en-US" sz="5400" dirty="0" err="1"/>
              <a:t>bà</a:t>
            </a:r>
            <a:r>
              <a:rPr lang="en-US" sz="5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50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40C49B-3CBC-76D4-21A8-D63E5919B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8FDE89-90E3-2717-A04D-F9157A5F3E52}"/>
              </a:ext>
            </a:extLst>
          </p:cNvPr>
          <p:cNvSpPr txBox="1"/>
          <p:nvPr/>
        </p:nvSpPr>
        <p:spPr>
          <a:xfrm>
            <a:off x="1752600" y="342900"/>
            <a:ext cx="922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THƠ: LẤY TĂM CHO BÀ</a:t>
            </a:r>
          </a:p>
          <a:p>
            <a:r>
              <a:rPr lang="en-US" sz="6600" b="1" dirty="0">
                <a:solidFill>
                  <a:srgbClr val="FF0000"/>
                </a:solidFill>
              </a:rPr>
              <a:t>SÁNG TÁC: ĐỊNH HẢI  </a:t>
            </a:r>
          </a:p>
          <a:p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44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6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250" r="-625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62200" y="952500"/>
            <a:ext cx="15468600" cy="9856569"/>
          </a:xfrm>
          <a:custGeom>
            <a:avLst/>
            <a:gdLst/>
            <a:ahLst/>
            <a:cxnLst/>
            <a:rect l="l" t="t" r="r" b="b"/>
            <a:pathLst>
              <a:path w="11477425" h="9094569">
                <a:moveTo>
                  <a:pt x="0" y="0"/>
                </a:moveTo>
                <a:lnTo>
                  <a:pt x="11477425" y="0"/>
                </a:lnTo>
                <a:lnTo>
                  <a:pt x="11477425" y="9094568"/>
                </a:lnTo>
                <a:lnTo>
                  <a:pt x="0" y="90945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8513" t="-30714" r="-62490" b="-19073"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92605-7ADA-CDE8-74CA-FEEA14412B38}"/>
              </a:ext>
            </a:extLst>
          </p:cNvPr>
          <p:cNvSpPr txBox="1"/>
          <p:nvPr/>
        </p:nvSpPr>
        <p:spPr>
          <a:xfrm>
            <a:off x="1219200" y="190500"/>
            <a:ext cx="144018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E9DAC8-3450-1AA1-1DC7-8EA196DCB1E8}"/>
              </a:ext>
            </a:extLst>
          </p:cNvPr>
          <p:cNvSpPr txBox="1"/>
          <p:nvPr/>
        </p:nvSpPr>
        <p:spPr>
          <a:xfrm>
            <a:off x="3657600" y="8343900"/>
            <a:ext cx="115824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Ăn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xong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nhớ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lấy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cái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tăm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9DA4A-D3BE-CD3D-B126-F8F3500EA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8D9E507-B162-BA72-4AB5-00BE1EC5DF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7983200" cy="10287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1A8D2B-07E7-5106-6329-04A3C25C54C9}"/>
              </a:ext>
            </a:extLst>
          </p:cNvPr>
          <p:cNvSpPr txBox="1"/>
          <p:nvPr/>
        </p:nvSpPr>
        <p:spPr>
          <a:xfrm>
            <a:off x="685800" y="342900"/>
            <a:ext cx="11811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rụng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hết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răng</a:t>
            </a:r>
            <a:endParaRPr lang="en-US" sz="48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Cháu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còn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lấy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tăm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0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4116"/>
            <a:ext cx="18288000" cy="10132884"/>
          </a:xfrm>
          <a:custGeom>
            <a:avLst/>
            <a:gdLst/>
            <a:ahLst/>
            <a:cxnLst/>
            <a:rect l="l" t="t" r="r" b="b"/>
            <a:pathLst>
              <a:path w="10132884" h="10132884">
                <a:moveTo>
                  <a:pt x="0" y="0"/>
                </a:moveTo>
                <a:lnTo>
                  <a:pt x="10132884" y="0"/>
                </a:lnTo>
                <a:lnTo>
                  <a:pt x="10132884" y="10132884"/>
                </a:lnTo>
                <a:lnTo>
                  <a:pt x="0" y="101328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39B499-7AB7-6110-6B7B-A797FFA8E756}"/>
              </a:ext>
            </a:extLst>
          </p:cNvPr>
          <p:cNvSpPr txBox="1"/>
          <p:nvPr/>
        </p:nvSpPr>
        <p:spPr>
          <a:xfrm>
            <a:off x="228600" y="8563224"/>
            <a:ext cx="118110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rót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Chè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thơm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toả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khắp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vui</a:t>
            </a:r>
            <a:r>
              <a:rPr lang="en-US" sz="48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7F637-3493-D35A-1307-95453EF0BA68}"/>
              </a:ext>
            </a:extLst>
          </p:cNvPr>
          <p:cNvSpPr txBox="1"/>
          <p:nvPr/>
        </p:nvSpPr>
        <p:spPr>
          <a:xfrm>
            <a:off x="3810000" y="4381500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4">
                    <a:lumMod val="75000"/>
                  </a:schemeClr>
                </a:solidFill>
              </a:rPr>
              <a:t>ĐÀM THOẠI VÀ TRÍCH DẪN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796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84ED8C-CE29-46C0-D29F-CEE793D22B36}"/>
              </a:ext>
            </a:extLst>
          </p:cNvPr>
          <p:cNvSpPr txBox="1"/>
          <p:nvPr/>
        </p:nvSpPr>
        <p:spPr>
          <a:xfrm>
            <a:off x="4572000" y="495300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Cô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vừa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cho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các</a:t>
            </a:r>
            <a:r>
              <a:rPr lang="en-US" sz="3600" dirty="0">
                <a:solidFill>
                  <a:srgbClr val="FF0000"/>
                </a:solidFill>
              </a:rPr>
              <a:t> con </a:t>
            </a:r>
            <a:r>
              <a:rPr lang="en-US" sz="3600" dirty="0" err="1">
                <a:solidFill>
                  <a:srgbClr val="FF0000"/>
                </a:solidFill>
              </a:rPr>
              <a:t>nghe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bài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thơ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? </a:t>
            </a:r>
            <a:r>
              <a:rPr lang="en-US" sz="3600" dirty="0" err="1">
                <a:solidFill>
                  <a:srgbClr val="FF0000"/>
                </a:solidFill>
              </a:rPr>
              <a:t>Sáng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tác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ai?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C9103E-50FC-4200-0BAA-E2CAC504C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839693"/>
            <a:ext cx="13868400" cy="78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0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211</Words>
  <Application>Microsoft Office PowerPoint</Application>
  <PresentationFormat>Custom</PresentationFormat>
  <Paragraphs>24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 Light</vt:lpstr>
      <vt:lpstr>Arial-Rounded</vt:lpstr>
      <vt:lpstr>AvantGarde</vt:lpstr>
      <vt:lpstr>Arial</vt:lpstr>
      <vt:lpstr>Calibri</vt:lpstr>
      <vt:lpstr>Office Theme</vt:lpstr>
      <vt:lpstr>2_Office Theme</vt:lpstr>
      <vt:lpstr>PHÒNG GIÁO DỤC VÀ ĐÀO TẠO QUẬN LONG BIÊN  TRƯỜNG MẦM NON HOA SEN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User</cp:lastModifiedBy>
  <cp:revision>20</cp:revision>
  <dcterms:created xsi:type="dcterms:W3CDTF">2006-08-16T00:00:00Z</dcterms:created>
  <dcterms:modified xsi:type="dcterms:W3CDTF">2024-12-02T08:40:03Z</dcterms:modified>
  <dc:identifier>DAGR4OwwXFU</dc:identifier>
</cp:coreProperties>
</file>