
<file path=[Content_Types].xml><?xml version="1.0" encoding="utf-8"?>
<Types xmlns="http://schemas.openxmlformats.org/package/2006/content-types">
  <Default Extension="png" ContentType="image/png"/>
  <Default Extension="aac" ContentType="audio/aac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comments/comment1.xml" ContentType="application/vnd.openxmlformats-officedocument.presentationml.comment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409" r:id="rId2"/>
    <p:sldId id="403" r:id="rId3"/>
    <p:sldId id="381" r:id="rId4"/>
    <p:sldId id="383" r:id="rId5"/>
    <p:sldId id="395" r:id="rId6"/>
    <p:sldId id="404" r:id="rId7"/>
    <p:sldId id="384" r:id="rId8"/>
    <p:sldId id="385" r:id="rId9"/>
    <p:sldId id="386" r:id="rId10"/>
    <p:sldId id="387" r:id="rId11"/>
    <p:sldId id="388" r:id="rId12"/>
    <p:sldId id="405" r:id="rId13"/>
    <p:sldId id="389" r:id="rId14"/>
    <p:sldId id="390" r:id="rId15"/>
    <p:sldId id="391" r:id="rId16"/>
    <p:sldId id="393" r:id="rId17"/>
    <p:sldId id="406" r:id="rId18"/>
    <p:sldId id="394" r:id="rId19"/>
    <p:sldId id="407" r:id="rId20"/>
    <p:sldId id="408" r:id="rId21"/>
    <p:sldId id="373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0033CC"/>
    <a:srgbClr val="FF0000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356" autoAdjust="0"/>
    <p:restoredTop sz="94291" autoAdjust="0"/>
  </p:normalViewPr>
  <p:slideViewPr>
    <p:cSldViewPr snapToGrid="0">
      <p:cViewPr>
        <p:scale>
          <a:sx n="66" d="100"/>
          <a:sy n="66" d="100"/>
        </p:scale>
        <p:origin x="924" y="3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4-18T00:28:12.686" idx="2">
    <p:pos x="5760" y="0"/>
    <p:text/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0CB4A9-3631-4002-9456-564F73D4579B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82D4F6-07DF-4D3E-BCE1-C2C467B655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9592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3B868-C9BE-4BE0-9C66-4555422D88E4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02C67-C81F-40B1-9D60-BC2228B3D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8677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3B868-C9BE-4BE0-9C66-4555422D88E4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02C67-C81F-40B1-9D60-BC2228B3D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7856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3B868-C9BE-4BE0-9C66-4555422D88E4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02C67-C81F-40B1-9D60-BC2228B3D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1369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3B868-C9BE-4BE0-9C66-4555422D88E4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02C67-C81F-40B1-9D60-BC2228B3D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7386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3B868-C9BE-4BE0-9C66-4555422D88E4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02C67-C81F-40B1-9D60-BC2228B3D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3847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3B868-C9BE-4BE0-9C66-4555422D88E4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02C67-C81F-40B1-9D60-BC2228B3D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4727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3B868-C9BE-4BE0-9C66-4555422D88E4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02C67-C81F-40B1-9D60-BC2228B3D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020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3B868-C9BE-4BE0-9C66-4555422D88E4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02C67-C81F-40B1-9D60-BC2228B3D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1743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3B868-C9BE-4BE0-9C66-4555422D88E4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02C67-C81F-40B1-9D60-BC2228B3D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6945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3B868-C9BE-4BE0-9C66-4555422D88E4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02C67-C81F-40B1-9D60-BC2228B3D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1992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3B868-C9BE-4BE0-9C66-4555422D88E4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02C67-C81F-40B1-9D60-BC2228B3D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5495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B3B868-C9BE-4BE0-9C66-4555422D88E4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102C67-C81F-40B1-9D60-BC2228B3D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253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.png"/><Relationship Id="rId5" Type="http://schemas.openxmlformats.org/officeDocument/2006/relationships/image" Target="../media/image7.jpeg"/><Relationship Id="rId4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.png"/><Relationship Id="rId5" Type="http://schemas.openxmlformats.org/officeDocument/2006/relationships/image" Target="../media/image7.jpeg"/><Relationship Id="rId4" Type="http://schemas.openxmlformats.org/officeDocument/2006/relationships/image" Target="../media/image1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.png"/><Relationship Id="rId5" Type="http://schemas.openxmlformats.org/officeDocument/2006/relationships/image" Target="../media/image7.jpeg"/><Relationship Id="rId4" Type="http://schemas.openxmlformats.org/officeDocument/2006/relationships/image" Target="../media/image1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.png"/><Relationship Id="rId5" Type="http://schemas.openxmlformats.org/officeDocument/2006/relationships/image" Target="../media/image7.jpeg"/><Relationship Id="rId4" Type="http://schemas.openxmlformats.org/officeDocument/2006/relationships/image" Target="../media/image2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3.png"/><Relationship Id="rId5" Type="http://schemas.openxmlformats.org/officeDocument/2006/relationships/image" Target="../media/image16.jpg"/><Relationship Id="rId4" Type="http://schemas.openxmlformats.org/officeDocument/2006/relationships/image" Target="../media/image21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17.m4a"/><Relationship Id="rId7" Type="http://schemas.openxmlformats.org/officeDocument/2006/relationships/image" Target="../media/image17.jp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2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7.m4a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3.png"/><Relationship Id="rId5" Type="http://schemas.openxmlformats.org/officeDocument/2006/relationships/image" Target="../media/image18.jpg"/><Relationship Id="rId4" Type="http://schemas.openxmlformats.org/officeDocument/2006/relationships/image" Target="../media/image2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3.png"/><Relationship Id="rId5" Type="http://schemas.openxmlformats.org/officeDocument/2006/relationships/image" Target="../media/image19.jpg"/><Relationship Id="rId4" Type="http://schemas.openxmlformats.org/officeDocument/2006/relationships/image" Target="../media/image2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3.png"/><Relationship Id="rId4" Type="http://schemas.openxmlformats.org/officeDocument/2006/relationships/image" Target="../media/image2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6.aac"/><Relationship Id="rId1" Type="http://schemas.microsoft.com/office/2007/relationships/media" Target="../media/media6.aac"/><Relationship Id="rId6" Type="http://schemas.openxmlformats.org/officeDocument/2006/relationships/image" Target="../media/image6.gif"/><Relationship Id="rId5" Type="http://schemas.openxmlformats.org/officeDocument/2006/relationships/image" Target="../media/image27.gif"/><Relationship Id="rId4" Type="http://schemas.openxmlformats.org/officeDocument/2006/relationships/image" Target="../media/image2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media" Target="../media/media6.aac"/><Relationship Id="rId7" Type="http://schemas.openxmlformats.org/officeDocument/2006/relationships/image" Target="../media/image3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28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6.aac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audio" Target="../media/media22.m4a"/><Relationship Id="rId7" Type="http://schemas.microsoft.com/office/2007/relationships/hdphoto" Target="../media/hdphoto2.wdp"/><Relationship Id="rId2" Type="http://schemas.microsoft.com/office/2007/relationships/media" Target="../media/media22.m4a"/><Relationship Id="rId1" Type="http://schemas.openxmlformats.org/officeDocument/2006/relationships/tags" Target="../tags/tag2.xml"/><Relationship Id="rId6" Type="http://schemas.openxmlformats.org/officeDocument/2006/relationships/image" Target="../media/image30.png"/><Relationship Id="rId11" Type="http://schemas.openxmlformats.org/officeDocument/2006/relationships/image" Target="../media/image3.png"/><Relationship Id="rId5" Type="http://schemas.openxmlformats.org/officeDocument/2006/relationships/image" Target="../media/image29.jpeg"/><Relationship Id="rId10" Type="http://schemas.openxmlformats.org/officeDocument/2006/relationships/image" Target="../media/image31.gif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5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jp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7.jpeg"/><Relationship Id="rId5" Type="http://schemas.openxmlformats.org/officeDocument/2006/relationships/image" Target="../media/image6.gif"/><Relationship Id="rId4" Type="http://schemas.openxmlformats.org/officeDocument/2006/relationships/image" Target="../media/image5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4.m4a"/><Relationship Id="rId7" Type="http://schemas.openxmlformats.org/officeDocument/2006/relationships/image" Target="../media/image10.jpg"/><Relationship Id="rId2" Type="http://schemas.microsoft.com/office/2007/relationships/media" Target="../media/media4.m4a"/><Relationship Id="rId1" Type="http://schemas.openxmlformats.org/officeDocument/2006/relationships/tags" Target="../tags/tag1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7.xml"/><Relationship Id="rId9" Type="http://schemas.openxmlformats.org/officeDocument/2006/relationships/comments" Target="../comments/commen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6.aac"/><Relationship Id="rId1" Type="http://schemas.microsoft.com/office/2007/relationships/media" Target="../media/media6.aac"/><Relationship Id="rId6" Type="http://schemas.openxmlformats.org/officeDocument/2006/relationships/image" Target="../media/image7.jpeg"/><Relationship Id="rId5" Type="http://schemas.openxmlformats.org/officeDocument/2006/relationships/image" Target="../media/image13.jpeg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8.m4a"/><Relationship Id="rId7" Type="http://schemas.openxmlformats.org/officeDocument/2006/relationships/image" Target="../media/image7.jpe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4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8.m4a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image" Target="../media/image7.jpeg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.png"/><Relationship Id="rId5" Type="http://schemas.openxmlformats.org/officeDocument/2006/relationships/image" Target="../media/image7.jpeg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434353" y="244396"/>
            <a:ext cx="8964706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/>
            <a:r>
              <a:rPr lang="en-US" sz="280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sz="280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ƯỜNG</a:t>
            </a:r>
            <a:r>
              <a:rPr lang="en-US" sz="280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MẦM NON HOA SEN</a:t>
            </a:r>
          </a:p>
        </p:txBody>
      </p:sp>
      <p:pic>
        <p:nvPicPr>
          <p:cNvPr id="6" name="Picture 5" descr="logo hoa se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741" y="1238741"/>
            <a:ext cx="2303929" cy="1702012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3150881" y="3186894"/>
            <a:ext cx="6517985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 QUEN VĂN HỌC</a:t>
            </a:r>
            <a:endParaRPr lang="en-US" sz="36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30"/>
          <p:cNvSpPr txBox="1">
            <a:spLocks noChangeArrowheads="1"/>
          </p:cNvSpPr>
          <p:nvPr/>
        </p:nvSpPr>
        <p:spPr bwMode="auto">
          <a:xfrm>
            <a:off x="3452764" y="3873463"/>
            <a:ext cx="571184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b="1" dirty="0">
                <a:solidFill>
                  <a:srgbClr val="009900"/>
                </a:solidFill>
                <a:latin typeface="Times New Roman" pitchFamily="18" charset="0"/>
              </a:rPr>
              <a:t> </a:t>
            </a:r>
            <a:r>
              <a:rPr lang="vi-V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</a:rPr>
              <a:t>BÀI THƠ: 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</a:rPr>
              <a:t>LÀM NGHỀ NHƯ BỐ</a:t>
            </a:r>
            <a:endParaRPr lang="en-US" sz="28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</a:endParaRPr>
          </a:p>
        </p:txBody>
      </p:sp>
      <p:sp>
        <p:nvSpPr>
          <p:cNvPr id="9" name="Text Box 30"/>
          <p:cNvSpPr txBox="1">
            <a:spLocks noChangeArrowheads="1"/>
          </p:cNvSpPr>
          <p:nvPr/>
        </p:nvSpPr>
        <p:spPr bwMode="auto">
          <a:xfrm>
            <a:off x="7134035" y="4807231"/>
            <a:ext cx="240915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vi-VN" sz="20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ST: </a:t>
            </a:r>
            <a:r>
              <a:rPr lang="en-US" sz="20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THU QUỲNH</a:t>
            </a:r>
            <a:endParaRPr lang="en-US" sz="20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</a:endParaRPr>
          </a:p>
        </p:txBody>
      </p:sp>
      <p:sp>
        <p:nvSpPr>
          <p:cNvPr id="10" name="Text Box 30"/>
          <p:cNvSpPr txBox="1">
            <a:spLocks noChangeArrowheads="1"/>
          </p:cNvSpPr>
          <p:nvPr/>
        </p:nvSpPr>
        <p:spPr bwMode="auto">
          <a:xfrm>
            <a:off x="6052611" y="5266484"/>
            <a:ext cx="44577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vi-VN" sz="2000" b="1" dirty="0">
                <a:latin typeface="Times New Roman" pitchFamily="18" charset="0"/>
              </a:rPr>
              <a:t>Lứa tuổi: Mẫu giáo bé 3-4 tuổi</a:t>
            </a:r>
            <a:endParaRPr lang="en-US" sz="2000" b="1" dirty="0">
              <a:latin typeface="Times New Roman" pitchFamily="18" charset="0"/>
            </a:endParaRPr>
          </a:p>
        </p:txBody>
      </p:sp>
      <p:pic>
        <p:nvPicPr>
          <p:cNvPr id="13" name="3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42562" y="618882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140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4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117977" y="4729353"/>
            <a:ext cx="6096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</a:rPr>
              <a:t>Từng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</a:rPr>
              <a:t>nghe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</a:rPr>
              <a:t>bố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</a:rPr>
              <a:t>kể</a:t>
            </a:r>
            <a:endParaRPr lang="en-US" sz="3200" b="1" dirty="0">
              <a:solidFill>
                <a:schemeClr val="bg1"/>
              </a:solidFill>
              <a:latin typeface="Times New Roman" pitchFamily="18" charset="0"/>
            </a:endParaRPr>
          </a:p>
          <a:p>
            <a:pPr algn="ctr"/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</a:rPr>
              <a:t>Qua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</a:rPr>
              <a:t>lắm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</a:rPr>
              <a:t>vùng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</a:rPr>
              <a:t>quê</a:t>
            </a:r>
            <a:endParaRPr lang="en-US" sz="3200" b="1" dirty="0">
              <a:solidFill>
                <a:schemeClr val="bg1"/>
              </a:solidFill>
              <a:latin typeface="Times New Roman" pitchFamily="18" charset="0"/>
            </a:endParaRPr>
          </a:p>
          <a:p>
            <a:pPr algn="ctr"/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</a:rPr>
              <a:t>Hùng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</a:rPr>
              <a:t>Tuấn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</a:rPr>
              <a:t>rất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</a:rPr>
              <a:t>mê</a:t>
            </a:r>
            <a:endParaRPr lang="en-US" sz="3200" b="1" dirty="0">
              <a:solidFill>
                <a:schemeClr val="bg1"/>
              </a:solidFill>
              <a:latin typeface="Times New Roman" pitchFamily="18" charset="0"/>
            </a:endParaRPr>
          </a:p>
          <a:p>
            <a:pPr algn="ctr"/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</a:rPr>
              <a:t>Làm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</a:rPr>
              <a:t>nghề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</a:rPr>
              <a:t>như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</a:rPr>
              <a:t>bố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9" name="Picture 8" descr="logo hoa se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5991" y="154152"/>
            <a:ext cx="1550213" cy="112393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3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1690" y="630409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99650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63906" y="4948297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</a:rPr>
              <a:t>Bao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</a:rPr>
              <a:t>nhiêu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</a:rPr>
              <a:t>ghế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</a:rPr>
              <a:t>nhỏ</a:t>
            </a:r>
            <a:endParaRPr lang="en-US" sz="2800" b="1" dirty="0">
              <a:solidFill>
                <a:schemeClr val="bg1"/>
              </a:solidFill>
              <a:latin typeface="Times New Roman" pitchFamily="18" charset="0"/>
            </a:endParaRPr>
          </a:p>
          <a:p>
            <a:pPr algn="ctr"/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</a:rPr>
              <a:t>Buộc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</a:rPr>
              <a:t>níu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</a:rPr>
              <a:t>vào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</a:rPr>
              <a:t>nhau</a:t>
            </a:r>
            <a:endParaRPr lang="en-US" sz="2800" b="1" dirty="0">
              <a:solidFill>
                <a:schemeClr val="bg1"/>
              </a:solidFill>
              <a:latin typeface="Times New Roman" pitchFamily="18" charset="0"/>
            </a:endParaRP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</a:rPr>
              <a:t>Cu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</a:rPr>
              <a:t>Tuấn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</a:rPr>
              <a:t>làm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</a:rPr>
              <a:t>tàu</a:t>
            </a:r>
            <a:endParaRPr lang="en-US" sz="2800" b="1" dirty="0">
              <a:solidFill>
                <a:schemeClr val="bg1"/>
              </a:solidFill>
              <a:latin typeface="Times New Roman" pitchFamily="18" charset="0"/>
            </a:endParaRPr>
          </a:p>
          <a:p>
            <a:pPr algn="ctr"/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</a:rPr>
              <a:t>Hùng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</a:rPr>
              <a:t>làm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</a:rPr>
              <a:t>người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</a:rPr>
              <a:t>lái</a:t>
            </a:r>
            <a:endParaRPr lang="en-US" sz="28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8" name="Picture 7" descr="logo hoa se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5991" y="154152"/>
            <a:ext cx="1550213" cy="112393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3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04637" y="627681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73105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09483" y="5042118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</a:rPr>
              <a:t>Thổi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</a:rPr>
              <a:t>kèn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</a:rPr>
              <a:t>lá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</a:rPr>
              <a:t>chuối</a:t>
            </a:r>
            <a:endParaRPr lang="en-US" sz="2800" b="1" dirty="0">
              <a:solidFill>
                <a:schemeClr val="bg1"/>
              </a:solidFill>
              <a:latin typeface="Times New Roman" pitchFamily="18" charset="0"/>
            </a:endParaRP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</a:rPr>
              <a:t>Cho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</a:rPr>
              <a:t>tàu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</a:rPr>
              <a:t>rời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</a:rPr>
              <a:t>ga</a:t>
            </a:r>
            <a:endParaRPr lang="en-US" sz="2800" b="1" dirty="0">
              <a:solidFill>
                <a:schemeClr val="bg1"/>
              </a:solidFill>
              <a:latin typeface="Times New Roman" pitchFamily="18" charset="0"/>
            </a:endParaRPr>
          </a:p>
          <a:p>
            <a:pPr algn="ctr"/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</a:rPr>
              <a:t>Chạy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</a:rPr>
              <a:t>khắp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</a:rPr>
              <a:t>trong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</a:rPr>
              <a:t>nhà</a:t>
            </a:r>
            <a:endParaRPr lang="en-US" sz="2800" b="1" dirty="0">
              <a:solidFill>
                <a:schemeClr val="bg1"/>
              </a:solidFill>
              <a:latin typeface="Times New Roman" pitchFamily="18" charset="0"/>
            </a:endParaRPr>
          </a:p>
          <a:p>
            <a:pPr algn="ctr"/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</a:rPr>
              <a:t>Tàu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</a:rPr>
              <a:t>kêu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</a:rPr>
              <a:t>: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</a:rPr>
              <a:t>Thích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</a:rPr>
              <a:t>!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</a:rPr>
              <a:t>Thích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</a:rPr>
              <a:t>!</a:t>
            </a:r>
          </a:p>
        </p:txBody>
      </p:sp>
      <p:pic>
        <p:nvPicPr>
          <p:cNvPr id="6" name="Picture 5" descr="logo hoa se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5991" y="154152"/>
            <a:ext cx="1550213" cy="112393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4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08254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405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Box 30"/>
          <p:cNvSpPr txBox="1">
            <a:spLocks noChangeArrowheads="1"/>
          </p:cNvSpPr>
          <p:nvPr/>
        </p:nvSpPr>
        <p:spPr bwMode="auto">
          <a:xfrm>
            <a:off x="2410691" y="1064696"/>
            <a:ext cx="7502236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4400" b="1" dirty="0" err="1" smtClean="0">
                <a:solidFill>
                  <a:srgbClr val="0070C0"/>
                </a:solidFill>
                <a:latin typeface="Times New Roman" pitchFamily="18" charset="0"/>
              </a:rPr>
              <a:t>Các</a:t>
            </a:r>
            <a:r>
              <a:rPr lang="en-US" sz="4400" b="1" dirty="0" smtClean="0">
                <a:solidFill>
                  <a:srgbClr val="0070C0"/>
                </a:solidFill>
                <a:latin typeface="Times New Roman" pitchFamily="18" charset="0"/>
              </a:rPr>
              <a:t> con </a:t>
            </a:r>
            <a:r>
              <a:rPr lang="en-US" sz="4400" b="1" dirty="0" err="1" smtClean="0">
                <a:solidFill>
                  <a:srgbClr val="0070C0"/>
                </a:solidFill>
                <a:latin typeface="Times New Roman" pitchFamily="18" charset="0"/>
              </a:rPr>
              <a:t>vừa</a:t>
            </a:r>
            <a:r>
              <a:rPr lang="en-US" sz="4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Times New Roman" pitchFamily="18" charset="0"/>
              </a:rPr>
              <a:t>đọc</a:t>
            </a:r>
            <a:r>
              <a:rPr lang="en-US" sz="4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Times New Roman" pitchFamily="18" charset="0"/>
              </a:rPr>
              <a:t>bài</a:t>
            </a:r>
            <a:r>
              <a:rPr lang="en-US" sz="4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Times New Roman" pitchFamily="18" charset="0"/>
              </a:rPr>
              <a:t>thơ</a:t>
            </a:r>
            <a:r>
              <a:rPr lang="en-US" sz="4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Times New Roman" pitchFamily="18" charset="0"/>
              </a:rPr>
              <a:t>gì</a:t>
            </a:r>
            <a:r>
              <a:rPr lang="en-US" sz="4400" b="1" dirty="0" smtClean="0">
                <a:solidFill>
                  <a:srgbClr val="0070C0"/>
                </a:solidFill>
                <a:latin typeface="Times New Roman" pitchFamily="18" charset="0"/>
              </a:rPr>
              <a:t>? Do </a:t>
            </a:r>
            <a:r>
              <a:rPr lang="en-US" sz="4400" b="1" dirty="0" err="1" smtClean="0">
                <a:solidFill>
                  <a:srgbClr val="0070C0"/>
                </a:solidFill>
                <a:latin typeface="Times New Roman" pitchFamily="18" charset="0"/>
              </a:rPr>
              <a:t>ai</a:t>
            </a:r>
            <a:r>
              <a:rPr lang="en-US" sz="4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Times New Roman" pitchFamily="18" charset="0"/>
              </a:rPr>
              <a:t>sáng</a:t>
            </a:r>
            <a:r>
              <a:rPr lang="en-US" sz="4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Times New Roman" pitchFamily="18" charset="0"/>
              </a:rPr>
              <a:t>tác</a:t>
            </a:r>
            <a:r>
              <a:rPr lang="en-US" sz="4400" b="1" dirty="0" smtClean="0">
                <a:solidFill>
                  <a:srgbClr val="0070C0"/>
                </a:solidFill>
                <a:latin typeface="Times New Roman" pitchFamily="18" charset="0"/>
              </a:rPr>
              <a:t>?</a:t>
            </a:r>
            <a:endParaRPr lang="en-US" sz="4400" b="1" dirty="0">
              <a:solidFill>
                <a:srgbClr val="0070C0"/>
              </a:solidFill>
              <a:latin typeface="Times New Roman" pitchFamily="18" charset="0"/>
            </a:endParaRPr>
          </a:p>
        </p:txBody>
      </p:sp>
      <p:sp>
        <p:nvSpPr>
          <p:cNvPr id="7" name="Text Box 30"/>
          <p:cNvSpPr txBox="1">
            <a:spLocks noChangeArrowheads="1"/>
          </p:cNvSpPr>
          <p:nvPr/>
        </p:nvSpPr>
        <p:spPr bwMode="auto">
          <a:xfrm>
            <a:off x="2772325" y="3221999"/>
            <a:ext cx="664735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40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Làm</a:t>
            </a:r>
            <a:r>
              <a:rPr lang="en-US" sz="4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nghề</a:t>
            </a:r>
            <a:r>
              <a:rPr lang="en-US" sz="4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như</a:t>
            </a:r>
            <a:r>
              <a:rPr lang="en-US" sz="4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bố</a:t>
            </a:r>
            <a:endParaRPr lang="en-US" sz="40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</a:endParaRPr>
          </a:p>
        </p:txBody>
      </p:sp>
      <p:sp>
        <p:nvSpPr>
          <p:cNvPr id="8" name="Text Box 30"/>
          <p:cNvSpPr txBox="1">
            <a:spLocks noChangeArrowheads="1"/>
          </p:cNvSpPr>
          <p:nvPr/>
        </p:nvSpPr>
        <p:spPr bwMode="auto">
          <a:xfrm>
            <a:off x="2651098" y="4363694"/>
            <a:ext cx="66473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36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</a:rPr>
              <a:t>Nhà</a:t>
            </a:r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</a:rPr>
              <a:t>thơ</a:t>
            </a:r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</a:rPr>
              <a:t>: Thu </a:t>
            </a:r>
            <a:r>
              <a:rPr lang="en-US" sz="36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</a:rPr>
              <a:t>Quỳnh</a:t>
            </a:r>
            <a:endParaRPr lang="en-US" sz="36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</a:endParaRPr>
          </a:p>
        </p:txBody>
      </p:sp>
      <p:pic>
        <p:nvPicPr>
          <p:cNvPr id="9" name="Picture 8" descr="logo hoa se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5991" y="154152"/>
            <a:ext cx="1550213" cy="112393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4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1361" y="615184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765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Box 30"/>
          <p:cNvSpPr txBox="1">
            <a:spLocks noChangeArrowheads="1"/>
          </p:cNvSpPr>
          <p:nvPr/>
        </p:nvSpPr>
        <p:spPr bwMode="auto">
          <a:xfrm>
            <a:off x="1956344" y="0"/>
            <a:ext cx="885305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</a:rPr>
              <a:t>Bố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</a:rPr>
              <a:t>của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vi-VN" sz="3600" b="1" dirty="0" smtClean="0">
                <a:solidFill>
                  <a:srgbClr val="0070C0"/>
                </a:solidFill>
                <a:latin typeface="Times New Roman" pitchFamily="18" charset="0"/>
              </a:rPr>
              <a:t>hai bạn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</a:rPr>
              <a:t>Tuấn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</a:rPr>
              <a:t>và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</a:rPr>
              <a:t>Hùng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</a:rPr>
              <a:t>làm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</a:rPr>
              <a:t>nghề</a:t>
            </a:r>
            <a:r>
              <a:rPr lang="vi-VN" sz="3600" b="1" dirty="0" smtClean="0">
                <a:solidFill>
                  <a:srgbClr val="0070C0"/>
                </a:solidFill>
                <a:latin typeface="Times New Roman" pitchFamily="18" charset="0"/>
              </a:rPr>
              <a:t> gì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</a:rPr>
              <a:t>?</a:t>
            </a:r>
            <a:endParaRPr lang="en-US" sz="3600" b="1" dirty="0">
              <a:solidFill>
                <a:srgbClr val="0070C0"/>
              </a:solidFill>
              <a:latin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925" y="914399"/>
            <a:ext cx="7895769" cy="519894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913530" y="6070175"/>
            <a:ext cx="6096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latin typeface="Times New Roman" pitchFamily="18" charset="0"/>
              </a:rPr>
              <a:t>Bố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Tuấn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lái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tàu</a:t>
            </a:r>
            <a:endParaRPr lang="en-US" sz="2400" b="1" dirty="0">
              <a:latin typeface="Times New Roman" pitchFamily="18" charset="0"/>
            </a:endParaRPr>
          </a:p>
          <a:p>
            <a:pPr algn="ctr"/>
            <a:r>
              <a:rPr lang="en-US" sz="2400" b="1" dirty="0" err="1">
                <a:latin typeface="Times New Roman" pitchFamily="18" charset="0"/>
              </a:rPr>
              <a:t>Bố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Hùng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đốt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lửa</a:t>
            </a:r>
            <a:r>
              <a:rPr lang="en-US" sz="2400" b="1" dirty="0">
                <a:latin typeface="Times New Roman" pitchFamily="18" charset="0"/>
              </a:rPr>
              <a:t> </a:t>
            </a:r>
          </a:p>
        </p:txBody>
      </p:sp>
      <p:pic>
        <p:nvPicPr>
          <p:cNvPr id="6" name="5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5697" y="611334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606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5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424"/>
            <a:ext cx="12191999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090302" y="31152"/>
            <a:ext cx="84521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Vậy</a:t>
            </a: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bố</a:t>
            </a: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của</a:t>
            </a: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hai</a:t>
            </a: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bạn</a:t>
            </a: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đã</a:t>
            </a: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lái</a:t>
            </a: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tàu</a:t>
            </a: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 qua </a:t>
            </a:r>
            <a:r>
              <a:rPr lang="en-US" sz="24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những</a:t>
            </a: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đâu</a:t>
            </a:r>
            <a:r>
              <a:rPr lang="vi-VN" sz="24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?</a:t>
            </a:r>
            <a:endParaRPr lang="en-US" sz="2400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</a:endParaRPr>
          </a:p>
          <a:p>
            <a:pPr algn="ctr"/>
            <a:r>
              <a:rPr lang="en-US" sz="24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Khi</a:t>
            </a: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nghe</a:t>
            </a: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bố</a:t>
            </a: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kể</a:t>
            </a: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hai</a:t>
            </a: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bạn</a:t>
            </a: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mong</a:t>
            </a: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ước</a:t>
            </a: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điều</a:t>
            </a: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gì</a:t>
            </a: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?</a:t>
            </a:r>
            <a:endParaRPr lang="en-US" sz="24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281" y="861081"/>
            <a:ext cx="7188932" cy="456284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047999" y="5406493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400" b="1" dirty="0" err="1">
                <a:latin typeface="Times New Roman" pitchFamily="18" charset="0"/>
              </a:rPr>
              <a:t>Từng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nghe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bố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kể</a:t>
            </a:r>
            <a:endParaRPr lang="en-US" sz="2400" b="1" dirty="0">
              <a:latin typeface="Times New Roman" pitchFamily="18" charset="0"/>
            </a:endParaRPr>
          </a:p>
          <a:p>
            <a:pPr algn="ctr"/>
            <a:r>
              <a:rPr lang="en-US" sz="2400" b="1" dirty="0">
                <a:latin typeface="Times New Roman" pitchFamily="18" charset="0"/>
              </a:rPr>
              <a:t>Qua </a:t>
            </a:r>
            <a:r>
              <a:rPr lang="en-US" sz="2400" b="1" dirty="0" err="1">
                <a:latin typeface="Times New Roman" pitchFamily="18" charset="0"/>
              </a:rPr>
              <a:t>lắm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vùng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quê</a:t>
            </a:r>
            <a:endParaRPr lang="en-US" sz="2400" b="1" dirty="0">
              <a:latin typeface="Times New Roman" pitchFamily="18" charset="0"/>
            </a:endParaRPr>
          </a:p>
          <a:p>
            <a:pPr algn="ctr"/>
            <a:r>
              <a:rPr lang="en-US" sz="2400" b="1" dirty="0" err="1">
                <a:latin typeface="Times New Roman" pitchFamily="18" charset="0"/>
              </a:rPr>
              <a:t>Hùng</a:t>
            </a:r>
            <a:r>
              <a:rPr lang="en-US" sz="2400" b="1" dirty="0">
                <a:latin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</a:rPr>
              <a:t>Tuấn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rất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mê</a:t>
            </a:r>
            <a:endParaRPr lang="en-US" sz="2400" b="1" dirty="0">
              <a:latin typeface="Times New Roman" pitchFamily="18" charset="0"/>
            </a:endParaRPr>
          </a:p>
          <a:p>
            <a:pPr algn="ctr"/>
            <a:r>
              <a:rPr lang="en-US" sz="2400" b="1" dirty="0" err="1">
                <a:latin typeface="Times New Roman" pitchFamily="18" charset="0"/>
              </a:rPr>
              <a:t>Làm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nghề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như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bố</a:t>
            </a:r>
            <a:endParaRPr lang="en-US" sz="2400" dirty="0"/>
          </a:p>
        </p:txBody>
      </p:sp>
      <p:pic>
        <p:nvPicPr>
          <p:cNvPr id="6" name="4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7219" y="6191323"/>
            <a:ext cx="487363" cy="487363"/>
          </a:xfrm>
          <a:prstGeom prst="rect">
            <a:avLst/>
          </a:prstGeom>
        </p:spPr>
      </p:pic>
      <p:pic>
        <p:nvPicPr>
          <p:cNvPr id="7" name="5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6537" y="618382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292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08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843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55831" y="0"/>
            <a:ext cx="88197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Hai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bạn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đã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làm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gì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khi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rất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thích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công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việc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của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bố</a:t>
            </a:r>
            <a:r>
              <a:rPr lang="vi-VN" sz="32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?</a:t>
            </a:r>
            <a:endParaRPr lang="en-US" sz="32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212" y="664203"/>
            <a:ext cx="6606988" cy="465061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940424" y="5314816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400" b="1" dirty="0" err="1">
                <a:latin typeface="Times New Roman" pitchFamily="18" charset="0"/>
              </a:rPr>
              <a:t>Bao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nhiêu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ghế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nhỏ</a:t>
            </a:r>
            <a:endParaRPr lang="en-US" sz="2400" b="1" dirty="0">
              <a:latin typeface="Times New Roman" pitchFamily="18" charset="0"/>
            </a:endParaRPr>
          </a:p>
          <a:p>
            <a:pPr algn="ctr"/>
            <a:r>
              <a:rPr lang="en-US" sz="2400" b="1" dirty="0" err="1">
                <a:latin typeface="Times New Roman" pitchFamily="18" charset="0"/>
              </a:rPr>
              <a:t>Buộc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níu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vào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nhau</a:t>
            </a:r>
            <a:endParaRPr lang="en-US" sz="2400" b="1" dirty="0">
              <a:latin typeface="Times New Roman" pitchFamily="18" charset="0"/>
            </a:endParaRPr>
          </a:p>
          <a:p>
            <a:pPr algn="ctr"/>
            <a:r>
              <a:rPr lang="en-US" sz="2400" b="1" dirty="0">
                <a:latin typeface="Times New Roman" pitchFamily="18" charset="0"/>
              </a:rPr>
              <a:t>Cu </a:t>
            </a:r>
            <a:r>
              <a:rPr lang="en-US" sz="2400" b="1" dirty="0" err="1">
                <a:latin typeface="Times New Roman" pitchFamily="18" charset="0"/>
              </a:rPr>
              <a:t>Tuấn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làm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tàu</a:t>
            </a:r>
            <a:endParaRPr lang="en-US" sz="2400" b="1" dirty="0">
              <a:latin typeface="Times New Roman" pitchFamily="18" charset="0"/>
            </a:endParaRPr>
          </a:p>
          <a:p>
            <a:pPr algn="ctr"/>
            <a:r>
              <a:rPr lang="en-US" sz="2400" b="1" dirty="0" err="1">
                <a:latin typeface="Times New Roman" pitchFamily="18" charset="0"/>
              </a:rPr>
              <a:t>Hùng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làm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người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lái</a:t>
            </a:r>
            <a:endParaRPr lang="en-US" sz="2400" b="1" dirty="0">
              <a:latin typeface="Times New Roman" pitchFamily="18" charset="0"/>
            </a:endParaRPr>
          </a:p>
        </p:txBody>
      </p:sp>
      <p:pic>
        <p:nvPicPr>
          <p:cNvPr id="3" name="4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9485" y="630424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32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1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893708" y="125603"/>
            <a:ext cx="88197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Hai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bạn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đã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chơi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như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thế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nào</a:t>
            </a:r>
            <a:r>
              <a:rPr lang="vi-VN" sz="32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?</a:t>
            </a:r>
            <a:endParaRPr lang="en-US" sz="32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659" y="870164"/>
            <a:ext cx="7145844" cy="441817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165715" y="5349668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400" b="1" dirty="0" err="1">
                <a:latin typeface="Times New Roman" pitchFamily="18" charset="0"/>
              </a:rPr>
              <a:t>Thổi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kèn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lá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chuối</a:t>
            </a:r>
            <a:endParaRPr lang="en-US" sz="2400" b="1" dirty="0">
              <a:latin typeface="Times New Roman" pitchFamily="18" charset="0"/>
            </a:endParaRPr>
          </a:p>
          <a:p>
            <a:pPr algn="ctr"/>
            <a:r>
              <a:rPr lang="en-US" sz="2400" b="1" dirty="0">
                <a:latin typeface="Times New Roman" pitchFamily="18" charset="0"/>
              </a:rPr>
              <a:t>Cho </a:t>
            </a:r>
            <a:r>
              <a:rPr lang="en-US" sz="2400" b="1" dirty="0" err="1">
                <a:latin typeface="Times New Roman" pitchFamily="18" charset="0"/>
              </a:rPr>
              <a:t>tàu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rời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ga</a:t>
            </a:r>
            <a:endParaRPr lang="en-US" sz="2400" b="1" dirty="0">
              <a:latin typeface="Times New Roman" pitchFamily="18" charset="0"/>
            </a:endParaRPr>
          </a:p>
          <a:p>
            <a:pPr algn="ctr"/>
            <a:r>
              <a:rPr lang="en-US" sz="2400" b="1" dirty="0" err="1">
                <a:latin typeface="Times New Roman" pitchFamily="18" charset="0"/>
              </a:rPr>
              <a:t>Chạy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khắp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trong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nhà</a:t>
            </a:r>
            <a:endParaRPr lang="en-US" sz="2400" b="1" dirty="0">
              <a:latin typeface="Times New Roman" pitchFamily="18" charset="0"/>
            </a:endParaRPr>
          </a:p>
          <a:p>
            <a:pPr algn="ctr"/>
            <a:r>
              <a:rPr lang="en-US" sz="2400" b="1" dirty="0" err="1">
                <a:latin typeface="Times New Roman" pitchFamily="18" charset="0"/>
              </a:rPr>
              <a:t>Tàu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kêu</a:t>
            </a:r>
            <a:r>
              <a:rPr lang="en-US" sz="2400" b="1" dirty="0">
                <a:latin typeface="Times New Roman" pitchFamily="18" charset="0"/>
              </a:rPr>
              <a:t>: </a:t>
            </a:r>
            <a:r>
              <a:rPr lang="en-US" sz="2400" b="1" dirty="0" err="1">
                <a:latin typeface="Times New Roman" pitchFamily="18" charset="0"/>
              </a:rPr>
              <a:t>Thích</a:t>
            </a:r>
            <a:r>
              <a:rPr lang="en-US" sz="2400" b="1" dirty="0">
                <a:latin typeface="Times New Roman" pitchFamily="18" charset="0"/>
              </a:rPr>
              <a:t>! </a:t>
            </a:r>
            <a:r>
              <a:rPr lang="en-US" sz="2400" b="1" dirty="0" err="1">
                <a:latin typeface="Times New Roman" pitchFamily="18" charset="0"/>
              </a:rPr>
              <a:t>Thích</a:t>
            </a:r>
            <a:r>
              <a:rPr lang="en-US" sz="2400" b="1" dirty="0">
                <a:latin typeface="Times New Roman" pitchFamily="18" charset="0"/>
              </a:rPr>
              <a:t>!</a:t>
            </a:r>
          </a:p>
        </p:txBody>
      </p:sp>
      <p:pic>
        <p:nvPicPr>
          <p:cNvPr id="2" name="4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99290" y="6232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519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8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426028" y="623433"/>
            <a:ext cx="33354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600" b="1" dirty="0" smtClean="0">
                <a:solidFill>
                  <a:srgbClr val="FF0000"/>
                </a:solidFill>
                <a:latin typeface="Times New Roman" pitchFamily="18" charset="0"/>
              </a:rPr>
              <a:t>Giáo dục: </a:t>
            </a:r>
          </a:p>
        </p:txBody>
      </p:sp>
      <p:sp>
        <p:nvSpPr>
          <p:cNvPr id="6" name="Rectangle 5"/>
          <p:cNvSpPr/>
          <p:nvPr/>
        </p:nvSpPr>
        <p:spPr>
          <a:xfrm>
            <a:off x="768927" y="2890391"/>
            <a:ext cx="973628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- Chúng mình phải </a:t>
            </a:r>
            <a:r>
              <a:rPr lang="en-US" sz="32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chăm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ngoan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, </a:t>
            </a:r>
            <a:r>
              <a:rPr lang="en-US" sz="32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học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giỏi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để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sau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này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lớn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lên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trở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thành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người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có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ích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cho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xã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hội</a:t>
            </a:r>
            <a:endParaRPr lang="en-US" sz="32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68927" y="1525835"/>
            <a:ext cx="973628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- </a:t>
            </a:r>
            <a:r>
              <a:rPr lang="en-US" sz="32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Chúng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mình</a:t>
            </a:r>
            <a:r>
              <a:rPr lang="vi-VN" sz="32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 biết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vi-VN" sz="32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yêu quý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nghề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lái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tàu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, </a:t>
            </a:r>
            <a:r>
              <a:rPr lang="en-US" sz="32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nhờ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đó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mà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mọi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người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được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đi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khắp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mọi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nơi</a:t>
            </a:r>
            <a:endParaRPr lang="en-US" sz="32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</a:endParaRPr>
          </a:p>
        </p:txBody>
      </p:sp>
      <p:pic>
        <p:nvPicPr>
          <p:cNvPr id="2" name="4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7595" y="599416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494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6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Box 30"/>
          <p:cNvSpPr txBox="1">
            <a:spLocks noChangeArrowheads="1"/>
          </p:cNvSpPr>
          <p:nvPr/>
        </p:nvSpPr>
        <p:spPr bwMode="auto">
          <a:xfrm>
            <a:off x="2655783" y="-18255"/>
            <a:ext cx="664735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4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Làm</a:t>
            </a:r>
            <a:r>
              <a:rPr lang="en-US" sz="4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nghề</a:t>
            </a:r>
            <a:r>
              <a:rPr lang="en-US" sz="4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như</a:t>
            </a:r>
            <a:r>
              <a:rPr lang="en-US" sz="4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bố</a:t>
            </a:r>
            <a:endParaRPr lang="en-US" sz="40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</a:endParaRPr>
          </a:p>
        </p:txBody>
      </p:sp>
      <p:pic>
        <p:nvPicPr>
          <p:cNvPr id="7" name="Picture 8" descr="Copy of gau nh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3434" y="5545165"/>
            <a:ext cx="914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C:\Users\ThinkKING\Downloads\unnamed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4917" y="317867"/>
            <a:ext cx="889063" cy="859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ThinkKING\Downloads\unnamed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4346" y="278221"/>
            <a:ext cx="889063" cy="859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Copy of gau nh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01268" y="5040963"/>
            <a:ext cx="914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30"/>
          <p:cNvSpPr txBox="1">
            <a:spLocks noChangeArrowheads="1"/>
          </p:cNvSpPr>
          <p:nvPr/>
        </p:nvSpPr>
        <p:spPr bwMode="auto">
          <a:xfrm>
            <a:off x="8435788" y="6559193"/>
            <a:ext cx="267148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18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</a:rPr>
              <a:t>NT: THU QUỲNH</a:t>
            </a:r>
            <a:endParaRPr lang="en-US" sz="18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</a:endParaRPr>
          </a:p>
        </p:txBody>
      </p:sp>
      <p:pic>
        <p:nvPicPr>
          <p:cNvPr id="2" name="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711968" y="6315511"/>
            <a:ext cx="487363" cy="487363"/>
          </a:xfrm>
          <a:prstGeom prst="rect">
            <a:avLst/>
          </a:prstGeom>
        </p:spPr>
      </p:pic>
      <p:sp>
        <p:nvSpPr>
          <p:cNvPr id="13" name="Text Box 30"/>
          <p:cNvSpPr txBox="1">
            <a:spLocks noChangeArrowheads="1"/>
          </p:cNvSpPr>
          <p:nvPr/>
        </p:nvSpPr>
        <p:spPr bwMode="auto">
          <a:xfrm>
            <a:off x="968187" y="680341"/>
            <a:ext cx="11546541" cy="6678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lvl="8" algn="just"/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</a:rPr>
              <a:t>Bố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</a:rPr>
              <a:t>Tuấn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</a:rPr>
              <a:t>lái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</a:rPr>
              <a:t>tàu</a:t>
            </a:r>
            <a:endParaRPr lang="en-US" sz="2800" b="1" dirty="0" smtClean="0">
              <a:solidFill>
                <a:srgbClr val="0070C0"/>
              </a:solidFill>
              <a:latin typeface="Times New Roman" pitchFamily="18" charset="0"/>
            </a:endParaRPr>
          </a:p>
          <a:p>
            <a:pPr lvl="8" algn="just"/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</a:rPr>
              <a:t>Bố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</a:rPr>
              <a:t>Hùng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</a:rPr>
              <a:t>đốt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</a:rPr>
              <a:t>lửa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</a:p>
          <a:p>
            <a:pPr lvl="8" algn="just"/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</a:rPr>
              <a:t>Từng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</a:rPr>
              <a:t>nghe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</a:rPr>
              <a:t>bố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</a:rPr>
              <a:t>kể</a:t>
            </a:r>
            <a:endParaRPr lang="en-US" sz="2800" b="1" dirty="0" smtClean="0">
              <a:solidFill>
                <a:srgbClr val="0070C0"/>
              </a:solidFill>
              <a:latin typeface="Times New Roman" pitchFamily="18" charset="0"/>
            </a:endParaRPr>
          </a:p>
          <a:p>
            <a:pPr lvl="8" algn="just"/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</a:rPr>
              <a:t>Qua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</a:rPr>
              <a:t>lắm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</a:rPr>
              <a:t>vùng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</a:rPr>
              <a:t>quê</a:t>
            </a:r>
            <a:endParaRPr lang="en-US" sz="2800" b="1" dirty="0" smtClean="0">
              <a:solidFill>
                <a:srgbClr val="0070C0"/>
              </a:solidFill>
              <a:latin typeface="Times New Roman" pitchFamily="18" charset="0"/>
            </a:endParaRPr>
          </a:p>
          <a:p>
            <a:pPr lvl="8" algn="just"/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</a:rPr>
              <a:t>Hùng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</a:rPr>
              <a:t>Tuấn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</a:rPr>
              <a:t>rất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</a:rPr>
              <a:t>mê</a:t>
            </a:r>
            <a:endParaRPr lang="en-US" sz="2800" b="1" dirty="0" smtClean="0">
              <a:solidFill>
                <a:srgbClr val="0070C0"/>
              </a:solidFill>
              <a:latin typeface="Times New Roman" pitchFamily="18" charset="0"/>
            </a:endParaRPr>
          </a:p>
          <a:p>
            <a:pPr lvl="8" algn="just"/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</a:rPr>
              <a:t>Làm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</a:rPr>
              <a:t>nghề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</a:rPr>
              <a:t>như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</a:rPr>
              <a:t>bố</a:t>
            </a:r>
            <a:endParaRPr lang="en-US" sz="2800" b="1" dirty="0" smtClean="0">
              <a:solidFill>
                <a:srgbClr val="0070C0"/>
              </a:solidFill>
              <a:latin typeface="Times New Roman" pitchFamily="18" charset="0"/>
            </a:endParaRPr>
          </a:p>
          <a:p>
            <a:pPr lvl="8" algn="just"/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</a:rPr>
              <a:t>Bao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</a:rPr>
              <a:t>nhiêu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</a:rPr>
              <a:t>ghế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</a:rPr>
              <a:t>nhỏ</a:t>
            </a:r>
            <a:endParaRPr lang="en-US" sz="2800" b="1" dirty="0" smtClean="0">
              <a:solidFill>
                <a:srgbClr val="0070C0"/>
              </a:solidFill>
              <a:latin typeface="Times New Roman" pitchFamily="18" charset="0"/>
            </a:endParaRPr>
          </a:p>
          <a:p>
            <a:pPr lvl="8" algn="just"/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</a:rPr>
              <a:t>Buộc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</a:rPr>
              <a:t>níu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</a:rPr>
              <a:t>vào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</a:rPr>
              <a:t>nhau</a:t>
            </a:r>
            <a:endParaRPr lang="en-US" sz="2800" b="1" dirty="0" smtClean="0">
              <a:solidFill>
                <a:srgbClr val="0070C0"/>
              </a:solidFill>
              <a:latin typeface="Times New Roman" pitchFamily="18" charset="0"/>
            </a:endParaRPr>
          </a:p>
          <a:p>
            <a:pPr lvl="8" algn="just"/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</a:rPr>
              <a:t>Cu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</a:rPr>
              <a:t>Tuấn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</a:rPr>
              <a:t>làm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</a:rPr>
              <a:t>tàu</a:t>
            </a:r>
            <a:endParaRPr lang="en-US" sz="2800" b="1" dirty="0" smtClean="0">
              <a:solidFill>
                <a:srgbClr val="0070C0"/>
              </a:solidFill>
              <a:latin typeface="Times New Roman" pitchFamily="18" charset="0"/>
            </a:endParaRPr>
          </a:p>
          <a:p>
            <a:pPr lvl="8" algn="just"/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</a:rPr>
              <a:t>Hùng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</a:rPr>
              <a:t>làm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</a:rPr>
              <a:t>người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</a:rPr>
              <a:t>lái</a:t>
            </a:r>
            <a:endParaRPr lang="en-US" sz="2800" b="1" dirty="0" smtClean="0">
              <a:solidFill>
                <a:srgbClr val="0070C0"/>
              </a:solidFill>
              <a:latin typeface="Times New Roman" pitchFamily="18" charset="0"/>
            </a:endParaRPr>
          </a:p>
          <a:p>
            <a:pPr lvl="8" algn="just"/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</a:rPr>
              <a:t>Thổi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</a:rPr>
              <a:t>kèn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</a:rPr>
              <a:t>lá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</a:rPr>
              <a:t>chuối</a:t>
            </a:r>
            <a:endParaRPr lang="en-US" sz="2800" b="1" dirty="0" smtClean="0">
              <a:solidFill>
                <a:srgbClr val="0070C0"/>
              </a:solidFill>
              <a:latin typeface="Times New Roman" pitchFamily="18" charset="0"/>
            </a:endParaRPr>
          </a:p>
          <a:p>
            <a:pPr lvl="8" algn="just"/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</a:rPr>
              <a:t>Cho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</a:rPr>
              <a:t>tàu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</a:rPr>
              <a:t>rời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</a:rPr>
              <a:t>ga</a:t>
            </a:r>
            <a:endParaRPr lang="en-US" sz="2800" b="1" dirty="0" smtClean="0">
              <a:solidFill>
                <a:srgbClr val="0070C0"/>
              </a:solidFill>
              <a:latin typeface="Times New Roman" pitchFamily="18" charset="0"/>
            </a:endParaRPr>
          </a:p>
          <a:p>
            <a:pPr lvl="8" algn="just"/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</a:rPr>
              <a:t>Chạy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</a:rPr>
              <a:t>khắp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</a:rPr>
              <a:t>trong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</a:rPr>
              <a:t>nhà</a:t>
            </a:r>
            <a:endParaRPr lang="en-US" sz="2800" b="1" dirty="0" smtClean="0">
              <a:solidFill>
                <a:srgbClr val="0070C0"/>
              </a:solidFill>
              <a:latin typeface="Times New Roman" pitchFamily="18" charset="0"/>
            </a:endParaRPr>
          </a:p>
          <a:p>
            <a:pPr lvl="8" algn="just"/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</a:rPr>
              <a:t>Tàu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</a:rPr>
              <a:t>kêu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</a:rPr>
              <a:t>: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</a:rPr>
              <a:t>Thích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</a:rPr>
              <a:t>!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</a:rPr>
              <a:t>Thích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</a:rPr>
              <a:t>!</a:t>
            </a:r>
          </a:p>
          <a:p>
            <a:pPr algn="ctr"/>
            <a:endParaRPr lang="en-US" sz="3600" b="1" dirty="0">
              <a:solidFill>
                <a:srgbClr val="0070C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3150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9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11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59400876828220028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547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Box 30"/>
          <p:cNvSpPr txBox="1">
            <a:spLocks noChangeArrowheads="1"/>
          </p:cNvSpPr>
          <p:nvPr/>
        </p:nvSpPr>
        <p:spPr bwMode="auto">
          <a:xfrm>
            <a:off x="3139877" y="-18255"/>
            <a:ext cx="664735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4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Làm</a:t>
            </a:r>
            <a:r>
              <a:rPr lang="en-US" sz="4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nghề</a:t>
            </a:r>
            <a:r>
              <a:rPr lang="en-US" sz="4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như</a:t>
            </a:r>
            <a:r>
              <a:rPr lang="en-US" sz="4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bố</a:t>
            </a:r>
            <a:endParaRPr lang="en-US" sz="40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</a:endParaRPr>
          </a:p>
        </p:txBody>
      </p:sp>
      <p:sp>
        <p:nvSpPr>
          <p:cNvPr id="8" name="Text Box 30"/>
          <p:cNvSpPr txBox="1">
            <a:spLocks noChangeArrowheads="1"/>
          </p:cNvSpPr>
          <p:nvPr/>
        </p:nvSpPr>
        <p:spPr bwMode="auto">
          <a:xfrm>
            <a:off x="8435788" y="6559193"/>
            <a:ext cx="267148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18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</a:rPr>
              <a:t>NT: THU QUỲNH</a:t>
            </a:r>
            <a:endParaRPr lang="en-US" sz="18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</a:endParaRPr>
          </a:p>
        </p:txBody>
      </p:sp>
      <p:pic>
        <p:nvPicPr>
          <p:cNvPr id="9" name="4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94199" y="6256496"/>
            <a:ext cx="487363" cy="487363"/>
          </a:xfrm>
          <a:prstGeom prst="rect">
            <a:avLst/>
          </a:prstGeom>
        </p:spPr>
      </p:pic>
      <p:pic>
        <p:nvPicPr>
          <p:cNvPr id="2" name="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14745" y="6171948"/>
            <a:ext cx="487363" cy="487363"/>
          </a:xfrm>
          <a:prstGeom prst="rect">
            <a:avLst/>
          </a:prstGeom>
        </p:spPr>
      </p:pic>
      <p:sp>
        <p:nvSpPr>
          <p:cNvPr id="11" name="Text Box 30"/>
          <p:cNvSpPr txBox="1">
            <a:spLocks noChangeArrowheads="1"/>
          </p:cNvSpPr>
          <p:nvPr/>
        </p:nvSpPr>
        <p:spPr bwMode="auto">
          <a:xfrm>
            <a:off x="1434352" y="680015"/>
            <a:ext cx="11546541" cy="6678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lvl="8" algn="just"/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</a:rPr>
              <a:t>Bố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</a:rPr>
              <a:t>Tuấn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</a:rPr>
              <a:t>lái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</a:rPr>
              <a:t>tàu</a:t>
            </a:r>
            <a:endParaRPr lang="en-US" sz="2800" b="1" dirty="0" smtClean="0">
              <a:solidFill>
                <a:srgbClr val="0070C0"/>
              </a:solidFill>
              <a:latin typeface="Times New Roman" pitchFamily="18" charset="0"/>
            </a:endParaRPr>
          </a:p>
          <a:p>
            <a:pPr lvl="8" algn="just"/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</a:rPr>
              <a:t>Bố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</a:rPr>
              <a:t>Hùng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</a:rPr>
              <a:t>đốt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</a:rPr>
              <a:t>lửa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</a:p>
          <a:p>
            <a:pPr lvl="8" algn="just"/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</a:rPr>
              <a:t>Từng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</a:rPr>
              <a:t>nghe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</a:rPr>
              <a:t>bố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</a:rPr>
              <a:t>kể</a:t>
            </a:r>
            <a:endParaRPr lang="en-US" sz="2800" b="1" dirty="0" smtClean="0">
              <a:solidFill>
                <a:srgbClr val="0070C0"/>
              </a:solidFill>
              <a:latin typeface="Times New Roman" pitchFamily="18" charset="0"/>
            </a:endParaRPr>
          </a:p>
          <a:p>
            <a:pPr lvl="8" algn="just"/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</a:rPr>
              <a:t>Qua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</a:rPr>
              <a:t>lắm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</a:rPr>
              <a:t>vùng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</a:rPr>
              <a:t>quê</a:t>
            </a:r>
            <a:endParaRPr lang="en-US" sz="2800" b="1" dirty="0" smtClean="0">
              <a:solidFill>
                <a:srgbClr val="0070C0"/>
              </a:solidFill>
              <a:latin typeface="Times New Roman" pitchFamily="18" charset="0"/>
            </a:endParaRPr>
          </a:p>
          <a:p>
            <a:pPr lvl="8" algn="just"/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</a:rPr>
              <a:t>Hùng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</a:rPr>
              <a:t>Tuấn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</a:rPr>
              <a:t>rất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</a:rPr>
              <a:t>mê</a:t>
            </a:r>
            <a:endParaRPr lang="en-US" sz="2800" b="1" dirty="0" smtClean="0">
              <a:solidFill>
                <a:srgbClr val="0070C0"/>
              </a:solidFill>
              <a:latin typeface="Times New Roman" pitchFamily="18" charset="0"/>
            </a:endParaRPr>
          </a:p>
          <a:p>
            <a:pPr lvl="8" algn="just"/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</a:rPr>
              <a:t>Làm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</a:rPr>
              <a:t>nghề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</a:rPr>
              <a:t>như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</a:rPr>
              <a:t>bố</a:t>
            </a:r>
            <a:endParaRPr lang="en-US" sz="2800" b="1" dirty="0" smtClean="0">
              <a:solidFill>
                <a:srgbClr val="0070C0"/>
              </a:solidFill>
              <a:latin typeface="Times New Roman" pitchFamily="18" charset="0"/>
            </a:endParaRPr>
          </a:p>
          <a:p>
            <a:pPr lvl="8" algn="just"/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</a:rPr>
              <a:t>Bao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</a:rPr>
              <a:t>nhiêu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</a:rPr>
              <a:t>ghế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</a:rPr>
              <a:t>nhỏ</a:t>
            </a:r>
            <a:endParaRPr lang="en-US" sz="2800" b="1" dirty="0" smtClean="0">
              <a:solidFill>
                <a:srgbClr val="0070C0"/>
              </a:solidFill>
              <a:latin typeface="Times New Roman" pitchFamily="18" charset="0"/>
            </a:endParaRPr>
          </a:p>
          <a:p>
            <a:pPr lvl="8" algn="just"/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</a:rPr>
              <a:t>Buộc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</a:rPr>
              <a:t>níu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</a:rPr>
              <a:t>vào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</a:rPr>
              <a:t>nhau</a:t>
            </a:r>
            <a:endParaRPr lang="en-US" sz="2800" b="1" dirty="0" smtClean="0">
              <a:solidFill>
                <a:srgbClr val="0070C0"/>
              </a:solidFill>
              <a:latin typeface="Times New Roman" pitchFamily="18" charset="0"/>
            </a:endParaRPr>
          </a:p>
          <a:p>
            <a:pPr lvl="8" algn="just"/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</a:rPr>
              <a:t>Cu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</a:rPr>
              <a:t>Tuấn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</a:rPr>
              <a:t>làm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</a:rPr>
              <a:t>tàu</a:t>
            </a:r>
            <a:endParaRPr lang="en-US" sz="2800" b="1" dirty="0" smtClean="0">
              <a:solidFill>
                <a:srgbClr val="0070C0"/>
              </a:solidFill>
              <a:latin typeface="Times New Roman" pitchFamily="18" charset="0"/>
            </a:endParaRPr>
          </a:p>
          <a:p>
            <a:pPr lvl="8" algn="just"/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</a:rPr>
              <a:t>Hùng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</a:rPr>
              <a:t>làm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</a:rPr>
              <a:t>người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</a:rPr>
              <a:t>lái</a:t>
            </a:r>
            <a:endParaRPr lang="en-US" sz="2800" b="1" dirty="0" smtClean="0">
              <a:solidFill>
                <a:srgbClr val="0070C0"/>
              </a:solidFill>
              <a:latin typeface="Times New Roman" pitchFamily="18" charset="0"/>
            </a:endParaRPr>
          </a:p>
          <a:p>
            <a:pPr lvl="8" algn="just"/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</a:rPr>
              <a:t>Thổi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</a:rPr>
              <a:t>kèn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</a:rPr>
              <a:t>lá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</a:rPr>
              <a:t>chuối</a:t>
            </a:r>
            <a:endParaRPr lang="en-US" sz="2800" b="1" dirty="0" smtClean="0">
              <a:solidFill>
                <a:srgbClr val="0070C0"/>
              </a:solidFill>
              <a:latin typeface="Times New Roman" pitchFamily="18" charset="0"/>
            </a:endParaRPr>
          </a:p>
          <a:p>
            <a:pPr lvl="8" algn="just"/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</a:rPr>
              <a:t>Cho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</a:rPr>
              <a:t>tàu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</a:rPr>
              <a:t>rời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</a:rPr>
              <a:t>ga</a:t>
            </a:r>
            <a:endParaRPr lang="en-US" sz="2800" b="1" dirty="0" smtClean="0">
              <a:solidFill>
                <a:srgbClr val="0070C0"/>
              </a:solidFill>
              <a:latin typeface="Times New Roman" pitchFamily="18" charset="0"/>
            </a:endParaRPr>
          </a:p>
          <a:p>
            <a:pPr lvl="8" algn="just"/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</a:rPr>
              <a:t>Chạy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</a:rPr>
              <a:t>khắp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</a:rPr>
              <a:t>trong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</a:rPr>
              <a:t>nhà</a:t>
            </a:r>
            <a:endParaRPr lang="en-US" sz="2800" b="1" dirty="0" smtClean="0">
              <a:solidFill>
                <a:srgbClr val="0070C0"/>
              </a:solidFill>
              <a:latin typeface="Times New Roman" pitchFamily="18" charset="0"/>
            </a:endParaRPr>
          </a:p>
          <a:p>
            <a:pPr lvl="8" algn="just"/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</a:rPr>
              <a:t>Tàu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</a:rPr>
              <a:t>kêu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</a:rPr>
              <a:t>: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</a:rPr>
              <a:t>Thích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</a:rPr>
              <a:t>!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</a:rPr>
              <a:t>Thích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</a:rPr>
              <a:t>!</a:t>
            </a:r>
          </a:p>
          <a:p>
            <a:pPr algn="ctr"/>
            <a:endParaRPr lang="en-US" sz="3600" b="1" dirty="0">
              <a:solidFill>
                <a:srgbClr val="0070C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0019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7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9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8" grpId="0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654F6FF-8A15-471D-85C6-49EA04F31683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32E0178-5176-42E9-9949-BEC8D9C2EA84}"/>
              </a:ext>
            </a:extLst>
          </p:cNvPr>
          <p:cNvSpPr txBox="1"/>
          <p:nvPr/>
        </p:nvSpPr>
        <p:spPr>
          <a:xfrm>
            <a:off x="1581375" y="1674673"/>
            <a:ext cx="988489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H" panose="020B7200000000000000" pitchFamily="34" charset="0"/>
              </a:rPr>
              <a:t>XIN CHÀO </a:t>
            </a:r>
          </a:p>
          <a:p>
            <a:pPr algn="ctr">
              <a:defRPr/>
            </a:pPr>
            <a:r>
              <a:rPr lang="en-US" sz="4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H" panose="020B7200000000000000" pitchFamily="34" charset="0"/>
              </a:rPr>
              <a:t>VÀ HẸN GẶP LẠI CÁC CON!</a:t>
            </a:r>
          </a:p>
        </p:txBody>
      </p:sp>
      <p:pic>
        <p:nvPicPr>
          <p:cNvPr id="4" name="Picture 11" descr="logo hoa sen">
            <a:extLst>
              <a:ext uri="{FF2B5EF4-FFF2-40B4-BE49-F238E27FC236}">
                <a16:creationId xmlns:a16="http://schemas.microsoft.com/office/drawing/2014/main" id="{A2B9EF2A-D9B8-4B3D-BF49-FDAAB150AA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4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80160" cy="1020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01099771-BE71-4D15-B6DD-8D45D2B656D3}"/>
              </a:ext>
            </a:extLst>
          </p:cNvPr>
          <p:cNvSpPr/>
          <p:nvPr/>
        </p:nvSpPr>
        <p:spPr>
          <a:xfrm>
            <a:off x="11071420" y="651669"/>
            <a:ext cx="912762" cy="738572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MG </a:t>
            </a:r>
            <a:r>
              <a:rPr lang="en-US" sz="14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1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C3</a:t>
            </a:r>
            <a:endParaRPr lang="en-US" sz="14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:\Users\ThinkKING\Downloads\unnamed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0753" y="3051487"/>
            <a:ext cx="889063" cy="859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ThinkKING\Downloads\unnamed (1)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3504" y="5622593"/>
            <a:ext cx="1336486" cy="1235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ThinkKING\Downloads\00d231_18e274f490474acab0f3ea73f1d0abcb_mv2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4290" y="1123080"/>
            <a:ext cx="2221308" cy="1697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1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222592" y="5869474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78923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4086">
        <p14:ripple/>
      </p:transition>
    </mc:Choice>
    <mc:Fallback xmlns="">
      <p:transition spd="slow" advTm="2408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9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0"/>
          <p:cNvSpPr txBox="1">
            <a:spLocks noChangeArrowheads="1"/>
          </p:cNvSpPr>
          <p:nvPr/>
        </p:nvSpPr>
        <p:spPr bwMode="auto">
          <a:xfrm>
            <a:off x="2384613" y="154152"/>
            <a:ext cx="7100046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vi-VN" sz="4800" b="1" dirty="0">
                <a:solidFill>
                  <a:srgbClr val="009900"/>
                </a:solidFill>
                <a:latin typeface="Times New Roman" pitchFamily="18" charset="0"/>
              </a:rPr>
              <a:t>Chúng mình vừa hát bài hát gì?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pic>
        <p:nvPicPr>
          <p:cNvPr id="6" name="Picture 5" descr="C:\Users\ThinkKING\Downloads\unnamed (1)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9718" y="5622593"/>
            <a:ext cx="1336486" cy="1235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ThinkKING\Downloads\unnamed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1498" y="4465631"/>
            <a:ext cx="889063" cy="859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C:\Users\ThinkKING\Downloads\unnamed (1)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43" y="5622593"/>
            <a:ext cx="1336486" cy="1235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ThinkKING\Downloads\unnamed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934" y="4489679"/>
            <a:ext cx="889063" cy="859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logo hoa se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5991" y="154152"/>
            <a:ext cx="1550213" cy="112393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502" y="1998656"/>
            <a:ext cx="8772525" cy="4933950"/>
          </a:xfrm>
          <a:prstGeom prst="rect">
            <a:avLst/>
          </a:prstGeom>
        </p:spPr>
      </p:pic>
      <p:pic>
        <p:nvPicPr>
          <p:cNvPr id="2" name="3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76029" y="624029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4180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1" descr="logo hoa sen">
            <a:extLst>
              <a:ext uri="{FF2B5EF4-FFF2-40B4-BE49-F238E27FC236}">
                <a16:creationId xmlns:a16="http://schemas.microsoft.com/office/drawing/2014/main" id="{4AC78AD7-9013-4244-95EB-59124F81ED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4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8594" y="22983"/>
            <a:ext cx="1083509" cy="864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30"/>
          <p:cNvSpPr txBox="1">
            <a:spLocks noChangeArrowheads="1"/>
          </p:cNvSpPr>
          <p:nvPr/>
        </p:nvSpPr>
        <p:spPr bwMode="auto">
          <a:xfrm>
            <a:off x="2915761" y="102275"/>
            <a:ext cx="664735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vi-VN" sz="4800" b="1" dirty="0" smtClean="0">
                <a:solidFill>
                  <a:srgbClr val="009900"/>
                </a:solidFill>
                <a:latin typeface="Times New Roman" pitchFamily="18" charset="0"/>
              </a:rPr>
              <a:t>Bài hát nói về </a:t>
            </a:r>
            <a:r>
              <a:rPr lang="en-US" sz="4800" b="1" dirty="0" err="1" smtClean="0">
                <a:solidFill>
                  <a:srgbClr val="009900"/>
                </a:solidFill>
                <a:latin typeface="Times New Roman" pitchFamily="18" charset="0"/>
              </a:rPr>
              <a:t>điều</a:t>
            </a:r>
            <a:r>
              <a:rPr lang="en-US" sz="4800" b="1" dirty="0" smtClean="0">
                <a:solidFill>
                  <a:srgbClr val="009900"/>
                </a:solidFill>
                <a:latin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9900"/>
                </a:solidFill>
                <a:latin typeface="Times New Roman" pitchFamily="18" charset="0"/>
              </a:rPr>
              <a:t>gì</a:t>
            </a:r>
            <a:r>
              <a:rPr lang="en-US" sz="4800" b="1" dirty="0" smtClean="0">
                <a:solidFill>
                  <a:srgbClr val="009900"/>
                </a:solidFill>
                <a:latin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9900"/>
                </a:solidFill>
                <a:latin typeface="Times New Roman" pitchFamily="18" charset="0"/>
              </a:rPr>
              <a:t>vậy</a:t>
            </a:r>
            <a:r>
              <a:rPr lang="en-US" sz="4800" b="1" dirty="0" smtClean="0">
                <a:solidFill>
                  <a:srgbClr val="009900"/>
                </a:solidFill>
                <a:latin typeface="Times New Roman" pitchFamily="18" charset="0"/>
              </a:rPr>
              <a:t> </a:t>
            </a:r>
            <a:r>
              <a:rPr lang="vi-VN" sz="4800" b="1" dirty="0" smtClean="0">
                <a:solidFill>
                  <a:srgbClr val="009900"/>
                </a:solidFill>
                <a:latin typeface="Times New Roman" pitchFamily="18" charset="0"/>
              </a:rPr>
              <a:t>các con?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435" y="1671935"/>
            <a:ext cx="8910917" cy="5186065"/>
          </a:xfrm>
          <a:prstGeom prst="rect">
            <a:avLst/>
          </a:prstGeom>
        </p:spPr>
      </p:pic>
      <p:pic>
        <p:nvPicPr>
          <p:cNvPr id="3" name="4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34478" y="6149915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2386565"/>
      </p:ext>
    </p:extLst>
  </p:cSld>
  <p:clrMapOvr>
    <a:masterClrMapping/>
  </p:clrMapOvr>
  <p:transition spd="slow" advTm="2118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Box 30"/>
          <p:cNvSpPr txBox="1">
            <a:spLocks noChangeArrowheads="1"/>
          </p:cNvSpPr>
          <p:nvPr/>
        </p:nvSpPr>
        <p:spPr bwMode="auto">
          <a:xfrm>
            <a:off x="1563394" y="3317971"/>
            <a:ext cx="881926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5400" b="1" dirty="0" err="1" smtClean="0">
                <a:solidFill>
                  <a:srgbClr val="009900"/>
                </a:solidFill>
                <a:latin typeface="Times New Roman" pitchFamily="18" charset="0"/>
              </a:rPr>
              <a:t>Bạn</a:t>
            </a:r>
            <a:r>
              <a:rPr lang="en-US" sz="5400" b="1" dirty="0">
                <a:solidFill>
                  <a:srgbClr val="009900"/>
                </a:solidFill>
                <a:latin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009900"/>
                </a:solidFill>
                <a:latin typeface="Times New Roman" pitchFamily="18" charset="0"/>
              </a:rPr>
              <a:t>nào</a:t>
            </a:r>
            <a:r>
              <a:rPr lang="en-US" sz="5400" b="1" dirty="0" smtClean="0">
                <a:solidFill>
                  <a:srgbClr val="009900"/>
                </a:solidFill>
                <a:latin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009900"/>
                </a:solidFill>
                <a:latin typeface="Times New Roman" pitchFamily="18" charset="0"/>
              </a:rPr>
              <a:t>có</a:t>
            </a:r>
            <a:r>
              <a:rPr lang="en-US" sz="5400" b="1" dirty="0" smtClean="0">
                <a:solidFill>
                  <a:srgbClr val="009900"/>
                </a:solidFill>
                <a:latin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009900"/>
                </a:solidFill>
                <a:latin typeface="Times New Roman" pitchFamily="18" charset="0"/>
              </a:rPr>
              <a:t>bố</a:t>
            </a:r>
            <a:r>
              <a:rPr lang="en-US" sz="5400" b="1" dirty="0" smtClean="0">
                <a:solidFill>
                  <a:srgbClr val="009900"/>
                </a:solidFill>
                <a:latin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009900"/>
                </a:solidFill>
                <a:latin typeface="Times New Roman" pitchFamily="18" charset="0"/>
              </a:rPr>
              <a:t>mẹ</a:t>
            </a:r>
            <a:r>
              <a:rPr lang="en-US" sz="5400" b="1" dirty="0" smtClean="0">
                <a:solidFill>
                  <a:srgbClr val="009900"/>
                </a:solidFill>
                <a:latin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009900"/>
                </a:solidFill>
                <a:latin typeface="Times New Roman" pitchFamily="18" charset="0"/>
              </a:rPr>
              <a:t>làm</a:t>
            </a:r>
            <a:r>
              <a:rPr lang="en-US" sz="5400" b="1" dirty="0" smtClean="0">
                <a:solidFill>
                  <a:srgbClr val="009900"/>
                </a:solidFill>
                <a:latin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009900"/>
                </a:solidFill>
                <a:latin typeface="Times New Roman" pitchFamily="18" charset="0"/>
              </a:rPr>
              <a:t>nghề</a:t>
            </a:r>
            <a:r>
              <a:rPr lang="en-US" sz="5400" b="1" dirty="0" smtClean="0">
                <a:solidFill>
                  <a:srgbClr val="009900"/>
                </a:solidFill>
                <a:latin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009900"/>
                </a:solidFill>
                <a:latin typeface="Times New Roman" pitchFamily="18" charset="0"/>
              </a:rPr>
              <a:t>lái</a:t>
            </a:r>
            <a:r>
              <a:rPr lang="en-US" sz="5400" b="1" dirty="0" smtClean="0">
                <a:solidFill>
                  <a:srgbClr val="009900"/>
                </a:solidFill>
                <a:latin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009900"/>
                </a:solidFill>
                <a:latin typeface="Times New Roman" pitchFamily="18" charset="0"/>
              </a:rPr>
              <a:t>tàu</a:t>
            </a:r>
            <a:r>
              <a:rPr lang="en-US" sz="5400" b="1" dirty="0" smtClean="0">
                <a:solidFill>
                  <a:srgbClr val="009900"/>
                </a:solidFill>
                <a:latin typeface="Times New Roman" pitchFamily="18" charset="0"/>
              </a:rPr>
              <a:t> </a:t>
            </a:r>
            <a:r>
              <a:rPr lang="vi-VN" sz="5400" b="1" dirty="0" smtClean="0">
                <a:solidFill>
                  <a:srgbClr val="009900"/>
                </a:solidFill>
                <a:latin typeface="Times New Roman" pitchFamily="18" charset="0"/>
              </a:rPr>
              <a:t>không</a:t>
            </a:r>
            <a:r>
              <a:rPr lang="en-US" sz="5400" b="1" dirty="0" smtClean="0">
                <a:solidFill>
                  <a:srgbClr val="009900"/>
                </a:solidFill>
                <a:latin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009900"/>
                </a:solidFill>
                <a:latin typeface="Times New Roman" pitchFamily="18" charset="0"/>
              </a:rPr>
              <a:t>nhỉ</a:t>
            </a:r>
            <a:r>
              <a:rPr lang="vi-VN" sz="5400" b="1" dirty="0" smtClean="0">
                <a:solidFill>
                  <a:srgbClr val="009900"/>
                </a:solidFill>
                <a:latin typeface="Times New Roman" pitchFamily="18" charset="0"/>
              </a:rPr>
              <a:t>?</a:t>
            </a:r>
            <a:endParaRPr lang="en-US" sz="54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pic>
        <p:nvPicPr>
          <p:cNvPr id="6" name="Picture 11" descr="logo hoa sen">
            <a:extLst>
              <a:ext uri="{FF2B5EF4-FFF2-40B4-BE49-F238E27FC236}">
                <a16:creationId xmlns:a16="http://schemas.microsoft.com/office/drawing/2014/main" id="{4AC78AD7-9013-4244-95EB-59124F81ED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4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4983" y="158063"/>
            <a:ext cx="1230084" cy="932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3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24796" y="628631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919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7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418729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6728" y="0"/>
            <a:ext cx="6535271" cy="6858000"/>
          </a:xfrm>
          <a:prstGeom prst="rect">
            <a:avLst/>
          </a:prstGeom>
        </p:spPr>
      </p:pic>
      <p:sp>
        <p:nvSpPr>
          <p:cNvPr id="6" name="Text Box 30"/>
          <p:cNvSpPr txBox="1">
            <a:spLocks noChangeArrowheads="1"/>
          </p:cNvSpPr>
          <p:nvPr/>
        </p:nvSpPr>
        <p:spPr bwMode="auto">
          <a:xfrm>
            <a:off x="2512348" y="0"/>
            <a:ext cx="664735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4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Làm</a:t>
            </a:r>
            <a:r>
              <a:rPr lang="en-US" sz="4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nghề</a:t>
            </a:r>
            <a:r>
              <a:rPr lang="en-US" sz="4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như</a:t>
            </a:r>
            <a:r>
              <a:rPr lang="en-US" sz="4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bố</a:t>
            </a:r>
            <a:endParaRPr lang="en-US" sz="40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</a:endParaRPr>
          </a:p>
        </p:txBody>
      </p:sp>
      <p:sp>
        <p:nvSpPr>
          <p:cNvPr id="7" name="Text Box 30"/>
          <p:cNvSpPr txBox="1">
            <a:spLocks noChangeArrowheads="1"/>
          </p:cNvSpPr>
          <p:nvPr/>
        </p:nvSpPr>
        <p:spPr bwMode="auto">
          <a:xfrm>
            <a:off x="968187" y="680341"/>
            <a:ext cx="11546541" cy="6678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lvl="8" algn="just"/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</a:rPr>
              <a:t>Bố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</a:rPr>
              <a:t>Tuấn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</a:rPr>
              <a:t>lái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</a:rPr>
              <a:t>tàu</a:t>
            </a:r>
            <a:endParaRPr lang="en-US" sz="2800" b="1" dirty="0" smtClean="0">
              <a:solidFill>
                <a:srgbClr val="0070C0"/>
              </a:solidFill>
              <a:latin typeface="Times New Roman" pitchFamily="18" charset="0"/>
            </a:endParaRPr>
          </a:p>
          <a:p>
            <a:pPr lvl="8" algn="just"/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</a:rPr>
              <a:t>Bố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</a:rPr>
              <a:t>Hùng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</a:rPr>
              <a:t>đốt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</a:rPr>
              <a:t>lửa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</a:p>
          <a:p>
            <a:pPr lvl="8" algn="just"/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</a:rPr>
              <a:t>Từng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</a:rPr>
              <a:t>nghe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</a:rPr>
              <a:t>bố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</a:rPr>
              <a:t>kể</a:t>
            </a:r>
            <a:endParaRPr lang="en-US" sz="2800" b="1" dirty="0" smtClean="0">
              <a:solidFill>
                <a:srgbClr val="0070C0"/>
              </a:solidFill>
              <a:latin typeface="Times New Roman" pitchFamily="18" charset="0"/>
            </a:endParaRPr>
          </a:p>
          <a:p>
            <a:pPr lvl="8" algn="just"/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</a:rPr>
              <a:t>Qua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</a:rPr>
              <a:t>lắm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</a:rPr>
              <a:t>vùng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</a:rPr>
              <a:t>quê</a:t>
            </a:r>
            <a:endParaRPr lang="en-US" sz="2800" b="1" dirty="0" smtClean="0">
              <a:solidFill>
                <a:srgbClr val="0070C0"/>
              </a:solidFill>
              <a:latin typeface="Times New Roman" pitchFamily="18" charset="0"/>
            </a:endParaRPr>
          </a:p>
          <a:p>
            <a:pPr lvl="8" algn="just"/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</a:rPr>
              <a:t>Hùng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</a:rPr>
              <a:t>Tuấn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</a:rPr>
              <a:t>rất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</a:rPr>
              <a:t>mê</a:t>
            </a:r>
            <a:endParaRPr lang="en-US" sz="2800" b="1" dirty="0" smtClean="0">
              <a:solidFill>
                <a:srgbClr val="0070C0"/>
              </a:solidFill>
              <a:latin typeface="Times New Roman" pitchFamily="18" charset="0"/>
            </a:endParaRPr>
          </a:p>
          <a:p>
            <a:pPr lvl="8" algn="just"/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</a:rPr>
              <a:t>Làm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</a:rPr>
              <a:t>nghề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</a:rPr>
              <a:t>như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</a:rPr>
              <a:t>bố</a:t>
            </a:r>
            <a:endParaRPr lang="en-US" sz="2800" b="1" dirty="0" smtClean="0">
              <a:solidFill>
                <a:srgbClr val="0070C0"/>
              </a:solidFill>
              <a:latin typeface="Times New Roman" pitchFamily="18" charset="0"/>
            </a:endParaRPr>
          </a:p>
          <a:p>
            <a:pPr lvl="8" algn="just"/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</a:rPr>
              <a:t>Bao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</a:rPr>
              <a:t>nhiêu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</a:rPr>
              <a:t>ghế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</a:rPr>
              <a:t>nhỏ</a:t>
            </a:r>
            <a:endParaRPr lang="en-US" sz="2800" b="1" dirty="0" smtClean="0">
              <a:solidFill>
                <a:srgbClr val="0070C0"/>
              </a:solidFill>
              <a:latin typeface="Times New Roman" pitchFamily="18" charset="0"/>
            </a:endParaRPr>
          </a:p>
          <a:p>
            <a:pPr lvl="8" algn="just"/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</a:rPr>
              <a:t>Buộc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</a:rPr>
              <a:t>níu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</a:rPr>
              <a:t>vào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</a:rPr>
              <a:t>nhau</a:t>
            </a:r>
            <a:endParaRPr lang="en-US" sz="2800" b="1" dirty="0" smtClean="0">
              <a:solidFill>
                <a:srgbClr val="0070C0"/>
              </a:solidFill>
              <a:latin typeface="Times New Roman" pitchFamily="18" charset="0"/>
            </a:endParaRPr>
          </a:p>
          <a:p>
            <a:pPr lvl="8" algn="just"/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</a:rPr>
              <a:t>Cu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</a:rPr>
              <a:t>Tuấn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</a:rPr>
              <a:t>làm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</a:rPr>
              <a:t>tàu</a:t>
            </a:r>
            <a:endParaRPr lang="en-US" sz="2800" b="1" dirty="0" smtClean="0">
              <a:solidFill>
                <a:srgbClr val="0070C0"/>
              </a:solidFill>
              <a:latin typeface="Times New Roman" pitchFamily="18" charset="0"/>
            </a:endParaRPr>
          </a:p>
          <a:p>
            <a:pPr lvl="8" algn="just"/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</a:rPr>
              <a:t>Hùng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</a:rPr>
              <a:t>làm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</a:rPr>
              <a:t>người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</a:rPr>
              <a:t>lái</a:t>
            </a:r>
            <a:endParaRPr lang="en-US" sz="2800" b="1" dirty="0" smtClean="0">
              <a:solidFill>
                <a:srgbClr val="0070C0"/>
              </a:solidFill>
              <a:latin typeface="Times New Roman" pitchFamily="18" charset="0"/>
            </a:endParaRPr>
          </a:p>
          <a:p>
            <a:pPr lvl="8" algn="just"/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</a:rPr>
              <a:t>Thổi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</a:rPr>
              <a:t>kèn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</a:rPr>
              <a:t>lá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</a:rPr>
              <a:t>chuối</a:t>
            </a:r>
            <a:endParaRPr lang="en-US" sz="2800" b="1" dirty="0" smtClean="0">
              <a:solidFill>
                <a:srgbClr val="0070C0"/>
              </a:solidFill>
              <a:latin typeface="Times New Roman" pitchFamily="18" charset="0"/>
            </a:endParaRPr>
          </a:p>
          <a:p>
            <a:pPr lvl="8" algn="just"/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</a:rPr>
              <a:t>Cho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</a:rPr>
              <a:t>tàu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</a:rPr>
              <a:t>rời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</a:rPr>
              <a:t>ga</a:t>
            </a:r>
            <a:endParaRPr lang="en-US" sz="2800" b="1" dirty="0" smtClean="0">
              <a:solidFill>
                <a:srgbClr val="0070C0"/>
              </a:solidFill>
              <a:latin typeface="Times New Roman" pitchFamily="18" charset="0"/>
            </a:endParaRPr>
          </a:p>
          <a:p>
            <a:pPr lvl="8" algn="just"/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</a:rPr>
              <a:t>Chạy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</a:rPr>
              <a:t>khắp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</a:rPr>
              <a:t>trong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</a:rPr>
              <a:t>nhà</a:t>
            </a:r>
            <a:endParaRPr lang="en-US" sz="2800" b="1" dirty="0" smtClean="0">
              <a:solidFill>
                <a:srgbClr val="0070C0"/>
              </a:solidFill>
              <a:latin typeface="Times New Roman" pitchFamily="18" charset="0"/>
            </a:endParaRPr>
          </a:p>
          <a:p>
            <a:pPr lvl="8" algn="just"/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</a:rPr>
              <a:t>Tàu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</a:rPr>
              <a:t>kêu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</a:rPr>
              <a:t>: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</a:rPr>
              <a:t>Thích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</a:rPr>
              <a:t>!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</a:rPr>
              <a:t>Thích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</a:rPr>
              <a:t>!</a:t>
            </a:r>
          </a:p>
          <a:p>
            <a:pPr algn="ctr"/>
            <a:endParaRPr lang="en-US" sz="3600" b="1" dirty="0">
              <a:solidFill>
                <a:srgbClr val="0070C0"/>
              </a:solidFill>
              <a:latin typeface="Times New Roman" pitchFamily="18" charset="0"/>
            </a:endParaRPr>
          </a:p>
        </p:txBody>
      </p:sp>
      <p:sp>
        <p:nvSpPr>
          <p:cNvPr id="8" name="Text Box 30"/>
          <p:cNvSpPr txBox="1">
            <a:spLocks noChangeArrowheads="1"/>
          </p:cNvSpPr>
          <p:nvPr/>
        </p:nvSpPr>
        <p:spPr bwMode="auto">
          <a:xfrm>
            <a:off x="8075339" y="6554548"/>
            <a:ext cx="267148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18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</a:rPr>
              <a:t>NT: THU QUỲNH</a:t>
            </a:r>
            <a:endParaRPr lang="en-US" sz="18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</a:endParaRPr>
          </a:p>
        </p:txBody>
      </p:sp>
      <p:pic>
        <p:nvPicPr>
          <p:cNvPr id="9" name="Picture 8" descr="logo hoa se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4955" y="127666"/>
            <a:ext cx="1550213" cy="112393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97805" y="63155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945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9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7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3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9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5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1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7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3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9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5" dur="5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1" dur="5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7" dur="500" fill="hold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9" dur="500" fill="hold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3" dur="500" fill="hold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9" dur="500" fill="hold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0" dur="500" fill="hold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Box 30"/>
          <p:cNvSpPr txBox="1">
            <a:spLocks noChangeArrowheads="1"/>
          </p:cNvSpPr>
          <p:nvPr/>
        </p:nvSpPr>
        <p:spPr bwMode="auto">
          <a:xfrm>
            <a:off x="3128682" y="976358"/>
            <a:ext cx="589877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3600" b="1" dirty="0" err="1" smtClean="0">
                <a:solidFill>
                  <a:srgbClr val="009900"/>
                </a:solidFill>
                <a:latin typeface="Times New Roman" pitchFamily="18" charset="0"/>
              </a:rPr>
              <a:t>Các</a:t>
            </a:r>
            <a:r>
              <a:rPr lang="en-US" sz="3600" b="1" dirty="0" smtClean="0">
                <a:solidFill>
                  <a:srgbClr val="009900"/>
                </a:solidFill>
                <a:latin typeface="Times New Roman" pitchFamily="18" charset="0"/>
              </a:rPr>
              <a:t> con </a:t>
            </a:r>
            <a:r>
              <a:rPr lang="en-US" sz="3600" b="1" dirty="0" err="1" smtClean="0">
                <a:solidFill>
                  <a:srgbClr val="009900"/>
                </a:solidFill>
                <a:latin typeface="Times New Roman" pitchFamily="18" charset="0"/>
              </a:rPr>
              <a:t>vừa</a:t>
            </a:r>
            <a:r>
              <a:rPr lang="en-US" sz="3600" b="1" dirty="0" smtClean="0">
                <a:solidFill>
                  <a:srgbClr val="009900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9900"/>
                </a:solidFill>
                <a:latin typeface="Times New Roman" pitchFamily="18" charset="0"/>
              </a:rPr>
              <a:t>đọc</a:t>
            </a:r>
            <a:r>
              <a:rPr lang="en-US" sz="3600" b="1" dirty="0" smtClean="0">
                <a:solidFill>
                  <a:srgbClr val="009900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9900"/>
                </a:solidFill>
                <a:latin typeface="Times New Roman" pitchFamily="18" charset="0"/>
              </a:rPr>
              <a:t>bài</a:t>
            </a:r>
            <a:r>
              <a:rPr lang="en-US" sz="3600" b="1" dirty="0" smtClean="0">
                <a:solidFill>
                  <a:srgbClr val="009900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9900"/>
                </a:solidFill>
                <a:latin typeface="Times New Roman" pitchFamily="18" charset="0"/>
              </a:rPr>
              <a:t>thơ</a:t>
            </a:r>
            <a:r>
              <a:rPr lang="en-US" sz="3600" b="1" dirty="0" smtClean="0">
                <a:solidFill>
                  <a:srgbClr val="009900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9900"/>
                </a:solidFill>
                <a:latin typeface="Times New Roman" pitchFamily="18" charset="0"/>
              </a:rPr>
              <a:t>gì</a:t>
            </a:r>
            <a:r>
              <a:rPr lang="en-US" sz="3600" b="1" dirty="0" smtClean="0">
                <a:solidFill>
                  <a:srgbClr val="009900"/>
                </a:solidFill>
                <a:latin typeface="Times New Roman" pitchFamily="18" charset="0"/>
              </a:rPr>
              <a:t>? Do </a:t>
            </a:r>
            <a:r>
              <a:rPr lang="en-US" sz="3600" b="1" dirty="0" err="1" smtClean="0">
                <a:solidFill>
                  <a:srgbClr val="009900"/>
                </a:solidFill>
                <a:latin typeface="Times New Roman" pitchFamily="18" charset="0"/>
              </a:rPr>
              <a:t>ai</a:t>
            </a:r>
            <a:r>
              <a:rPr lang="en-US" sz="3600" b="1" dirty="0" smtClean="0">
                <a:solidFill>
                  <a:srgbClr val="009900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9900"/>
                </a:solidFill>
                <a:latin typeface="Times New Roman" pitchFamily="18" charset="0"/>
              </a:rPr>
              <a:t>sáng</a:t>
            </a:r>
            <a:r>
              <a:rPr lang="en-US" sz="3600" b="1" dirty="0" smtClean="0">
                <a:solidFill>
                  <a:srgbClr val="009900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9900"/>
                </a:solidFill>
                <a:latin typeface="Times New Roman" pitchFamily="18" charset="0"/>
              </a:rPr>
              <a:t>tác</a:t>
            </a:r>
            <a:r>
              <a:rPr lang="en-US" sz="3600" b="1" dirty="0" smtClean="0">
                <a:solidFill>
                  <a:srgbClr val="009900"/>
                </a:solidFill>
                <a:latin typeface="Times New Roman" pitchFamily="18" charset="0"/>
              </a:rPr>
              <a:t>?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6" name="Text Box 30"/>
          <p:cNvSpPr txBox="1">
            <a:spLocks noChangeArrowheads="1"/>
          </p:cNvSpPr>
          <p:nvPr/>
        </p:nvSpPr>
        <p:spPr bwMode="auto">
          <a:xfrm>
            <a:off x="2619925" y="2721114"/>
            <a:ext cx="66473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</a:rPr>
              <a:t>Làm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</a:rPr>
              <a:t>nghề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</a:rPr>
              <a:t>như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</a:rPr>
              <a:t>bố</a:t>
            </a:r>
            <a:endParaRPr lang="en-US" sz="3600" b="1" dirty="0" smtClean="0">
              <a:solidFill>
                <a:srgbClr val="0070C0"/>
              </a:solidFill>
              <a:latin typeface="Times New Roman" pitchFamily="18" charset="0"/>
            </a:endParaRPr>
          </a:p>
        </p:txBody>
      </p:sp>
      <p:sp>
        <p:nvSpPr>
          <p:cNvPr id="7" name="Text Box 30"/>
          <p:cNvSpPr txBox="1">
            <a:spLocks noChangeArrowheads="1"/>
          </p:cNvSpPr>
          <p:nvPr/>
        </p:nvSpPr>
        <p:spPr bwMode="auto">
          <a:xfrm>
            <a:off x="2754395" y="3619484"/>
            <a:ext cx="66473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</a:rPr>
              <a:t>Nhà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</a:rPr>
              <a:t>thơ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</a:rPr>
              <a:t>: Thu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</a:rPr>
              <a:t>Quỳnh</a:t>
            </a:r>
            <a:endParaRPr lang="en-US" sz="2800" b="1" dirty="0">
              <a:solidFill>
                <a:srgbClr val="0070C0"/>
              </a:solidFill>
              <a:latin typeface="Times New Roman" pitchFamily="18" charset="0"/>
            </a:endParaRPr>
          </a:p>
        </p:txBody>
      </p:sp>
      <p:pic>
        <p:nvPicPr>
          <p:cNvPr id="8" name="Picture 7" descr="logo hoa se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5991" y="154152"/>
            <a:ext cx="1550213" cy="112393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53384" y="5945654"/>
            <a:ext cx="487363" cy="487363"/>
          </a:xfrm>
          <a:prstGeom prst="rect">
            <a:avLst/>
          </a:prstGeom>
        </p:spPr>
      </p:pic>
      <p:pic>
        <p:nvPicPr>
          <p:cNvPr id="2" name="3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17219" y="618933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975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006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7" name="Picture 6" descr="logo hoa se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5991" y="154152"/>
            <a:ext cx="1550213" cy="112393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3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01097" y="626838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055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554941" y="5780782"/>
            <a:ext cx="6096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</a:rPr>
              <a:t>Bố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</a:rPr>
              <a:t>Tuấn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</a:rPr>
              <a:t>lái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</a:rPr>
              <a:t>tàu</a:t>
            </a:r>
            <a:endParaRPr lang="en-US" sz="3200" b="1" dirty="0">
              <a:solidFill>
                <a:schemeClr val="bg1"/>
              </a:solidFill>
              <a:latin typeface="Times New Roman" pitchFamily="18" charset="0"/>
            </a:endParaRPr>
          </a:p>
          <a:p>
            <a:pPr algn="ctr"/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</a:rPr>
              <a:t>Bố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</a:rPr>
              <a:t>Hùng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</a:rPr>
              <a:t>đốt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</a:rPr>
              <a:t>lửa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</a:p>
        </p:txBody>
      </p:sp>
      <p:pic>
        <p:nvPicPr>
          <p:cNvPr id="8" name="Picture 7" descr="logo hoa se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5991" y="154152"/>
            <a:ext cx="1550213" cy="112393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3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88841" y="631939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71853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6420</TotalTime>
  <Words>549</Words>
  <Application>Microsoft Office PowerPoint</Application>
  <PresentationFormat>Widescreen</PresentationFormat>
  <Paragraphs>102</Paragraphs>
  <Slides>21</Slides>
  <Notes>0</Notes>
  <HiddenSlides>0</HiddenSlides>
  <MMClips>24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.VnAvantH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acer</cp:lastModifiedBy>
  <cp:revision>577</cp:revision>
  <dcterms:created xsi:type="dcterms:W3CDTF">2020-04-21T13:42:34Z</dcterms:created>
  <dcterms:modified xsi:type="dcterms:W3CDTF">2024-11-03T02:25:18Z</dcterms:modified>
</cp:coreProperties>
</file>