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6" r:id="rId2"/>
    <p:sldId id="268" r:id="rId3"/>
    <p:sldId id="267" r:id="rId4"/>
    <p:sldId id="257" r:id="rId5"/>
    <p:sldId id="258" r:id="rId6"/>
    <p:sldId id="260" r:id="rId7"/>
    <p:sldId id="259" r:id="rId8"/>
    <p:sldId id="26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33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2E7FCF-EDC3-4DCE-B53E-52BFFFDE64A9}" type="datetimeFigureOut">
              <a:rPr lang="en-US" smtClean="0"/>
              <a:t>3/14/2024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F258BC-B28C-4665-91A8-FE07CF19B750}" type="slidenum">
              <a:rPr lang="en-US" smtClean="0"/>
              <a:t>‹#›</a:t>
            </a:fld>
            <a:endParaRPr lang="en-US"/>
          </a:p>
        </p:txBody>
      </p:sp>
    </p:spTree>
    <p:extLst>
      <p:ext uri="{BB962C8B-B14F-4D97-AF65-F5344CB8AC3E}">
        <p14:creationId xmlns:p14="http://schemas.microsoft.com/office/powerpoint/2010/main" val="3115676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F258BC-B28C-4665-91A8-FE07CF19B750}" type="slidenum">
              <a:rPr lang="en-US" smtClean="0"/>
              <a:t>5</a:t>
            </a:fld>
            <a:endParaRPr lang="en-US"/>
          </a:p>
        </p:txBody>
      </p:sp>
    </p:spTree>
    <p:extLst>
      <p:ext uri="{BB962C8B-B14F-4D97-AF65-F5344CB8AC3E}">
        <p14:creationId xmlns:p14="http://schemas.microsoft.com/office/powerpoint/2010/main" val="24350829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E1E619-E876-4728-8237-7B6FAC59C2C1}" type="datetimeFigureOut">
              <a:rPr lang="en-US" smtClean="0"/>
              <a:t>3/14/2024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2360007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E1E619-E876-4728-8237-7B6FAC59C2C1}" type="datetimeFigureOut">
              <a:rPr lang="en-US" smtClean="0"/>
              <a:t>3/14/2024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21135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E1E619-E876-4728-8237-7B6FAC59C2C1}" type="datetimeFigureOut">
              <a:rPr lang="en-US" smtClean="0"/>
              <a:t>3/14/2024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767355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E1E619-E876-4728-8237-7B6FAC59C2C1}" type="datetimeFigureOut">
              <a:rPr lang="en-US" smtClean="0"/>
              <a:t>3/14/2024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598990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E1E619-E876-4728-8237-7B6FAC59C2C1}" type="datetimeFigureOut">
              <a:rPr lang="en-US" smtClean="0"/>
              <a:t>3/14/2024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2928688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E1E619-E876-4728-8237-7B6FAC59C2C1}" type="datetimeFigureOut">
              <a:rPr lang="en-US" smtClean="0"/>
              <a:t>3/14/2024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3129979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E1E619-E876-4728-8237-7B6FAC59C2C1}" type="datetimeFigureOut">
              <a:rPr lang="en-US" smtClean="0"/>
              <a:t>3/14/2024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206467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E1E619-E876-4728-8237-7B6FAC59C2C1}" type="datetimeFigureOut">
              <a:rPr lang="en-US" smtClean="0"/>
              <a:t>3/14/2024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3772937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E1E619-E876-4728-8237-7B6FAC59C2C1}" type="datetimeFigureOut">
              <a:rPr lang="en-US" smtClean="0"/>
              <a:t>3/14/2024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3513018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E1E619-E876-4728-8237-7B6FAC59C2C1}" type="datetimeFigureOut">
              <a:rPr lang="en-US" smtClean="0"/>
              <a:t>3/14/2024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3234872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E1E619-E876-4728-8237-7B6FAC59C2C1}" type="datetimeFigureOut">
              <a:rPr lang="en-US" smtClean="0"/>
              <a:t>3/14/2024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2488713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E1E619-E876-4728-8237-7B6FAC59C2C1}" type="datetimeFigureOut">
              <a:rPr lang="en-US" smtClean="0"/>
              <a:t>3/14/2024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67AD5C-CFBA-4D3A-94D5-9E4BD684F308}" type="slidenum">
              <a:rPr lang="en-US" smtClean="0"/>
              <a:t>‹#›</a:t>
            </a:fld>
            <a:endParaRPr lang="en-US"/>
          </a:p>
        </p:txBody>
      </p:sp>
    </p:spTree>
    <p:extLst>
      <p:ext uri="{BB962C8B-B14F-4D97-AF65-F5344CB8AC3E}">
        <p14:creationId xmlns:p14="http://schemas.microsoft.com/office/powerpoint/2010/main" val="14476861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Layout" Target="../slideLayouts/slideLayout2.xml"/><Relationship Id="rId1" Type="http://schemas.openxmlformats.org/officeDocument/2006/relationships/audio" Target="file:///D:\CHI%20DE\TRANG\Trang%20CNTT\Truy&#7879;n%20qua%20&#273;&#432;&#7901;ng%20-%20Loan\Nh&#7841;c%20kh&#244;ng%20l&#7901;i.mp3"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smtClean="0"/>
              <a:t>`</a:t>
            </a:r>
          </a:p>
        </p:txBody>
      </p:sp>
      <p:sp>
        <p:nvSpPr>
          <p:cNvPr id="152588" name="Rectangle 12"/>
          <p:cNvSpPr>
            <a:spLocks noChangeArrowheads="1"/>
          </p:cNvSpPr>
          <p:nvPr/>
        </p:nvSpPr>
        <p:spPr bwMode="auto">
          <a:xfrm>
            <a:off x="1752600" y="2474913"/>
            <a:ext cx="70866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defRPr/>
            </a:pPr>
            <a:r>
              <a:rPr lang="en-US" sz="2800" b="1" dirty="0">
                <a:solidFill>
                  <a:srgbClr val="0000FF"/>
                </a:solidFill>
              </a:rPr>
              <a:t> </a:t>
            </a:r>
            <a:r>
              <a:rPr lang="en-US" sz="2800" b="1" dirty="0" err="1">
                <a:solidFill>
                  <a:srgbClr val="0000FF"/>
                </a:solidFill>
                <a:latin typeface="Times New Roman" pitchFamily="18" charset="0"/>
                <a:cs typeface="Times New Roman" pitchFamily="18" charset="0"/>
              </a:rPr>
              <a:t>KỂ</a:t>
            </a:r>
            <a:r>
              <a:rPr lang="en-US" sz="2800" b="1" dirty="0">
                <a:solidFill>
                  <a:srgbClr val="0000FF"/>
                </a:solidFill>
                <a:latin typeface="Times New Roman" pitchFamily="18" charset="0"/>
                <a:cs typeface="Times New Roman" pitchFamily="18" charset="0"/>
              </a:rPr>
              <a:t> CHO </a:t>
            </a:r>
            <a:r>
              <a:rPr lang="en-US" sz="2800" b="1" dirty="0" err="1">
                <a:solidFill>
                  <a:srgbClr val="0000FF"/>
                </a:solidFill>
                <a:latin typeface="Times New Roman" pitchFamily="18" charset="0"/>
                <a:cs typeface="Times New Roman" pitchFamily="18" charset="0"/>
              </a:rPr>
              <a:t>TRẺ</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NGHE</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effectLst>
                  <a:outerShdw blurRad="38100" dist="38100" dir="2700000" algn="tl">
                    <a:srgbClr val="000000"/>
                  </a:outerShdw>
                </a:effectLst>
                <a:latin typeface="Times New Roman" pitchFamily="18" charset="0"/>
                <a:cs typeface="Times New Roman" pitchFamily="18" charset="0"/>
              </a:rPr>
              <a:t>CÂU</a:t>
            </a:r>
            <a:r>
              <a:rPr lang="en-US" sz="2800" b="1"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2800" b="1" dirty="0" err="1">
                <a:solidFill>
                  <a:srgbClr val="0000FF"/>
                </a:solidFill>
                <a:effectLst>
                  <a:outerShdw blurRad="38100" dist="38100" dir="2700000" algn="tl">
                    <a:srgbClr val="000000"/>
                  </a:outerShdw>
                </a:effectLst>
                <a:latin typeface="Times New Roman" pitchFamily="18" charset="0"/>
                <a:cs typeface="Times New Roman" pitchFamily="18" charset="0"/>
              </a:rPr>
              <a:t>CHUYỆN</a:t>
            </a:r>
            <a:endParaRPr lang="en-US" sz="2800" b="1" dirty="0">
              <a:solidFill>
                <a:srgbClr val="0000FF"/>
              </a:solidFill>
              <a:effectLst>
                <a:outerShdw blurRad="38100" dist="38100" dir="2700000" algn="tl">
                  <a:srgbClr val="000000"/>
                </a:outerShdw>
              </a:effectLst>
              <a:latin typeface="Times New Roman" pitchFamily="18" charset="0"/>
              <a:cs typeface="Times New Roman" pitchFamily="18" charset="0"/>
            </a:endParaRPr>
          </a:p>
        </p:txBody>
      </p:sp>
      <p:sp>
        <p:nvSpPr>
          <p:cNvPr id="152589" name="Rectangle 13"/>
          <p:cNvSpPr>
            <a:spLocks noChangeArrowheads="1"/>
          </p:cNvSpPr>
          <p:nvPr/>
        </p:nvSpPr>
        <p:spPr bwMode="auto">
          <a:xfrm>
            <a:off x="1854200" y="3011488"/>
            <a:ext cx="5715000" cy="1189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en-US" b="1" dirty="0">
              <a:solidFill>
                <a:srgbClr val="FF0066"/>
              </a:solidFill>
            </a:endParaRPr>
          </a:p>
          <a:p>
            <a:pPr algn="ctr"/>
            <a:r>
              <a:rPr lang="en-US" sz="5400" b="1" dirty="0" smtClean="0">
                <a:solidFill>
                  <a:srgbClr val="FF0066"/>
                </a:solidFill>
                <a:latin typeface="Times New Roman" pitchFamily="18" charset="0"/>
                <a:cs typeface="Times New Roman" pitchFamily="18" charset="0"/>
              </a:rPr>
              <a:t>Ô </a:t>
            </a:r>
            <a:r>
              <a:rPr lang="en-US" sz="5400" b="1" dirty="0" err="1" smtClean="0">
                <a:solidFill>
                  <a:srgbClr val="FF0066"/>
                </a:solidFill>
                <a:latin typeface="Times New Roman" pitchFamily="18" charset="0"/>
                <a:cs typeface="Times New Roman" pitchFamily="18" charset="0"/>
              </a:rPr>
              <a:t>tô</a:t>
            </a:r>
            <a:r>
              <a:rPr lang="en-US" sz="5400" b="1" dirty="0" smtClean="0">
                <a:solidFill>
                  <a:srgbClr val="FF0066"/>
                </a:solidFill>
                <a:latin typeface="Times New Roman" pitchFamily="18" charset="0"/>
                <a:cs typeface="Times New Roman" pitchFamily="18" charset="0"/>
              </a:rPr>
              <a:t> con </a:t>
            </a:r>
            <a:r>
              <a:rPr lang="en-US" sz="5400" b="1" dirty="0" err="1" smtClean="0">
                <a:solidFill>
                  <a:srgbClr val="FF0066"/>
                </a:solidFill>
                <a:latin typeface="Times New Roman" pitchFamily="18" charset="0"/>
                <a:cs typeface="Times New Roman" pitchFamily="18" charset="0"/>
              </a:rPr>
              <a:t>học</a:t>
            </a:r>
            <a:r>
              <a:rPr lang="en-US" sz="5400" b="1" dirty="0" smtClean="0">
                <a:solidFill>
                  <a:srgbClr val="FF0066"/>
                </a:solidFill>
                <a:latin typeface="Times New Roman" pitchFamily="18" charset="0"/>
                <a:cs typeface="Times New Roman" pitchFamily="18" charset="0"/>
              </a:rPr>
              <a:t> </a:t>
            </a:r>
            <a:r>
              <a:rPr lang="en-US" sz="5400" b="1" dirty="0" err="1" smtClean="0">
                <a:solidFill>
                  <a:srgbClr val="FF0066"/>
                </a:solidFill>
                <a:latin typeface="Times New Roman" pitchFamily="18" charset="0"/>
                <a:cs typeface="Times New Roman" pitchFamily="18" charset="0"/>
              </a:rPr>
              <a:t>bài</a:t>
            </a:r>
            <a:endParaRPr lang="en-US" sz="5400" b="1" dirty="0">
              <a:solidFill>
                <a:srgbClr val="FF0066"/>
              </a:solidFill>
              <a:latin typeface="Times New Roman" pitchFamily="18" charset="0"/>
              <a:cs typeface="Times New Roman" pitchFamily="18" charset="0"/>
            </a:endParaRPr>
          </a:p>
        </p:txBody>
      </p:sp>
      <p:pic>
        <p:nvPicPr>
          <p:cNvPr id="3077" name="Picture 14" descr="sunflowe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04800" y="6032500"/>
            <a:ext cx="10414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15" descr="sunflowe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6032500"/>
            <a:ext cx="10414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16" descr="sunflowe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549400" y="6032500"/>
            <a:ext cx="10414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17" descr="sunflowe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6032500"/>
            <a:ext cx="10414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Picture 18" descr="sunflowe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772400" y="6140450"/>
            <a:ext cx="10414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Picture 19" descr="sunflowe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527800" y="6032500"/>
            <a:ext cx="10414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20" descr="sunflowe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245100" y="6032500"/>
            <a:ext cx="10414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2597" name="Text Box 21"/>
          <p:cNvSpPr txBox="1">
            <a:spLocks noChangeArrowheads="1"/>
          </p:cNvSpPr>
          <p:nvPr/>
        </p:nvSpPr>
        <p:spPr bwMode="auto">
          <a:xfrm>
            <a:off x="2133600" y="152400"/>
            <a:ext cx="5257800"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b="1">
                <a:solidFill>
                  <a:schemeClr val="accent1"/>
                </a:solidFill>
                <a:latin typeface="Times New Roman" pitchFamily="18" charset="0"/>
                <a:cs typeface="Times New Roman" pitchFamily="18" charset="0"/>
              </a:rPr>
              <a:t>ỦY BAN NHÂN DÂN QUẬN LONG BIÊN</a:t>
            </a:r>
          </a:p>
          <a:p>
            <a:pPr algn="ctr" eaLnBrk="1" hangingPunct="1"/>
            <a:r>
              <a:rPr lang="en-US" b="1">
                <a:solidFill>
                  <a:schemeClr val="accent1"/>
                </a:solidFill>
                <a:latin typeface="Times New Roman" pitchFamily="18" charset="0"/>
                <a:cs typeface="Times New Roman" pitchFamily="18" charset="0"/>
              </a:rPr>
              <a:t>TRƯỜNG MẦM NON HOA PHƯỢNG</a:t>
            </a:r>
          </a:p>
        </p:txBody>
      </p:sp>
      <p:sp>
        <p:nvSpPr>
          <p:cNvPr id="152600" name="WordArt 24"/>
          <p:cNvSpPr>
            <a:spLocks noChangeArrowheads="1" noChangeShapeType="1" noTextEdit="1"/>
          </p:cNvSpPr>
          <p:nvPr/>
        </p:nvSpPr>
        <p:spPr bwMode="auto">
          <a:xfrm>
            <a:off x="1905000" y="1447800"/>
            <a:ext cx="6159500" cy="1828800"/>
          </a:xfrm>
          <a:prstGeom prst="rect">
            <a:avLst/>
          </a:prstGeom>
        </p:spPr>
        <p:txBody>
          <a:bodyPr spcFirstLastPara="1" wrap="none" fromWordArt="1">
            <a:prstTxWarp prst="textArchUp">
              <a:avLst>
                <a:gd name="adj" fmla="val 10800000"/>
              </a:avLst>
            </a:prstTxWarp>
          </a:bodyPr>
          <a:lstStyle/>
          <a:p>
            <a:pPr algn="ctr"/>
            <a:r>
              <a:rPr lang="en-US" sz="3600" b="1" kern="10">
                <a:ln w="9525">
                  <a:solidFill>
                    <a:srgbClr val="008000"/>
                  </a:solidFill>
                  <a:round/>
                  <a:headEnd/>
                  <a:tailEnd/>
                </a:ln>
                <a:solidFill>
                  <a:srgbClr val="008000"/>
                </a:solidFill>
                <a:latin typeface="Times New Roman"/>
                <a:cs typeface="Times New Roman"/>
              </a:rPr>
              <a:t>LÀM QUEN VĂN HỌC</a:t>
            </a:r>
          </a:p>
        </p:txBody>
      </p:sp>
      <p:sp>
        <p:nvSpPr>
          <p:cNvPr id="3086" name="TextBox 1"/>
          <p:cNvSpPr txBox="1">
            <a:spLocks noChangeArrowheads="1"/>
          </p:cNvSpPr>
          <p:nvPr/>
        </p:nvSpPr>
        <p:spPr bwMode="auto">
          <a:xfrm>
            <a:off x="825500" y="4495800"/>
            <a:ext cx="26035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solidFill>
                <a:srgbClr val="7030A0"/>
              </a:solidFill>
            </a:endParaRPr>
          </a:p>
        </p:txBody>
      </p:sp>
      <p:sp>
        <p:nvSpPr>
          <p:cNvPr id="3" name="TextBox 2"/>
          <p:cNvSpPr txBox="1">
            <a:spLocks noChangeArrowheads="1"/>
          </p:cNvSpPr>
          <p:nvPr/>
        </p:nvSpPr>
        <p:spPr bwMode="auto">
          <a:xfrm>
            <a:off x="3022600" y="4333875"/>
            <a:ext cx="4267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i="1">
                <a:solidFill>
                  <a:srgbClr val="00B0F0"/>
                </a:solidFill>
                <a:latin typeface="Times New Roman" pitchFamily="18" charset="0"/>
                <a:cs typeface="Times New Roman" pitchFamily="18" charset="0"/>
              </a:rPr>
              <a:t>Giáo viên: </a:t>
            </a:r>
            <a:r>
              <a:rPr lang="vi-VN" b="1" i="1">
                <a:solidFill>
                  <a:srgbClr val="00B0F0"/>
                </a:solidFill>
                <a:latin typeface="Times New Roman" pitchFamily="18" charset="0"/>
                <a:cs typeface="Times New Roman" pitchFamily="18" charset="0"/>
              </a:rPr>
              <a:t>Dương</a:t>
            </a:r>
            <a:r>
              <a:rPr lang="en-US" b="1" i="1">
                <a:solidFill>
                  <a:srgbClr val="00B0F0"/>
                </a:solidFill>
                <a:latin typeface="Times New Roman" pitchFamily="18" charset="0"/>
                <a:cs typeface="Times New Roman" pitchFamily="18" charset="0"/>
              </a:rPr>
              <a:t>  Thị Lan</a:t>
            </a:r>
          </a:p>
          <a:p>
            <a:pPr eaLnBrk="1" hangingPunct="1"/>
            <a:r>
              <a:rPr lang="en-US" b="1" i="1">
                <a:solidFill>
                  <a:srgbClr val="00B0F0"/>
                </a:solidFill>
                <a:latin typeface="Times New Roman" pitchFamily="18" charset="0"/>
                <a:cs typeface="Times New Roman" pitchFamily="18" charset="0"/>
              </a:rPr>
              <a:t>Lứa tuổi: 3– 4 tuổi (MGB C1)</a:t>
            </a:r>
          </a:p>
        </p:txBody>
      </p:sp>
      <p:sp>
        <p:nvSpPr>
          <p:cNvPr id="2" name="TextBox 1"/>
          <p:cNvSpPr txBox="1">
            <a:spLocks noChangeArrowheads="1"/>
          </p:cNvSpPr>
          <p:nvPr/>
        </p:nvSpPr>
        <p:spPr bwMode="auto">
          <a:xfrm>
            <a:off x="3086100" y="5492750"/>
            <a:ext cx="2590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b="1" dirty="0" err="1">
                <a:solidFill>
                  <a:srgbClr val="FF0000"/>
                </a:solidFill>
                <a:latin typeface="Times New Roman" pitchFamily="18" charset="0"/>
                <a:cs typeface="Times New Roman" pitchFamily="18" charset="0"/>
              </a:rPr>
              <a:t>Năm</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học</a:t>
            </a:r>
            <a:r>
              <a:rPr lang="en-US" b="1" dirty="0">
                <a:solidFill>
                  <a:srgbClr val="FF0000"/>
                </a:solidFill>
                <a:latin typeface="Times New Roman" pitchFamily="18" charset="0"/>
                <a:cs typeface="Times New Roman" pitchFamily="18" charset="0"/>
              </a:rPr>
              <a:t> </a:t>
            </a:r>
            <a:r>
              <a:rPr lang="en-US" b="1" dirty="0" smtClean="0">
                <a:solidFill>
                  <a:srgbClr val="FF0000"/>
                </a:solidFill>
                <a:latin typeface="Times New Roman" pitchFamily="18" charset="0"/>
                <a:cs typeface="Times New Roman" pitchFamily="18" charset="0"/>
              </a:rPr>
              <a:t>2023 </a:t>
            </a:r>
            <a:r>
              <a:rPr lang="en-US" b="1" dirty="0">
                <a:solidFill>
                  <a:srgbClr val="FF0000"/>
                </a:solidFill>
                <a:latin typeface="Times New Roman" pitchFamily="18" charset="0"/>
                <a:cs typeface="Times New Roman" pitchFamily="18" charset="0"/>
              </a:rPr>
              <a:t>-</a:t>
            </a:r>
            <a:r>
              <a:rPr lang="en-US" b="1" dirty="0" smtClean="0">
                <a:solidFill>
                  <a:srgbClr val="FF0000"/>
                </a:solidFill>
                <a:latin typeface="Times New Roman" pitchFamily="18" charset="0"/>
                <a:cs typeface="Times New Roman" pitchFamily="18" charset="0"/>
              </a:rPr>
              <a:t>2024</a:t>
            </a:r>
            <a:endParaRPr lang="en-US" b="1" dirty="0">
              <a:solidFill>
                <a:srgbClr val="FF0000"/>
              </a:solidFill>
              <a:latin typeface="Times New Roman" pitchFamily="18" charset="0"/>
              <a:cs typeface="Times New Roman" pitchFamily="18" charset="0"/>
            </a:endParaRPr>
          </a:p>
        </p:txBody>
      </p:sp>
      <p:pic>
        <p:nvPicPr>
          <p:cNvPr id="5" name="Nhạc không lời.mp3">
            <a:hlinkClick r:id="" action="ppaction://media"/>
          </p:cNvPr>
          <p:cNvPicPr>
            <a:picLocks noRot="1" noChangeAspect="1"/>
          </p:cNvPicPr>
          <p:nvPr>
            <a:audioFile r:link="rId1"/>
          </p:nvPr>
        </p:nvPicPr>
        <p:blipFill>
          <a:blip r:embed="rId4">
            <a:extLst>
              <a:ext uri="{28A0092B-C50C-407E-A947-70E740481C1C}">
                <a14:useLocalDpi xmlns:a14="http://schemas.microsoft.com/office/drawing/2010/main" val="0"/>
              </a:ext>
            </a:extLst>
          </a:blip>
          <a:srcRect/>
          <a:stretch>
            <a:fillRect/>
          </a:stretch>
        </p:blipFill>
        <p:spPr bwMode="auto">
          <a:xfrm>
            <a:off x="8813800" y="644525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1262105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withEffect">
                                  <p:stCondLst>
                                    <p:cond delay="0"/>
                                  </p:stCondLst>
                                  <p:childTnLst>
                                    <p:cmd type="call" cmd="playFrom(0.0)">
                                      <p:cBhvr>
                                        <p:cTn id="6" dur="1" fill="hold"/>
                                        <p:tgtEl>
                                          <p:spTgt spid="5"/>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5" presetClass="entr" presetSubtype="10" fill="hold" nodeType="clickEffect">
                                  <p:stCondLst>
                                    <p:cond delay="0"/>
                                  </p:stCondLst>
                                  <p:childTnLst>
                                    <p:set>
                                      <p:cBhvr>
                                        <p:cTn id="10" dur="1" fill="hold">
                                          <p:stCondLst>
                                            <p:cond delay="0"/>
                                          </p:stCondLst>
                                        </p:cTn>
                                        <p:tgtEl>
                                          <p:spTgt spid="152597">
                                            <p:txEl>
                                              <p:pRg st="0" end="0"/>
                                            </p:txEl>
                                          </p:spTgt>
                                        </p:tgtEl>
                                        <p:attrNameLst>
                                          <p:attrName>style.visibility</p:attrName>
                                        </p:attrNameLst>
                                      </p:cBhvr>
                                      <p:to>
                                        <p:strVal val="visible"/>
                                      </p:to>
                                    </p:set>
                                    <p:animEffect transition="in" filter="checkerboard(across)">
                                      <p:cBhvr>
                                        <p:cTn id="11" dur="500"/>
                                        <p:tgtEl>
                                          <p:spTgt spid="152597">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 presetClass="entr" presetSubtype="10" fill="hold" nodeType="clickEffect">
                                  <p:stCondLst>
                                    <p:cond delay="0"/>
                                  </p:stCondLst>
                                  <p:childTnLst>
                                    <p:set>
                                      <p:cBhvr>
                                        <p:cTn id="15" dur="1" fill="hold">
                                          <p:stCondLst>
                                            <p:cond delay="0"/>
                                          </p:stCondLst>
                                        </p:cTn>
                                        <p:tgtEl>
                                          <p:spTgt spid="152597">
                                            <p:txEl>
                                              <p:pRg st="1" end="1"/>
                                            </p:txEl>
                                          </p:spTgt>
                                        </p:tgtEl>
                                        <p:attrNameLst>
                                          <p:attrName>style.visibility</p:attrName>
                                        </p:attrNameLst>
                                      </p:cBhvr>
                                      <p:to>
                                        <p:strVal val="visible"/>
                                      </p:to>
                                    </p:set>
                                    <p:animEffect transition="in" filter="checkerboard(across)">
                                      <p:cBhvr>
                                        <p:cTn id="16" dur="500"/>
                                        <p:tgtEl>
                                          <p:spTgt spid="152597">
                                            <p:txEl>
                                              <p:pRg st="1" end="1"/>
                                            </p:txEl>
                                          </p:spTgt>
                                        </p:tgtEl>
                                      </p:cBhvr>
                                    </p:animEffect>
                                  </p:childTnLst>
                                </p:cTn>
                              </p:par>
                            </p:childTnLst>
                          </p:cTn>
                        </p:par>
                        <p:par>
                          <p:cTn id="17" fill="hold" nodeType="afterGroup">
                            <p:stCondLst>
                              <p:cond delay="500"/>
                            </p:stCondLst>
                            <p:childTnLst>
                              <p:par>
                                <p:cTn id="18" presetID="24" presetClass="entr" presetSubtype="0" fill="hold" grpId="0" nodeType="afterEffect">
                                  <p:stCondLst>
                                    <p:cond delay="0"/>
                                  </p:stCondLst>
                                  <p:childTnLst>
                                    <p:set>
                                      <p:cBhvr>
                                        <p:cTn id="19" dur="1" fill="hold">
                                          <p:stCondLst>
                                            <p:cond delay="0"/>
                                          </p:stCondLst>
                                        </p:cTn>
                                        <p:tgtEl>
                                          <p:spTgt spid="152600"/>
                                        </p:tgtEl>
                                        <p:attrNameLst>
                                          <p:attrName>style.visibility</p:attrName>
                                        </p:attrNameLst>
                                      </p:cBhvr>
                                      <p:to>
                                        <p:strVal val="visible"/>
                                      </p:to>
                                    </p:set>
                                    <p:anim to="" calcmode="lin" valueType="num">
                                      <p:cBhvr>
                                        <p:cTn id="20" dur="1" fill="hold"/>
                                        <p:tgtEl>
                                          <p:spTgt spid="152600"/>
                                        </p:tgtEl>
                                        <p:attrNameLst>
                                          <p:attrName/>
                                        </p:attrNameLst>
                                      </p:cBhvr>
                                    </p:anim>
                                  </p:childTnLst>
                                </p:cTn>
                              </p:par>
                            </p:childTnLst>
                          </p:cTn>
                        </p:par>
                        <p:par>
                          <p:cTn id="21" fill="hold" nodeType="afterGroup">
                            <p:stCondLst>
                              <p:cond delay="500"/>
                            </p:stCondLst>
                            <p:childTnLst>
                              <p:par>
                                <p:cTn id="22" presetID="3" presetClass="entr" presetSubtype="10" fill="hold" nodeType="afterEffect">
                                  <p:stCondLst>
                                    <p:cond delay="0"/>
                                  </p:stCondLst>
                                  <p:childTnLst>
                                    <p:set>
                                      <p:cBhvr>
                                        <p:cTn id="23" dur="1" fill="hold">
                                          <p:stCondLst>
                                            <p:cond delay="0"/>
                                          </p:stCondLst>
                                        </p:cTn>
                                        <p:tgtEl>
                                          <p:spTgt spid="152588">
                                            <p:txEl>
                                              <p:pRg st="0" end="0"/>
                                            </p:txEl>
                                          </p:spTgt>
                                        </p:tgtEl>
                                        <p:attrNameLst>
                                          <p:attrName>style.visibility</p:attrName>
                                        </p:attrNameLst>
                                      </p:cBhvr>
                                      <p:to>
                                        <p:strVal val="visible"/>
                                      </p:to>
                                    </p:set>
                                    <p:animEffect transition="in" filter="blinds(horizontal)">
                                      <p:cBhvr>
                                        <p:cTn id="24" dur="500"/>
                                        <p:tgtEl>
                                          <p:spTgt spid="152588">
                                            <p:txEl>
                                              <p:pRg st="0" end="0"/>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0" end="0"/>
                                            </p:txEl>
                                          </p:spTgt>
                                        </p:tgtEl>
                                        <p:attrNameLst>
                                          <p:attrName>style.visibility</p:attrName>
                                        </p:attrNameLst>
                                      </p:cBhvr>
                                      <p:to>
                                        <p:strVal val="visible"/>
                                      </p:to>
                                    </p:set>
                                    <p:anim calcmode="lin" valueType="num">
                                      <p:cBhvr additive="base">
                                        <p:cTn id="2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1" end="1"/>
                                            </p:txEl>
                                          </p:spTgt>
                                        </p:tgtEl>
                                        <p:attrNameLst>
                                          <p:attrName>style.visibility</p:attrName>
                                        </p:attrNameLst>
                                      </p:cBhvr>
                                      <p:to>
                                        <p:strVal val="visible"/>
                                      </p:to>
                                    </p:set>
                                    <p:anim calcmode="lin" valueType="num">
                                      <p:cBhvr additive="base">
                                        <p:cTn id="3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2"/>
                                        </p:tgtEl>
                                        <p:attrNameLst>
                                          <p:attrName>style.visibility</p:attrName>
                                        </p:attrNameLst>
                                      </p:cBhvr>
                                      <p:to>
                                        <p:strVal val="visible"/>
                                      </p:to>
                                    </p:set>
                                    <p:animEffect transition="in" filter="fade">
                                      <p:cBhvr>
                                        <p:cTn id="41" dur="1000"/>
                                        <p:tgtEl>
                                          <p:spTgt spid="2"/>
                                        </p:tgtEl>
                                      </p:cBhvr>
                                    </p:animEffect>
                                    <p:anim calcmode="lin" valueType="num">
                                      <p:cBhvr>
                                        <p:cTn id="42" dur="1000" fill="hold"/>
                                        <p:tgtEl>
                                          <p:spTgt spid="2"/>
                                        </p:tgtEl>
                                        <p:attrNameLst>
                                          <p:attrName>ppt_x</p:attrName>
                                        </p:attrNameLst>
                                      </p:cBhvr>
                                      <p:tavLst>
                                        <p:tav tm="0">
                                          <p:val>
                                            <p:strVal val="#ppt_x"/>
                                          </p:val>
                                        </p:tav>
                                        <p:tav tm="100000">
                                          <p:val>
                                            <p:strVal val="#ppt_x"/>
                                          </p:val>
                                        </p:tav>
                                      </p:tavLst>
                                    </p:anim>
                                    <p:anim calcmode="lin" valueType="num">
                                      <p:cBhvr>
                                        <p:cTn id="4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vol="80000" numSld="2">
                <p:cTn id="44" fill="hold" display="0">
                  <p:stCondLst>
                    <p:cond delay="indefinite"/>
                  </p:stCondLst>
                  <p:endCondLst>
                    <p:cond evt="onStopAudio" delay="0">
                      <p:tgtEl>
                        <p:sldTgt/>
                      </p:tgtEl>
                    </p:cond>
                  </p:endCondLst>
                </p:cTn>
                <p:tgtEl>
                  <p:spTgt spid="5"/>
                </p:tgtEl>
              </p:cMediaNode>
            </p:audio>
          </p:childTnLst>
        </p:cTn>
      </p:par>
    </p:tnLst>
    <p:bldLst>
      <p:bldP spid="152600" grpId="0" animBg="1"/>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1358900" y="304800"/>
            <a:ext cx="6858000" cy="4678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defRPr/>
            </a:pPr>
            <a:r>
              <a:rPr lang="vi-VN" dirty="0">
                <a:solidFill>
                  <a:srgbClr val="333333"/>
                </a:solidFill>
                <a:latin typeface="+mj-lt"/>
              </a:rPr>
              <a:t>. </a:t>
            </a:r>
            <a:r>
              <a:rPr lang="en-US" dirty="0">
                <a:solidFill>
                  <a:srgbClr val="333333"/>
                </a:solidFill>
                <a:latin typeface="+mj-lt"/>
              </a:rPr>
              <a:t>                    </a:t>
            </a:r>
            <a:r>
              <a:rPr lang="vi-VN" sz="4000" b="1" dirty="0">
                <a:solidFill>
                  <a:srgbClr val="FF0000"/>
                </a:solidFill>
                <a:latin typeface="+mj-lt"/>
              </a:rPr>
              <a:t>Mục đích yêu cầu</a:t>
            </a:r>
            <a:endParaRPr lang="en-US" sz="4000" b="1" dirty="0">
              <a:solidFill>
                <a:srgbClr val="FF0000"/>
              </a:solidFill>
              <a:latin typeface="+mj-lt"/>
            </a:endParaRPr>
          </a:p>
          <a:p>
            <a:pPr algn="just">
              <a:defRPr/>
            </a:pPr>
            <a:r>
              <a:rPr lang="vi-VN" sz="2000" dirty="0">
                <a:solidFill>
                  <a:srgbClr val="FF0000"/>
                </a:solidFill>
                <a:latin typeface="+mj-lt"/>
              </a:rPr>
              <a:t/>
            </a:r>
            <a:br>
              <a:rPr lang="vi-VN" sz="2000" dirty="0">
                <a:solidFill>
                  <a:srgbClr val="FF0000"/>
                </a:solidFill>
                <a:latin typeface="+mj-lt"/>
              </a:rPr>
            </a:br>
            <a:r>
              <a:rPr lang="vi-VN" sz="2000" b="1" dirty="0">
                <a:latin typeface="+mj-lt"/>
              </a:rPr>
              <a:t>1/ </a:t>
            </a:r>
            <a:r>
              <a:rPr lang="en-US" sz="2000" b="1" dirty="0" err="1">
                <a:latin typeface="Times New Roman" pitchFamily="18" charset="0"/>
                <a:cs typeface="Times New Roman" pitchFamily="18" charset="0"/>
              </a:rPr>
              <a:t>Kiến</a:t>
            </a:r>
            <a:r>
              <a:rPr lang="vi-VN" sz="2000" b="1" dirty="0">
                <a:latin typeface="Times New Roman" pitchFamily="18" charset="0"/>
                <a:cs typeface="Times New Roman" pitchFamily="18" charset="0"/>
              </a:rPr>
              <a:t> </a:t>
            </a:r>
            <a:r>
              <a:rPr lang="vi-VN" sz="2000" b="1" dirty="0">
                <a:latin typeface="+mj-lt"/>
              </a:rPr>
              <a:t>thức:</a:t>
            </a:r>
            <a:endParaRPr lang="en-US" sz="2000" dirty="0">
              <a:latin typeface="+mj-lt"/>
            </a:endParaRPr>
          </a:p>
          <a:p>
            <a:pPr marL="285750" indent="-285750" algn="just">
              <a:buFontTx/>
              <a:buChar char="-"/>
              <a:defRPr/>
            </a:pPr>
            <a:r>
              <a:rPr lang="vi-VN" sz="2000" dirty="0">
                <a:latin typeface="+mj-lt"/>
              </a:rPr>
              <a:t>Trẻ hiểu được nội dung câu chuyện. Nhớ được các nhân vật trong truyện.</a:t>
            </a:r>
            <a:endParaRPr lang="en-US" sz="2000" dirty="0">
              <a:latin typeface="+mj-lt"/>
            </a:endParaRPr>
          </a:p>
          <a:p>
            <a:pPr marL="285750" indent="-285750" algn="just">
              <a:buFontTx/>
              <a:buChar char="-"/>
              <a:defRPr/>
            </a:pPr>
            <a:r>
              <a:rPr lang="vi-VN" sz="2000" dirty="0">
                <a:latin typeface="+mj-lt"/>
              </a:rPr>
              <a:t>Nắm được trình tự câu chuyện.</a:t>
            </a:r>
            <a:endParaRPr lang="en-US" sz="2000" dirty="0">
              <a:latin typeface="+mj-lt"/>
            </a:endParaRPr>
          </a:p>
          <a:p>
            <a:pPr algn="just">
              <a:defRPr/>
            </a:pPr>
            <a:r>
              <a:rPr lang="vi-VN" sz="2000" b="1" dirty="0">
                <a:latin typeface="+mj-lt"/>
              </a:rPr>
              <a:t>2/ Kỹ năng: </a:t>
            </a:r>
            <a:endParaRPr lang="en-US" sz="2000" b="1" dirty="0">
              <a:latin typeface="+mj-lt"/>
            </a:endParaRPr>
          </a:p>
          <a:p>
            <a:pPr marL="285750" indent="-285750" algn="just">
              <a:buFontTx/>
              <a:buChar char="-"/>
              <a:defRPr/>
            </a:pPr>
            <a:r>
              <a:rPr lang="vi-VN" sz="2000" dirty="0">
                <a:latin typeface="+mj-lt"/>
              </a:rPr>
              <a:t>Kỹ năng chú ý lắng nghe, quan sát.</a:t>
            </a:r>
            <a:endParaRPr lang="en-US" sz="2000" dirty="0">
              <a:latin typeface="+mj-lt"/>
            </a:endParaRPr>
          </a:p>
          <a:p>
            <a:pPr marL="285750" indent="-285750" algn="just">
              <a:buFontTx/>
              <a:buChar char="-"/>
              <a:defRPr/>
            </a:pPr>
            <a:r>
              <a:rPr lang="vi-VN" sz="2000" dirty="0">
                <a:latin typeface="+mj-lt"/>
              </a:rPr>
              <a:t>Kỹ năng ghi nhớ, suy luận để trả lời các câu hỏi của cô.</a:t>
            </a:r>
            <a:endParaRPr lang="en-US" sz="2000" dirty="0">
              <a:latin typeface="+mj-lt"/>
            </a:endParaRPr>
          </a:p>
          <a:p>
            <a:pPr marL="285750" indent="-285750" algn="just">
              <a:buFontTx/>
              <a:buChar char="-"/>
              <a:defRPr/>
            </a:pPr>
            <a:r>
              <a:rPr lang="vi-VN" sz="2000" dirty="0">
                <a:latin typeface="+mj-lt"/>
              </a:rPr>
              <a:t>Rèn ngôn ngữ mạch lạc, phát triển vốn từ cho trẻ.</a:t>
            </a:r>
            <a:endParaRPr lang="en-US" sz="2000" dirty="0">
              <a:latin typeface="+mj-lt"/>
            </a:endParaRPr>
          </a:p>
          <a:p>
            <a:pPr algn="just">
              <a:defRPr/>
            </a:pPr>
            <a:r>
              <a:rPr lang="vi-VN" sz="2000" b="1" dirty="0">
                <a:latin typeface="+mj-lt"/>
              </a:rPr>
              <a:t>3/ Thái độ:</a:t>
            </a:r>
            <a:endParaRPr lang="en-US" sz="2000" dirty="0">
              <a:latin typeface="+mj-lt"/>
            </a:endParaRPr>
          </a:p>
          <a:p>
            <a:pPr marL="342900" indent="-342900" algn="just">
              <a:buFontTx/>
              <a:buChar char="-"/>
              <a:defRPr/>
            </a:pPr>
            <a:r>
              <a:rPr lang="vi-VN" sz="2000" dirty="0">
                <a:latin typeface="+mj-lt"/>
              </a:rPr>
              <a:t>Qua câu chuyện trẻ biết </a:t>
            </a:r>
            <a:r>
              <a:rPr lang="en-US" sz="2000" dirty="0" err="1" smtClean="0">
                <a:latin typeface="Times New Roman" pitchFamily="18" charset="0"/>
                <a:cs typeface="Times New Roman" pitchFamily="18" charset="0"/>
              </a:rPr>
              <a:t>học</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hỏi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và</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tuân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thủ</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luật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giáo</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thông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khi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trên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đường</a:t>
            </a:r>
            <a:endParaRPr lang="en-US" sz="2000" dirty="0">
              <a:latin typeface="Times New Roman" pitchFamily="18" charset="0"/>
              <a:cs typeface="Times New Roman" pitchFamily="18" charset="0"/>
            </a:endParaRPr>
          </a:p>
          <a:p>
            <a:pPr algn="just">
              <a:defRPr/>
            </a:pPr>
            <a:endParaRPr lang="en-US" dirty="0">
              <a:solidFill>
                <a:srgbClr val="0000FF"/>
              </a:solidFill>
              <a:latin typeface="+mj-lt"/>
            </a:endParaRPr>
          </a:p>
        </p:txBody>
      </p:sp>
    </p:spTree>
    <p:extLst>
      <p:ext uri="{BB962C8B-B14F-4D97-AF65-F5344CB8AC3E}">
        <p14:creationId xmlns:p14="http://schemas.microsoft.com/office/powerpoint/2010/main" val="118134474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2000"/>
                                        <p:tgtEl>
                                          <p:spTgt spid="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1000"/>
                                        <p:tgtEl>
                                          <p:spTgt spid="4">
                                            <p:txEl>
                                              <p:pRg st="2" end="2"/>
                                            </p:txEl>
                                          </p:spTgt>
                                        </p:tgtEl>
                                      </p:cBhvr>
                                    </p:animEffect>
                                    <p:anim calcmode="lin" valueType="num">
                                      <p:cBhvr>
                                        <p:cTn id="20"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nodeType="clickEffect">
                                  <p:stCondLst>
                                    <p:cond delay="0"/>
                                  </p:stCondLst>
                                  <p:childTnLst>
                                    <p:set>
                                      <p:cBhvr>
                                        <p:cTn id="25" dur="1" fill="hold">
                                          <p:stCondLst>
                                            <p:cond delay="0"/>
                                          </p:stCondLst>
                                        </p:cTn>
                                        <p:tgtEl>
                                          <p:spTgt spid="4">
                                            <p:txEl>
                                              <p:pRg st="3" end="3"/>
                                            </p:txEl>
                                          </p:spTgt>
                                        </p:tgtEl>
                                        <p:attrNameLst>
                                          <p:attrName>style.visibility</p:attrName>
                                        </p:attrNameLst>
                                      </p:cBhvr>
                                      <p:to>
                                        <p:strVal val="visible"/>
                                      </p:to>
                                    </p:set>
                                    <p:animEffect transition="in" filter="fade">
                                      <p:cBhvr>
                                        <p:cTn id="26" dur="1000"/>
                                        <p:tgtEl>
                                          <p:spTgt spid="4">
                                            <p:txEl>
                                              <p:pRg st="3" end="3"/>
                                            </p:txEl>
                                          </p:spTgt>
                                        </p:tgtEl>
                                      </p:cBhvr>
                                    </p:animEffect>
                                    <p:anim calcmode="lin" valueType="num">
                                      <p:cBhvr>
                                        <p:cTn id="27"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2" presetClass="entr" presetSubtype="0" fill="hold" nodeType="clickEffect">
                                  <p:stCondLst>
                                    <p:cond delay="0"/>
                                  </p:stCondLst>
                                  <p:childTnLst>
                                    <p:set>
                                      <p:cBhvr>
                                        <p:cTn id="32" dur="1" fill="hold">
                                          <p:stCondLst>
                                            <p:cond delay="0"/>
                                          </p:stCondLst>
                                        </p:cTn>
                                        <p:tgtEl>
                                          <p:spTgt spid="4">
                                            <p:txEl>
                                              <p:pRg st="4" end="4"/>
                                            </p:txEl>
                                          </p:spTgt>
                                        </p:tgtEl>
                                        <p:attrNameLst>
                                          <p:attrName>style.visibility</p:attrName>
                                        </p:attrNameLst>
                                      </p:cBhvr>
                                      <p:to>
                                        <p:strVal val="visible"/>
                                      </p:to>
                                    </p:set>
                                    <p:animEffect transition="in" filter="fade">
                                      <p:cBhvr>
                                        <p:cTn id="33" dur="1000"/>
                                        <p:tgtEl>
                                          <p:spTgt spid="4">
                                            <p:txEl>
                                              <p:pRg st="4" end="4"/>
                                            </p:txEl>
                                          </p:spTgt>
                                        </p:tgtEl>
                                      </p:cBhvr>
                                    </p:animEffect>
                                    <p:anim calcmode="lin" valueType="num">
                                      <p:cBhvr>
                                        <p:cTn id="34"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42" presetClass="entr" presetSubtype="0" fill="hold" nodeType="clickEffect">
                                  <p:stCondLst>
                                    <p:cond delay="0"/>
                                  </p:stCondLst>
                                  <p:childTnLst>
                                    <p:set>
                                      <p:cBhvr>
                                        <p:cTn id="39" dur="1" fill="hold">
                                          <p:stCondLst>
                                            <p:cond delay="0"/>
                                          </p:stCondLst>
                                        </p:cTn>
                                        <p:tgtEl>
                                          <p:spTgt spid="4">
                                            <p:txEl>
                                              <p:pRg st="5" end="5"/>
                                            </p:txEl>
                                          </p:spTgt>
                                        </p:tgtEl>
                                        <p:attrNameLst>
                                          <p:attrName>style.visibility</p:attrName>
                                        </p:attrNameLst>
                                      </p:cBhvr>
                                      <p:to>
                                        <p:strVal val="visible"/>
                                      </p:to>
                                    </p:set>
                                    <p:animEffect transition="in" filter="fade">
                                      <p:cBhvr>
                                        <p:cTn id="40" dur="1000"/>
                                        <p:tgtEl>
                                          <p:spTgt spid="4">
                                            <p:txEl>
                                              <p:pRg st="5" end="5"/>
                                            </p:txEl>
                                          </p:spTgt>
                                        </p:tgtEl>
                                      </p:cBhvr>
                                    </p:animEffect>
                                    <p:anim calcmode="lin" valueType="num">
                                      <p:cBhvr>
                                        <p:cTn id="41"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42" presetClass="entr" presetSubtype="0" fill="hold" nodeType="clickEffect">
                                  <p:stCondLst>
                                    <p:cond delay="0"/>
                                  </p:stCondLst>
                                  <p:childTnLst>
                                    <p:set>
                                      <p:cBhvr>
                                        <p:cTn id="46" dur="1" fill="hold">
                                          <p:stCondLst>
                                            <p:cond delay="0"/>
                                          </p:stCondLst>
                                        </p:cTn>
                                        <p:tgtEl>
                                          <p:spTgt spid="4">
                                            <p:txEl>
                                              <p:pRg st="6" end="6"/>
                                            </p:txEl>
                                          </p:spTgt>
                                        </p:tgtEl>
                                        <p:attrNameLst>
                                          <p:attrName>style.visibility</p:attrName>
                                        </p:attrNameLst>
                                      </p:cBhvr>
                                      <p:to>
                                        <p:strVal val="visible"/>
                                      </p:to>
                                    </p:set>
                                    <p:animEffect transition="in" filter="fade">
                                      <p:cBhvr>
                                        <p:cTn id="47" dur="1000"/>
                                        <p:tgtEl>
                                          <p:spTgt spid="4">
                                            <p:txEl>
                                              <p:pRg st="6" end="6"/>
                                            </p:txEl>
                                          </p:spTgt>
                                        </p:tgtEl>
                                      </p:cBhvr>
                                    </p:animEffect>
                                    <p:anim calcmode="lin" valueType="num">
                                      <p:cBhvr>
                                        <p:cTn id="48"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42" presetClass="entr" presetSubtype="0" fill="hold" nodeType="clickEffect">
                                  <p:stCondLst>
                                    <p:cond delay="0"/>
                                  </p:stCondLst>
                                  <p:childTnLst>
                                    <p:set>
                                      <p:cBhvr>
                                        <p:cTn id="53" dur="1" fill="hold">
                                          <p:stCondLst>
                                            <p:cond delay="0"/>
                                          </p:stCondLst>
                                        </p:cTn>
                                        <p:tgtEl>
                                          <p:spTgt spid="4">
                                            <p:txEl>
                                              <p:pRg st="7" end="7"/>
                                            </p:txEl>
                                          </p:spTgt>
                                        </p:tgtEl>
                                        <p:attrNameLst>
                                          <p:attrName>style.visibility</p:attrName>
                                        </p:attrNameLst>
                                      </p:cBhvr>
                                      <p:to>
                                        <p:strVal val="visible"/>
                                      </p:to>
                                    </p:set>
                                    <p:animEffect transition="in" filter="fade">
                                      <p:cBhvr>
                                        <p:cTn id="54" dur="1000"/>
                                        <p:tgtEl>
                                          <p:spTgt spid="4">
                                            <p:txEl>
                                              <p:pRg st="7" end="7"/>
                                            </p:txEl>
                                          </p:spTgt>
                                        </p:tgtEl>
                                      </p:cBhvr>
                                    </p:animEffect>
                                    <p:anim calcmode="lin" valueType="num">
                                      <p:cBhvr>
                                        <p:cTn id="55"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56"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42" presetClass="entr" presetSubtype="0" fill="hold" nodeType="clickEffect">
                                  <p:stCondLst>
                                    <p:cond delay="0"/>
                                  </p:stCondLst>
                                  <p:childTnLst>
                                    <p:set>
                                      <p:cBhvr>
                                        <p:cTn id="60" dur="1" fill="hold">
                                          <p:stCondLst>
                                            <p:cond delay="0"/>
                                          </p:stCondLst>
                                        </p:cTn>
                                        <p:tgtEl>
                                          <p:spTgt spid="4">
                                            <p:txEl>
                                              <p:pRg st="8" end="8"/>
                                            </p:txEl>
                                          </p:spTgt>
                                        </p:tgtEl>
                                        <p:attrNameLst>
                                          <p:attrName>style.visibility</p:attrName>
                                        </p:attrNameLst>
                                      </p:cBhvr>
                                      <p:to>
                                        <p:strVal val="visible"/>
                                      </p:to>
                                    </p:set>
                                    <p:animEffect transition="in" filter="fade">
                                      <p:cBhvr>
                                        <p:cTn id="61" dur="1000"/>
                                        <p:tgtEl>
                                          <p:spTgt spid="4">
                                            <p:txEl>
                                              <p:pRg st="8" end="8"/>
                                            </p:txEl>
                                          </p:spTgt>
                                        </p:tgtEl>
                                      </p:cBhvr>
                                    </p:animEffect>
                                    <p:anim calcmode="lin" valueType="num">
                                      <p:cBhvr>
                                        <p:cTn id="62"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63"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4" fill="hold" nodeType="clickPar">
                      <p:stCondLst>
                        <p:cond delay="indefinite"/>
                      </p:stCondLst>
                      <p:childTnLst>
                        <p:par>
                          <p:cTn id="65" fill="hold" nodeType="withGroup">
                            <p:stCondLst>
                              <p:cond delay="0"/>
                            </p:stCondLst>
                            <p:childTnLst>
                              <p:par>
                                <p:cTn id="66" presetID="42" presetClass="entr" presetSubtype="0" fill="hold" nodeType="clickEffect">
                                  <p:stCondLst>
                                    <p:cond delay="0"/>
                                  </p:stCondLst>
                                  <p:childTnLst>
                                    <p:set>
                                      <p:cBhvr>
                                        <p:cTn id="67" dur="1" fill="hold">
                                          <p:stCondLst>
                                            <p:cond delay="0"/>
                                          </p:stCondLst>
                                        </p:cTn>
                                        <p:tgtEl>
                                          <p:spTgt spid="4">
                                            <p:txEl>
                                              <p:pRg st="9" end="9"/>
                                            </p:txEl>
                                          </p:spTgt>
                                        </p:tgtEl>
                                        <p:attrNameLst>
                                          <p:attrName>style.visibility</p:attrName>
                                        </p:attrNameLst>
                                      </p:cBhvr>
                                      <p:to>
                                        <p:strVal val="visible"/>
                                      </p:to>
                                    </p:set>
                                    <p:animEffect transition="in" filter="fade">
                                      <p:cBhvr>
                                        <p:cTn id="68" dur="1000"/>
                                        <p:tgtEl>
                                          <p:spTgt spid="4">
                                            <p:txEl>
                                              <p:pRg st="9" end="9"/>
                                            </p:txEl>
                                          </p:spTgt>
                                        </p:tgtEl>
                                      </p:cBhvr>
                                    </p:animEffect>
                                    <p:anim calcmode="lin" valueType="num">
                                      <p:cBhvr>
                                        <p:cTn id="69"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70" dur="1000" fill="hold"/>
                                        <p:tgtEl>
                                          <p:spTgt spid="4">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spTree>
    <p:extLst>
      <p:ext uri="{BB962C8B-B14F-4D97-AF65-F5344CB8AC3E}">
        <p14:creationId xmlns:p14="http://schemas.microsoft.com/office/powerpoint/2010/main" val="17755072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3999" cy="6858000"/>
          </a:xfrm>
        </p:spPr>
      </p:pic>
      <p:sp>
        <p:nvSpPr>
          <p:cNvPr id="5" name="Rectangle 4"/>
          <p:cNvSpPr/>
          <p:nvPr/>
        </p:nvSpPr>
        <p:spPr>
          <a:xfrm>
            <a:off x="0" y="5791200"/>
            <a:ext cx="8686800" cy="923330"/>
          </a:xfrm>
          <a:prstGeom prst="rect">
            <a:avLst/>
          </a:prstGeom>
        </p:spPr>
        <p:txBody>
          <a:bodyPr wrap="square">
            <a:spAutoFit/>
          </a:bodyPr>
          <a:lstStyle/>
          <a:p>
            <a:r>
              <a:rPr lang="vi-VN" smtClean="0">
                <a:solidFill>
                  <a:srgbClr val="FF0000"/>
                </a:solidFill>
              </a:rPr>
              <a:t>Hôm nay các ô tô trong xưởng phải dậy sớm để nghe chú cảnh sát Mèo giảng về luật giao thông. Chú dặn các ô tô phải nhỡ kĩ: Đèn đỏ phải dừng lại, đèn xanh mới được đi, không được đi vào đường một chiều</a:t>
            </a:r>
            <a:r>
              <a:rPr lang="vi-VN" smtClean="0"/>
              <a:t>…</a:t>
            </a:r>
            <a:endParaRPr lang="vi-VN"/>
          </a:p>
        </p:txBody>
      </p:sp>
    </p:spTree>
    <p:extLst>
      <p:ext uri="{BB962C8B-B14F-4D97-AF65-F5344CB8AC3E}">
        <p14:creationId xmlns:p14="http://schemas.microsoft.com/office/powerpoint/2010/main" val="32765719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sp>
        <p:nvSpPr>
          <p:cNvPr id="5" name="Rectangle 4"/>
          <p:cNvSpPr/>
          <p:nvPr/>
        </p:nvSpPr>
        <p:spPr>
          <a:xfrm>
            <a:off x="734290" y="6096000"/>
            <a:ext cx="7675418" cy="646331"/>
          </a:xfrm>
          <a:prstGeom prst="rect">
            <a:avLst/>
          </a:prstGeom>
        </p:spPr>
        <p:txBody>
          <a:bodyPr wrap="square">
            <a:spAutoFit/>
          </a:bodyPr>
          <a:lstStyle/>
          <a:p>
            <a:r>
              <a:rPr lang="vi-VN" smtClean="0">
                <a:solidFill>
                  <a:srgbClr val="FF0000"/>
                </a:solidFill>
              </a:rPr>
              <a:t>Ô </a:t>
            </a:r>
            <a:r>
              <a:rPr lang="vi-VN">
                <a:solidFill>
                  <a:srgbClr val="FF0000"/>
                </a:solidFill>
              </a:rPr>
              <a:t>tô con nghe vậy chỉ cười, cho là quá dễ, không cần phải học nên ngáp ngắn ngáp dài rồi nhắm mắt ngủ.</a:t>
            </a:r>
          </a:p>
        </p:txBody>
      </p:sp>
    </p:spTree>
    <p:extLst>
      <p:ext uri="{BB962C8B-B14F-4D97-AF65-F5344CB8AC3E}">
        <p14:creationId xmlns:p14="http://schemas.microsoft.com/office/powerpoint/2010/main" val="21100528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
        <p:nvSpPr>
          <p:cNvPr id="5" name="Rectangle 4"/>
          <p:cNvSpPr/>
          <p:nvPr/>
        </p:nvSpPr>
        <p:spPr>
          <a:xfrm>
            <a:off x="3276600" y="5657671"/>
            <a:ext cx="4572000" cy="1200329"/>
          </a:xfrm>
          <a:prstGeom prst="rect">
            <a:avLst/>
          </a:prstGeom>
        </p:spPr>
        <p:txBody>
          <a:bodyPr>
            <a:spAutoFit/>
          </a:bodyPr>
          <a:lstStyle/>
          <a:p>
            <a:pPr algn="r"/>
            <a:endParaRPr lang="vi-VN">
              <a:solidFill>
                <a:srgbClr val="FFFF00"/>
              </a:solidFill>
            </a:endParaRPr>
          </a:p>
          <a:p>
            <a:r>
              <a:rPr lang="en-US" smtClean="0">
                <a:solidFill>
                  <a:srgbClr val="FFFF00"/>
                </a:solidFill>
              </a:rPr>
              <a:t>Chú cảnh sát mèo hỏi:</a:t>
            </a:r>
          </a:p>
          <a:p>
            <a:r>
              <a:rPr lang="vi-VN" smtClean="0">
                <a:solidFill>
                  <a:srgbClr val="FFFF00"/>
                </a:solidFill>
              </a:rPr>
              <a:t>– </a:t>
            </a:r>
            <a:r>
              <a:rPr lang="vi-VN">
                <a:solidFill>
                  <a:srgbClr val="FFFF00"/>
                </a:solidFill>
              </a:rPr>
              <a:t>Đã nhớ kỹ luật chưa, Ô tô con?</a:t>
            </a:r>
          </a:p>
          <a:p>
            <a:r>
              <a:rPr lang="vi-VN">
                <a:solidFill>
                  <a:srgbClr val="FFFF00"/>
                </a:solidFill>
              </a:rPr>
              <a:t>– Dễ lắm, cháu nhớ rồi chú ạ!</a:t>
            </a:r>
          </a:p>
        </p:txBody>
      </p:sp>
      <p:sp>
        <p:nvSpPr>
          <p:cNvPr id="7" name="Rectangle 6"/>
          <p:cNvSpPr/>
          <p:nvPr/>
        </p:nvSpPr>
        <p:spPr>
          <a:xfrm>
            <a:off x="381000" y="304800"/>
            <a:ext cx="7696200" cy="646331"/>
          </a:xfrm>
          <a:prstGeom prst="rect">
            <a:avLst/>
          </a:prstGeom>
        </p:spPr>
        <p:txBody>
          <a:bodyPr wrap="square">
            <a:spAutoFit/>
          </a:bodyPr>
          <a:lstStyle/>
          <a:p>
            <a:r>
              <a:rPr lang="vi-VN" smtClean="0"/>
              <a:t>Ô tô con ngủ quên mất cho tới khi các ô tô khác ở xưởng lần lượt chạy ra đường cậu mới bừng tỉnh, vội vàng chạy theo</a:t>
            </a:r>
            <a:endParaRPr lang="en-US"/>
          </a:p>
        </p:txBody>
      </p:sp>
    </p:spTree>
    <p:extLst>
      <p:ext uri="{BB962C8B-B14F-4D97-AF65-F5344CB8AC3E}">
        <p14:creationId xmlns:p14="http://schemas.microsoft.com/office/powerpoint/2010/main" val="20013538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709" y="76200"/>
            <a:ext cx="9144000" cy="6858000"/>
          </a:xfrm>
        </p:spPr>
      </p:pic>
      <p:sp>
        <p:nvSpPr>
          <p:cNvPr id="5" name="Rectangle 4"/>
          <p:cNvSpPr/>
          <p:nvPr/>
        </p:nvSpPr>
        <p:spPr>
          <a:xfrm>
            <a:off x="27709" y="0"/>
            <a:ext cx="8125691" cy="1200329"/>
          </a:xfrm>
          <a:prstGeom prst="rect">
            <a:avLst/>
          </a:prstGeom>
        </p:spPr>
        <p:txBody>
          <a:bodyPr wrap="square">
            <a:spAutoFit/>
          </a:bodyPr>
          <a:lstStyle/>
          <a:p>
            <a:r>
              <a:rPr lang="vi-VN">
                <a:solidFill>
                  <a:srgbClr val="FFFF00"/>
                </a:solidFill>
              </a:rPr>
              <a:t>Vừa ra tới đường là Ô tô con đã phóng nhanh. Gần tới ngã tư đèn đỏ mà chú vẫn không hay biết. Chú lạc giữa 1 dòng xe đi ngược lại với mình. Chú đành đừng dạt vào lề đường ngơ ngác nhìn.</a:t>
            </a:r>
          </a:p>
          <a:p>
            <a:r>
              <a:rPr lang="vi-VN">
                <a:solidFill>
                  <a:srgbClr val="FFFF00"/>
                </a:solidFill>
              </a:rPr>
              <a:t>– Ối, sao thế nhỉ</a:t>
            </a:r>
          </a:p>
        </p:txBody>
      </p:sp>
      <p:sp>
        <p:nvSpPr>
          <p:cNvPr id="6" name="Rectangle 5"/>
          <p:cNvSpPr/>
          <p:nvPr/>
        </p:nvSpPr>
        <p:spPr>
          <a:xfrm>
            <a:off x="13853" y="5029200"/>
            <a:ext cx="6296891" cy="1477328"/>
          </a:xfrm>
          <a:prstGeom prst="rect">
            <a:avLst/>
          </a:prstGeom>
        </p:spPr>
        <p:txBody>
          <a:bodyPr wrap="square">
            <a:spAutoFit/>
          </a:bodyPr>
          <a:lstStyle/>
          <a:p>
            <a:r>
              <a:rPr lang="vi-VN">
                <a:solidFill>
                  <a:srgbClr val="FFFF00"/>
                </a:solidFill>
              </a:rPr>
              <a:t>Đúng lúc đó 1 chú cảnh sát giao thông tuýt còi đi tới khiến Ô tô con bối rối không hiểu có chuyện gì xảy ra.</a:t>
            </a:r>
          </a:p>
          <a:p>
            <a:r>
              <a:rPr lang="vi-VN">
                <a:solidFill>
                  <a:srgbClr val="FFFF00"/>
                </a:solidFill>
              </a:rPr>
              <a:t>– Cháu bị phạt vì đã đi vào đường một chiều, vi phạm luật giao thông.</a:t>
            </a:r>
          </a:p>
          <a:p>
            <a:r>
              <a:rPr lang="vi-VN">
                <a:solidFill>
                  <a:srgbClr val="FFFF00"/>
                </a:solidFill>
              </a:rPr>
              <a:t>– Cháu.. cháu không biết ạ!</a:t>
            </a:r>
          </a:p>
        </p:txBody>
      </p:sp>
    </p:spTree>
    <p:extLst>
      <p:ext uri="{BB962C8B-B14F-4D97-AF65-F5344CB8AC3E}">
        <p14:creationId xmlns:p14="http://schemas.microsoft.com/office/powerpoint/2010/main" val="99775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3999" cy="6858000"/>
          </a:xfrm>
        </p:spPr>
      </p:pic>
      <p:sp>
        <p:nvSpPr>
          <p:cNvPr id="5" name="Rectangle 4"/>
          <p:cNvSpPr/>
          <p:nvPr/>
        </p:nvSpPr>
        <p:spPr>
          <a:xfrm>
            <a:off x="2514600" y="5657671"/>
            <a:ext cx="6629400" cy="1200329"/>
          </a:xfrm>
          <a:prstGeom prst="rect">
            <a:avLst/>
          </a:prstGeom>
        </p:spPr>
        <p:txBody>
          <a:bodyPr wrap="square">
            <a:spAutoFit/>
          </a:bodyPr>
          <a:lstStyle/>
          <a:p>
            <a:r>
              <a:rPr lang="vi-VN"/>
              <a:t>Thì ra lúc sáng, ô tô con không học kỹ bài nên không biết là chỉ số xe như xe cảnh sát, xe cứu hỏa, xe cứu thương đi làm nhiệm vụ… mới được đi vào đường một chiều mà thôi.</a:t>
            </a:r>
          </a:p>
          <a:p>
            <a:r>
              <a:rPr lang="vi-VN"/>
              <a:t>Ô tô con vừa xấu hổ vừa ân hận vì sự chủ quan của mình.</a:t>
            </a:r>
          </a:p>
        </p:txBody>
      </p:sp>
    </p:spTree>
    <p:extLst>
      <p:ext uri="{BB962C8B-B14F-4D97-AF65-F5344CB8AC3E}">
        <p14:creationId xmlns:p14="http://schemas.microsoft.com/office/powerpoint/2010/main" val="29108815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360</Words>
  <Application>Microsoft Office PowerPoint</Application>
  <PresentationFormat>On-screen Show (4:3)</PresentationFormat>
  <Paragraphs>35</Paragraphs>
  <Slides>8</Slides>
  <Notes>1</Notes>
  <HiddenSlides>0</HiddenSlides>
  <MMClips>1</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minhtuan6990@gmail.com / 01686898975</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 MINH TUAN</dc:creator>
  <cp:lastModifiedBy>huy_ctn</cp:lastModifiedBy>
  <cp:revision>6</cp:revision>
  <dcterms:created xsi:type="dcterms:W3CDTF">2021-03-20T01:52:42Z</dcterms:created>
  <dcterms:modified xsi:type="dcterms:W3CDTF">2024-03-14T09:08:31Z</dcterms:modified>
</cp:coreProperties>
</file>