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72" r:id="rId4"/>
    <p:sldId id="263" r:id="rId5"/>
    <p:sldId id="259" r:id="rId6"/>
    <p:sldId id="274" r:id="rId7"/>
    <p:sldId id="275" r:id="rId8"/>
    <p:sldId id="276" r:id="rId9"/>
    <p:sldId id="277" r:id="rId10"/>
    <p:sldId id="278" r:id="rId11"/>
    <p:sldId id="279" r:id="rId12"/>
    <p:sldId id="280" r:id="rId13"/>
    <p:sldId id="28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8CBEF7-0261-41DB-B4A0-E539CE3489A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CBEF7-0261-41DB-B4A0-E539CE3489A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8CBEF7-0261-41DB-B4A0-E539CE3489A0}"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CBEF7-0261-41DB-B4A0-E539CE3489A0}" type="datetimeFigureOut">
              <a:rPr lang="en-US" smtClean="0"/>
              <a:pPr/>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CBEF7-0261-41DB-B4A0-E539CE3489A0}" type="datetimeFigureOut">
              <a:rPr lang="en-US" smtClean="0"/>
              <a:pPr/>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202CDE-9F88-7AB8-A174-9466E2CFE145}"/>
              </a:ext>
            </a:extLst>
          </p:cNvPr>
          <p:cNvSpPr/>
          <p:nvPr/>
        </p:nvSpPr>
        <p:spPr>
          <a:xfrm>
            <a:off x="1894964" y="1802522"/>
            <a:ext cx="6343404" cy="646331"/>
          </a:xfrm>
          <a:prstGeom prst="rect">
            <a:avLst/>
          </a:prstGeom>
          <a:noFill/>
        </p:spPr>
        <p:txBody>
          <a:bodyPr wrap="none" lIns="91440" tIns="45720" rIns="91440" bIns="45720">
            <a:spAutoFit/>
          </a:bodyPr>
          <a:lstStyle/>
          <a:p>
            <a:pPr algn="ctr"/>
            <a:r>
              <a:rPr lang="en-US" sz="36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Lĩnh</a:t>
            </a:r>
            <a:r>
              <a:rPr lang="en-US" sz="36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vực</a:t>
            </a:r>
            <a:r>
              <a:rPr lang="en-US" sz="36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Phát</a:t>
            </a:r>
            <a:r>
              <a:rPr lang="en-US" sz="36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triển</a:t>
            </a:r>
            <a:r>
              <a:rPr lang="en-US" sz="36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nhân</a:t>
            </a:r>
            <a:r>
              <a:rPr lang="en-US" sz="36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b="1" dirty="0" err="1">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thức</a:t>
            </a:r>
            <a:endParaRPr lang="en-US" sz="3600" b="1" dirty="0">
              <a:ln w="0"/>
              <a:solidFill>
                <a:srgbClr val="00B0F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0C23C8-4665-2CB5-51E2-329158D62A9A}"/>
              </a:ext>
            </a:extLst>
          </p:cNvPr>
          <p:cNvSpPr txBox="1"/>
          <p:nvPr/>
        </p:nvSpPr>
        <p:spPr>
          <a:xfrm>
            <a:off x="2873941" y="2517111"/>
            <a:ext cx="4304255" cy="2031325"/>
          </a:xfrm>
          <a:prstGeom prst="rect">
            <a:avLst/>
          </a:prstGeom>
          <a:noFill/>
        </p:spPr>
        <p:txBody>
          <a:bodyPr wrap="none" rtlCol="0">
            <a:spAutoFit/>
          </a:bodyPr>
          <a:lstStyle/>
          <a:p>
            <a:pPr algn="ctr">
              <a:lnSpc>
                <a:spcPct val="150000"/>
              </a:lnSpc>
            </a:pPr>
            <a:r>
              <a:rPr lang="en-US" sz="2800" b="1" dirty="0" err="1">
                <a:solidFill>
                  <a:srgbClr val="B70BAB"/>
                </a:solidFill>
                <a:latin typeface="Times New Roman" panose="02020603050405020304" pitchFamily="18" charset="0"/>
                <a:cs typeface="Times New Roman" panose="02020603050405020304" pitchFamily="18" charset="0"/>
              </a:rPr>
              <a:t>Đề</a:t>
            </a:r>
            <a:r>
              <a:rPr lang="en-US" sz="2800" b="1" dirty="0">
                <a:solidFill>
                  <a:srgbClr val="B70BAB"/>
                </a:solidFill>
                <a:latin typeface="Times New Roman" panose="02020603050405020304" pitchFamily="18" charset="0"/>
                <a:cs typeface="Times New Roman" panose="02020603050405020304" pitchFamily="18" charset="0"/>
              </a:rPr>
              <a:t> </a:t>
            </a:r>
            <a:r>
              <a:rPr lang="en-US" sz="2800" b="1" dirty="0" err="1">
                <a:solidFill>
                  <a:srgbClr val="B70BAB"/>
                </a:solidFill>
                <a:latin typeface="Times New Roman" panose="02020603050405020304" pitchFamily="18" charset="0"/>
                <a:cs typeface="Times New Roman" panose="02020603050405020304" pitchFamily="18" charset="0"/>
              </a:rPr>
              <a:t>tài</a:t>
            </a:r>
            <a:r>
              <a:rPr lang="en-US" sz="2800" b="1" dirty="0">
                <a:solidFill>
                  <a:srgbClr val="B70BAB"/>
                </a:solidFill>
                <a:latin typeface="Times New Roman" panose="02020603050405020304" pitchFamily="18" charset="0"/>
                <a:cs typeface="Times New Roman" panose="02020603050405020304" pitchFamily="18" charset="0"/>
              </a:rPr>
              <a:t>: NBPB </a:t>
            </a:r>
            <a:r>
              <a:rPr lang="en-US" sz="2800" b="1" dirty="0" err="1">
                <a:solidFill>
                  <a:srgbClr val="B70BAB"/>
                </a:solidFill>
                <a:latin typeface="Times New Roman" panose="02020603050405020304" pitchFamily="18" charset="0"/>
                <a:cs typeface="Times New Roman" panose="02020603050405020304" pitchFamily="18" charset="0"/>
              </a:rPr>
              <a:t>hình</a:t>
            </a:r>
            <a:r>
              <a:rPr lang="en-US" sz="2800" b="1" dirty="0">
                <a:solidFill>
                  <a:srgbClr val="B70BAB"/>
                </a:solidFill>
                <a:latin typeface="Times New Roman" panose="02020603050405020304" pitchFamily="18" charset="0"/>
                <a:cs typeface="Times New Roman" panose="02020603050405020304" pitchFamily="18" charset="0"/>
              </a:rPr>
              <a:t> </a:t>
            </a:r>
            <a:r>
              <a:rPr lang="en-US" sz="2800" b="1" dirty="0" err="1">
                <a:solidFill>
                  <a:srgbClr val="B70BAB"/>
                </a:solidFill>
                <a:latin typeface="Times New Roman" panose="02020603050405020304" pitchFamily="18" charset="0"/>
                <a:cs typeface="Times New Roman" panose="02020603050405020304" pitchFamily="18" charset="0"/>
              </a:rPr>
              <a:t>vuông</a:t>
            </a:r>
            <a:endParaRPr lang="en-US" sz="2800" b="1" dirty="0">
              <a:solidFill>
                <a:srgbClr val="B70BAB"/>
              </a:solidFill>
              <a:latin typeface="Times New Roman" panose="02020603050405020304" pitchFamily="18" charset="0"/>
              <a:cs typeface="Times New Roman" panose="02020603050405020304" pitchFamily="18" charset="0"/>
            </a:endParaRPr>
          </a:p>
          <a:p>
            <a:pPr algn="ctr">
              <a:lnSpc>
                <a:spcPct val="150000"/>
              </a:lnSpc>
            </a:pPr>
            <a:r>
              <a:rPr lang="en-US" sz="2800" b="1" dirty="0" err="1">
                <a:solidFill>
                  <a:srgbClr val="B70BAB"/>
                </a:solidFill>
                <a:latin typeface="Times New Roman" panose="02020603050405020304" pitchFamily="18" charset="0"/>
                <a:cs typeface="Times New Roman" panose="02020603050405020304" pitchFamily="18" charset="0"/>
              </a:rPr>
              <a:t>Lứa</a:t>
            </a:r>
            <a:r>
              <a:rPr lang="en-US" sz="2800" b="1" dirty="0">
                <a:solidFill>
                  <a:srgbClr val="B70BAB"/>
                </a:solidFill>
                <a:latin typeface="Times New Roman" panose="02020603050405020304" pitchFamily="18" charset="0"/>
                <a:cs typeface="Times New Roman" panose="02020603050405020304" pitchFamily="18" charset="0"/>
              </a:rPr>
              <a:t> </a:t>
            </a:r>
            <a:r>
              <a:rPr lang="en-US" sz="2800" b="1" dirty="0" err="1">
                <a:solidFill>
                  <a:srgbClr val="B70BAB"/>
                </a:solidFill>
                <a:latin typeface="Times New Roman" panose="02020603050405020304" pitchFamily="18" charset="0"/>
                <a:cs typeface="Times New Roman" panose="02020603050405020304" pitchFamily="18" charset="0"/>
              </a:rPr>
              <a:t>tuổi</a:t>
            </a:r>
            <a:r>
              <a:rPr lang="en-US" sz="2800" b="1" dirty="0">
                <a:solidFill>
                  <a:srgbClr val="B70BAB"/>
                </a:solidFill>
                <a:latin typeface="Times New Roman" panose="02020603050405020304" pitchFamily="18" charset="0"/>
                <a:cs typeface="Times New Roman" panose="02020603050405020304" pitchFamily="18" charset="0"/>
              </a:rPr>
              <a:t>: 24-36 </a:t>
            </a:r>
            <a:r>
              <a:rPr lang="en-US" sz="2800" b="1" dirty="0" err="1" smtClean="0">
                <a:solidFill>
                  <a:srgbClr val="B70BAB"/>
                </a:solidFill>
                <a:latin typeface="Times New Roman" panose="02020603050405020304" pitchFamily="18" charset="0"/>
                <a:cs typeface="Times New Roman" panose="02020603050405020304" pitchFamily="18" charset="0"/>
              </a:rPr>
              <a:t>tháng</a:t>
            </a:r>
            <a:endParaRPr lang="en-US" sz="2800" b="1" dirty="0" smtClean="0">
              <a:solidFill>
                <a:srgbClr val="B70BAB"/>
              </a:solidFill>
              <a:latin typeface="Times New Roman" panose="02020603050405020304" pitchFamily="18" charset="0"/>
              <a:cs typeface="Times New Roman" panose="02020603050405020304" pitchFamily="18" charset="0"/>
            </a:endParaRPr>
          </a:p>
          <a:p>
            <a:pPr algn="ctr">
              <a:lnSpc>
                <a:spcPct val="150000"/>
              </a:lnSpc>
            </a:pPr>
            <a:r>
              <a:rPr lang="en-US" sz="2800" b="1" dirty="0" err="1" smtClean="0">
                <a:solidFill>
                  <a:srgbClr val="B70BAB"/>
                </a:solidFill>
                <a:latin typeface="Times New Roman" panose="02020603050405020304" pitchFamily="18" charset="0"/>
                <a:cs typeface="Times New Roman" panose="02020603050405020304" pitchFamily="18" charset="0"/>
              </a:rPr>
              <a:t>Giáo</a:t>
            </a:r>
            <a:r>
              <a:rPr lang="en-US" sz="2800" b="1" dirty="0" smtClean="0">
                <a:solidFill>
                  <a:srgbClr val="B70BAB"/>
                </a:solidFill>
                <a:latin typeface="Times New Roman" panose="02020603050405020304" pitchFamily="18" charset="0"/>
                <a:cs typeface="Times New Roman" panose="02020603050405020304" pitchFamily="18" charset="0"/>
              </a:rPr>
              <a:t> </a:t>
            </a:r>
            <a:r>
              <a:rPr lang="en-US" sz="2800" b="1" dirty="0" err="1" smtClean="0">
                <a:solidFill>
                  <a:srgbClr val="B70BAB"/>
                </a:solidFill>
                <a:latin typeface="Times New Roman" panose="02020603050405020304" pitchFamily="18" charset="0"/>
                <a:cs typeface="Times New Roman" panose="02020603050405020304" pitchFamily="18" charset="0"/>
              </a:rPr>
              <a:t>viên</a:t>
            </a:r>
            <a:r>
              <a:rPr lang="en-US" sz="2800" b="1" dirty="0" smtClean="0">
                <a:solidFill>
                  <a:srgbClr val="B70BAB"/>
                </a:solidFill>
                <a:latin typeface="Times New Roman" panose="02020603050405020304" pitchFamily="18" charset="0"/>
                <a:cs typeface="Times New Roman" panose="02020603050405020304" pitchFamily="18" charset="0"/>
              </a:rPr>
              <a:t>: </a:t>
            </a:r>
            <a:r>
              <a:rPr lang="en-US" sz="2800" b="1" dirty="0" err="1" smtClean="0">
                <a:solidFill>
                  <a:srgbClr val="B70BAB"/>
                </a:solidFill>
                <a:latin typeface="Times New Roman" panose="02020603050405020304" pitchFamily="18" charset="0"/>
                <a:cs typeface="Times New Roman" panose="02020603050405020304" pitchFamily="18" charset="0"/>
              </a:rPr>
              <a:t>Đặng</a:t>
            </a:r>
            <a:r>
              <a:rPr lang="en-US" sz="2800" b="1" dirty="0" smtClean="0">
                <a:solidFill>
                  <a:srgbClr val="B70BAB"/>
                </a:solidFill>
                <a:latin typeface="Times New Roman" panose="02020603050405020304" pitchFamily="18" charset="0"/>
                <a:cs typeface="Times New Roman" panose="02020603050405020304" pitchFamily="18" charset="0"/>
              </a:rPr>
              <a:t> Thu </a:t>
            </a:r>
            <a:r>
              <a:rPr lang="en-US" sz="2800" b="1" dirty="0" err="1" smtClean="0">
                <a:solidFill>
                  <a:srgbClr val="B70BAB"/>
                </a:solidFill>
                <a:latin typeface="Times New Roman" panose="02020603050405020304" pitchFamily="18" charset="0"/>
                <a:cs typeface="Times New Roman" panose="02020603050405020304" pitchFamily="18" charset="0"/>
              </a:rPr>
              <a:t>Thuỷ</a:t>
            </a:r>
            <a:endParaRPr lang="en-US" sz="2800" b="1" dirty="0">
              <a:solidFill>
                <a:srgbClr val="B70BAB"/>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40068" y="168224"/>
            <a:ext cx="4572000" cy="646331"/>
          </a:xfrm>
          <a:prstGeom prst="rect">
            <a:avLst/>
          </a:prstGeom>
        </p:spPr>
        <p:txBody>
          <a:bodyPr>
            <a:spAutoFit/>
          </a:bodyPr>
          <a:lstStyle/>
          <a:p>
            <a:pPr algn="ctr"/>
            <a:r>
              <a:rPr lang="en-US" b="1" dirty="0">
                <a:solidFill>
                  <a:srgbClr val="0000FF"/>
                </a:solidFill>
                <a:latin typeface="Times New Roman" panose="02020603050405020304" pitchFamily="18" charset="0"/>
                <a:cs typeface="Times New Roman" panose="02020603050405020304" pitchFamily="18" charset="0"/>
              </a:rPr>
              <a:t>ỦY BAN NHÂN DÂN</a:t>
            </a:r>
            <a:r>
              <a:rPr lang="vi-VN" b="1" dirty="0">
                <a:solidFill>
                  <a:srgbClr val="0000FF"/>
                </a:solidFill>
                <a:latin typeface="Times New Roman" panose="02020603050405020304" pitchFamily="18" charset="0"/>
                <a:cs typeface="Times New Roman" panose="02020603050405020304" pitchFamily="18" charset="0"/>
              </a:rPr>
              <a:t> QUẬN LONG BIÊN</a:t>
            </a:r>
            <a:endParaRPr lang="vi-VN" dirty="0">
              <a:solidFill>
                <a:srgbClr val="0000FF"/>
              </a:solidFill>
              <a:latin typeface="Times New Roman" panose="02020603050405020304" pitchFamily="18" charset="0"/>
              <a:cs typeface="Times New Roman" panose="02020603050405020304" pitchFamily="18" charset="0"/>
            </a:endParaRPr>
          </a:p>
          <a:p>
            <a:pPr algn="ctr"/>
            <a:r>
              <a:rPr lang="vi-VN" b="1" dirty="0">
                <a:solidFill>
                  <a:srgbClr val="0000FF"/>
                </a:solidFill>
                <a:latin typeface="Times New Roman" panose="02020603050405020304" pitchFamily="18" charset="0"/>
                <a:cs typeface="Times New Roman" panose="02020603050405020304" pitchFamily="18" charset="0"/>
              </a:rPr>
              <a:t>TRƯỜNG MẦM NON </a:t>
            </a:r>
            <a:r>
              <a:rPr lang="en-US" b="1" dirty="0">
                <a:solidFill>
                  <a:srgbClr val="0000FF"/>
                </a:solidFill>
                <a:latin typeface="Times New Roman" panose="02020603050405020304" pitchFamily="18" charset="0"/>
                <a:cs typeface="Times New Roman" panose="02020603050405020304" pitchFamily="18" charset="0"/>
              </a:rPr>
              <a:t>HOA PHƯỢNG</a:t>
            </a:r>
            <a:endParaRPr lang="vi-VN" b="1"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832" y="874930"/>
            <a:ext cx="877669" cy="877669"/>
          </a:xfrm>
          <a:prstGeom prst="rect">
            <a:avLst/>
          </a:prstGeom>
        </p:spPr>
      </p:pic>
    </p:spTree>
    <p:extLst>
      <p:ext uri="{BB962C8B-B14F-4D97-AF65-F5344CB8AC3E}">
        <p14:creationId xmlns:p14="http://schemas.microsoft.com/office/powerpoint/2010/main" val="13473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vàng</a:t>
            </a:r>
            <a:endParaRPr lang="en-US" sz="2400" b="1"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a:latin typeface="+mj-lt"/>
              </a:rPr>
              <a:t>Trò chơi 2: Về đúng nhà</a:t>
            </a:r>
          </a:p>
          <a:p>
            <a:r>
              <a:rPr lang="vi-VN" sz="2400" b="1" dirty="0">
                <a:latin typeface="+mj-lt"/>
              </a:rPr>
              <a:t>Mỗi trẻ cầm 1 hình vuông và cùng vận động theo bài hát “Trời nắng trời mưa”. Sau đó trẻ chọn về ngôi nhà hình vuông có màu giống màu của hình vuông trẻ cầm.</a:t>
            </a:r>
          </a:p>
          <a:p>
            <a:r>
              <a:rPr lang="vi-VN" sz="2400" b="1" dirty="0">
                <a:latin typeface="+mj-lt"/>
              </a:rPr>
              <a:t>(Cô cho trẻ chơi 3 lần, lần sau đổi hình với bạn có hình vuông khác màu).</a:t>
            </a:r>
            <a:endParaRPr lang="en-US" sz="2400" b="1"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pic>
        <p:nvPicPr>
          <p:cNvPr id="5" name="Picture 1">
            <a:extLst>
              <a:ext uri="{FF2B5EF4-FFF2-40B4-BE49-F238E27FC236}">
                <a16:creationId xmlns:a16="http://schemas.microsoft.com/office/drawing/2014/main" id="{AEBF9534-BA08-B07D-DE19-E624E79D64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1"/>
            <a:ext cx="4267200"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Cho trẻ chơi trò chơi 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a:t> </a:t>
            </a:r>
            <a:r>
              <a:rPr lang="vi-VN" sz="2400" b="1" i="1" dirty="0">
                <a:latin typeface="+mj-lt"/>
              </a:rPr>
              <a:t>Tay cô cầm có cái gì đây? </a:t>
            </a:r>
          </a:p>
          <a:p>
            <a:pPr>
              <a:buFontTx/>
              <a:buChar char="-"/>
            </a:pPr>
            <a:r>
              <a:rPr lang="vi-VN" sz="2400" b="1" i="1" dirty="0">
                <a:latin typeface="+mj-lt"/>
              </a:rPr>
              <a:t> Đồ chơi có màu gì ?</a:t>
            </a:r>
            <a:endParaRPr lang="en-US" sz="2400" b="1" i="1" dirty="0">
              <a:latin typeface="+mj-lt"/>
            </a:endParaRPr>
          </a:p>
          <a:p>
            <a:pPr>
              <a:buFontTx/>
              <a:buChar char="-"/>
            </a:pPr>
            <a:r>
              <a:rPr lang="vi-VN" sz="2400" b="1" i="1" dirty="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a:latin typeface="+mj-lt"/>
              </a:rPr>
              <a:t>* Cô giới thiệu cho trẻ biết: </a:t>
            </a:r>
          </a:p>
          <a:p>
            <a:r>
              <a:rPr lang="vi-VN" sz="2400" b="1" dirty="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a:latin typeface="+mj-lt"/>
              </a:rPr>
              <a:t>Cô tặng các con hộp quà</a:t>
            </a:r>
          </a:p>
          <a:p>
            <a:r>
              <a:rPr lang="vi-VN" sz="2400" b="1" dirty="0">
                <a:latin typeface="+mj-lt"/>
              </a:rPr>
              <a:t>+ Hộp quà có màu gì?</a:t>
            </a:r>
          </a:p>
          <a:p>
            <a:r>
              <a:rPr lang="vi-VN" dirty="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a:latin typeface="+mj-lt"/>
              </a:rPr>
              <a:t>- Đây là hình gì ?</a:t>
            </a:r>
          </a:p>
          <a:p>
            <a:r>
              <a:rPr lang="vi-VN" sz="2000" b="1" i="1" dirty="0">
                <a:latin typeface="+mj-lt"/>
              </a:rPr>
              <a:t>- Hình vuông có màu gì?</a:t>
            </a:r>
          </a:p>
          <a:p>
            <a:r>
              <a:rPr lang="vi-VN" sz="2000" b="1" i="1" dirty="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a:latin typeface="+mj-lt"/>
              </a:rPr>
              <a:t>Trò chơi 1:</a:t>
            </a:r>
          </a:p>
          <a:p>
            <a:pPr algn="ctr"/>
            <a:r>
              <a:rPr lang="vi-VN" sz="2400" b="1" dirty="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0"/>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3124200"/>
            <a:ext cx="2590800" cy="1200329"/>
          </a:xfrm>
          <a:prstGeom prst="rect">
            <a:avLst/>
          </a:prstGeom>
        </p:spPr>
        <p:txBody>
          <a:bodyPr wrap="square">
            <a:spAutoFit/>
          </a:bodyPr>
          <a:lstStyle/>
          <a:p>
            <a:pPr algn="ctr"/>
            <a:r>
              <a:rPr lang="vi-VN" sz="2400" b="1" dirty="0" smtClean="0">
                <a:latin typeface="+mj-lt"/>
              </a:rPr>
              <a:t> </a:t>
            </a:r>
            <a:r>
              <a:rPr lang="vi-VN" sz="2400" b="1" dirty="0">
                <a:latin typeface="+mj-lt"/>
              </a:rPr>
              <a:t>Hình vuông có màu gì?</a:t>
            </a:r>
          </a:p>
          <a:p>
            <a:endParaRPr lang="vi-VN" sz="2400"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a:latin typeface="+mj-lt"/>
              </a:rPr>
              <a:t>+ Hình vuông có màu gì?</a:t>
            </a:r>
          </a:p>
          <a:p>
            <a:r>
              <a:rPr lang="vi-VN" sz="2400" b="1" dirty="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250</Words>
  <Application>Microsoft Office PowerPoint</Application>
  <PresentationFormat>On-screen Show (4:3)</PresentationFormat>
  <Paragraphs>31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Admin</cp:lastModifiedBy>
  <cp:revision>43</cp:revision>
  <dcterms:created xsi:type="dcterms:W3CDTF">2021-10-30T11:20:37Z</dcterms:created>
  <dcterms:modified xsi:type="dcterms:W3CDTF">2024-03-18T05:54:34Z</dcterms:modified>
</cp:coreProperties>
</file>