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332" r:id="rId2"/>
    <p:sldId id="333" r:id="rId3"/>
    <p:sldId id="334" r:id="rId4"/>
    <p:sldId id="335" r:id="rId5"/>
    <p:sldId id="322" r:id="rId6"/>
    <p:sldId id="336" r:id="rId7"/>
    <p:sldId id="324" r:id="rId8"/>
    <p:sldId id="337" r:id="rId9"/>
    <p:sldId id="331" r:id="rId10"/>
    <p:sldId id="325" r:id="rId11"/>
    <p:sldId id="330" r:id="rId12"/>
    <p:sldId id="319" r:id="rId13"/>
    <p:sldId id="328" r:id="rId14"/>
    <p:sldId id="276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CC00CC"/>
    <a:srgbClr val="FF0066"/>
    <a:srgbClr val="CC99FF"/>
    <a:srgbClr val="CC66FF"/>
    <a:srgbClr val="66FFFF"/>
    <a:srgbClr val="FF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</p:grpSp>
      <p:sp>
        <p:nvSpPr>
          <p:cNvPr id="727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831514-2DD7-4A31-B896-06EE8CE257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073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8CF9F8-FD50-4005-9C91-D25CAF4764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463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AF7F7F-C489-4CCC-BACA-3BC9ED3FCE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503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C5FA57-05F0-4104-ACD3-FDC000268C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26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9A4243-82A8-4C60-9A84-2595B44469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37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BB6926-0C00-425C-8839-E78482D2F7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20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30DDC1-204B-4B83-A50D-3D44E5DC4B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438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DCE9FA-183F-4C08-B53A-056F1A86D3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38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8BEEE0-3346-420C-8687-7D43C0FA1F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417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E99D94-82A9-419E-A4B1-695426947F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03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61D79C-6299-4AD3-BD20-3F10E73B9F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38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BB381B-5CFB-4303-AA69-4FDDAF8AA4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36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68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9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9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A0FBB8BB-3BBB-48B9-AE3D-016C460AF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  <p:sldLayoutId id="214748422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elcome\Desktop\chinh%20tri%20th\-nhac%20thi%20dua.wav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elcome\Desktop\chinh%20tri%20th\-nhac%20thi%20dua.wav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Welcome\Desktop\chinh%20tri%20th\Nhac%20nen%20toan.mp3" TargetMode="Externa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Welcome\Desktop\chinh%20tri%20th\Track%201.mp3" TargetMode="Externa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13" Type="http://schemas.openxmlformats.org/officeDocument/2006/relationships/image" Target="../media/image42.gif"/><Relationship Id="rId3" Type="http://schemas.openxmlformats.org/officeDocument/2006/relationships/image" Target="../media/image32.png"/><Relationship Id="rId7" Type="http://schemas.openxmlformats.org/officeDocument/2006/relationships/image" Target="../media/image36.gif"/><Relationship Id="rId12" Type="http://schemas.openxmlformats.org/officeDocument/2006/relationships/image" Target="../media/image41.gif"/><Relationship Id="rId2" Type="http://schemas.openxmlformats.org/officeDocument/2006/relationships/image" Target="../media/image31.jpeg"/><Relationship Id="rId16" Type="http://schemas.openxmlformats.org/officeDocument/2006/relationships/image" Target="../media/image4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gif"/><Relationship Id="rId4" Type="http://schemas.openxmlformats.org/officeDocument/2006/relationships/image" Target="../media/image33.png"/><Relationship Id="rId9" Type="http://schemas.openxmlformats.org/officeDocument/2006/relationships/image" Target="../media/image38.gif"/><Relationship Id="rId14" Type="http://schemas.openxmlformats.org/officeDocument/2006/relationships/image" Target="../media/image4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toan%20hinh%20THANH%202021\NhaCuaToi-QuynhTrang-3676864_hq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toan%20hinh%20THANH%202021\Nhac%20nen%20toan.mp3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inh-nen-powerpoint-thieu-nhi.html | Powerpoint background design,  Background powerpoint, Cool powerpoint backgro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2700"/>
            <a:ext cx="9121775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362200" y="152400"/>
            <a:ext cx="4865688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vi-VN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QUẬN LONG BIÊN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HOA MỘC LAN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982913" y="2382838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 </a:t>
            </a:r>
            <a:r>
              <a:rPr lang="en-US" altLang="en-US" sz="2400" b="1">
                <a:solidFill>
                  <a:srgbClr val="002060"/>
                </a:solidFill>
              </a:rPr>
              <a:t>Làm quen với toán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47800" y="3179763"/>
            <a:ext cx="69342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b="1">
                <a:solidFill>
                  <a:srgbClr val="990000"/>
                </a:solidFill>
              </a:rPr>
              <a:t>Ôn nhận biết phân biệt hình tròn, vuông, tam giác, chữ nhật</a:t>
            </a: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2830513" y="3805238"/>
            <a:ext cx="3930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Lứa</a:t>
            </a:r>
            <a:r>
              <a:rPr lang="en-US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tuổi</a:t>
            </a:r>
            <a:r>
              <a:rPr lang="en-US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Mẫu</a:t>
            </a:r>
            <a:r>
              <a:rPr lang="en-US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giáo</a:t>
            </a:r>
            <a:r>
              <a:rPr lang="en-US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nhỡ</a:t>
            </a:r>
            <a:r>
              <a:rPr lang="en-US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4-5 </a:t>
            </a:r>
            <a:r>
              <a:rPr lang="en-US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tuổi</a:t>
            </a:r>
            <a:r>
              <a:rPr lang="en-US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r>
              <a:rPr lang="en-US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Giáo</a:t>
            </a:r>
            <a:r>
              <a:rPr lang="en-US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viên</a:t>
            </a:r>
            <a:r>
              <a:rPr lang="en-US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Nguyễn</a:t>
            </a: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Thị</a:t>
            </a: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Loan</a:t>
            </a:r>
            <a:endParaRPr lang="en-US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044" y="895350"/>
            <a:ext cx="1524000" cy="108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8"/>
          <p:cNvSpPr>
            <a:spLocks noChangeArrowheads="1"/>
          </p:cNvSpPr>
          <p:nvPr/>
        </p:nvSpPr>
        <p:spPr bwMode="auto">
          <a:xfrm>
            <a:off x="0" y="1600200"/>
            <a:ext cx="4572000" cy="5257800"/>
          </a:xfrm>
          <a:prstGeom prst="rect">
            <a:avLst/>
          </a:prstGeom>
          <a:solidFill>
            <a:srgbClr val="99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23555" name="Rectangle 19"/>
          <p:cNvSpPr>
            <a:spLocks noChangeArrowheads="1"/>
          </p:cNvSpPr>
          <p:nvPr/>
        </p:nvSpPr>
        <p:spPr bwMode="auto">
          <a:xfrm>
            <a:off x="4572000" y="1600200"/>
            <a:ext cx="4572000" cy="52578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48" name="-nhac thi du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18"/>
          <p:cNvSpPr txBox="1">
            <a:spLocks noChangeArrowheads="1"/>
          </p:cNvSpPr>
          <p:nvPr/>
        </p:nvSpPr>
        <p:spPr bwMode="auto">
          <a:xfrm>
            <a:off x="2362200" y="0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 chơi: Chọn hình theo ký hiệu</a:t>
            </a:r>
            <a:r>
              <a:rPr lang="en-US" altLang="en-US" sz="2400" b="1">
                <a:solidFill>
                  <a:srgbClr val="FF0066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152400" y="1676400"/>
            <a:ext cx="4343400" cy="1143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3559" name="Rectangle 61"/>
          <p:cNvSpPr>
            <a:spLocks noChangeArrowheads="1"/>
          </p:cNvSpPr>
          <p:nvPr/>
        </p:nvSpPr>
        <p:spPr bwMode="auto">
          <a:xfrm>
            <a:off x="4648200" y="1676400"/>
            <a:ext cx="4343400" cy="1143000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63" name="Rectangle 62"/>
          <p:cNvSpPr/>
          <p:nvPr/>
        </p:nvSpPr>
        <p:spPr bwMode="auto">
          <a:xfrm>
            <a:off x="152400" y="2971800"/>
            <a:ext cx="4343400" cy="990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3561" name="Rectangle 64"/>
          <p:cNvSpPr>
            <a:spLocks noChangeArrowheads="1"/>
          </p:cNvSpPr>
          <p:nvPr/>
        </p:nvSpPr>
        <p:spPr bwMode="auto">
          <a:xfrm>
            <a:off x="4648200" y="2971800"/>
            <a:ext cx="4343400" cy="990600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23562" name="Picture 59" descr="hinh tro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762000"/>
            <a:ext cx="6492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TextBox 60"/>
          <p:cNvSpPr txBox="1">
            <a:spLocks noChangeArrowheads="1"/>
          </p:cNvSpPr>
          <p:nvPr/>
        </p:nvSpPr>
        <p:spPr bwMode="auto">
          <a:xfrm>
            <a:off x="1066800" y="9906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400" b="1"/>
              <a:t> Gia đình 1</a:t>
            </a:r>
          </a:p>
        </p:txBody>
      </p:sp>
      <p:sp>
        <p:nvSpPr>
          <p:cNvPr id="23564" name="TextBox 61"/>
          <p:cNvSpPr txBox="1">
            <a:spLocks noChangeArrowheads="1"/>
          </p:cNvSpPr>
          <p:nvPr/>
        </p:nvSpPr>
        <p:spPr bwMode="auto">
          <a:xfrm>
            <a:off x="5638800" y="9906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400" b="1"/>
              <a:t> Gia đình 2</a:t>
            </a:r>
          </a:p>
        </p:txBody>
      </p:sp>
      <p:pic>
        <p:nvPicPr>
          <p:cNvPr id="23565" name="Picture 60" descr="anh dep avatar 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61" descr="hinh-anh-mat-buo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64" descr="anh dep avatar 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752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66" descr="hinh-anh-mat-buon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276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9" name="Group 68"/>
          <p:cNvGrpSpPr>
            <a:grpSpLocks/>
          </p:cNvGrpSpPr>
          <p:nvPr/>
        </p:nvGrpSpPr>
        <p:grpSpPr bwMode="auto">
          <a:xfrm>
            <a:off x="7467600" y="914400"/>
            <a:ext cx="592138" cy="533400"/>
            <a:chOff x="6324600" y="914400"/>
            <a:chExt cx="592138" cy="533400"/>
          </a:xfrm>
        </p:grpSpPr>
        <p:sp>
          <p:nvSpPr>
            <p:cNvPr id="23610" name="Line 64"/>
            <p:cNvSpPr>
              <a:spLocks noChangeShapeType="1"/>
            </p:cNvSpPr>
            <p:nvPr/>
          </p:nvSpPr>
          <p:spPr bwMode="auto">
            <a:xfrm>
              <a:off x="6324600" y="1081088"/>
              <a:ext cx="59213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1" name="Line 65"/>
            <p:cNvSpPr>
              <a:spLocks noChangeShapeType="1"/>
            </p:cNvSpPr>
            <p:nvPr/>
          </p:nvSpPr>
          <p:spPr bwMode="auto">
            <a:xfrm>
              <a:off x="6324600" y="1281113"/>
              <a:ext cx="59213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2" name="Line 66"/>
            <p:cNvSpPr>
              <a:spLocks noChangeShapeType="1"/>
            </p:cNvSpPr>
            <p:nvPr/>
          </p:nvSpPr>
          <p:spPr bwMode="auto">
            <a:xfrm>
              <a:off x="6324600" y="1447800"/>
              <a:ext cx="59213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3" name="Line 64"/>
            <p:cNvSpPr>
              <a:spLocks noChangeShapeType="1"/>
            </p:cNvSpPr>
            <p:nvPr/>
          </p:nvSpPr>
          <p:spPr bwMode="auto">
            <a:xfrm>
              <a:off x="6324600" y="914400"/>
              <a:ext cx="59213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50" name="Oval 34"/>
          <p:cNvSpPr>
            <a:spLocks noChangeArrowheads="1"/>
          </p:cNvSpPr>
          <p:nvPr/>
        </p:nvSpPr>
        <p:spPr bwMode="auto">
          <a:xfrm>
            <a:off x="2971800" y="4114800"/>
            <a:ext cx="466725" cy="42703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51" name="Regular Pentagon 48"/>
          <p:cNvSpPr>
            <a:spLocks noChangeArrowheads="1"/>
          </p:cNvSpPr>
          <p:nvPr/>
        </p:nvSpPr>
        <p:spPr bwMode="auto">
          <a:xfrm>
            <a:off x="3810000" y="4191000"/>
            <a:ext cx="466725" cy="304800"/>
          </a:xfrm>
          <a:prstGeom prst="pentagon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52" name="Rectangle 22"/>
          <p:cNvSpPr>
            <a:spLocks noChangeArrowheads="1"/>
          </p:cNvSpPr>
          <p:nvPr/>
        </p:nvSpPr>
        <p:spPr bwMode="auto">
          <a:xfrm>
            <a:off x="7772400" y="4876800"/>
            <a:ext cx="400050" cy="36512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53" name="Rectangle 23"/>
          <p:cNvSpPr>
            <a:spLocks noChangeArrowheads="1"/>
          </p:cNvSpPr>
          <p:nvPr/>
        </p:nvSpPr>
        <p:spPr bwMode="auto">
          <a:xfrm>
            <a:off x="6477000" y="5486400"/>
            <a:ext cx="400050" cy="365125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54" name="Rectangle 24"/>
          <p:cNvSpPr>
            <a:spLocks noChangeArrowheads="1"/>
          </p:cNvSpPr>
          <p:nvPr/>
        </p:nvSpPr>
        <p:spPr bwMode="auto">
          <a:xfrm>
            <a:off x="8458200" y="4343400"/>
            <a:ext cx="400050" cy="365125"/>
          </a:xfrm>
          <a:prstGeom prst="rect">
            <a:avLst/>
          </a:prstGeom>
          <a:solidFill>
            <a:srgbClr val="CC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55" name="Rectangle 25"/>
          <p:cNvSpPr>
            <a:spLocks noChangeArrowheads="1"/>
          </p:cNvSpPr>
          <p:nvPr/>
        </p:nvSpPr>
        <p:spPr bwMode="auto">
          <a:xfrm>
            <a:off x="7467600" y="5562600"/>
            <a:ext cx="400050" cy="3651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56" name="Rectangle 26"/>
          <p:cNvSpPr>
            <a:spLocks noChangeArrowheads="1"/>
          </p:cNvSpPr>
          <p:nvPr/>
        </p:nvSpPr>
        <p:spPr bwMode="auto">
          <a:xfrm>
            <a:off x="8534400" y="6096000"/>
            <a:ext cx="400050" cy="365125"/>
          </a:xfrm>
          <a:prstGeom prst="rect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57" name="Rectangle 27"/>
          <p:cNvSpPr>
            <a:spLocks noChangeArrowheads="1"/>
          </p:cNvSpPr>
          <p:nvPr/>
        </p:nvSpPr>
        <p:spPr bwMode="auto">
          <a:xfrm>
            <a:off x="6019800" y="6096000"/>
            <a:ext cx="400050" cy="365125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58" name="Oval 28"/>
          <p:cNvSpPr>
            <a:spLocks noChangeArrowheads="1"/>
          </p:cNvSpPr>
          <p:nvPr/>
        </p:nvSpPr>
        <p:spPr bwMode="auto">
          <a:xfrm>
            <a:off x="3048000" y="5486400"/>
            <a:ext cx="466725" cy="427038"/>
          </a:xfrm>
          <a:prstGeom prst="ellipse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59" name="Oval 29"/>
          <p:cNvSpPr>
            <a:spLocks noChangeArrowheads="1"/>
          </p:cNvSpPr>
          <p:nvPr/>
        </p:nvSpPr>
        <p:spPr bwMode="auto">
          <a:xfrm>
            <a:off x="1524000" y="4191000"/>
            <a:ext cx="466725" cy="427038"/>
          </a:xfrm>
          <a:prstGeom prst="ellipse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60" name="Oval 30"/>
          <p:cNvSpPr>
            <a:spLocks noChangeArrowheads="1"/>
          </p:cNvSpPr>
          <p:nvPr/>
        </p:nvSpPr>
        <p:spPr bwMode="auto">
          <a:xfrm>
            <a:off x="3886200" y="5334000"/>
            <a:ext cx="466725" cy="427038"/>
          </a:xfrm>
          <a:prstGeom prst="ellipse">
            <a:avLst/>
          </a:prstGeom>
          <a:solidFill>
            <a:srgbClr val="CC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61" name="Oval 31"/>
          <p:cNvSpPr>
            <a:spLocks noChangeArrowheads="1"/>
          </p:cNvSpPr>
          <p:nvPr/>
        </p:nvSpPr>
        <p:spPr bwMode="auto">
          <a:xfrm>
            <a:off x="2590800" y="5029200"/>
            <a:ext cx="466725" cy="427038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62" name="Oval 32"/>
          <p:cNvSpPr>
            <a:spLocks noChangeArrowheads="1"/>
          </p:cNvSpPr>
          <p:nvPr/>
        </p:nvSpPr>
        <p:spPr bwMode="auto">
          <a:xfrm>
            <a:off x="533400" y="5943600"/>
            <a:ext cx="466725" cy="427038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28" name="Oval 33"/>
          <p:cNvSpPr>
            <a:spLocks noChangeArrowheads="1"/>
          </p:cNvSpPr>
          <p:nvPr/>
        </p:nvSpPr>
        <p:spPr bwMode="auto">
          <a:xfrm>
            <a:off x="914400" y="4678363"/>
            <a:ext cx="466725" cy="427037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8464" name="Oval 35"/>
          <p:cNvSpPr>
            <a:spLocks noChangeArrowheads="1"/>
          </p:cNvSpPr>
          <p:nvPr/>
        </p:nvSpPr>
        <p:spPr bwMode="auto">
          <a:xfrm>
            <a:off x="3962400" y="6019800"/>
            <a:ext cx="466725" cy="427038"/>
          </a:xfrm>
          <a:prstGeom prst="ellipse">
            <a:avLst/>
          </a:prstGeom>
          <a:solidFill>
            <a:srgbClr val="FF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65" name="Oval 36"/>
          <p:cNvSpPr>
            <a:spLocks noChangeArrowheads="1"/>
          </p:cNvSpPr>
          <p:nvPr/>
        </p:nvSpPr>
        <p:spPr bwMode="auto">
          <a:xfrm>
            <a:off x="1143000" y="5410200"/>
            <a:ext cx="466725" cy="427038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66" name="Oval 37"/>
          <p:cNvSpPr>
            <a:spLocks noChangeArrowheads="1"/>
          </p:cNvSpPr>
          <p:nvPr/>
        </p:nvSpPr>
        <p:spPr bwMode="auto">
          <a:xfrm>
            <a:off x="2057400" y="5486400"/>
            <a:ext cx="466725" cy="427038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67" name="Rectangle 38"/>
          <p:cNvSpPr>
            <a:spLocks noChangeArrowheads="1"/>
          </p:cNvSpPr>
          <p:nvPr/>
        </p:nvSpPr>
        <p:spPr bwMode="auto">
          <a:xfrm>
            <a:off x="6172200" y="4800600"/>
            <a:ext cx="400050" cy="365125"/>
          </a:xfrm>
          <a:prstGeom prst="rect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68" name="Rectangle 39"/>
          <p:cNvSpPr>
            <a:spLocks noChangeArrowheads="1"/>
          </p:cNvSpPr>
          <p:nvPr/>
        </p:nvSpPr>
        <p:spPr bwMode="auto">
          <a:xfrm>
            <a:off x="5638800" y="5410200"/>
            <a:ext cx="400050" cy="365125"/>
          </a:xfrm>
          <a:prstGeom prst="rect">
            <a:avLst/>
          </a:prstGeom>
          <a:solidFill>
            <a:srgbClr val="CC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69" name="Rectangle 40"/>
          <p:cNvSpPr>
            <a:spLocks noChangeArrowheads="1"/>
          </p:cNvSpPr>
          <p:nvPr/>
        </p:nvSpPr>
        <p:spPr bwMode="auto">
          <a:xfrm>
            <a:off x="5181600" y="4800600"/>
            <a:ext cx="400050" cy="3651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70" name="Rectangle 41"/>
          <p:cNvSpPr>
            <a:spLocks noChangeArrowheads="1"/>
          </p:cNvSpPr>
          <p:nvPr/>
        </p:nvSpPr>
        <p:spPr bwMode="auto">
          <a:xfrm>
            <a:off x="5029200" y="6096000"/>
            <a:ext cx="400050" cy="365125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71" name="Isosceles Triangle 42"/>
          <p:cNvSpPr>
            <a:spLocks noChangeArrowheads="1"/>
          </p:cNvSpPr>
          <p:nvPr/>
        </p:nvSpPr>
        <p:spPr bwMode="auto">
          <a:xfrm>
            <a:off x="3124200" y="6019800"/>
            <a:ext cx="552450" cy="3048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72" name="Isosceles Triangle 44"/>
          <p:cNvSpPr>
            <a:spLocks noChangeArrowheads="1"/>
          </p:cNvSpPr>
          <p:nvPr/>
        </p:nvSpPr>
        <p:spPr bwMode="auto">
          <a:xfrm>
            <a:off x="304800" y="5105400"/>
            <a:ext cx="533400" cy="381000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73" name="Rectangle 45"/>
          <p:cNvSpPr>
            <a:spLocks noChangeArrowheads="1"/>
          </p:cNvSpPr>
          <p:nvPr/>
        </p:nvSpPr>
        <p:spPr bwMode="auto">
          <a:xfrm>
            <a:off x="6858000" y="6172200"/>
            <a:ext cx="533400" cy="244475"/>
          </a:xfrm>
          <a:prstGeom prst="rect">
            <a:avLst/>
          </a:prstGeom>
          <a:solidFill>
            <a:srgbClr val="CC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74" name="Rectangle 46"/>
          <p:cNvSpPr>
            <a:spLocks noChangeArrowheads="1"/>
          </p:cNvSpPr>
          <p:nvPr/>
        </p:nvSpPr>
        <p:spPr bwMode="auto">
          <a:xfrm>
            <a:off x="1219200" y="6019800"/>
            <a:ext cx="685800" cy="304800"/>
          </a:xfrm>
          <a:prstGeom prst="rect">
            <a:avLst/>
          </a:prstGeom>
          <a:solidFill>
            <a:srgbClr val="FF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75" name="Rectangle 47"/>
          <p:cNvSpPr>
            <a:spLocks noChangeArrowheads="1"/>
          </p:cNvSpPr>
          <p:nvPr/>
        </p:nvSpPr>
        <p:spPr bwMode="auto">
          <a:xfrm>
            <a:off x="3200400" y="4800600"/>
            <a:ext cx="533400" cy="2444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76" name="Regular Pentagon 49"/>
          <p:cNvSpPr>
            <a:spLocks noChangeArrowheads="1"/>
          </p:cNvSpPr>
          <p:nvPr/>
        </p:nvSpPr>
        <p:spPr bwMode="auto">
          <a:xfrm>
            <a:off x="2362200" y="4343400"/>
            <a:ext cx="400050" cy="365125"/>
          </a:xfrm>
          <a:prstGeom prst="pentagon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43" name="5-Point Star 142"/>
          <p:cNvSpPr/>
          <p:nvPr/>
        </p:nvSpPr>
        <p:spPr bwMode="auto">
          <a:xfrm>
            <a:off x="4038600" y="4648200"/>
            <a:ext cx="466725" cy="427038"/>
          </a:xfrm>
          <a:prstGeom prst="star5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5" name="5-Point Star 144"/>
          <p:cNvSpPr/>
          <p:nvPr/>
        </p:nvSpPr>
        <p:spPr bwMode="auto">
          <a:xfrm>
            <a:off x="304800" y="4267200"/>
            <a:ext cx="466725" cy="427038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6" name="Heart 145"/>
          <p:cNvSpPr/>
          <p:nvPr/>
        </p:nvSpPr>
        <p:spPr bwMode="auto">
          <a:xfrm>
            <a:off x="2286000" y="6019800"/>
            <a:ext cx="466725" cy="427038"/>
          </a:xfrm>
          <a:prstGeom prst="hear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7" name="5-Point Star 146"/>
          <p:cNvSpPr/>
          <p:nvPr/>
        </p:nvSpPr>
        <p:spPr bwMode="auto">
          <a:xfrm>
            <a:off x="8382000" y="4800600"/>
            <a:ext cx="466725" cy="427038"/>
          </a:xfrm>
          <a:prstGeom prst="star5">
            <a:avLst/>
          </a:prstGeom>
          <a:solidFill>
            <a:srgbClr val="FF99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8" name="5-Point Star 147"/>
          <p:cNvSpPr/>
          <p:nvPr/>
        </p:nvSpPr>
        <p:spPr bwMode="auto">
          <a:xfrm>
            <a:off x="5715000" y="4114800"/>
            <a:ext cx="466725" cy="427038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9" name="Heart 148"/>
          <p:cNvSpPr/>
          <p:nvPr/>
        </p:nvSpPr>
        <p:spPr bwMode="auto">
          <a:xfrm>
            <a:off x="8305800" y="5486400"/>
            <a:ext cx="466725" cy="427038"/>
          </a:xfrm>
          <a:prstGeom prst="hear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8483" name="Isosceles Triangle 58"/>
          <p:cNvSpPr>
            <a:spLocks noChangeArrowheads="1"/>
          </p:cNvSpPr>
          <p:nvPr/>
        </p:nvSpPr>
        <p:spPr bwMode="auto">
          <a:xfrm>
            <a:off x="7696200" y="6096000"/>
            <a:ext cx="533400" cy="3048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84" name="Isosceles Triangle 59"/>
          <p:cNvSpPr>
            <a:spLocks noChangeArrowheads="1"/>
          </p:cNvSpPr>
          <p:nvPr/>
        </p:nvSpPr>
        <p:spPr bwMode="auto">
          <a:xfrm>
            <a:off x="4876800" y="5410200"/>
            <a:ext cx="476250" cy="304800"/>
          </a:xfrm>
          <a:prstGeom prst="triangle">
            <a:avLst>
              <a:gd name="adj" fmla="val 50000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85" name="Rectangle 60"/>
          <p:cNvSpPr>
            <a:spLocks noChangeArrowheads="1"/>
          </p:cNvSpPr>
          <p:nvPr/>
        </p:nvSpPr>
        <p:spPr bwMode="auto">
          <a:xfrm>
            <a:off x="7620000" y="4267200"/>
            <a:ext cx="533400" cy="2444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54" name="Chord 153"/>
          <p:cNvSpPr/>
          <p:nvPr/>
        </p:nvSpPr>
        <p:spPr bwMode="auto">
          <a:xfrm>
            <a:off x="1676400" y="4876800"/>
            <a:ext cx="600075" cy="304800"/>
          </a:xfrm>
          <a:prstGeom prst="chord">
            <a:avLst/>
          </a:prstGeom>
          <a:solidFill>
            <a:srgbClr val="CC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5" name="Pie 154"/>
          <p:cNvSpPr/>
          <p:nvPr/>
        </p:nvSpPr>
        <p:spPr bwMode="auto">
          <a:xfrm>
            <a:off x="4876800" y="4191000"/>
            <a:ext cx="466725" cy="304800"/>
          </a:xfrm>
          <a:prstGeom prst="pie">
            <a:avLst/>
          </a:prstGeom>
          <a:solidFill>
            <a:srgbClr val="CC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7" name="Heart 156"/>
          <p:cNvSpPr/>
          <p:nvPr/>
        </p:nvSpPr>
        <p:spPr bwMode="auto">
          <a:xfrm>
            <a:off x="7010400" y="4800600"/>
            <a:ext cx="466725" cy="427038"/>
          </a:xfrm>
          <a:prstGeom prst="hear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8489" name="Regular Pentagon 49"/>
          <p:cNvSpPr>
            <a:spLocks noChangeArrowheads="1"/>
          </p:cNvSpPr>
          <p:nvPr/>
        </p:nvSpPr>
        <p:spPr bwMode="auto">
          <a:xfrm>
            <a:off x="6781800" y="4191000"/>
            <a:ext cx="400050" cy="365125"/>
          </a:xfrm>
          <a:prstGeom prst="pentagon">
            <a:avLst/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6901E-6 L 0.03281 -0.43501 " pathEditMode="relative" rAng="0" ptsTypes="AA">
                                      <p:cBhvr>
                                        <p:cTn id="7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" y="-217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76411E-6 L 0.06615 -0.541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" y="-270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1267E-7 L -0.01719 -0.5527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-27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78261E-6 L 0.03281 -0.3529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" y="-176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0333E-6 L -0.01718 -0.5527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-27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38483E-6 L 0.09948 -0.3640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-18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77336E-6 L -0.00052 -0.4084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20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31267E-7 L 0.01615 -0.4750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-237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9639E-6 L -0.00052 -0.5305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26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06383E-6 L 0.08281 -0.4639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-23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55227E-6 L 0.07448 -0.1864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-9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94912E-6 L -0.01615 -0.2664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" y="-13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6244E-6 L 0.02917 -0.3663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-183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7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4394E-6 L -0.01719 -0.1665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-8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0333E-6 L -0.00052 -0.3751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8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84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028E-8 L -0.04584 -0.2509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125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7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10546E-7 L -0.04219 -0.175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" y="-8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8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2.13691E-6 L 0.0625 -0.2386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-119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7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4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6244E-6 L -0.0302 -0.35523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177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7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4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20074E-6 L -0.01354 -0.19311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-9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7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4394E-6 L -0.01718 -0.16652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-8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8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77058E-7 L -0.00938 -0.27752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-13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8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78261E-6 L -0.04219 -0.1642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" y="-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8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 nodeType="clickPar">
                      <p:stCondLst>
                        <p:cond delay="0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97687E-6 L -0.17084 -0.38414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-19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7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7567E-6 L -0.10886 -0.197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1" y="-9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8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20907E-6 L -0.09583 -0.1732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8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8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8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8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78816E-7 L -0.08334 -0.37743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188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84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34968E-6 L -0.08854 -0.54833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7" y="-274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8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2988E-6 L -0.10416 -0.36633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183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8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84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 nodeType="clickPar">
                      <p:stCondLst>
                        <p:cond delay="0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53562E-6 L -0.07187 -0.17091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8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-85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8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 nodeType="clickPar">
                      <p:stCondLst>
                        <p:cond delay="0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7567E-6 L -0.10886 -0.26411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1" y="-13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31267E-7 L -0.08385 -0.28631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1" y="-14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8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 nodeType="clickPar">
                      <p:stCondLst>
                        <p:cond delay="0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0389E-6 L -0.03854 -0.44843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-224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8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 nodeType="clickPar">
                      <p:stCondLst>
                        <p:cond delay="0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5661E-6 L -0.02187 -0.53723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268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8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 nodeType="clickPar">
                      <p:stCondLst>
                        <p:cond delay="0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34968E-6 L -0.0302 -0.54833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274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7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84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34968E-6 L -0.07188 -0.54833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-274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7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8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 nodeType="clickPar">
                      <p:stCondLst>
                        <p:cond delay="0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0389E-6 L -0.0052 -0.44843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224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7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8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 nodeType="clickPar">
                      <p:stCondLst>
                        <p:cond delay="0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31082E-6 L -0.03854 -0.45953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-22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3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8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 nodeType="clickPar">
                      <p:stCondLst>
                        <p:cond delay="0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9.71323E-7 L -0.08855 -0.4595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7" y="-22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2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84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 nodeType="clickPar">
                      <p:stCondLst>
                        <p:cond delay="0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47826E-6 L -0.05521 -0.47063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23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5"/>
                  </p:tgtEl>
                </p:cond>
              </p:nextCondLst>
            </p:seq>
          </p:childTnLst>
        </p:cTn>
      </p:par>
    </p:tnLst>
    <p:bldLst>
      <p:bldP spid="18450" grpId="0" animBg="1"/>
      <p:bldP spid="18451" grpId="0" animBg="1"/>
      <p:bldP spid="18452" grpId="0" animBg="1"/>
      <p:bldP spid="18453" grpId="0" animBg="1"/>
      <p:bldP spid="18454" grpId="0" animBg="1"/>
      <p:bldP spid="18455" grpId="0" animBg="1"/>
      <p:bldP spid="18456" grpId="0" animBg="1"/>
      <p:bldP spid="18457" grpId="0" animBg="1"/>
      <p:bldP spid="18458" grpId="0" animBg="1"/>
      <p:bldP spid="18459" grpId="0" animBg="1"/>
      <p:bldP spid="18460" grpId="0" animBg="1"/>
      <p:bldP spid="18461" grpId="0" animBg="1"/>
      <p:bldP spid="18462" grpId="0" animBg="1"/>
      <p:bldP spid="128" grpId="0" animBg="1"/>
      <p:bldP spid="18464" grpId="0" animBg="1"/>
      <p:bldP spid="18465" grpId="0" animBg="1"/>
      <p:bldP spid="18466" grpId="0" animBg="1"/>
      <p:bldP spid="18467" grpId="0" animBg="1"/>
      <p:bldP spid="18468" grpId="0" animBg="1"/>
      <p:bldP spid="18469" grpId="0" animBg="1"/>
      <p:bldP spid="18470" grpId="0" animBg="1"/>
      <p:bldP spid="18471" grpId="0" animBg="1"/>
      <p:bldP spid="18472" grpId="0" animBg="1"/>
      <p:bldP spid="18473" grpId="0" animBg="1"/>
      <p:bldP spid="18474" grpId="0" animBg="1"/>
      <p:bldP spid="18475" grpId="0" animBg="1"/>
      <p:bldP spid="18476" grpId="0" animBg="1"/>
      <p:bldP spid="18483" grpId="0" animBg="1"/>
      <p:bldP spid="18484" grpId="0" animBg="1"/>
      <p:bldP spid="18485" grpId="0" animBg="1"/>
      <p:bldP spid="184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8"/>
          <p:cNvSpPr>
            <a:spLocks noChangeArrowheads="1"/>
          </p:cNvSpPr>
          <p:nvPr/>
        </p:nvSpPr>
        <p:spPr bwMode="auto">
          <a:xfrm>
            <a:off x="0" y="1600200"/>
            <a:ext cx="4572000" cy="52578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24579" name="Rectangle 19"/>
          <p:cNvSpPr>
            <a:spLocks noChangeArrowheads="1"/>
          </p:cNvSpPr>
          <p:nvPr/>
        </p:nvSpPr>
        <p:spPr bwMode="auto">
          <a:xfrm>
            <a:off x="4572000" y="1600200"/>
            <a:ext cx="4572000" cy="52578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48" name="-nhac thi du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18"/>
          <p:cNvSpPr txBox="1">
            <a:spLocks noChangeArrowheads="1"/>
          </p:cNvSpPr>
          <p:nvPr/>
        </p:nvSpPr>
        <p:spPr bwMode="auto">
          <a:xfrm>
            <a:off x="2286000" y="152400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Chọn hình theo ký hiệu</a:t>
            </a:r>
            <a:r>
              <a:rPr lang="en-US" altLang="en-US" sz="2400" b="1">
                <a:solidFill>
                  <a:srgbClr val="FF0000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152400" y="1676400"/>
            <a:ext cx="4343400" cy="11430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4583" name="Rectangle 61"/>
          <p:cNvSpPr>
            <a:spLocks noChangeArrowheads="1"/>
          </p:cNvSpPr>
          <p:nvPr/>
        </p:nvSpPr>
        <p:spPr bwMode="auto">
          <a:xfrm>
            <a:off x="4648200" y="1676400"/>
            <a:ext cx="4343400" cy="1143000"/>
          </a:xfrm>
          <a:prstGeom prst="rect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63" name="Rectangle 62"/>
          <p:cNvSpPr/>
          <p:nvPr/>
        </p:nvSpPr>
        <p:spPr bwMode="auto">
          <a:xfrm>
            <a:off x="152400" y="2971800"/>
            <a:ext cx="4343400" cy="9906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4585" name="Rectangle 64"/>
          <p:cNvSpPr>
            <a:spLocks noChangeArrowheads="1"/>
          </p:cNvSpPr>
          <p:nvPr/>
        </p:nvSpPr>
        <p:spPr bwMode="auto">
          <a:xfrm>
            <a:off x="4648200" y="2971800"/>
            <a:ext cx="4343400" cy="990600"/>
          </a:xfrm>
          <a:prstGeom prst="rect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24586" name="TextBox 60"/>
          <p:cNvSpPr txBox="1">
            <a:spLocks noChangeArrowheads="1"/>
          </p:cNvSpPr>
          <p:nvPr/>
        </p:nvSpPr>
        <p:spPr bwMode="auto">
          <a:xfrm>
            <a:off x="762000" y="9906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400" b="1"/>
              <a:t>Gia đình 3</a:t>
            </a:r>
          </a:p>
        </p:txBody>
      </p:sp>
      <p:sp>
        <p:nvSpPr>
          <p:cNvPr id="24587" name="TextBox 61"/>
          <p:cNvSpPr txBox="1">
            <a:spLocks noChangeArrowheads="1"/>
          </p:cNvSpPr>
          <p:nvPr/>
        </p:nvSpPr>
        <p:spPr bwMode="auto">
          <a:xfrm>
            <a:off x="5105400" y="9906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400" b="1"/>
              <a:t>Gia đình 4</a:t>
            </a:r>
          </a:p>
        </p:txBody>
      </p:sp>
      <p:pic>
        <p:nvPicPr>
          <p:cNvPr id="24588" name="Picture 60" descr="anh dep avatar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61" descr="hinh-anh-mat-bu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64" descr="anh dep avatar 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752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66" descr="hinh-anh-mat-buon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276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2" name="Group 73"/>
          <p:cNvGrpSpPr>
            <a:grpSpLocks/>
          </p:cNvGrpSpPr>
          <p:nvPr/>
        </p:nvGrpSpPr>
        <p:grpSpPr bwMode="auto">
          <a:xfrm>
            <a:off x="7086600" y="914400"/>
            <a:ext cx="1143000" cy="533400"/>
            <a:chOff x="6324600" y="838200"/>
            <a:chExt cx="1143000" cy="533400"/>
          </a:xfrm>
        </p:grpSpPr>
        <p:sp>
          <p:nvSpPr>
            <p:cNvPr id="24637" name="Line 24"/>
            <p:cNvSpPr>
              <a:spLocks noChangeShapeType="1"/>
            </p:cNvSpPr>
            <p:nvPr/>
          </p:nvSpPr>
          <p:spPr bwMode="auto">
            <a:xfrm>
              <a:off x="6324600" y="1207477"/>
              <a:ext cx="11430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8" name="Line 25"/>
            <p:cNvSpPr>
              <a:spLocks noChangeShapeType="1"/>
            </p:cNvSpPr>
            <p:nvPr/>
          </p:nvSpPr>
          <p:spPr bwMode="auto">
            <a:xfrm>
              <a:off x="6324600" y="1371600"/>
              <a:ext cx="11430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9" name="Line 26"/>
            <p:cNvSpPr>
              <a:spLocks noChangeShapeType="1"/>
            </p:cNvSpPr>
            <p:nvPr/>
          </p:nvSpPr>
          <p:spPr bwMode="auto">
            <a:xfrm>
              <a:off x="6324600" y="1043354"/>
              <a:ext cx="391886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0" name="Line 27"/>
            <p:cNvSpPr>
              <a:spLocks noChangeShapeType="1"/>
            </p:cNvSpPr>
            <p:nvPr/>
          </p:nvSpPr>
          <p:spPr bwMode="auto">
            <a:xfrm>
              <a:off x="6324600" y="838200"/>
              <a:ext cx="391886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93" name="Group 74"/>
          <p:cNvGrpSpPr>
            <a:grpSpLocks/>
          </p:cNvGrpSpPr>
          <p:nvPr/>
        </p:nvGrpSpPr>
        <p:grpSpPr bwMode="auto">
          <a:xfrm>
            <a:off x="2743200" y="990600"/>
            <a:ext cx="1143000" cy="381000"/>
            <a:chOff x="685800" y="4876800"/>
            <a:chExt cx="2667000" cy="838200"/>
          </a:xfrm>
        </p:grpSpPr>
        <p:sp>
          <p:nvSpPr>
            <p:cNvPr id="24634" name="Line 7"/>
            <p:cNvSpPr>
              <a:spLocks noChangeShapeType="1"/>
            </p:cNvSpPr>
            <p:nvPr/>
          </p:nvSpPr>
          <p:spPr bwMode="auto">
            <a:xfrm>
              <a:off x="685800" y="5715000"/>
              <a:ext cx="2667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5" name="Line 8"/>
            <p:cNvSpPr>
              <a:spLocks noChangeShapeType="1"/>
            </p:cNvSpPr>
            <p:nvPr/>
          </p:nvSpPr>
          <p:spPr bwMode="auto">
            <a:xfrm>
              <a:off x="685800" y="5334000"/>
              <a:ext cx="17526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6" name="Line 9"/>
            <p:cNvSpPr>
              <a:spLocks noChangeShapeType="1"/>
            </p:cNvSpPr>
            <p:nvPr/>
          </p:nvSpPr>
          <p:spPr bwMode="auto">
            <a:xfrm>
              <a:off x="685800" y="4876800"/>
              <a:ext cx="22098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74" name="Rectangle 22"/>
          <p:cNvSpPr>
            <a:spLocks noChangeArrowheads="1"/>
          </p:cNvSpPr>
          <p:nvPr/>
        </p:nvSpPr>
        <p:spPr bwMode="auto">
          <a:xfrm>
            <a:off x="7620000" y="5257800"/>
            <a:ext cx="400050" cy="36512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72" name="Oval 32"/>
          <p:cNvSpPr>
            <a:spLocks noChangeArrowheads="1"/>
          </p:cNvSpPr>
          <p:nvPr/>
        </p:nvSpPr>
        <p:spPr bwMode="auto">
          <a:xfrm>
            <a:off x="304800" y="6096000"/>
            <a:ext cx="466725" cy="427038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73" name="Oval 36"/>
          <p:cNvSpPr>
            <a:spLocks noChangeArrowheads="1"/>
          </p:cNvSpPr>
          <p:nvPr/>
        </p:nvSpPr>
        <p:spPr bwMode="auto">
          <a:xfrm>
            <a:off x="1295400" y="6172200"/>
            <a:ext cx="466725" cy="427038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74" name="Oval 37"/>
          <p:cNvSpPr>
            <a:spLocks noChangeArrowheads="1"/>
          </p:cNvSpPr>
          <p:nvPr/>
        </p:nvSpPr>
        <p:spPr bwMode="auto">
          <a:xfrm>
            <a:off x="2895600" y="5410200"/>
            <a:ext cx="466725" cy="427038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9478" name="Rectangle 39"/>
          <p:cNvSpPr>
            <a:spLocks noChangeArrowheads="1"/>
          </p:cNvSpPr>
          <p:nvPr/>
        </p:nvSpPr>
        <p:spPr bwMode="auto">
          <a:xfrm>
            <a:off x="5410200" y="5638800"/>
            <a:ext cx="400050" cy="365125"/>
          </a:xfrm>
          <a:prstGeom prst="rect">
            <a:avLst/>
          </a:prstGeom>
          <a:solidFill>
            <a:srgbClr val="CC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82" name="Rectangle 47"/>
          <p:cNvSpPr>
            <a:spLocks noChangeArrowheads="1"/>
          </p:cNvSpPr>
          <p:nvPr/>
        </p:nvSpPr>
        <p:spPr bwMode="auto">
          <a:xfrm>
            <a:off x="3048000" y="4800600"/>
            <a:ext cx="609600" cy="304800"/>
          </a:xfrm>
          <a:prstGeom prst="rect">
            <a:avLst/>
          </a:prstGeom>
          <a:solidFill>
            <a:srgbClr val="CC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83" name="Regular Pentagon 48"/>
          <p:cNvSpPr>
            <a:spLocks noChangeArrowheads="1"/>
          </p:cNvSpPr>
          <p:nvPr/>
        </p:nvSpPr>
        <p:spPr bwMode="auto">
          <a:xfrm>
            <a:off x="2667000" y="4114800"/>
            <a:ext cx="466725" cy="304800"/>
          </a:xfrm>
          <a:prstGeom prst="pentagon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86" name="Regular Pentagon 49"/>
          <p:cNvSpPr>
            <a:spLocks noChangeArrowheads="1"/>
          </p:cNvSpPr>
          <p:nvPr/>
        </p:nvSpPr>
        <p:spPr bwMode="auto">
          <a:xfrm>
            <a:off x="2362200" y="4572000"/>
            <a:ext cx="400050" cy="365125"/>
          </a:xfrm>
          <a:prstGeom prst="pentagon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87" name="5-Point Star 86"/>
          <p:cNvSpPr/>
          <p:nvPr/>
        </p:nvSpPr>
        <p:spPr bwMode="auto">
          <a:xfrm>
            <a:off x="1752600" y="4953000"/>
            <a:ext cx="466725" cy="427038"/>
          </a:xfrm>
          <a:prstGeom prst="star5">
            <a:avLst/>
          </a:prstGeom>
          <a:solidFill>
            <a:srgbClr val="CC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8" name="5-Point Star 87"/>
          <p:cNvSpPr/>
          <p:nvPr/>
        </p:nvSpPr>
        <p:spPr bwMode="auto">
          <a:xfrm>
            <a:off x="228600" y="4191000"/>
            <a:ext cx="466725" cy="427038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9" name="Heart 88"/>
          <p:cNvSpPr/>
          <p:nvPr/>
        </p:nvSpPr>
        <p:spPr bwMode="auto">
          <a:xfrm>
            <a:off x="2133600" y="6019800"/>
            <a:ext cx="466725" cy="427038"/>
          </a:xfrm>
          <a:prstGeom prst="heart">
            <a:avLst/>
          </a:prstGeom>
          <a:solidFill>
            <a:srgbClr val="CC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0" name="5-Point Star 89"/>
          <p:cNvSpPr/>
          <p:nvPr/>
        </p:nvSpPr>
        <p:spPr bwMode="auto">
          <a:xfrm>
            <a:off x="6096000" y="5410200"/>
            <a:ext cx="466725" cy="427038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1" name="5-Point Star 90"/>
          <p:cNvSpPr/>
          <p:nvPr/>
        </p:nvSpPr>
        <p:spPr bwMode="auto">
          <a:xfrm>
            <a:off x="5638800" y="4038600"/>
            <a:ext cx="466725" cy="427038"/>
          </a:xfrm>
          <a:prstGeom prst="star5">
            <a:avLst/>
          </a:prstGeom>
          <a:solidFill>
            <a:srgbClr val="FF99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487" name="Isosceles Triangle 58"/>
          <p:cNvSpPr>
            <a:spLocks noChangeArrowheads="1"/>
          </p:cNvSpPr>
          <p:nvPr/>
        </p:nvSpPr>
        <p:spPr bwMode="auto">
          <a:xfrm>
            <a:off x="7315200" y="6172200"/>
            <a:ext cx="552450" cy="381000"/>
          </a:xfrm>
          <a:prstGeom prst="triangle">
            <a:avLst>
              <a:gd name="adj" fmla="val 50000"/>
            </a:avLst>
          </a:prstGeom>
          <a:solidFill>
            <a:srgbClr val="CC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9488" name="Isosceles Triangle 59"/>
          <p:cNvSpPr>
            <a:spLocks noChangeArrowheads="1"/>
          </p:cNvSpPr>
          <p:nvPr/>
        </p:nvSpPr>
        <p:spPr bwMode="auto">
          <a:xfrm>
            <a:off x="4876800" y="6019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96" name="Chord 95"/>
          <p:cNvSpPr/>
          <p:nvPr/>
        </p:nvSpPr>
        <p:spPr bwMode="auto">
          <a:xfrm>
            <a:off x="990600" y="4191000"/>
            <a:ext cx="600075" cy="304800"/>
          </a:xfrm>
          <a:prstGeom prst="chord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7" name="Pie 96"/>
          <p:cNvSpPr/>
          <p:nvPr/>
        </p:nvSpPr>
        <p:spPr bwMode="auto">
          <a:xfrm>
            <a:off x="4876800" y="4724400"/>
            <a:ext cx="466725" cy="304800"/>
          </a:xfrm>
          <a:prstGeom prst="pi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9" name="Heart 98"/>
          <p:cNvSpPr/>
          <p:nvPr/>
        </p:nvSpPr>
        <p:spPr bwMode="auto">
          <a:xfrm>
            <a:off x="7239000" y="4648200"/>
            <a:ext cx="466725" cy="427038"/>
          </a:xfrm>
          <a:prstGeom prst="hear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5" name="Isosceles Triangle 64"/>
          <p:cNvSpPr>
            <a:spLocks noChangeArrowheads="1"/>
          </p:cNvSpPr>
          <p:nvPr/>
        </p:nvSpPr>
        <p:spPr bwMode="auto">
          <a:xfrm>
            <a:off x="304800" y="51816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66" name="Isosceles Triangle 65"/>
          <p:cNvSpPr>
            <a:spLocks noChangeArrowheads="1"/>
          </p:cNvSpPr>
          <p:nvPr/>
        </p:nvSpPr>
        <p:spPr bwMode="auto">
          <a:xfrm>
            <a:off x="990600" y="5486400"/>
            <a:ext cx="533400" cy="457200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67" name="Isosceles Triangle 66"/>
          <p:cNvSpPr>
            <a:spLocks noChangeArrowheads="1"/>
          </p:cNvSpPr>
          <p:nvPr/>
        </p:nvSpPr>
        <p:spPr bwMode="auto">
          <a:xfrm>
            <a:off x="1066800" y="4724400"/>
            <a:ext cx="533400" cy="457200"/>
          </a:xfrm>
          <a:prstGeom prst="triangle">
            <a:avLst>
              <a:gd name="adj" fmla="val 50000"/>
            </a:avLst>
          </a:prstGeom>
          <a:solidFill>
            <a:srgbClr val="CC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68" name="Isosceles Triangle 67"/>
          <p:cNvSpPr>
            <a:spLocks noChangeArrowheads="1"/>
          </p:cNvSpPr>
          <p:nvPr/>
        </p:nvSpPr>
        <p:spPr bwMode="auto">
          <a:xfrm>
            <a:off x="2133600" y="5410200"/>
            <a:ext cx="533400" cy="381000"/>
          </a:xfrm>
          <a:prstGeom prst="triangle">
            <a:avLst>
              <a:gd name="adj" fmla="val 50000"/>
            </a:avLst>
          </a:prstGeom>
          <a:solidFill>
            <a:srgbClr val="FF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69" name="Isosceles Triangle 68"/>
          <p:cNvSpPr>
            <a:spLocks noChangeArrowheads="1"/>
          </p:cNvSpPr>
          <p:nvPr/>
        </p:nvSpPr>
        <p:spPr bwMode="auto">
          <a:xfrm>
            <a:off x="2895600" y="6096000"/>
            <a:ext cx="533400" cy="457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70" name="Isosceles Triangle 69"/>
          <p:cNvSpPr>
            <a:spLocks noChangeArrowheads="1"/>
          </p:cNvSpPr>
          <p:nvPr/>
        </p:nvSpPr>
        <p:spPr bwMode="auto">
          <a:xfrm>
            <a:off x="3657600" y="5410200"/>
            <a:ext cx="533400" cy="4572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71" name="Isosceles Triangle 70"/>
          <p:cNvSpPr>
            <a:spLocks noChangeArrowheads="1"/>
          </p:cNvSpPr>
          <p:nvPr/>
        </p:nvSpPr>
        <p:spPr bwMode="auto">
          <a:xfrm>
            <a:off x="3505200" y="4191000"/>
            <a:ext cx="609600" cy="381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75" name="Isosceles Triangle 74"/>
          <p:cNvSpPr>
            <a:spLocks noChangeArrowheads="1"/>
          </p:cNvSpPr>
          <p:nvPr/>
        </p:nvSpPr>
        <p:spPr bwMode="auto">
          <a:xfrm>
            <a:off x="3962400" y="4724400"/>
            <a:ext cx="457200" cy="533400"/>
          </a:xfrm>
          <a:prstGeom prst="triangle">
            <a:avLst>
              <a:gd name="adj" fmla="val 50000"/>
            </a:avLst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76" name="Isosceles Triangle 75"/>
          <p:cNvSpPr>
            <a:spLocks noChangeArrowheads="1"/>
          </p:cNvSpPr>
          <p:nvPr/>
        </p:nvSpPr>
        <p:spPr bwMode="auto">
          <a:xfrm>
            <a:off x="1752600" y="4267200"/>
            <a:ext cx="457200" cy="381000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77" name="Isosceles Triangle 76"/>
          <p:cNvSpPr>
            <a:spLocks noChangeArrowheads="1"/>
          </p:cNvSpPr>
          <p:nvPr/>
        </p:nvSpPr>
        <p:spPr bwMode="auto">
          <a:xfrm>
            <a:off x="3810000" y="6019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9504" name="Rectangle 77"/>
          <p:cNvSpPr>
            <a:spLocks noChangeArrowheads="1"/>
          </p:cNvSpPr>
          <p:nvPr/>
        </p:nvSpPr>
        <p:spPr bwMode="auto">
          <a:xfrm>
            <a:off x="4800600" y="4267200"/>
            <a:ext cx="609600" cy="304800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9505" name="Rectangle 78"/>
          <p:cNvSpPr>
            <a:spLocks noChangeArrowheads="1"/>
          </p:cNvSpPr>
          <p:nvPr/>
        </p:nvSpPr>
        <p:spPr bwMode="auto">
          <a:xfrm>
            <a:off x="4800600" y="5257800"/>
            <a:ext cx="609600" cy="3048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9506" name="Rectangle 79"/>
          <p:cNvSpPr>
            <a:spLocks noChangeArrowheads="1"/>
          </p:cNvSpPr>
          <p:nvPr/>
        </p:nvSpPr>
        <p:spPr bwMode="auto">
          <a:xfrm>
            <a:off x="5791200" y="4876800"/>
            <a:ext cx="609600" cy="30480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9507" name="Rectangle 80"/>
          <p:cNvSpPr>
            <a:spLocks noChangeArrowheads="1"/>
          </p:cNvSpPr>
          <p:nvPr/>
        </p:nvSpPr>
        <p:spPr bwMode="auto">
          <a:xfrm>
            <a:off x="7086600" y="4191000"/>
            <a:ext cx="533400" cy="304800"/>
          </a:xfrm>
          <a:prstGeom prst="rect">
            <a:avLst/>
          </a:prstGeom>
          <a:solidFill>
            <a:srgbClr val="CC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9508" name="Rectangle 83"/>
          <p:cNvSpPr>
            <a:spLocks noChangeArrowheads="1"/>
          </p:cNvSpPr>
          <p:nvPr/>
        </p:nvSpPr>
        <p:spPr bwMode="auto">
          <a:xfrm>
            <a:off x="8153400" y="4267200"/>
            <a:ext cx="609600" cy="304800"/>
          </a:xfrm>
          <a:prstGeom prst="rect">
            <a:avLst/>
          </a:prstGeom>
          <a:solidFill>
            <a:srgbClr val="FF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9509" name="Rectangle 84"/>
          <p:cNvSpPr>
            <a:spLocks noChangeArrowheads="1"/>
          </p:cNvSpPr>
          <p:nvPr/>
        </p:nvSpPr>
        <p:spPr bwMode="auto">
          <a:xfrm>
            <a:off x="8077200" y="4876800"/>
            <a:ext cx="609600" cy="304800"/>
          </a:xfrm>
          <a:prstGeom prst="rect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9510" name="Rectangle 91"/>
          <p:cNvSpPr>
            <a:spLocks noChangeArrowheads="1"/>
          </p:cNvSpPr>
          <p:nvPr/>
        </p:nvSpPr>
        <p:spPr bwMode="auto">
          <a:xfrm>
            <a:off x="8305800" y="5562600"/>
            <a:ext cx="609600" cy="304800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9511" name="Rectangle 92"/>
          <p:cNvSpPr>
            <a:spLocks noChangeArrowheads="1"/>
          </p:cNvSpPr>
          <p:nvPr/>
        </p:nvSpPr>
        <p:spPr bwMode="auto">
          <a:xfrm>
            <a:off x="8153400" y="6172200"/>
            <a:ext cx="609600" cy="304800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9512" name="Rectangle 93"/>
          <p:cNvSpPr>
            <a:spLocks noChangeArrowheads="1"/>
          </p:cNvSpPr>
          <p:nvPr/>
        </p:nvSpPr>
        <p:spPr bwMode="auto">
          <a:xfrm>
            <a:off x="7010400" y="5791200"/>
            <a:ext cx="609600" cy="304800"/>
          </a:xfrm>
          <a:prstGeom prst="rect">
            <a:avLst/>
          </a:prstGeom>
          <a:solidFill>
            <a:srgbClr val="FF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9513" name="Rectangle 94"/>
          <p:cNvSpPr>
            <a:spLocks noChangeArrowheads="1"/>
          </p:cNvSpPr>
          <p:nvPr/>
        </p:nvSpPr>
        <p:spPr bwMode="auto">
          <a:xfrm>
            <a:off x="6019800" y="6172200"/>
            <a:ext cx="609600" cy="304800"/>
          </a:xfrm>
          <a:prstGeom prst="rect">
            <a:avLst/>
          </a:prstGeom>
          <a:solidFill>
            <a:srgbClr val="CC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78" name="Hexagon 77"/>
          <p:cNvSpPr>
            <a:spLocks noChangeArrowheads="1"/>
          </p:cNvSpPr>
          <p:nvPr/>
        </p:nvSpPr>
        <p:spPr bwMode="auto">
          <a:xfrm>
            <a:off x="6400800" y="4191000"/>
            <a:ext cx="457200" cy="381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79" name="Isosceles Triangle 78"/>
          <p:cNvSpPr>
            <a:spLocks noChangeArrowheads="1"/>
          </p:cNvSpPr>
          <p:nvPr/>
        </p:nvSpPr>
        <p:spPr bwMode="auto">
          <a:xfrm>
            <a:off x="6705600" y="50292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57077E-6 L 0.07448 -0.38622 " pathEditMode="relative" rAng="0" ptsTypes="AA">
                                      <p:cBhvr>
                                        <p:cTn id="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-19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4394E-6 L 0.05885 -0.1665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" y="-8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73821E-6 L 0.04114 -0.3973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" y="-19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9408E-6 L 0.04948 -0.286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5" y="-14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0333E-6 L 0.01615 -0.3751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-18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765E-6 L 0.01614 -0.1554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-77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30157E-6 L 0.07812 -0.1598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-80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06383E-6 L 0.09114 -0.2863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9" y="-14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1656E-6 L 0.05833 -0.2553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127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38483E-6 L 0.08281 -0.1753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-8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08334 -0.5106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2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4218E-6 L -0.01667 -0.4662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23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1656E-6 L 0.05417 -0.3552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-177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2951E-6 L 3.33333E-6 -0.3607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0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9334E-6 L 0.02083 -0.449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22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12766E-6 L -0.11667 -0.3496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-174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97317E-7 L 0.09584 -0.5550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277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53284E-6 L -0.08333 -0.43848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219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0962E-6 L 0.0125 -0.5328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26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2988E-6 L -0.075 -0.5439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27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9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19149E-6 L 0.00312 -0.32632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6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94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6457E-6 L 0.01146 -0.31522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-15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284E-6 L -0.00052 -0.24422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2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9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 nodeType="clickPar">
                      <p:stCondLst>
                        <p:cond delay="0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2988E-6 L -3.33333E-6 -0.37743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8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95005E-6 L -0.01719 -0.1531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-76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12766E-6 L -0.025 -0.17207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86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06383E-6 L 0.01614 -0.28631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-14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10546E-7 L -0.03386 -0.24191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" y="-120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9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036E-7 L 0.03646 -0.39408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3" y="-19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 nodeType="clickPar">
                      <p:stCondLst>
                        <p:cond delay="0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5319E-6 L 0.03334 -0.23312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116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95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 nodeType="clickPar">
                      <p:stCondLst>
                        <p:cond delay="0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1138E-6 L -3.33333E-6 -0.36633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3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0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95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-3.33333E-6 -0.42183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19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0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05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9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 nodeType="clickPar">
                      <p:stCondLst>
                        <p:cond delay="0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4912E-6 L -0.03334 -0.45513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27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0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9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 nodeType="clickPar">
                      <p:stCondLst>
                        <p:cond delay="0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97317E-7 L -0.05416 -0.55504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277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13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9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 nodeType="clickPar">
                      <p:stCondLst>
                        <p:cond delay="0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4394E-6 L -0.1 -0.35523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177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0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9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3987E-6 L -0.08333 -0.49953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19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1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9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 nodeType="clickPar">
                      <p:stCondLst>
                        <p:cond delay="0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71138E-6 L -0.14167 -0.36633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-183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08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9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 nodeType="clickPar">
                      <p:stCondLst>
                        <p:cond delay="0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4912E-6 L -0.125 -0.36632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183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09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9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 nodeType="clickPar">
                      <p:stCondLst>
                        <p:cond delay="0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4218E-6 L -0.0875 -0.55504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-277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10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9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 nodeType="clickPar">
                      <p:stCondLst>
                        <p:cond delay="0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97317E-7 L -0.05833 -0.55504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277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11"/>
                  </p:tgtEl>
                </p:cond>
              </p:nextCondLst>
            </p:seq>
          </p:childTnLst>
        </p:cTn>
      </p:par>
    </p:tnLst>
    <p:bldLst>
      <p:bldP spid="19474" grpId="0" animBg="1"/>
      <p:bldP spid="72" grpId="0" animBg="1"/>
      <p:bldP spid="73" grpId="0" animBg="1"/>
      <p:bldP spid="74" grpId="0" animBg="1"/>
      <p:bldP spid="19478" grpId="0" animBg="1"/>
      <p:bldP spid="82" grpId="0" animBg="1"/>
      <p:bldP spid="83" grpId="0" animBg="1"/>
      <p:bldP spid="86" grpId="0" animBg="1"/>
      <p:bldP spid="19487" grpId="0" animBg="1"/>
      <p:bldP spid="19488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5" grpId="0" animBg="1"/>
      <p:bldP spid="76" grpId="0" animBg="1"/>
      <p:bldP spid="77" grpId="0" animBg="1"/>
      <p:bldP spid="19504" grpId="0" animBg="1"/>
      <p:bldP spid="19505" grpId="0" animBg="1"/>
      <p:bldP spid="19506" grpId="0" animBg="1"/>
      <p:bldP spid="19507" grpId="0" animBg="1"/>
      <p:bldP spid="19508" grpId="0" animBg="1"/>
      <p:bldP spid="19509" grpId="0" animBg="1"/>
      <p:bldP spid="19510" grpId="0" animBg="1"/>
      <p:bldP spid="19511" grpId="0" animBg="1"/>
      <p:bldP spid="19512" grpId="0" animBg="1"/>
      <p:bldP spid="19513" grpId="0" animBg="1"/>
      <p:bldP spid="78" grpId="0" animBg="1"/>
      <p:bldP spid="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hac nen to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18"/>
          <p:cNvSpPr txBox="1">
            <a:spLocks noChangeArrowheads="1"/>
          </p:cNvSpPr>
          <p:nvPr/>
        </p:nvSpPr>
        <p:spPr bwMode="auto">
          <a:xfrm>
            <a:off x="1524000" y="2895600"/>
            <a:ext cx="5486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CanUp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66"/>
                </a:solidFill>
                <a:latin typeface=".VnTime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2438400"/>
            <a:ext cx="6263253" cy="923330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BiỂU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diễn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thời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trang</a:t>
            </a:r>
            <a:endParaRPr lang="en-US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" charset="0"/>
            </a:endParaRPr>
          </a:p>
        </p:txBody>
      </p:sp>
      <p:pic>
        <p:nvPicPr>
          <p:cNvPr id="5" name="Track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04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1747" name="Picture 3" descr="Hinh nen 5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010400"/>
          </a:xfrm>
          <a:noFill/>
        </p:spPr>
      </p:pic>
      <p:pic>
        <p:nvPicPr>
          <p:cNvPr id="27652" name="Picture 4" descr="12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541963"/>
            <a:ext cx="762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12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76875"/>
            <a:ext cx="9144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12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019675"/>
            <a:ext cx="9144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12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94263"/>
            <a:ext cx="12954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daisy_button_yellow_l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800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daisy_button_red_lc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410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 descr="daisy_button_blue_l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244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1" descr="daisy_button_purple_lc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257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2" descr="daisies_waving_s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38800"/>
            <a:ext cx="10906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3" descr="daisies_waving_s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0"/>
            <a:ext cx="10906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14" descr="buom 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257800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5" descr="buom 2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1816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16" descr="buom 3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24400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17" descr="comicbird-animated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17638"/>
            <a:ext cx="9144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18" descr="comicbird-animated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9600"/>
            <a:ext cx="9144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19" descr="comicbird-animated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43000"/>
            <a:ext cx="9144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20" descr="comicbird-animated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9600"/>
            <a:ext cx="9144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1" descr="comicbird-animated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8382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0" name="Picture 22" descr="comicbird-animated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2000"/>
            <a:ext cx="9144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1" name="Picture 23" descr="comicbird-animated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6763"/>
            <a:ext cx="7620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2" name="Picture 24" descr="comicbird-animated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0650"/>
            <a:ext cx="685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3" name="Picture 25" descr="comicbird-animated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7813"/>
            <a:ext cx="5334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4" name="Picture 26" descr="daisies_waving_s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638800"/>
            <a:ext cx="10906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066800" y="1981200"/>
            <a:ext cx="8077200" cy="3640138"/>
            <a:chOff x="672" y="1248"/>
            <a:chExt cx="5088" cy="2293"/>
          </a:xfrm>
        </p:grpSpPr>
        <p:pic>
          <p:nvPicPr>
            <p:cNvPr id="27676" name="Picture 4" descr="ELF1C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248"/>
              <a:ext cx="5088" cy="2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7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2400" y="1633"/>
              <a:ext cx="3216" cy="6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.VnAvant"/>
                </a:rPr>
                <a:t>T¹m biÖt c¸c bÐ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msofficeskills.com/2016/06/hinh-nen-powerpoint-thieu-nhi.h… |  Background for powerpoint presentation, Powerpoint background design,  Background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1828800" y="990600"/>
            <a:ext cx="57912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I. MỤC ĐÍCH YÊU CẦU</a:t>
            </a:r>
          </a:p>
          <a:p>
            <a:r>
              <a:rPr lang="en-US" altLang="en-US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1.Kiến thức</a:t>
            </a:r>
            <a:endParaRPr lang="en-US" altLang="en-US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US" alt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Trẻ nhận biết và  phân biệt được các hình: hình vuông, hình tròn, hình tam giác, hình chữ nhật.</a:t>
            </a:r>
          </a:p>
          <a:p>
            <a:r>
              <a:rPr lang="en-US" altLang="en-US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2.Kỹ năng</a:t>
            </a:r>
            <a:endParaRPr lang="en-US" altLang="en-US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US" alt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Trẻ có khả năng phân biệt các hình học dựa trên những đặc điểm của hình .</a:t>
            </a:r>
          </a:p>
          <a:p>
            <a:r>
              <a:rPr lang="en-US" alt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 - Rèn kỹ năng so sánh.</a:t>
            </a:r>
            <a:br>
              <a:rPr lang="en-US" alt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altLang="en-US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3.Thái độ</a:t>
            </a:r>
            <a:endParaRPr lang="en-US" altLang="en-US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US" alt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Trẻ hứng thú tham gia các hoạt động do cô giáo tổ chức.</a:t>
            </a:r>
            <a:br>
              <a:rPr lang="en-US" alt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alt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Có nề nếp trong giờ học.</a:t>
            </a:r>
            <a:br>
              <a:rPr lang="en-US" alt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en-US" altLang="en-US" sz="20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hanhuu (phanhuu2907) - Hồ sơ | Pinte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2133600" y="1535113"/>
            <a:ext cx="60960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0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 CHUẨN BỊ:</a:t>
            </a:r>
          </a:p>
          <a:p>
            <a:r>
              <a:rPr lang="en-US" altLang="en-US" sz="20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Đồ dùng của cô:</a:t>
            </a:r>
            <a:r>
              <a:rPr lang="en-US" altLang="en-US" sz="200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                   </a:t>
            </a:r>
          </a:p>
          <a:p>
            <a:r>
              <a:rPr lang="en-US" altLang="en-US" sz="200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Bài giảng điện tử</a:t>
            </a:r>
          </a:p>
          <a:p>
            <a:r>
              <a:rPr lang="en-US" altLang="en-US" sz="200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Máy tính, máy chiếu</a:t>
            </a:r>
          </a:p>
          <a:p>
            <a:r>
              <a:rPr lang="en-US" altLang="en-US" sz="200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Que chỉ</a:t>
            </a:r>
          </a:p>
          <a:p>
            <a:r>
              <a:rPr lang="en-US" altLang="en-US" sz="200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Giấy, bút màu.</a:t>
            </a:r>
          </a:p>
          <a:p>
            <a:r>
              <a:rPr lang="en-US" altLang="en-US" sz="20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Đồ dùng của trẻ:</a:t>
            </a:r>
            <a:endParaRPr lang="en-US" altLang="en-US" sz="200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US" altLang="en-US" sz="200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Rổ đồ chơi : Mỗi trẻ có 4 hình học: Vuông, tròn, tam giác, chữ nhật.</a:t>
            </a:r>
          </a:p>
          <a:p>
            <a:r>
              <a:rPr lang="en-US" altLang="en-US" sz="200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Các hình: Vuông, tròn, tam giác, chữ nhật bằng các nguyên vật liệu khác nhau để làm thời trang</a:t>
            </a:r>
          </a:p>
          <a:p>
            <a:r>
              <a:rPr lang="en-US" altLang="en-US" sz="200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Các bộ trang phục có gắn nhám chưa trang trí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ình nền pp dễ thương - VNReview Tin mới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328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1143000"/>
            <a:ext cx="2338388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TIẾN HÀNH:</a:t>
            </a:r>
          </a:p>
          <a:p>
            <a:pPr marL="342900" indent="-342900"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Ổn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  <a:defRPr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marL="342900" indent="-342900">
              <a:spcAft>
                <a:spcPts val="0"/>
              </a:spcAft>
              <a:buFontTx/>
              <a:buAutoNum type="arabicPeriod"/>
              <a:defRPr/>
            </a:pP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gia_d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 descr="1315392697-1315387116_happy_fami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8" descr="Image-Happy-Family-AnhSaoKhuy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9" descr="ANd9GcSewxOuO9IenBPFeKNRguAeQHuLh3WWuQVv8eECRexesh_0JXg8T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3d-house-ic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nha3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nha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 descr="diendanbaclieu-50569-ngay-gia-dinh-viet-na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NhaCuaToi-QuynhTrang-3676864_hq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2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2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2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" dur="2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7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7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3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8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Background thiếu n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15875"/>
            <a:ext cx="9139238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1752600" y="228600"/>
            <a:ext cx="64008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en-US" b="1">
              <a:solidFill>
                <a:srgbClr val="FF0000"/>
              </a:solidFill>
            </a:endParaRPr>
          </a:p>
          <a:p>
            <a:r>
              <a:rPr lang="en-US" alt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Phương pháp và hình thức tổ chức</a:t>
            </a:r>
          </a:p>
          <a:p>
            <a:r>
              <a:rPr lang="en-US" altLang="en-US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*Ôn nhận biết hình Tròn, vuông, tam giác, chữ nhật </a:t>
            </a:r>
            <a:endParaRPr lang="en-US" altLang="en-US" sz="2000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162800" y="0"/>
            <a:ext cx="1524000" cy="533400"/>
            <a:chOff x="216" y="3312"/>
            <a:chExt cx="1512" cy="720"/>
          </a:xfrm>
        </p:grpSpPr>
        <p:sp>
          <p:nvSpPr>
            <p:cNvPr id="20527" name="AutoShape 5"/>
            <p:cNvSpPr>
              <a:spLocks noChangeArrowheads="1"/>
            </p:cNvSpPr>
            <p:nvPr/>
          </p:nvSpPr>
          <p:spPr bwMode="auto">
            <a:xfrm>
              <a:off x="216" y="3312"/>
              <a:ext cx="1512" cy="720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528" name="WordArt 6"/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88071" name="WordArt 7"/>
          <p:cNvSpPr>
            <a:spLocks noChangeArrowheads="1" noChangeShapeType="1" noTextEdit="1"/>
          </p:cNvSpPr>
          <p:nvPr/>
        </p:nvSpPr>
        <p:spPr bwMode="auto">
          <a:xfrm>
            <a:off x="7859713" y="457200"/>
            <a:ext cx="217487" cy="30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01</a:t>
            </a:r>
          </a:p>
        </p:txBody>
      </p:sp>
      <p:sp>
        <p:nvSpPr>
          <p:cNvPr id="88072" name="WordArt 8"/>
          <p:cNvSpPr>
            <a:spLocks noChangeArrowheads="1" noChangeShapeType="1" noTextEdit="1"/>
          </p:cNvSpPr>
          <p:nvPr/>
        </p:nvSpPr>
        <p:spPr bwMode="auto">
          <a:xfrm>
            <a:off x="7859713" y="457200"/>
            <a:ext cx="217487" cy="30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02</a:t>
            </a:r>
          </a:p>
        </p:txBody>
      </p:sp>
      <p:sp>
        <p:nvSpPr>
          <p:cNvPr id="88073" name="WordArt 9"/>
          <p:cNvSpPr>
            <a:spLocks noChangeArrowheads="1" noChangeShapeType="1" noTextEdit="1"/>
          </p:cNvSpPr>
          <p:nvPr/>
        </p:nvSpPr>
        <p:spPr bwMode="auto">
          <a:xfrm>
            <a:off x="7859713" y="457200"/>
            <a:ext cx="217487" cy="30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04</a:t>
            </a:r>
          </a:p>
        </p:txBody>
      </p:sp>
      <p:sp>
        <p:nvSpPr>
          <p:cNvPr id="88074" name="WordArt 10"/>
          <p:cNvSpPr>
            <a:spLocks noChangeArrowheads="1" noChangeShapeType="1" noTextEdit="1"/>
          </p:cNvSpPr>
          <p:nvPr/>
        </p:nvSpPr>
        <p:spPr bwMode="auto">
          <a:xfrm>
            <a:off x="7783513" y="457200"/>
            <a:ext cx="217487" cy="30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03</a:t>
            </a:r>
          </a:p>
        </p:txBody>
      </p:sp>
      <p:sp>
        <p:nvSpPr>
          <p:cNvPr id="88075" name="AutoShape 11"/>
          <p:cNvSpPr>
            <a:spLocks noChangeArrowheads="1"/>
          </p:cNvSpPr>
          <p:nvPr/>
        </p:nvSpPr>
        <p:spPr bwMode="auto">
          <a:xfrm>
            <a:off x="7315200" y="152400"/>
            <a:ext cx="1089025" cy="6858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8076" name="WordArt 12"/>
          <p:cNvSpPr>
            <a:spLocks noChangeArrowheads="1" noChangeShapeType="1" noTextEdit="1"/>
          </p:cNvSpPr>
          <p:nvPr/>
        </p:nvSpPr>
        <p:spPr bwMode="auto">
          <a:xfrm>
            <a:off x="7859713" y="457200"/>
            <a:ext cx="217487" cy="30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05</a:t>
            </a:r>
          </a:p>
        </p:txBody>
      </p:sp>
      <p:graphicFrame>
        <p:nvGraphicFramePr>
          <p:cNvPr id="88100" name="Group 36"/>
          <p:cNvGraphicFramePr>
            <a:graphicFrameLocks noGrp="1"/>
          </p:cNvGraphicFramePr>
          <p:nvPr/>
        </p:nvGraphicFramePr>
        <p:xfrm>
          <a:off x="533400" y="914400"/>
          <a:ext cx="8001000" cy="3352800"/>
        </p:xfrm>
        <a:graphic>
          <a:graphicData uri="http://schemas.openxmlformats.org/drawingml/2006/table">
            <a:tbl>
              <a:tblPr/>
              <a:tblGrid>
                <a:gridCol w="80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5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495" name="Text Box 37"/>
          <p:cNvSpPr txBox="1">
            <a:spLocks noChangeArrowheads="1"/>
          </p:cNvSpPr>
          <p:nvPr/>
        </p:nvSpPr>
        <p:spPr bwMode="auto">
          <a:xfrm>
            <a:off x="228600" y="152400"/>
            <a:ext cx="381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Trò chơi: Hình kỳ diệu của bé</a:t>
            </a:r>
          </a:p>
        </p:txBody>
      </p:sp>
      <p:sp>
        <p:nvSpPr>
          <p:cNvPr id="27" name="Isosceles Triangle 26"/>
          <p:cNvSpPr>
            <a:spLocks noChangeArrowheads="1"/>
          </p:cNvSpPr>
          <p:nvPr/>
        </p:nvSpPr>
        <p:spPr bwMode="auto">
          <a:xfrm>
            <a:off x="304800" y="5791200"/>
            <a:ext cx="3581400" cy="762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343400" y="4495800"/>
            <a:ext cx="2971800" cy="1676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514600" y="5181600"/>
            <a:ext cx="457200" cy="457200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905000" y="4572000"/>
            <a:ext cx="457200" cy="457200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276600" y="4495800"/>
            <a:ext cx="685800" cy="12192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20501" name="Cloud Callout 31"/>
          <p:cNvSpPr>
            <a:spLocks noChangeArrowheads="1"/>
          </p:cNvSpPr>
          <p:nvPr/>
        </p:nvSpPr>
        <p:spPr bwMode="auto">
          <a:xfrm>
            <a:off x="2971800" y="1066800"/>
            <a:ext cx="1295400" cy="381000"/>
          </a:xfrm>
          <a:prstGeom prst="cloudCallout">
            <a:avLst>
              <a:gd name="adj1" fmla="val -20833"/>
              <a:gd name="adj2" fmla="val 62500"/>
            </a:avLst>
          </a:prstGeom>
          <a:gradFill rotWithShape="1">
            <a:gsLst>
              <a:gs pos="0">
                <a:srgbClr val="9A529A"/>
              </a:gs>
              <a:gs pos="50000">
                <a:srgbClr val="DD79DD"/>
              </a:gs>
              <a:gs pos="100000">
                <a:srgbClr val="FF91FF"/>
              </a:gs>
            </a:gsLst>
            <a:lin ang="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20502" name="Cloud Callout 32"/>
          <p:cNvSpPr>
            <a:spLocks noChangeArrowheads="1"/>
          </p:cNvSpPr>
          <p:nvPr/>
        </p:nvSpPr>
        <p:spPr bwMode="auto">
          <a:xfrm>
            <a:off x="609600" y="990600"/>
            <a:ext cx="1295400" cy="381000"/>
          </a:xfrm>
          <a:prstGeom prst="cloudCallout">
            <a:avLst>
              <a:gd name="adj1" fmla="val -20833"/>
              <a:gd name="adj2" fmla="val 62500"/>
            </a:avLst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81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20503" name="Picture 7" descr="daisies_waving_l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5975"/>
            <a:ext cx="6858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4" name="Picture 7" descr="daisies_waving_l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860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5" name="Picture 7" descr="daisies_waving_l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29000"/>
            <a:ext cx="63182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506" name="Straight Connector 37"/>
          <p:cNvCxnSpPr>
            <a:cxnSpLocks noChangeShapeType="1"/>
          </p:cNvCxnSpPr>
          <p:nvPr/>
        </p:nvCxnSpPr>
        <p:spPr bwMode="auto">
          <a:xfrm>
            <a:off x="2743200" y="1524000"/>
            <a:ext cx="457200" cy="228600"/>
          </a:xfrm>
          <a:prstGeom prst="lin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7" name="Straight Connector 41"/>
          <p:cNvCxnSpPr>
            <a:cxnSpLocks noChangeShapeType="1"/>
          </p:cNvCxnSpPr>
          <p:nvPr/>
        </p:nvCxnSpPr>
        <p:spPr bwMode="auto">
          <a:xfrm rot="16200000" flipH="1">
            <a:off x="2552700" y="1790700"/>
            <a:ext cx="304800" cy="228600"/>
          </a:xfrm>
          <a:prstGeom prst="lin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8" name="Straight Connector 44"/>
          <p:cNvCxnSpPr>
            <a:cxnSpLocks noChangeShapeType="1"/>
          </p:cNvCxnSpPr>
          <p:nvPr/>
        </p:nvCxnSpPr>
        <p:spPr bwMode="auto">
          <a:xfrm rot="5400000">
            <a:off x="2133600" y="1905000"/>
            <a:ext cx="381000" cy="76200"/>
          </a:xfrm>
          <a:prstGeom prst="lin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9" name="Straight Connector 49"/>
          <p:cNvCxnSpPr>
            <a:cxnSpLocks noChangeShapeType="1"/>
          </p:cNvCxnSpPr>
          <p:nvPr/>
        </p:nvCxnSpPr>
        <p:spPr bwMode="auto">
          <a:xfrm rot="5400000" flipH="1" flipV="1">
            <a:off x="1828800" y="1752600"/>
            <a:ext cx="381000" cy="228600"/>
          </a:xfrm>
          <a:prstGeom prst="lin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0" name="Straight Connector 51"/>
          <p:cNvCxnSpPr>
            <a:cxnSpLocks noChangeShapeType="1"/>
          </p:cNvCxnSpPr>
          <p:nvPr/>
        </p:nvCxnSpPr>
        <p:spPr bwMode="auto">
          <a:xfrm flipV="1">
            <a:off x="1524000" y="1524000"/>
            <a:ext cx="457200" cy="228600"/>
          </a:xfrm>
          <a:prstGeom prst="lin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1" name="Straight Connector 53"/>
          <p:cNvCxnSpPr>
            <a:cxnSpLocks noChangeShapeType="1"/>
          </p:cNvCxnSpPr>
          <p:nvPr/>
        </p:nvCxnSpPr>
        <p:spPr bwMode="auto">
          <a:xfrm>
            <a:off x="2819400" y="1219200"/>
            <a:ext cx="533400" cy="1588"/>
          </a:xfrm>
          <a:prstGeom prst="lin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2" name="Straight Connector 55"/>
          <p:cNvCxnSpPr>
            <a:cxnSpLocks noChangeShapeType="1"/>
          </p:cNvCxnSpPr>
          <p:nvPr/>
        </p:nvCxnSpPr>
        <p:spPr bwMode="auto">
          <a:xfrm>
            <a:off x="1447800" y="1295400"/>
            <a:ext cx="457200" cy="1588"/>
          </a:xfrm>
          <a:prstGeom prst="lin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3" name="Straight Connector 57"/>
          <p:cNvCxnSpPr>
            <a:cxnSpLocks noChangeShapeType="1"/>
          </p:cNvCxnSpPr>
          <p:nvPr/>
        </p:nvCxnSpPr>
        <p:spPr bwMode="auto">
          <a:xfrm flipV="1">
            <a:off x="2743200" y="990600"/>
            <a:ext cx="152400" cy="76200"/>
          </a:xfrm>
          <a:prstGeom prst="lin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4" name="Straight Connector 60"/>
          <p:cNvCxnSpPr>
            <a:cxnSpLocks noChangeShapeType="1"/>
          </p:cNvCxnSpPr>
          <p:nvPr/>
        </p:nvCxnSpPr>
        <p:spPr bwMode="auto">
          <a:xfrm>
            <a:off x="1828800" y="914400"/>
            <a:ext cx="228600" cy="152400"/>
          </a:xfrm>
          <a:prstGeom prst="lin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15" name="Picture 7" descr="daisies_waving_l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200400"/>
            <a:ext cx="860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6" name="Picture 7" descr="daisies_waving_l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657600"/>
            <a:ext cx="4572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7" name="Cloud Callout 65"/>
          <p:cNvSpPr>
            <a:spLocks noChangeArrowheads="1"/>
          </p:cNvSpPr>
          <p:nvPr/>
        </p:nvSpPr>
        <p:spPr bwMode="auto">
          <a:xfrm flipH="1" flipV="1">
            <a:off x="7086600" y="1066800"/>
            <a:ext cx="1219200" cy="3810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67" name="Chord 66"/>
          <p:cNvSpPr/>
          <p:nvPr/>
        </p:nvSpPr>
        <p:spPr bwMode="auto">
          <a:xfrm>
            <a:off x="7848600" y="4572000"/>
            <a:ext cx="1066800" cy="838200"/>
          </a:xfrm>
          <a:prstGeom prst="chor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9" name="Regular Pentagon 68"/>
          <p:cNvSpPr>
            <a:spLocks noChangeArrowheads="1"/>
          </p:cNvSpPr>
          <p:nvPr/>
        </p:nvSpPr>
        <p:spPr bwMode="auto">
          <a:xfrm>
            <a:off x="7620000" y="5867400"/>
            <a:ext cx="1143000" cy="762000"/>
          </a:xfrm>
          <a:prstGeom prst="pentagon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70" name="5-Point Star 69"/>
          <p:cNvSpPr/>
          <p:nvPr/>
        </p:nvSpPr>
        <p:spPr bwMode="auto">
          <a:xfrm>
            <a:off x="228600" y="5334000"/>
            <a:ext cx="914400" cy="7620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1" name="Heart 70"/>
          <p:cNvSpPr/>
          <p:nvPr/>
        </p:nvSpPr>
        <p:spPr bwMode="auto">
          <a:xfrm>
            <a:off x="1295400" y="5257800"/>
            <a:ext cx="685800" cy="457200"/>
          </a:xfrm>
          <a:prstGeom prst="heart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2" name="Diamond 71"/>
          <p:cNvSpPr>
            <a:spLocks noChangeArrowheads="1"/>
          </p:cNvSpPr>
          <p:nvPr/>
        </p:nvSpPr>
        <p:spPr bwMode="auto">
          <a:xfrm>
            <a:off x="4114800" y="6400800"/>
            <a:ext cx="1295400" cy="304800"/>
          </a:xfrm>
          <a:prstGeom prst="diamond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73" name="Flowchart: Terminator 72"/>
          <p:cNvSpPr>
            <a:spLocks noChangeArrowheads="1"/>
          </p:cNvSpPr>
          <p:nvPr/>
        </p:nvSpPr>
        <p:spPr bwMode="auto">
          <a:xfrm>
            <a:off x="5715000" y="6400800"/>
            <a:ext cx="1371600" cy="304800"/>
          </a:xfrm>
          <a:prstGeom prst="flowChartTerminator">
            <a:avLst/>
          </a:prstGeom>
          <a:solidFill>
            <a:srgbClr val="D6009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74" name="Smiley Face 73"/>
          <p:cNvSpPr>
            <a:spLocks noChangeArrowheads="1"/>
          </p:cNvSpPr>
          <p:nvPr/>
        </p:nvSpPr>
        <p:spPr bwMode="auto">
          <a:xfrm>
            <a:off x="609600" y="4572000"/>
            <a:ext cx="685800" cy="685800"/>
          </a:xfrm>
          <a:prstGeom prst="smileyFace">
            <a:avLst>
              <a:gd name="adj" fmla="val 4653"/>
            </a:avLst>
          </a:prstGeom>
          <a:solidFill>
            <a:srgbClr val="FF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20525" name="Picture 12" descr="buom 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" y="2895600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6" name="Picture 12" descr="buom 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315200" y="3048000"/>
            <a:ext cx="6175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028E-6 L 0.15416 -0.51619 " pathEditMode="relative" rAng="0" ptsTypes="AA">
                                      <p:cBhvr>
                                        <p:cTn id="39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-258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5143E-6 L 0.29167 -0.27752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-138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8.88067E-7 L 0.45 -0.36633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183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21832E-6 L 0.24584 -0.24422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-122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1.72063E-6 L 0 -0.31083 " pathEditMode="relative" rAng="0" ptsTypes="AA">
                                      <p:cBhvr>
                                        <p:cTn id="61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55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6244E-6 L 0.40416 -0.61055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8" y="-305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a dung ban co gang l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a dung ban co gang l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a dung ban co gang l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a dung ban co gang l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a dung ban co gang l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a dung ban co gang l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88071" grpId="0" animBg="1"/>
      <p:bldP spid="88072" grpId="0" animBg="1"/>
      <p:bldP spid="88073" grpId="0" animBg="1"/>
      <p:bldP spid="88074" grpId="0" animBg="1"/>
      <p:bldP spid="88075" grpId="0" animBg="1"/>
      <p:bldP spid="88075" grpId="1" animBg="1"/>
      <p:bldP spid="8807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69" grpId="0" animBg="1"/>
      <p:bldP spid="72" grpId="0" animBg="1"/>
      <p:bldP spid="73" grpId="0" animBg="1"/>
      <p:bldP spid="74" grpId="0" animBg="1"/>
      <p:bldP spid="7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79 Background Powerpoint đẹp nhất cho bài thuyết trình chuyên nghiệp | Hình  ảnh, Power points, Hình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9088438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1828800" y="2514600"/>
            <a:ext cx="59436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altLang="en-US" sz="2000" b="1" i="1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Ôn phân biệt  hình tròn, vuông, chữ nhật, tam giác.</a:t>
            </a:r>
            <a:endParaRPr lang="en-US" altLang="en-US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8"/>
          <p:cNvSpPr txBox="1">
            <a:spLocks noChangeArrowheads="1"/>
          </p:cNvSpPr>
          <p:nvPr/>
        </p:nvSpPr>
        <p:spPr bwMode="auto">
          <a:xfrm>
            <a:off x="1676400" y="2286000"/>
            <a:ext cx="601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DeflateBottom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66"/>
                </a:solidFill>
                <a:latin typeface=".VnTime" pitchFamily="34" charset="0"/>
              </a:rPr>
              <a:t> </a:t>
            </a:r>
          </a:p>
        </p:txBody>
      </p:sp>
      <p:pic>
        <p:nvPicPr>
          <p:cNvPr id="7" name="Nhac nen to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343&quot;&gt;&lt;property id=&quot;20148&quot; value=&quot;5&quot;/&gt;&lt;property id=&quot;20300&quot; value=&quot;Slide 9&quot;/&gt;&lt;property id=&quot;20307&quot; value=&quot;276&quot;/&gt;&lt;/object&gt;&lt;object type=&quot;3&quot; unique_id=&quot;11371&quot;&gt;&lt;property id=&quot;20148&quot; value=&quot;5&quot;/&gt;&lt;property id=&quot;20300&quot; value=&quot;Slide 7&quot;/&gt;&lt;property id=&quot;20307&quot; value=&quot;319&quot;/&gt;&lt;/object&gt;&lt;object type=&quot;3&quot; unique_id=&quot;11385&quot;&gt;&lt;property id=&quot;20148&quot; value=&quot;5&quot;/&gt;&lt;property id=&quot;20300&quot; value=&quot;Slide 1&quot;/&gt;&lt;property id=&quot;20307&quot; value=&quot;320&quot;/&gt;&lt;/object&gt;&lt;object type=&quot;3&quot; unique_id=&quot;11414&quot;&gt;&lt;property id=&quot;20148&quot; value=&quot;5&quot;/&gt;&lt;property id=&quot;20300&quot; value=&quot;Slide 2&quot;/&gt;&lt;property id=&quot;20307&quot; value=&quot;322&quot;/&gt;&lt;/object&gt;&lt;object type=&quot;3&quot; unique_id=&quot;11467&quot;&gt;&lt;property id=&quot;20148&quot; value=&quot;5&quot;/&gt;&lt;property id=&quot;20300&quot; value=&quot;Slide 3&quot;/&gt;&lt;property id=&quot;20307&quot; value=&quot;324&quot;/&gt;&lt;/object&gt;&lt;object type=&quot;3&quot; unique_id=&quot;11481&quot;&gt;&lt;property id=&quot;20148&quot; value=&quot;5&quot;/&gt;&lt;property id=&quot;20300&quot; value=&quot;Slide 5&quot;/&gt;&lt;property id=&quot;20307&quot; value=&quot;325&quot;/&gt;&lt;/object&gt;&lt;object type=&quot;3&quot; unique_id=&quot;11507&quot;&gt;&lt;property id=&quot;20148&quot; value=&quot;5&quot;/&gt;&lt;property id=&quot;20300&quot; value=&quot;Slide 8&quot;/&gt;&lt;property id=&quot;20307&quot; value=&quot;328&quot;/&gt;&lt;/object&gt;&lt;object type=&quot;3&quot; unique_id=&quot;11588&quot;&gt;&lt;property id=&quot;20148&quot; value=&quot;5&quot;/&gt;&lt;property id=&quot;20300&quot; value=&quot;Slide 6&quot;/&gt;&lt;property id=&quot;20307&quot; value=&quot;330&quot;/&gt;&lt;/object&gt;&lt;object type=&quot;3&quot; unique_id=&quot;11620&quot;&gt;&lt;property id=&quot;20148&quot; value=&quot;5&quot;/&gt;&lt;property id=&quot;20300&quot; value=&quot;Slide 4&quot;/&gt;&lt;property id=&quot;20307&quot; value=&quot;33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2361</TotalTime>
  <Words>192</Words>
  <Application>Microsoft Office PowerPoint</Application>
  <PresentationFormat>On-screen Show (4:3)</PresentationFormat>
  <Paragraphs>47</Paragraphs>
  <Slides>14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.VnAvant</vt:lpstr>
      <vt:lpstr>.VnTime</vt:lpstr>
      <vt:lpstr>Arial</vt:lpstr>
      <vt:lpstr>Arial Black</vt:lpstr>
      <vt:lpstr>Calibri</vt:lpstr>
      <vt:lpstr>Times New Roman</vt:lpstr>
      <vt:lpstr>Wingdings</vt:lpstr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</dc:creator>
  <cp:lastModifiedBy>HP</cp:lastModifiedBy>
  <cp:revision>216</cp:revision>
  <dcterms:created xsi:type="dcterms:W3CDTF">2010-12-28T03:21:18Z</dcterms:created>
  <dcterms:modified xsi:type="dcterms:W3CDTF">2024-12-19T16:41:19Z</dcterms:modified>
</cp:coreProperties>
</file>