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7" r:id="rId1"/>
  </p:sldMasterIdLst>
  <p:sldIdLst>
    <p:sldId id="256" r:id="rId2"/>
    <p:sldId id="284" r:id="rId3"/>
    <p:sldId id="258" r:id="rId4"/>
    <p:sldId id="259" r:id="rId5"/>
    <p:sldId id="274" r:id="rId6"/>
    <p:sldId id="276" r:id="rId7"/>
    <p:sldId id="289" r:id="rId8"/>
    <p:sldId id="290" r:id="rId9"/>
    <p:sldId id="291" r:id="rId10"/>
    <p:sldId id="285" r:id="rId11"/>
    <p:sldId id="293" r:id="rId12"/>
    <p:sldId id="277" r:id="rId13"/>
    <p:sldId id="292" r:id="rId14"/>
    <p:sldId id="279" r:id="rId15"/>
    <p:sldId id="280" r:id="rId16"/>
    <p:sldId id="286" r:id="rId17"/>
    <p:sldId id="294" r:id="rId18"/>
    <p:sldId id="295"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15" autoAdjust="0"/>
    <p:restoredTop sz="94660"/>
  </p:normalViewPr>
  <p:slideViewPr>
    <p:cSldViewPr snapToGrid="0">
      <p:cViewPr varScale="1">
        <p:scale>
          <a:sx n="69" d="100"/>
          <a:sy n="69" d="100"/>
        </p:scale>
        <p:origin x="6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0DED-7638-486D-AF0A-0629BB708A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DB7118D-6035-4442-9DF9-7769BB8717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F842565-4754-44D0-84B6-9FD2A95C1F95}"/>
              </a:ext>
            </a:extLst>
          </p:cNvPr>
          <p:cNvSpPr>
            <a:spLocks noGrp="1"/>
          </p:cNvSpPr>
          <p:nvPr>
            <p:ph type="dt" sz="half" idx="10"/>
          </p:nvPr>
        </p:nvSpPr>
        <p:spPr/>
        <p:txBody>
          <a:bodyPr/>
          <a:lstStyle/>
          <a:p>
            <a:fld id="{B9818448-53BD-4A96-BE6D-E06B8432992F}" type="datetimeFigureOut">
              <a:rPr lang="vi-VN" smtClean="0"/>
              <a:t>18/09/2024</a:t>
            </a:fld>
            <a:endParaRPr lang="vi-VN"/>
          </a:p>
        </p:txBody>
      </p:sp>
      <p:sp>
        <p:nvSpPr>
          <p:cNvPr id="5" name="Footer Placeholder 4">
            <a:extLst>
              <a:ext uri="{FF2B5EF4-FFF2-40B4-BE49-F238E27FC236}">
                <a16:creationId xmlns:a16="http://schemas.microsoft.com/office/drawing/2014/main" id="{99F44879-30C2-44FF-8B63-214DD173AA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6E325B1-FD35-4169-AAAD-EE60AD1A9B80}"/>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26995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EBBC-35A4-472E-B601-13D6601BBA5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E776A8E-AB0C-4F01-BB86-491F39636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1C622E-7332-4083-92B4-6FC8AC8849A7}"/>
              </a:ext>
            </a:extLst>
          </p:cNvPr>
          <p:cNvSpPr>
            <a:spLocks noGrp="1"/>
          </p:cNvSpPr>
          <p:nvPr>
            <p:ph type="dt" sz="half" idx="10"/>
          </p:nvPr>
        </p:nvSpPr>
        <p:spPr/>
        <p:txBody>
          <a:bodyPr/>
          <a:lstStyle/>
          <a:p>
            <a:fld id="{B9818448-53BD-4A96-BE6D-E06B8432992F}" type="datetimeFigureOut">
              <a:rPr lang="vi-VN" smtClean="0"/>
              <a:t>18/09/2024</a:t>
            </a:fld>
            <a:endParaRPr lang="vi-VN"/>
          </a:p>
        </p:txBody>
      </p:sp>
      <p:sp>
        <p:nvSpPr>
          <p:cNvPr id="5" name="Footer Placeholder 4">
            <a:extLst>
              <a:ext uri="{FF2B5EF4-FFF2-40B4-BE49-F238E27FC236}">
                <a16:creationId xmlns:a16="http://schemas.microsoft.com/office/drawing/2014/main" id="{CE99B704-934A-4955-B440-88027595A8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EF6CF97-15F6-4891-8668-FF7D5E79E29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168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6420C-6D3C-4E08-ABCC-67D7CCFD30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D7343B5-1785-4C84-81E0-B796D7A5E0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9FE5CA0-BE28-4D4B-986C-570F902635F2}"/>
              </a:ext>
            </a:extLst>
          </p:cNvPr>
          <p:cNvSpPr>
            <a:spLocks noGrp="1"/>
          </p:cNvSpPr>
          <p:nvPr>
            <p:ph type="dt" sz="half" idx="10"/>
          </p:nvPr>
        </p:nvSpPr>
        <p:spPr/>
        <p:txBody>
          <a:bodyPr/>
          <a:lstStyle/>
          <a:p>
            <a:fld id="{B9818448-53BD-4A96-BE6D-E06B8432992F}" type="datetimeFigureOut">
              <a:rPr lang="vi-VN" smtClean="0"/>
              <a:t>18/09/2024</a:t>
            </a:fld>
            <a:endParaRPr lang="vi-VN"/>
          </a:p>
        </p:txBody>
      </p:sp>
      <p:sp>
        <p:nvSpPr>
          <p:cNvPr id="5" name="Footer Placeholder 4">
            <a:extLst>
              <a:ext uri="{FF2B5EF4-FFF2-40B4-BE49-F238E27FC236}">
                <a16:creationId xmlns:a16="http://schemas.microsoft.com/office/drawing/2014/main" id="{2FEEB06F-F37C-4238-9545-C3CEEC5DB6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7E131E5-8D94-4058-8EF9-E1B5365101F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42031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A227-4DD3-4E98-981A-D8821AF242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273C0B-1EE7-49B3-A756-B49F869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A02D5B-E48A-49EB-BE3A-20C794C6EF29}"/>
              </a:ext>
            </a:extLst>
          </p:cNvPr>
          <p:cNvSpPr>
            <a:spLocks noGrp="1"/>
          </p:cNvSpPr>
          <p:nvPr>
            <p:ph type="dt" sz="half" idx="10"/>
          </p:nvPr>
        </p:nvSpPr>
        <p:spPr/>
        <p:txBody>
          <a:bodyPr/>
          <a:lstStyle/>
          <a:p>
            <a:fld id="{B9818448-53BD-4A96-BE6D-E06B8432992F}" type="datetimeFigureOut">
              <a:rPr lang="vi-VN" smtClean="0"/>
              <a:t>18/09/2024</a:t>
            </a:fld>
            <a:endParaRPr lang="vi-VN"/>
          </a:p>
        </p:txBody>
      </p:sp>
      <p:sp>
        <p:nvSpPr>
          <p:cNvPr id="5" name="Footer Placeholder 4">
            <a:extLst>
              <a:ext uri="{FF2B5EF4-FFF2-40B4-BE49-F238E27FC236}">
                <a16:creationId xmlns:a16="http://schemas.microsoft.com/office/drawing/2014/main" id="{F9A82028-4D50-43D2-8388-1CDF682B71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A39429-4E4B-4727-995D-E627AD9EB8B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75169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579D-38C8-42BA-AAD1-39FE0DC426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4781253-949C-441C-879C-D29F2082EC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23292B-4B75-4C9F-9A0A-2D027FD25E1B}"/>
              </a:ext>
            </a:extLst>
          </p:cNvPr>
          <p:cNvSpPr>
            <a:spLocks noGrp="1"/>
          </p:cNvSpPr>
          <p:nvPr>
            <p:ph type="dt" sz="half" idx="10"/>
          </p:nvPr>
        </p:nvSpPr>
        <p:spPr/>
        <p:txBody>
          <a:bodyPr/>
          <a:lstStyle/>
          <a:p>
            <a:fld id="{B9818448-53BD-4A96-BE6D-E06B8432992F}" type="datetimeFigureOut">
              <a:rPr lang="vi-VN" smtClean="0"/>
              <a:t>18/09/2024</a:t>
            </a:fld>
            <a:endParaRPr lang="vi-VN"/>
          </a:p>
        </p:txBody>
      </p:sp>
      <p:sp>
        <p:nvSpPr>
          <p:cNvPr id="5" name="Footer Placeholder 4">
            <a:extLst>
              <a:ext uri="{FF2B5EF4-FFF2-40B4-BE49-F238E27FC236}">
                <a16:creationId xmlns:a16="http://schemas.microsoft.com/office/drawing/2014/main" id="{6E70D4E1-F1E2-40B8-BC5B-6B4662EB514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AB64AF2-9258-49D6-A15B-9CCDD4EDCEE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106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C438-CF97-4357-B003-D9F5F91F1B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8314606-2BCC-4CFF-9E65-6F8B6DAC5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9E86AE-2BA9-4C8D-B498-D62506A61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29703A4-63C5-42B1-9CC8-03807FF14464}"/>
              </a:ext>
            </a:extLst>
          </p:cNvPr>
          <p:cNvSpPr>
            <a:spLocks noGrp="1"/>
          </p:cNvSpPr>
          <p:nvPr>
            <p:ph type="dt" sz="half" idx="10"/>
          </p:nvPr>
        </p:nvSpPr>
        <p:spPr/>
        <p:txBody>
          <a:bodyPr/>
          <a:lstStyle/>
          <a:p>
            <a:fld id="{B9818448-53BD-4A96-BE6D-E06B8432992F}" type="datetimeFigureOut">
              <a:rPr lang="vi-VN" smtClean="0"/>
              <a:t>18/09/2024</a:t>
            </a:fld>
            <a:endParaRPr lang="vi-VN"/>
          </a:p>
        </p:txBody>
      </p:sp>
      <p:sp>
        <p:nvSpPr>
          <p:cNvPr id="6" name="Footer Placeholder 5">
            <a:extLst>
              <a:ext uri="{FF2B5EF4-FFF2-40B4-BE49-F238E27FC236}">
                <a16:creationId xmlns:a16="http://schemas.microsoft.com/office/drawing/2014/main" id="{877ED55B-9D4D-40FD-B42C-8A05A9A9AC9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A9C812-F6B6-41BD-9565-B614371E768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3781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BF99-D06F-41F2-A446-51AC380DB12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D89DFBF-B5AC-4E38-A83F-452B977E8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F559EB-BCC9-41E9-B188-F07529B60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8AF738-AB58-4267-9C5B-AC1FE99DA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4BCAE-A9BD-4A04-94EF-957FB6525C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16D670E-C971-4C21-9851-DCE640B9D3BE}"/>
              </a:ext>
            </a:extLst>
          </p:cNvPr>
          <p:cNvSpPr>
            <a:spLocks noGrp="1"/>
          </p:cNvSpPr>
          <p:nvPr>
            <p:ph type="dt" sz="half" idx="10"/>
          </p:nvPr>
        </p:nvSpPr>
        <p:spPr/>
        <p:txBody>
          <a:bodyPr/>
          <a:lstStyle/>
          <a:p>
            <a:fld id="{B9818448-53BD-4A96-BE6D-E06B8432992F}" type="datetimeFigureOut">
              <a:rPr lang="vi-VN" smtClean="0"/>
              <a:t>18/09/2024</a:t>
            </a:fld>
            <a:endParaRPr lang="vi-VN"/>
          </a:p>
        </p:txBody>
      </p:sp>
      <p:sp>
        <p:nvSpPr>
          <p:cNvPr id="8" name="Footer Placeholder 7">
            <a:extLst>
              <a:ext uri="{FF2B5EF4-FFF2-40B4-BE49-F238E27FC236}">
                <a16:creationId xmlns:a16="http://schemas.microsoft.com/office/drawing/2014/main" id="{9A564C71-C6D6-46D0-B58A-780F3E941A0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4F1F805-8F0E-4C0E-B534-E6A3ADF8088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59399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9AE3-CAA2-4F92-B453-E69D1F9FF5D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8B233FE-B79C-4516-8552-D7A03E986006}"/>
              </a:ext>
            </a:extLst>
          </p:cNvPr>
          <p:cNvSpPr>
            <a:spLocks noGrp="1"/>
          </p:cNvSpPr>
          <p:nvPr>
            <p:ph type="dt" sz="half" idx="10"/>
          </p:nvPr>
        </p:nvSpPr>
        <p:spPr/>
        <p:txBody>
          <a:bodyPr/>
          <a:lstStyle/>
          <a:p>
            <a:fld id="{B9818448-53BD-4A96-BE6D-E06B8432992F}" type="datetimeFigureOut">
              <a:rPr lang="vi-VN" smtClean="0"/>
              <a:t>18/09/2024</a:t>
            </a:fld>
            <a:endParaRPr lang="vi-VN"/>
          </a:p>
        </p:txBody>
      </p:sp>
      <p:sp>
        <p:nvSpPr>
          <p:cNvPr id="4" name="Footer Placeholder 3">
            <a:extLst>
              <a:ext uri="{FF2B5EF4-FFF2-40B4-BE49-F238E27FC236}">
                <a16:creationId xmlns:a16="http://schemas.microsoft.com/office/drawing/2014/main" id="{8352ED75-9601-4DA0-B3D9-33BB47BCC77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49FD94B-DEE9-4F72-A470-3C57DB91D89A}"/>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04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CAA46-7EDE-44F5-9CD1-FC149917CAB0}"/>
              </a:ext>
            </a:extLst>
          </p:cNvPr>
          <p:cNvSpPr>
            <a:spLocks noGrp="1"/>
          </p:cNvSpPr>
          <p:nvPr>
            <p:ph type="dt" sz="half" idx="10"/>
          </p:nvPr>
        </p:nvSpPr>
        <p:spPr/>
        <p:txBody>
          <a:bodyPr/>
          <a:lstStyle/>
          <a:p>
            <a:fld id="{B9818448-53BD-4A96-BE6D-E06B8432992F}" type="datetimeFigureOut">
              <a:rPr lang="vi-VN" smtClean="0"/>
              <a:t>18/09/2024</a:t>
            </a:fld>
            <a:endParaRPr lang="vi-VN"/>
          </a:p>
        </p:txBody>
      </p:sp>
      <p:sp>
        <p:nvSpPr>
          <p:cNvPr id="3" name="Footer Placeholder 2">
            <a:extLst>
              <a:ext uri="{FF2B5EF4-FFF2-40B4-BE49-F238E27FC236}">
                <a16:creationId xmlns:a16="http://schemas.microsoft.com/office/drawing/2014/main" id="{95194CB1-CE08-45C5-9253-3D97B023644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0458F6E-6AC1-4611-A5B3-19C8449673D7}"/>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9160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D383-5C34-4DF2-AFC3-59B12765D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897CE9-5A6D-4458-97A3-FA48905A93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41EE58C-E1E9-480A-AABE-7EA1C8517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79C6C-C547-49B1-B20C-CABB91671DC2}"/>
              </a:ext>
            </a:extLst>
          </p:cNvPr>
          <p:cNvSpPr>
            <a:spLocks noGrp="1"/>
          </p:cNvSpPr>
          <p:nvPr>
            <p:ph type="dt" sz="half" idx="10"/>
          </p:nvPr>
        </p:nvSpPr>
        <p:spPr/>
        <p:txBody>
          <a:bodyPr/>
          <a:lstStyle/>
          <a:p>
            <a:fld id="{B9818448-53BD-4A96-BE6D-E06B8432992F}" type="datetimeFigureOut">
              <a:rPr lang="vi-VN" smtClean="0"/>
              <a:t>18/09/2024</a:t>
            </a:fld>
            <a:endParaRPr lang="vi-VN"/>
          </a:p>
        </p:txBody>
      </p:sp>
      <p:sp>
        <p:nvSpPr>
          <p:cNvPr id="6" name="Footer Placeholder 5">
            <a:extLst>
              <a:ext uri="{FF2B5EF4-FFF2-40B4-BE49-F238E27FC236}">
                <a16:creationId xmlns:a16="http://schemas.microsoft.com/office/drawing/2014/main" id="{572E7197-21D6-4EF1-B91F-D107820276C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652115-DD7E-49FD-AF87-7AFC48BC3FC2}"/>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0016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1C6A-6DD5-46D0-BE66-85B98C928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C932BA8-5513-45C7-AB82-B11008F82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FA75CBA-158F-4EF3-8CF7-39D55FB70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E300F-E6E1-4B4C-99C2-EFE53D5BD604}"/>
              </a:ext>
            </a:extLst>
          </p:cNvPr>
          <p:cNvSpPr>
            <a:spLocks noGrp="1"/>
          </p:cNvSpPr>
          <p:nvPr>
            <p:ph type="dt" sz="half" idx="10"/>
          </p:nvPr>
        </p:nvSpPr>
        <p:spPr/>
        <p:txBody>
          <a:bodyPr/>
          <a:lstStyle/>
          <a:p>
            <a:fld id="{B9818448-53BD-4A96-BE6D-E06B8432992F}" type="datetimeFigureOut">
              <a:rPr lang="vi-VN" smtClean="0"/>
              <a:t>18/09/2024</a:t>
            </a:fld>
            <a:endParaRPr lang="vi-VN"/>
          </a:p>
        </p:txBody>
      </p:sp>
      <p:sp>
        <p:nvSpPr>
          <p:cNvPr id="6" name="Footer Placeholder 5">
            <a:extLst>
              <a:ext uri="{FF2B5EF4-FFF2-40B4-BE49-F238E27FC236}">
                <a16:creationId xmlns:a16="http://schemas.microsoft.com/office/drawing/2014/main" id="{481B55C3-8FE7-4122-B194-B989C623039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2B9903C-F256-4A2F-BCF2-1199FB3410DC}"/>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42301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ED973-2871-46A0-A688-4CCEDE81B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5564957-D963-415F-9EC3-1CA17FB1B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BFE7C75-9704-46AE-B05F-EEB9CE6DD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18448-53BD-4A96-BE6D-E06B8432992F}" type="datetimeFigureOut">
              <a:rPr lang="vi-VN" smtClean="0"/>
              <a:t>18/09/2024</a:t>
            </a:fld>
            <a:endParaRPr lang="vi-VN"/>
          </a:p>
        </p:txBody>
      </p:sp>
      <p:sp>
        <p:nvSpPr>
          <p:cNvPr id="5" name="Footer Placeholder 4">
            <a:extLst>
              <a:ext uri="{FF2B5EF4-FFF2-40B4-BE49-F238E27FC236}">
                <a16:creationId xmlns:a16="http://schemas.microsoft.com/office/drawing/2014/main" id="{BA0B376D-79FC-4161-91AA-46E72606B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65FEC74-401F-4054-916C-45DA8472E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A76BD-EE27-4220-A14C-5747BCF3A37F}" type="slidenum">
              <a:rPr lang="vi-VN" smtClean="0"/>
              <a:t>‹#›</a:t>
            </a:fld>
            <a:endParaRPr lang="vi-VN"/>
          </a:p>
        </p:txBody>
      </p:sp>
    </p:spTree>
    <p:extLst>
      <p:ext uri="{BB962C8B-B14F-4D97-AF65-F5344CB8AC3E}">
        <p14:creationId xmlns:p14="http://schemas.microsoft.com/office/powerpoint/2010/main" val="22531114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5211-B996-47D6-B26D-470F5F8CDFE3}"/>
              </a:ext>
            </a:extLst>
          </p:cNvPr>
          <p:cNvSpPr>
            <a:spLocks noGrp="1"/>
          </p:cNvSpPr>
          <p:nvPr>
            <p:ph type="ctrTitle"/>
          </p:nvPr>
        </p:nvSpPr>
        <p:spPr>
          <a:xfrm>
            <a:off x="569663" y="-362983"/>
            <a:ext cx="11052674" cy="2379253"/>
          </a:xfrm>
        </p:spPr>
        <p:txBody>
          <a:bodyPr>
            <a:normAutofit/>
          </a:bodyPr>
          <a:lstStyle/>
          <a:p>
            <a:r>
              <a:rPr lang="vi-VN" sz="4800" dirty="0"/>
              <a:t>UBND QUẬN LONG BIÊN</a:t>
            </a:r>
            <a:br>
              <a:rPr lang="vi-VN" sz="4800" dirty="0"/>
            </a:br>
            <a:r>
              <a:rPr lang="vi-VN" sz="4800" dirty="0"/>
              <a:t>TRƯỜNG MẦ</a:t>
            </a:r>
            <a:r>
              <a:rPr lang="en-US" sz="4800" dirty="0">
                <a:latin typeface="Times New Roman" panose="02020603050405020304" pitchFamily="18" charset="0"/>
                <a:cs typeface="Times New Roman" panose="02020603050405020304" pitchFamily="18" charset="0"/>
              </a:rPr>
              <a:t>M NON HOA MỘC LAN</a:t>
            </a:r>
            <a:endParaRPr lang="vi-VN"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CB42A23-000C-43AD-ACBE-E9E6BBE74428}"/>
              </a:ext>
            </a:extLst>
          </p:cNvPr>
          <p:cNvSpPr>
            <a:spLocks noGrp="1"/>
          </p:cNvSpPr>
          <p:nvPr>
            <p:ph type="subTitle" idx="1"/>
          </p:nvPr>
        </p:nvSpPr>
        <p:spPr>
          <a:xfrm>
            <a:off x="1440426" y="2556630"/>
            <a:ext cx="9163664" cy="1744739"/>
          </a:xfrm>
        </p:spPr>
        <p:txBody>
          <a:bodyPr>
            <a:normAutofit fontScale="25000" lnSpcReduction="20000"/>
          </a:bodyPr>
          <a:lstStyle/>
          <a:p>
            <a:r>
              <a:rPr lang="vi-VN" sz="14400" dirty="0">
                <a:solidFill>
                  <a:srgbClr val="FF0000"/>
                </a:solidFill>
                <a:latin typeface="+mj-lt"/>
              </a:rPr>
              <a:t>KHÁM PHÁ KHOA HỌC</a:t>
            </a:r>
          </a:p>
          <a:p>
            <a:r>
              <a:rPr lang="vi-VN" sz="14400" dirty="0">
                <a:solidFill>
                  <a:srgbClr val="FF0000"/>
                </a:solidFill>
                <a:latin typeface="+mj-lt"/>
              </a:rPr>
              <a:t>Nhận biết về ánh sáng</a:t>
            </a:r>
          </a:p>
          <a:p>
            <a:endParaRPr lang="vi-VN" sz="14400" dirty="0">
              <a:solidFill>
                <a:srgbClr val="FF0000"/>
              </a:solidFill>
              <a:latin typeface="+mj-lt"/>
            </a:endParaRPr>
          </a:p>
          <a:p>
            <a:endParaRPr lang="vi-VN" sz="11100" dirty="0">
              <a:solidFill>
                <a:srgbClr val="FF0000"/>
              </a:solidFill>
              <a:latin typeface="+mj-lt"/>
            </a:endParaRPr>
          </a:p>
          <a:p>
            <a:endParaRPr lang="vi-VN" sz="11100" dirty="0">
              <a:solidFill>
                <a:srgbClr val="FF0000"/>
              </a:solidFill>
              <a:latin typeface="+mj-lt"/>
            </a:endParaRPr>
          </a:p>
          <a:p>
            <a:r>
              <a:rPr lang="vi-VN" sz="11100" dirty="0">
                <a:solidFill>
                  <a:srgbClr val="FF3300"/>
                </a:solidFill>
                <a:latin typeface="+mj-lt"/>
              </a:rPr>
              <a:t>Người dạy: Nguyễn Thanh Huệ</a:t>
            </a:r>
          </a:p>
          <a:p>
            <a:r>
              <a:rPr lang="vi-VN" sz="11100" dirty="0">
                <a:solidFill>
                  <a:srgbClr val="FF3300"/>
                </a:solidFill>
                <a:latin typeface="+mj-lt"/>
              </a:rPr>
              <a:t>Lớp: MGB </a:t>
            </a:r>
            <a:r>
              <a:rPr lang="vi-VN" sz="11100" dirty="0" smtClean="0">
                <a:solidFill>
                  <a:srgbClr val="FF3300"/>
                </a:solidFill>
                <a:latin typeface="+mj-lt"/>
              </a:rPr>
              <a:t>C</a:t>
            </a:r>
            <a:r>
              <a:rPr lang="en-US" sz="11100" dirty="0">
                <a:solidFill>
                  <a:srgbClr val="FF3300"/>
                </a:solidFill>
                <a:latin typeface="+mj-lt"/>
              </a:rPr>
              <a:t>2</a:t>
            </a:r>
            <a:endParaRPr lang="vi-VN" sz="11100" dirty="0">
              <a:solidFill>
                <a:srgbClr val="FF3300"/>
              </a:solidFill>
              <a:latin typeface="+mj-lt"/>
            </a:endParaRPr>
          </a:p>
          <a:p>
            <a:endParaRPr lang="vi-VN" sz="11100" dirty="0">
              <a:solidFill>
                <a:srgbClr val="FF3300"/>
              </a:solidFill>
              <a:latin typeface="+mj-lt"/>
            </a:endParaRPr>
          </a:p>
          <a:p>
            <a:endParaRPr lang="vi-VN" sz="3200" dirty="0">
              <a:solidFill>
                <a:srgbClr val="FF0000"/>
              </a:solidFill>
              <a:latin typeface="+mj-lt"/>
            </a:endParaRPr>
          </a:p>
          <a:p>
            <a:endParaRPr lang="vi-VN" sz="3200" dirty="0">
              <a:solidFill>
                <a:srgbClr val="FF0000"/>
              </a:solidFill>
              <a:latin typeface="+mj-lt"/>
            </a:endParaRPr>
          </a:p>
          <a:p>
            <a:endParaRPr lang="vi-VN" sz="3200" dirty="0">
              <a:solidFill>
                <a:srgbClr val="FF0000"/>
              </a:solidFill>
              <a:latin typeface="+mj-lt"/>
            </a:endParaRPr>
          </a:p>
        </p:txBody>
      </p:sp>
    </p:spTree>
    <p:extLst>
      <p:ext uri="{BB962C8B-B14F-4D97-AF65-F5344CB8AC3E}">
        <p14:creationId xmlns:p14="http://schemas.microsoft.com/office/powerpoint/2010/main" val="647375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489682-1F2D-4C1D-8DC6-4CC0FE065E65}"/>
              </a:ext>
            </a:extLst>
          </p:cNvPr>
          <p:cNvSpPr>
            <a:spLocks noGrp="1"/>
          </p:cNvSpPr>
          <p:nvPr>
            <p:ph type="title"/>
          </p:nvPr>
        </p:nvSpPr>
        <p:spPr>
          <a:xfrm>
            <a:off x="2028825" y="3238501"/>
            <a:ext cx="8288593" cy="2325790"/>
          </a:xfrm>
        </p:spPr>
        <p:txBody>
          <a:bodyPr>
            <a:normAutofit/>
          </a:bodyPr>
          <a:lstStyle/>
          <a:p>
            <a:r>
              <a:rPr lang="vi-VN" sz="3200" dirty="0"/>
              <a:t>Mặt trời, mặt trăng, các vì sao... đều là ánh sáng tự nhiên không do con người tạo ra.</a:t>
            </a:r>
          </a:p>
        </p:txBody>
      </p:sp>
    </p:spTree>
    <p:extLst>
      <p:ext uri="{BB962C8B-B14F-4D97-AF65-F5344CB8AC3E}">
        <p14:creationId xmlns:p14="http://schemas.microsoft.com/office/powerpoint/2010/main" val="598953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F1E6-D00F-486D-BF54-EA7BD8A8C7FA}"/>
              </a:ext>
            </a:extLst>
          </p:cNvPr>
          <p:cNvSpPr>
            <a:spLocks noGrp="1"/>
          </p:cNvSpPr>
          <p:nvPr>
            <p:ph type="title"/>
          </p:nvPr>
        </p:nvSpPr>
        <p:spPr>
          <a:xfrm>
            <a:off x="838200" y="0"/>
            <a:ext cx="10515600" cy="1325563"/>
          </a:xfrm>
        </p:spPr>
        <p:txBody>
          <a:bodyPr/>
          <a:lstStyle/>
          <a:p>
            <a:r>
              <a:rPr lang="vi-VN" dirty="0">
                <a:solidFill>
                  <a:srgbClr val="FF0000"/>
                </a:solidFill>
              </a:rPr>
              <a:t>                             Bóng đèn</a:t>
            </a:r>
          </a:p>
        </p:txBody>
      </p:sp>
      <p:pic>
        <p:nvPicPr>
          <p:cNvPr id="4" name="Picture 3">
            <a:extLst>
              <a:ext uri="{FF2B5EF4-FFF2-40B4-BE49-F238E27FC236}">
                <a16:creationId xmlns:a16="http://schemas.microsoft.com/office/drawing/2014/main" id="{BFDFB09E-8E83-4D0C-AFFC-29669F53C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942975"/>
            <a:ext cx="6477000" cy="5715000"/>
          </a:xfrm>
          <a:prstGeom prst="rect">
            <a:avLst/>
          </a:prstGeom>
        </p:spPr>
      </p:pic>
    </p:spTree>
    <p:extLst>
      <p:ext uri="{BB962C8B-B14F-4D97-AF65-F5344CB8AC3E}">
        <p14:creationId xmlns:p14="http://schemas.microsoft.com/office/powerpoint/2010/main" val="156386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6034-4779-4894-A54A-F32054C83AD1}"/>
              </a:ext>
            </a:extLst>
          </p:cNvPr>
          <p:cNvSpPr>
            <a:spLocks noGrp="1"/>
          </p:cNvSpPr>
          <p:nvPr>
            <p:ph type="title"/>
          </p:nvPr>
        </p:nvSpPr>
        <p:spPr>
          <a:xfrm>
            <a:off x="1608804" y="4449813"/>
            <a:ext cx="8512277" cy="1325563"/>
          </a:xfrm>
        </p:spPr>
        <p:txBody>
          <a:bodyPr>
            <a:normAutofit fontScale="90000"/>
          </a:bodyPr>
          <a:lstStyle/>
          <a:p>
            <a:r>
              <a:rPr lang="vi-VN" sz="1200" b="0" i="0" dirty="0">
                <a:solidFill>
                  <a:srgbClr val="000000"/>
                </a:solidFill>
                <a:effectLst/>
                <a:latin typeface="times new roman" panose="02020603050405020304" pitchFamily="18" charset="0"/>
              </a:rPr>
              <a:t> </a:t>
            </a:r>
            <a:r>
              <a:rPr lang="vi-VN" sz="3200" dirty="0">
                <a:solidFill>
                  <a:srgbClr val="000000"/>
                </a:solidFill>
                <a:latin typeface="times new roman" panose="02020603050405020304" pitchFamily="18" charset="0"/>
              </a:rPr>
              <a:t>Bóng đèn là nguồn sáng nhân tạo. Nguồn sáng nhân tạo là nguồn sáng chỉ phát ra ánh sáng dưới sự tác động của con người.</a:t>
            </a:r>
            <a:endParaRPr lang="vi-VN" sz="3200" dirty="0"/>
          </a:p>
        </p:txBody>
      </p:sp>
    </p:spTree>
    <p:extLst>
      <p:ext uri="{BB962C8B-B14F-4D97-AF65-F5344CB8AC3E}">
        <p14:creationId xmlns:p14="http://schemas.microsoft.com/office/powerpoint/2010/main" val="4175496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9843D5-DD31-439C-904E-328498DE7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5"/>
            <a:ext cx="6315074" cy="3429000"/>
          </a:xfrm>
          <a:prstGeom prst="rect">
            <a:avLst/>
          </a:prstGeom>
        </p:spPr>
      </p:pic>
      <p:pic>
        <p:nvPicPr>
          <p:cNvPr id="7" name="Picture 6">
            <a:extLst>
              <a:ext uri="{FF2B5EF4-FFF2-40B4-BE49-F238E27FC236}">
                <a16:creationId xmlns:a16="http://schemas.microsoft.com/office/drawing/2014/main" id="{86B05FA1-D2D9-4B93-8F6F-05D66389A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073" y="-95249"/>
            <a:ext cx="5876925" cy="3429000"/>
          </a:xfrm>
          <a:prstGeom prst="rect">
            <a:avLst/>
          </a:prstGeom>
        </p:spPr>
      </p:pic>
      <p:pic>
        <p:nvPicPr>
          <p:cNvPr id="9" name="Picture 8">
            <a:extLst>
              <a:ext uri="{FF2B5EF4-FFF2-40B4-BE49-F238E27FC236}">
                <a16:creationId xmlns:a16="http://schemas.microsoft.com/office/drawing/2014/main" id="{D223671B-665B-42B7-9671-E9E073104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074" y="3257548"/>
            <a:ext cx="5876926" cy="3600451"/>
          </a:xfrm>
          <a:prstGeom prst="rect">
            <a:avLst/>
          </a:prstGeom>
        </p:spPr>
      </p:pic>
      <p:pic>
        <p:nvPicPr>
          <p:cNvPr id="11" name="Picture 10">
            <a:extLst>
              <a:ext uri="{FF2B5EF4-FFF2-40B4-BE49-F238E27FC236}">
                <a16:creationId xmlns:a16="http://schemas.microsoft.com/office/drawing/2014/main" id="{DAC73639-45F5-4E47-BC86-E54A5B85B1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257549"/>
            <a:ext cx="6315075" cy="3609976"/>
          </a:xfrm>
          <a:prstGeom prst="rect">
            <a:avLst/>
          </a:prstGeom>
        </p:spPr>
      </p:pic>
    </p:spTree>
    <p:extLst>
      <p:ext uri="{BB962C8B-B14F-4D97-AF65-F5344CB8AC3E}">
        <p14:creationId xmlns:p14="http://schemas.microsoft.com/office/powerpoint/2010/main" val="25959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1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CBB2-D166-47F2-BE3E-6A59E7080F7D}"/>
              </a:ext>
            </a:extLst>
          </p:cNvPr>
          <p:cNvSpPr>
            <a:spLocks noGrp="1"/>
          </p:cNvSpPr>
          <p:nvPr>
            <p:ph type="title"/>
          </p:nvPr>
        </p:nvSpPr>
        <p:spPr>
          <a:xfrm>
            <a:off x="2413205" y="2007112"/>
            <a:ext cx="7988095" cy="1325563"/>
          </a:xfrm>
        </p:spPr>
        <p:txBody>
          <a:bodyPr>
            <a:normAutofit fontScale="90000"/>
          </a:bodyPr>
          <a:lstStyle/>
          <a:p>
            <a:r>
              <a:rPr lang="vi-VN" sz="3600" dirty="0"/>
              <a:t/>
            </a:r>
            <a:br>
              <a:rPr lang="vi-VN" sz="3600" dirty="0"/>
            </a:br>
            <a:r>
              <a:rPr lang="vi-VN" sz="3600" b="0" i="0" dirty="0">
                <a:solidFill>
                  <a:srgbClr val="333333"/>
                </a:solidFill>
                <a:effectLst/>
              </a:rPr>
              <a:t>Đèn pin, nến,... là nguồn ánh sáng do con người tạo ra và sử dụng theo nhu cầu của con người nên gọi là ánh sáng nhân tạo</a:t>
            </a:r>
            <a:r>
              <a:rPr lang="vi-VN" sz="1400" b="0" i="0" dirty="0">
                <a:solidFill>
                  <a:srgbClr val="333333"/>
                </a:solidFill>
                <a:effectLst/>
                <a:latin typeface="Arial" panose="020B0604020202020204" pitchFamily="34" charset="0"/>
              </a:rPr>
              <a:t>.</a:t>
            </a:r>
            <a:r>
              <a:rPr lang="vi-VN" sz="3600" dirty="0"/>
              <a:t/>
            </a:r>
            <a:br>
              <a:rPr lang="vi-VN" sz="3600" dirty="0"/>
            </a:br>
            <a:endParaRPr lang="vi-VN" sz="3600" dirty="0"/>
          </a:p>
        </p:txBody>
      </p:sp>
    </p:spTree>
    <p:extLst>
      <p:ext uri="{BB962C8B-B14F-4D97-AF65-F5344CB8AC3E}">
        <p14:creationId xmlns:p14="http://schemas.microsoft.com/office/powerpoint/2010/main" val="13028658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4AE7-3582-4F16-881E-B0CE87315190}"/>
              </a:ext>
            </a:extLst>
          </p:cNvPr>
          <p:cNvSpPr>
            <a:spLocks noGrp="1"/>
          </p:cNvSpPr>
          <p:nvPr>
            <p:ph type="title"/>
          </p:nvPr>
        </p:nvSpPr>
        <p:spPr>
          <a:xfrm>
            <a:off x="1978742" y="2882183"/>
            <a:ext cx="8295968" cy="1325563"/>
          </a:xfrm>
        </p:spPr>
        <p:txBody>
          <a:bodyPr>
            <a:normAutofit fontScale="90000"/>
          </a:bodyPr>
          <a:lstStyle/>
          <a:p>
            <a:r>
              <a:rPr lang="vi-VN" sz="3200" dirty="0"/>
              <a:t/>
            </a:r>
            <a:br>
              <a:rPr lang="vi-VN" sz="3200" dirty="0"/>
            </a:br>
            <a:r>
              <a:rPr lang="vi-VN" sz="3200" dirty="0"/>
              <a:t/>
            </a:r>
            <a:br>
              <a:rPr lang="vi-VN" sz="3200" dirty="0"/>
            </a:br>
            <a:r>
              <a:rPr lang="vi-VN" sz="3200" dirty="0"/>
              <a:t/>
            </a:r>
            <a:br>
              <a:rPr lang="vi-VN" sz="3200" dirty="0"/>
            </a:br>
            <a:endParaRPr lang="vi-VN" sz="3200" dirty="0"/>
          </a:p>
        </p:txBody>
      </p:sp>
      <p:sp>
        <p:nvSpPr>
          <p:cNvPr id="4" name="TextBox 3">
            <a:extLst>
              <a:ext uri="{FF2B5EF4-FFF2-40B4-BE49-F238E27FC236}">
                <a16:creationId xmlns:a16="http://schemas.microsoft.com/office/drawing/2014/main" id="{23C2BF3E-46FF-40BD-820E-8981E6F1981A}"/>
              </a:ext>
            </a:extLst>
          </p:cNvPr>
          <p:cNvSpPr txBox="1"/>
          <p:nvPr/>
        </p:nvSpPr>
        <p:spPr>
          <a:xfrm>
            <a:off x="2295525" y="3086011"/>
            <a:ext cx="8141110" cy="2062103"/>
          </a:xfrm>
          <a:prstGeom prst="rect">
            <a:avLst/>
          </a:prstGeom>
          <a:noFill/>
        </p:spPr>
        <p:txBody>
          <a:bodyPr wrap="square">
            <a:spAutoFit/>
          </a:bodyPr>
          <a:lstStyle/>
          <a:p>
            <a:r>
              <a:rPr lang="vi-VN" b="0" i="0" dirty="0">
                <a:solidFill>
                  <a:srgbClr val="333333"/>
                </a:solidFill>
                <a:effectLst/>
                <a:latin typeface="Arial" panose="020B0604020202020204" pitchFamily="34" charset="0"/>
              </a:rPr>
              <a:t> </a:t>
            </a:r>
            <a:r>
              <a:rPr lang="vi-VN" sz="3200" b="0" i="0" dirty="0">
                <a:solidFill>
                  <a:srgbClr val="333333"/>
                </a:solidFill>
                <a:effectLst/>
                <a:latin typeface="+mj-lt"/>
              </a:rPr>
              <a:t>Khi sử dụng các nguồn ánh sáng nhân tạo các con phải biết tiết kiệm. Giáo dục trẻ không được đến gần và tự ý sử dụng các đồ vật có sử dụng nguồn điện và biết tiết kiệm năng lượng.</a:t>
            </a:r>
            <a:endParaRPr lang="vi-VN" sz="3200" dirty="0">
              <a:latin typeface="+mj-lt"/>
            </a:endParaRPr>
          </a:p>
        </p:txBody>
      </p:sp>
    </p:spTree>
    <p:extLst>
      <p:ext uri="{BB962C8B-B14F-4D97-AF65-F5344CB8AC3E}">
        <p14:creationId xmlns:p14="http://schemas.microsoft.com/office/powerpoint/2010/main" val="288042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F645-B2AA-4742-8715-0BD21EB8F8C5}"/>
              </a:ext>
            </a:extLst>
          </p:cNvPr>
          <p:cNvSpPr>
            <a:spLocks noGrp="1"/>
          </p:cNvSpPr>
          <p:nvPr>
            <p:ph type="title"/>
          </p:nvPr>
        </p:nvSpPr>
        <p:spPr>
          <a:xfrm>
            <a:off x="3126657" y="1376515"/>
            <a:ext cx="7207045" cy="3185653"/>
          </a:xfrm>
        </p:spPr>
        <p:txBody>
          <a:bodyPr>
            <a:noAutofit/>
          </a:bodyPr>
          <a:lstStyle/>
          <a:p>
            <a:pPr>
              <a:spcAft>
                <a:spcPts val="0"/>
              </a:spcAft>
            </a:pPr>
            <a:r>
              <a:rPr lang="vi-VN" sz="2800" b="1" i="1" u="sng" dirty="0">
                <a:solidFill>
                  <a:srgbClr val="333333"/>
                </a:solidFill>
                <a:effectLst/>
              </a:rPr>
              <a:t>Hoạt động 3</a:t>
            </a:r>
            <a:r>
              <a:rPr lang="vi-VN" sz="2800" b="1" i="1" dirty="0">
                <a:solidFill>
                  <a:srgbClr val="333333"/>
                </a:solidFill>
                <a:effectLst/>
              </a:rPr>
              <a:t>: Thi ai nhanh.</a:t>
            </a:r>
            <a:r>
              <a:rPr lang="vi-VN" sz="2800" b="0" i="0" dirty="0">
                <a:solidFill>
                  <a:srgbClr val="333333"/>
                </a:solidFill>
                <a:effectLst/>
              </a:rPr>
              <a:t/>
            </a:r>
            <a:br>
              <a:rPr lang="vi-VN" sz="2800" b="0" i="0" dirty="0">
                <a:solidFill>
                  <a:srgbClr val="333333"/>
                </a:solidFill>
                <a:effectLst/>
              </a:rPr>
            </a:br>
            <a:r>
              <a:rPr lang="vi-VN" sz="2800" b="0" i="0" dirty="0">
                <a:solidFill>
                  <a:srgbClr val="333333"/>
                </a:solidFill>
                <a:effectLst/>
              </a:rPr>
              <a:t>- Chia thành 2 đội chơi trò chơi phân loại ánh sáng</a:t>
            </a:r>
            <a:br>
              <a:rPr lang="vi-VN" sz="2800" b="0" i="0" dirty="0">
                <a:solidFill>
                  <a:srgbClr val="333333"/>
                </a:solidFill>
                <a:effectLst/>
              </a:rPr>
            </a:br>
            <a:r>
              <a:rPr lang="vi-VN" sz="2800" b="0" i="0" dirty="0">
                <a:solidFill>
                  <a:srgbClr val="333333"/>
                </a:solidFill>
                <a:effectLst/>
              </a:rPr>
              <a:t>- CC: Cô đã chuẩn bị rất nhiều tranh về nguồn ánh sáng tự nhiên và nhân tạo nhiệm vụ của mỗi đội sẽ chọn tranh ánh sáng nhân tạo dán vào ô số 1, ánh sáng tự nhiên dán vào ô số 2.</a:t>
            </a:r>
            <a:br>
              <a:rPr lang="vi-VN" sz="2800" b="0" i="0" dirty="0">
                <a:solidFill>
                  <a:srgbClr val="333333"/>
                </a:solidFill>
                <a:effectLst/>
              </a:rPr>
            </a:br>
            <a:r>
              <a:rPr lang="vi-VN" sz="2800" b="0" i="0" dirty="0">
                <a:solidFill>
                  <a:srgbClr val="333333"/>
                </a:solidFill>
                <a:effectLst/>
              </a:rPr>
              <a:t>- LC: Mỗi lần chỉ được 1 bạn lên và mỗi bạn chỉ chọn được 1 tranh dán lên, sau đó chạy về cuối hàng rồi đến bạn tiếp theo cứ như thế đến hết 1 bản nhạc đội nào chọn được nhiều tranh đúng đội đó sẽ thắng.</a:t>
            </a:r>
            <a:br>
              <a:rPr lang="vi-VN" sz="2800" b="0" i="0" dirty="0">
                <a:solidFill>
                  <a:srgbClr val="333333"/>
                </a:solidFill>
                <a:effectLst/>
              </a:rPr>
            </a:br>
            <a:endParaRPr lang="vi-VN" sz="2800" dirty="0"/>
          </a:p>
        </p:txBody>
      </p:sp>
    </p:spTree>
    <p:extLst>
      <p:ext uri="{BB962C8B-B14F-4D97-AF65-F5344CB8AC3E}">
        <p14:creationId xmlns:p14="http://schemas.microsoft.com/office/powerpoint/2010/main" val="50928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3532B-61C1-46AA-BD8D-8EA10C48A16B}"/>
              </a:ext>
            </a:extLst>
          </p:cNvPr>
          <p:cNvSpPr>
            <a:spLocks noGrp="1"/>
          </p:cNvSpPr>
          <p:nvPr>
            <p:ph type="title"/>
          </p:nvPr>
        </p:nvSpPr>
        <p:spPr>
          <a:xfrm>
            <a:off x="2477729" y="835742"/>
            <a:ext cx="7865806" cy="4955457"/>
          </a:xfrm>
        </p:spPr>
        <p:txBody>
          <a:bodyPr>
            <a:normAutofit/>
          </a:bodyPr>
          <a:lstStyle/>
          <a:p>
            <a:pPr>
              <a:spcAft>
                <a:spcPts val="0"/>
              </a:spcAft>
            </a:pPr>
            <a:r>
              <a:rPr lang="vi-VN" sz="1800" b="1" i="1" u="sng" dirty="0">
                <a:solidFill>
                  <a:srgbClr val="333333"/>
                </a:solidFill>
                <a:effectLst/>
                <a:latin typeface="Arial" panose="020B0604020202020204" pitchFamily="34" charset="0"/>
              </a:rPr>
              <a:t> </a:t>
            </a:r>
            <a:r>
              <a:rPr lang="vi-VN" sz="2400" b="1" i="1" u="sng" dirty="0">
                <a:solidFill>
                  <a:srgbClr val="333333"/>
                </a:solidFill>
                <a:effectLst/>
              </a:rPr>
              <a:t>Hoạt động 4:</a:t>
            </a:r>
            <a:r>
              <a:rPr lang="vi-VN" sz="2400" b="1" i="1" dirty="0">
                <a:solidFill>
                  <a:srgbClr val="333333"/>
                </a:solidFill>
                <a:effectLst/>
              </a:rPr>
              <a:t>Chơi: Tạo màu ánh sáng</a:t>
            </a:r>
            <a:r>
              <a:rPr lang="vi-VN" sz="2400" b="0" i="0" dirty="0">
                <a:solidFill>
                  <a:srgbClr val="333333"/>
                </a:solidFill>
                <a:effectLst/>
              </a:rPr>
              <a:t/>
            </a:r>
            <a:br>
              <a:rPr lang="vi-VN" sz="2400" b="0" i="0" dirty="0">
                <a:solidFill>
                  <a:srgbClr val="333333"/>
                </a:solidFill>
                <a:effectLst/>
              </a:rPr>
            </a:br>
            <a:r>
              <a:rPr lang="vi-VN" sz="2400" b="0" i="0" dirty="0">
                <a:solidFill>
                  <a:srgbClr val="333333"/>
                </a:solidFill>
                <a:effectLst/>
              </a:rPr>
              <a:t>- Các con nhìn thấy màu của ánh sáng không?</a:t>
            </a:r>
            <a:br>
              <a:rPr lang="vi-VN" sz="2400" b="0" i="0" dirty="0">
                <a:solidFill>
                  <a:srgbClr val="333333"/>
                </a:solidFill>
                <a:effectLst/>
              </a:rPr>
            </a:br>
            <a:r>
              <a:rPr lang="vi-VN" sz="2400" b="0" i="0" dirty="0">
                <a:solidFill>
                  <a:srgbClr val="333333"/>
                </a:solidFill>
                <a:effectLst/>
              </a:rPr>
              <a:t>- Ánh sáng mà chúng ta thấy hằng ngày là ánh sáng trắng. Bây giờ cô và các con cùng chơi tạo màu cho ánh sáng.</a:t>
            </a:r>
            <a:br>
              <a:rPr lang="vi-VN" sz="2400" b="0" i="0" dirty="0">
                <a:solidFill>
                  <a:srgbClr val="333333"/>
                </a:solidFill>
                <a:effectLst/>
              </a:rPr>
            </a:br>
            <a:r>
              <a:rPr lang="vi-VN" sz="2400" b="0" i="0" dirty="0">
                <a:solidFill>
                  <a:srgbClr val="333333"/>
                </a:solidFill>
                <a:effectLst/>
              </a:rPr>
              <a:t>- CC: Cô đã chuẩn bị rất nhiều đèn pin, hộp, giấy có màu sắc khác nhau, các con cùng chia về 3 nhóm.</a:t>
            </a:r>
            <a:br>
              <a:rPr lang="vi-VN" sz="2400" b="0" i="0" dirty="0">
                <a:solidFill>
                  <a:srgbClr val="333333"/>
                </a:solidFill>
                <a:effectLst/>
              </a:rPr>
            </a:br>
            <a:r>
              <a:rPr lang="vi-VN" sz="2400" b="0" i="0" dirty="0">
                <a:solidFill>
                  <a:srgbClr val="333333"/>
                </a:solidFill>
                <a:effectLst/>
              </a:rPr>
              <a:t>+ Nhóm 1: Con sẽ chơi với đèn pin và giấy màu.</a:t>
            </a:r>
            <a:br>
              <a:rPr lang="vi-VN" sz="2400" b="0" i="0" dirty="0">
                <a:solidFill>
                  <a:srgbClr val="333333"/>
                </a:solidFill>
                <a:effectLst/>
              </a:rPr>
            </a:br>
            <a:r>
              <a:rPr lang="vi-VN" sz="2400" b="0" i="0" dirty="0">
                <a:solidFill>
                  <a:srgbClr val="333333"/>
                </a:solidFill>
                <a:effectLst/>
              </a:rPr>
              <a:t>+ Nhóm 2: Con sẽ làm những chiếc đèn lồng.</a:t>
            </a:r>
            <a:br>
              <a:rPr lang="vi-VN" sz="2400" b="0" i="0" dirty="0">
                <a:solidFill>
                  <a:srgbClr val="333333"/>
                </a:solidFill>
                <a:effectLst/>
              </a:rPr>
            </a:br>
            <a:r>
              <a:rPr lang="vi-VN" sz="2400" b="0" i="0" dirty="0">
                <a:solidFill>
                  <a:srgbClr val="333333"/>
                </a:solidFill>
                <a:effectLst/>
              </a:rPr>
              <a:t>+ Nhóm 3: Con sẽ chơi với giấy màu..</a:t>
            </a:r>
            <a:br>
              <a:rPr lang="vi-VN" sz="2400" b="0" i="0" dirty="0">
                <a:solidFill>
                  <a:srgbClr val="333333"/>
                </a:solidFill>
                <a:effectLst/>
              </a:rPr>
            </a:br>
            <a:r>
              <a:rPr lang="vi-VN" sz="2400" b="0" i="0" dirty="0">
                <a:solidFill>
                  <a:srgbClr val="333333"/>
                </a:solidFill>
                <a:effectLst/>
              </a:rPr>
              <a:t>- Tổ chức cho trẻ chơi.</a:t>
            </a:r>
            <a:br>
              <a:rPr lang="vi-VN" sz="2400" b="0" i="0" dirty="0">
                <a:solidFill>
                  <a:srgbClr val="333333"/>
                </a:solidFill>
                <a:effectLst/>
              </a:rPr>
            </a:br>
            <a:r>
              <a:rPr lang="vi-VN" sz="2400" b="0" i="0" dirty="0">
                <a:solidFill>
                  <a:srgbClr val="333333"/>
                </a:solidFill>
                <a:effectLst/>
              </a:rPr>
              <a:t>- Khi nhìn qua lồng đèn màu đỏ con thấy ánh sáng màu gì?</a:t>
            </a:r>
            <a:br>
              <a:rPr lang="vi-VN" sz="2400" b="0" i="0" dirty="0">
                <a:solidFill>
                  <a:srgbClr val="333333"/>
                </a:solidFill>
                <a:effectLst/>
              </a:rPr>
            </a:br>
            <a:r>
              <a:rPr lang="vi-VN" sz="2400" b="0" i="0" dirty="0">
                <a:solidFill>
                  <a:srgbClr val="333333"/>
                </a:solidFill>
                <a:effectLst/>
              </a:rPr>
              <a:t>- Khi nhìn qua lồng đèn màu xanh con thấy ánh sáng màu gì?</a:t>
            </a:r>
            <a:br>
              <a:rPr lang="vi-VN" sz="2400" b="0" i="0" dirty="0">
                <a:solidFill>
                  <a:srgbClr val="333333"/>
                </a:solidFill>
                <a:effectLst/>
              </a:rPr>
            </a:br>
            <a:r>
              <a:rPr lang="vi-VN" sz="2400" b="0" i="0" dirty="0">
                <a:solidFill>
                  <a:srgbClr val="333333"/>
                </a:solidFill>
                <a:effectLst/>
              </a:rPr>
              <a:t>- Khi nhìn qua lồng đèn màu vàng con thấy ánh sáng màu gì?</a:t>
            </a:r>
            <a:br>
              <a:rPr lang="vi-VN" sz="2400" b="0" i="0" dirty="0">
                <a:solidFill>
                  <a:srgbClr val="333333"/>
                </a:solidFill>
                <a:effectLst/>
              </a:rPr>
            </a:br>
            <a:endParaRPr lang="vi-VN" sz="2400" dirty="0"/>
          </a:p>
        </p:txBody>
      </p:sp>
    </p:spTree>
    <p:extLst>
      <p:ext uri="{BB962C8B-B14F-4D97-AF65-F5344CB8AC3E}">
        <p14:creationId xmlns:p14="http://schemas.microsoft.com/office/powerpoint/2010/main" val="258063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4718-2062-4409-A604-ECD87A507960}"/>
              </a:ext>
            </a:extLst>
          </p:cNvPr>
          <p:cNvSpPr>
            <a:spLocks noGrp="1"/>
          </p:cNvSpPr>
          <p:nvPr>
            <p:ph type="title"/>
          </p:nvPr>
        </p:nvSpPr>
        <p:spPr>
          <a:xfrm>
            <a:off x="4122175" y="1209368"/>
            <a:ext cx="4235244" cy="3972232"/>
          </a:xfrm>
        </p:spPr>
        <p:txBody>
          <a:bodyPr>
            <a:noAutofit/>
          </a:bodyPr>
          <a:lstStyle/>
          <a:p>
            <a:r>
              <a:rPr lang="vi-VN" sz="4800" b="1" dirty="0">
                <a:solidFill>
                  <a:srgbClr val="FF0000"/>
                </a:solidFill>
              </a:rPr>
              <a:t>Thank you very much!!!</a:t>
            </a:r>
          </a:p>
        </p:txBody>
      </p:sp>
    </p:spTree>
    <p:extLst>
      <p:ext uri="{BB962C8B-B14F-4D97-AF65-F5344CB8AC3E}">
        <p14:creationId xmlns:p14="http://schemas.microsoft.com/office/powerpoint/2010/main" val="377177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6100-D9B6-4A7F-B0E2-5C82B2E61805}"/>
              </a:ext>
            </a:extLst>
          </p:cNvPr>
          <p:cNvSpPr>
            <a:spLocks noGrp="1"/>
          </p:cNvSpPr>
          <p:nvPr>
            <p:ph type="title"/>
          </p:nvPr>
        </p:nvSpPr>
        <p:spPr>
          <a:xfrm>
            <a:off x="1219200" y="784225"/>
            <a:ext cx="9753600" cy="4959350"/>
          </a:xfrm>
        </p:spPr>
        <p:txBody>
          <a:bodyPr>
            <a:normAutofit/>
          </a:bodyPr>
          <a:lstStyle/>
          <a:p>
            <a:pPr>
              <a:spcAft>
                <a:spcPts val="0"/>
              </a:spcAft>
            </a:pPr>
            <a:r>
              <a:rPr lang="vi-VN" sz="2400" b="1" i="0" dirty="0">
                <a:solidFill>
                  <a:srgbClr val="333333"/>
                </a:solidFill>
                <a:effectLst/>
              </a:rPr>
              <a:t>1. Kiến thức:</a:t>
            </a:r>
            <a:r>
              <a:rPr lang="vi-VN" sz="2400" b="0" i="0" dirty="0">
                <a:solidFill>
                  <a:srgbClr val="333333"/>
                </a:solidFill>
                <a:effectLst/>
              </a:rPr>
              <a:t/>
            </a:r>
            <a:br>
              <a:rPr lang="vi-VN" sz="2400" b="0" i="0" dirty="0">
                <a:solidFill>
                  <a:srgbClr val="333333"/>
                </a:solidFill>
                <a:effectLst/>
              </a:rPr>
            </a:br>
            <a:r>
              <a:rPr lang="vi-VN" sz="2400" b="1" i="0" dirty="0">
                <a:solidFill>
                  <a:srgbClr val="333333"/>
                </a:solidFill>
                <a:effectLst/>
              </a:rPr>
              <a:t>- </a:t>
            </a:r>
            <a:r>
              <a:rPr lang="vi-VN" sz="2400" b="0" i="0" dirty="0">
                <a:solidFill>
                  <a:srgbClr val="333333"/>
                </a:solidFill>
                <a:effectLst/>
              </a:rPr>
              <a:t>Trẻ biết được có 2 nguồn ánh sáng chính đó là: ánh sáng tự nhiên(Mặt trời, trăng, sao…) ánh sáng nhân tạo (Điện, đèn dầu, nến).</a:t>
            </a:r>
            <a:br>
              <a:rPr lang="vi-VN" sz="2400" b="0" i="0" dirty="0">
                <a:solidFill>
                  <a:srgbClr val="333333"/>
                </a:solidFill>
                <a:effectLst/>
              </a:rPr>
            </a:br>
            <a:r>
              <a:rPr lang="vi-VN" sz="2400" b="0" i="0" dirty="0">
                <a:solidFill>
                  <a:srgbClr val="333333"/>
                </a:solidFill>
                <a:effectLst/>
              </a:rPr>
              <a:t>- Trẻ biết được ích lợi của ánh sáng đối với con người.</a:t>
            </a:r>
            <a:br>
              <a:rPr lang="vi-VN" sz="2400" b="0" i="0" dirty="0">
                <a:solidFill>
                  <a:srgbClr val="333333"/>
                </a:solidFill>
                <a:effectLst/>
              </a:rPr>
            </a:br>
            <a:r>
              <a:rPr lang="vi-VN" sz="2400" b="1" i="0" dirty="0">
                <a:solidFill>
                  <a:srgbClr val="333333"/>
                </a:solidFill>
                <a:effectLst/>
              </a:rPr>
              <a:t>2. Kỹ năng:</a:t>
            </a:r>
            <a:r>
              <a:rPr lang="vi-VN" sz="2400" b="0" i="0" dirty="0">
                <a:solidFill>
                  <a:srgbClr val="333333"/>
                </a:solidFill>
                <a:effectLst/>
              </a:rPr>
              <a:t/>
            </a:r>
            <a:br>
              <a:rPr lang="vi-VN" sz="2400" b="0" i="0" dirty="0">
                <a:solidFill>
                  <a:srgbClr val="333333"/>
                </a:solidFill>
                <a:effectLst/>
              </a:rPr>
            </a:br>
            <a:r>
              <a:rPr lang="vi-VN" sz="2400" b="0" i="0" dirty="0">
                <a:solidFill>
                  <a:srgbClr val="333333"/>
                </a:solidFill>
                <a:effectLst/>
              </a:rPr>
              <a:t>- Rèn kỹ năng quan sát, kỹ năng trình bày và diễn đạt của trẻ.</a:t>
            </a:r>
            <a:br>
              <a:rPr lang="vi-VN" sz="2400" b="0" i="0" dirty="0">
                <a:solidFill>
                  <a:srgbClr val="333333"/>
                </a:solidFill>
                <a:effectLst/>
              </a:rPr>
            </a:br>
            <a:r>
              <a:rPr lang="vi-VN" sz="2400" b="0" i="0" dirty="0">
                <a:solidFill>
                  <a:srgbClr val="333333"/>
                </a:solidFill>
                <a:effectLst/>
              </a:rPr>
              <a:t>- Rèn kỹ năng phân biệt, phán đoán cho trẻ.</a:t>
            </a:r>
            <a:br>
              <a:rPr lang="vi-VN" sz="2400" b="0" i="0" dirty="0">
                <a:solidFill>
                  <a:srgbClr val="333333"/>
                </a:solidFill>
                <a:effectLst/>
              </a:rPr>
            </a:br>
            <a:r>
              <a:rPr lang="vi-VN" sz="2400" b="1" i="0" dirty="0">
                <a:solidFill>
                  <a:srgbClr val="333333"/>
                </a:solidFill>
                <a:effectLst/>
              </a:rPr>
              <a:t>3</a:t>
            </a:r>
            <a:r>
              <a:rPr lang="vi-VN" sz="2400" b="0" i="0" dirty="0">
                <a:solidFill>
                  <a:srgbClr val="333333"/>
                </a:solidFill>
                <a:effectLst/>
              </a:rPr>
              <a:t>.</a:t>
            </a:r>
            <a:r>
              <a:rPr lang="vi-VN" sz="2400" b="1" i="0" dirty="0">
                <a:solidFill>
                  <a:srgbClr val="333333"/>
                </a:solidFill>
                <a:effectLst/>
              </a:rPr>
              <a:t>Thái độ:</a:t>
            </a:r>
            <a:r>
              <a:rPr lang="vi-VN" sz="2400" b="0" i="0" dirty="0">
                <a:solidFill>
                  <a:srgbClr val="333333"/>
                </a:solidFill>
                <a:effectLst/>
              </a:rPr>
              <a:t/>
            </a:r>
            <a:br>
              <a:rPr lang="vi-VN" sz="2400" b="0" i="0" dirty="0">
                <a:solidFill>
                  <a:srgbClr val="333333"/>
                </a:solidFill>
                <a:effectLst/>
              </a:rPr>
            </a:br>
            <a:r>
              <a:rPr lang="vi-VN" sz="2400" b="0" i="0" dirty="0">
                <a:solidFill>
                  <a:srgbClr val="333333"/>
                </a:solidFill>
                <a:effectLst/>
              </a:rPr>
              <a:t>- Trẻ hứng thú tham gia vào hoạt động khám phá về các nguồn ánh sáng .</a:t>
            </a:r>
            <a:br>
              <a:rPr lang="vi-VN" sz="2400" b="0" i="0" dirty="0">
                <a:solidFill>
                  <a:srgbClr val="333333"/>
                </a:solidFill>
                <a:effectLst/>
              </a:rPr>
            </a:br>
            <a:r>
              <a:rPr lang="vi-VN" sz="2400" b="0" i="0" dirty="0">
                <a:solidFill>
                  <a:srgbClr val="333333"/>
                </a:solidFill>
                <a:effectLst/>
              </a:rPr>
              <a:t>- Giáo dục trẻ không được đến gần và tự ý sử dụng các đồ vật có sử dụng nguồn điện, biết tiết kiệm năng lượng.</a:t>
            </a:r>
            <a:br>
              <a:rPr lang="vi-VN" sz="2400" b="0" i="0" dirty="0">
                <a:solidFill>
                  <a:srgbClr val="333333"/>
                </a:solidFill>
                <a:effectLst/>
              </a:rPr>
            </a:br>
            <a:endParaRPr lang="vi-VN" sz="2400" dirty="0"/>
          </a:p>
        </p:txBody>
      </p:sp>
    </p:spTree>
    <p:extLst>
      <p:ext uri="{BB962C8B-B14F-4D97-AF65-F5344CB8AC3E}">
        <p14:creationId xmlns:p14="http://schemas.microsoft.com/office/powerpoint/2010/main" val="1708713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C261-8844-4B87-BAD7-280DC474578D}"/>
              </a:ext>
            </a:extLst>
          </p:cNvPr>
          <p:cNvSpPr>
            <a:spLocks noGrp="1"/>
          </p:cNvSpPr>
          <p:nvPr>
            <p:ph type="title"/>
          </p:nvPr>
        </p:nvSpPr>
        <p:spPr>
          <a:xfrm>
            <a:off x="1091381" y="365125"/>
            <a:ext cx="10262419" cy="1325563"/>
          </a:xfrm>
        </p:spPr>
        <p:txBody>
          <a:bodyPr>
            <a:normAutofit fontScale="90000"/>
          </a:bodyPr>
          <a:lstStyle/>
          <a:p>
            <a:r>
              <a:rPr lang="vi-VN" dirty="0">
                <a:solidFill>
                  <a:srgbClr val="00B0F0"/>
                </a:solidFill>
              </a:rPr>
              <a:t> </a:t>
            </a:r>
            <a:br>
              <a:rPr lang="vi-VN" dirty="0">
                <a:solidFill>
                  <a:srgbClr val="00B0F0"/>
                </a:solidFill>
              </a:rPr>
            </a:br>
            <a:r>
              <a:rPr lang="vi-VN" dirty="0">
                <a:solidFill>
                  <a:srgbClr val="00B0F0"/>
                </a:solidFill>
              </a:rPr>
              <a:t/>
            </a:r>
            <a:br>
              <a:rPr lang="vi-VN" dirty="0">
                <a:solidFill>
                  <a:srgbClr val="00B0F0"/>
                </a:solidFill>
              </a:rPr>
            </a:br>
            <a:r>
              <a:rPr lang="vi-VN" dirty="0">
                <a:solidFill>
                  <a:srgbClr val="00B0F0"/>
                </a:solidFill>
              </a:rPr>
              <a:t/>
            </a:r>
            <a:br>
              <a:rPr lang="vi-VN" dirty="0">
                <a:solidFill>
                  <a:srgbClr val="00B0F0"/>
                </a:solidFill>
              </a:rPr>
            </a:br>
            <a:r>
              <a:rPr lang="vi-VN" dirty="0">
                <a:solidFill>
                  <a:srgbClr val="00B0F0"/>
                </a:solidFill>
              </a:rPr>
              <a:t/>
            </a:r>
            <a:br>
              <a:rPr lang="vi-VN" dirty="0">
                <a:solidFill>
                  <a:srgbClr val="00B0F0"/>
                </a:solidFill>
              </a:rPr>
            </a:br>
            <a:r>
              <a:rPr lang="vi-VN" dirty="0">
                <a:solidFill>
                  <a:srgbClr val="00B0F0"/>
                </a:solidFill>
              </a:rPr>
              <a:t/>
            </a:r>
            <a:br>
              <a:rPr lang="vi-VN" dirty="0">
                <a:solidFill>
                  <a:srgbClr val="00B0F0"/>
                </a:solidFill>
              </a:rPr>
            </a:br>
            <a:r>
              <a:rPr lang="vi-VN" dirty="0">
                <a:solidFill>
                  <a:srgbClr val="00B0F0"/>
                </a:solidFill>
              </a:rPr>
              <a:t>Hoạt động 1: Ổn định tổ chức, giới thiệu bài.</a:t>
            </a:r>
            <a:br>
              <a:rPr lang="vi-VN" dirty="0">
                <a:solidFill>
                  <a:srgbClr val="00B0F0"/>
                </a:solidFill>
              </a:rPr>
            </a:br>
            <a:r>
              <a:rPr lang="vi-VN" sz="3600" dirty="0">
                <a:solidFill>
                  <a:srgbClr val="00B0F0"/>
                </a:solidFill>
              </a:rPr>
              <a:t>- Cô và trẻ hát bài hát: “ Điều kì diệu ở quanh ta”</a:t>
            </a:r>
            <a:br>
              <a:rPr lang="vi-VN" sz="3600" dirty="0">
                <a:solidFill>
                  <a:srgbClr val="00B0F0"/>
                </a:solidFill>
              </a:rPr>
            </a:br>
            <a:r>
              <a:rPr lang="vi-VN" sz="3600" dirty="0">
                <a:solidFill>
                  <a:srgbClr val="00B0F0"/>
                </a:solidFill>
              </a:rPr>
              <a:t>- Các con vừa hát bài hát gì?</a:t>
            </a:r>
            <a:br>
              <a:rPr lang="vi-VN" sz="3600" dirty="0">
                <a:solidFill>
                  <a:srgbClr val="00B0F0"/>
                </a:solidFill>
              </a:rPr>
            </a:br>
            <a:r>
              <a:rPr lang="vi-VN" sz="3600" dirty="0">
                <a:solidFill>
                  <a:srgbClr val="00B0F0"/>
                </a:solidFill>
              </a:rPr>
              <a:t>- Các con có muốn khám phá điều kì diệu quanh mình không?</a:t>
            </a:r>
            <a:br>
              <a:rPr lang="vi-VN" sz="3600" dirty="0">
                <a:solidFill>
                  <a:srgbClr val="00B0F0"/>
                </a:solidFill>
              </a:rPr>
            </a:br>
            <a:endParaRPr lang="vi-VN" sz="3600" dirty="0">
              <a:solidFill>
                <a:srgbClr val="00B0F0"/>
              </a:solidFill>
            </a:endParaRPr>
          </a:p>
        </p:txBody>
      </p:sp>
      <p:sp>
        <p:nvSpPr>
          <p:cNvPr id="3" name="Content Placeholder 2">
            <a:extLst>
              <a:ext uri="{FF2B5EF4-FFF2-40B4-BE49-F238E27FC236}">
                <a16:creationId xmlns:a16="http://schemas.microsoft.com/office/drawing/2014/main" id="{F55DC092-E9B9-42C3-B014-23A238994723}"/>
              </a:ext>
            </a:extLst>
          </p:cNvPr>
          <p:cNvSpPr>
            <a:spLocks noGrp="1"/>
          </p:cNvSpPr>
          <p:nvPr>
            <p:ph idx="1"/>
          </p:nvPr>
        </p:nvSpPr>
        <p:spPr>
          <a:xfrm>
            <a:off x="5120640" y="4744720"/>
            <a:ext cx="6233160" cy="1432243"/>
          </a:xfrm>
        </p:spPr>
        <p:txBody>
          <a:bodyPr/>
          <a:lstStyle/>
          <a:p>
            <a:pPr marL="0" indent="0">
              <a:buNone/>
            </a:pPr>
            <a:r>
              <a:rPr lang="vi-VN" dirty="0">
                <a:solidFill>
                  <a:srgbClr val="00B0F0"/>
                </a:solidFill>
                <a:latin typeface="+mj-lt"/>
              </a:rPr>
              <a:t>   </a:t>
            </a:r>
          </a:p>
        </p:txBody>
      </p:sp>
    </p:spTree>
    <p:extLst>
      <p:ext uri="{BB962C8B-B14F-4D97-AF65-F5344CB8AC3E}">
        <p14:creationId xmlns:p14="http://schemas.microsoft.com/office/powerpoint/2010/main" val="3524262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42FB-C600-4618-8134-99C77F1A61F3}"/>
              </a:ext>
            </a:extLst>
          </p:cNvPr>
          <p:cNvSpPr>
            <a:spLocks noGrp="1"/>
          </p:cNvSpPr>
          <p:nvPr>
            <p:ph type="title"/>
          </p:nvPr>
        </p:nvSpPr>
        <p:spPr>
          <a:xfrm>
            <a:off x="2425700" y="4340225"/>
            <a:ext cx="10515600" cy="1325563"/>
          </a:xfrm>
        </p:spPr>
        <p:txBody>
          <a:bodyPr/>
          <a:lstStyle/>
          <a:p>
            <a:r>
              <a:rPr lang="vi-VN" dirty="0"/>
              <a:t>Hoạt động 2: Khám phá</a:t>
            </a:r>
          </a:p>
        </p:txBody>
      </p:sp>
    </p:spTree>
    <p:extLst>
      <p:ext uri="{BB962C8B-B14F-4D97-AF65-F5344CB8AC3E}">
        <p14:creationId xmlns:p14="http://schemas.microsoft.com/office/powerpoint/2010/main" val="16129113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B565-FAE5-44B1-A6BE-C161AB8D42EB}"/>
              </a:ext>
            </a:extLst>
          </p:cNvPr>
          <p:cNvSpPr>
            <a:spLocks noGrp="1"/>
          </p:cNvSpPr>
          <p:nvPr>
            <p:ph type="title"/>
          </p:nvPr>
        </p:nvSpPr>
        <p:spPr>
          <a:xfrm>
            <a:off x="759542" y="0"/>
            <a:ext cx="10515600" cy="1325563"/>
          </a:xfrm>
        </p:spPr>
        <p:txBody>
          <a:bodyPr>
            <a:normAutofit/>
          </a:bodyPr>
          <a:lstStyle/>
          <a:p>
            <a:pPr algn="ctr"/>
            <a:r>
              <a:rPr lang="vi-VN" sz="5400" dirty="0">
                <a:solidFill>
                  <a:srgbClr val="FF0000"/>
                </a:solidFill>
              </a:rPr>
              <a:t>Mặt trời</a:t>
            </a:r>
          </a:p>
        </p:txBody>
      </p:sp>
      <p:pic>
        <p:nvPicPr>
          <p:cNvPr id="5" name="Picture 4">
            <a:extLst>
              <a:ext uri="{FF2B5EF4-FFF2-40B4-BE49-F238E27FC236}">
                <a16:creationId xmlns:a16="http://schemas.microsoft.com/office/drawing/2014/main" id="{A5B01047-809F-48A9-A9EC-2D813A56E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842" y="579120"/>
            <a:ext cx="9575800" cy="6715760"/>
          </a:xfrm>
          <a:prstGeom prst="rect">
            <a:avLst/>
          </a:prstGeom>
        </p:spPr>
      </p:pic>
    </p:spTree>
    <p:extLst>
      <p:ext uri="{BB962C8B-B14F-4D97-AF65-F5344CB8AC3E}">
        <p14:creationId xmlns:p14="http://schemas.microsoft.com/office/powerpoint/2010/main" val="1113326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FB87-A2D0-40E5-9578-103F4E6486C3}"/>
              </a:ext>
            </a:extLst>
          </p:cNvPr>
          <p:cNvSpPr>
            <a:spLocks noGrp="1"/>
          </p:cNvSpPr>
          <p:nvPr>
            <p:ph type="title"/>
          </p:nvPr>
        </p:nvSpPr>
        <p:spPr>
          <a:xfrm>
            <a:off x="1359310" y="3981450"/>
            <a:ext cx="9259529" cy="570426"/>
          </a:xfrm>
        </p:spPr>
        <p:txBody>
          <a:bodyPr>
            <a:noAutofit/>
          </a:bodyPr>
          <a:lstStyle/>
          <a:p>
            <a:r>
              <a:rPr lang="vi-VN" sz="2800" dirty="0">
                <a:solidFill>
                  <a:srgbClr val="3C3C3C"/>
                </a:solidFill>
              </a:rPr>
              <a:t>Mặt trời là nguồn sáng tự nhiên, không cần có ai tác động nó vẫn chiếu sáng hàng ngày</a:t>
            </a:r>
            <a:r>
              <a:rPr lang="vi-VN" sz="2800" b="0" i="0" dirty="0">
                <a:solidFill>
                  <a:srgbClr val="333333"/>
                </a:solidFill>
                <a:effectLst/>
              </a:rPr>
              <a:t>. Ánh sáng mặt trời là nguồn ánh sáng tự nhiên, nguồn ánh sáng không do con người tạo ra. Ngoài mặt trời thì còn có nguồn ánh sáng tự nhiên nào mà con biết?</a:t>
            </a:r>
            <a:endParaRPr lang="vi-VN" sz="2800" dirty="0"/>
          </a:p>
        </p:txBody>
      </p:sp>
    </p:spTree>
    <p:extLst>
      <p:ext uri="{BB962C8B-B14F-4D97-AF65-F5344CB8AC3E}">
        <p14:creationId xmlns:p14="http://schemas.microsoft.com/office/powerpoint/2010/main" val="2375179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851E02-1DFB-4013-8537-3731FE04A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24674"/>
          </a:xfrm>
          <a:prstGeom prst="rect">
            <a:avLst/>
          </a:prstGeom>
        </p:spPr>
      </p:pic>
    </p:spTree>
    <p:extLst>
      <p:ext uri="{BB962C8B-B14F-4D97-AF65-F5344CB8AC3E}">
        <p14:creationId xmlns:p14="http://schemas.microsoft.com/office/powerpoint/2010/main" val="3602142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3A0FE-5B84-4D4C-89DF-D3F5CBCDD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32337965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056C1F-46F6-47B9-ADC0-64F0FB133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85755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381</TotalTime>
  <Words>136</Words>
  <Application>Microsoft Office PowerPoint</Application>
  <PresentationFormat>Widescreen</PresentationFormat>
  <Paragraphs>25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times new roman</vt:lpstr>
      <vt:lpstr>Office Theme</vt:lpstr>
      <vt:lpstr>UBND QUẬN LONG BIÊN TRƯỜNG MẦM NON HOA MỘC LAN</vt:lpstr>
      <vt:lpstr>1. Kiến thức: - Trẻ biết được có 2 nguồn ánh sáng chính đó là: ánh sáng tự nhiên(Mặt trời, trăng, sao…) ánh sáng nhân tạo (Điện, đèn dầu, nến). - Trẻ biết được ích lợi của ánh sáng đối với con người. 2. Kỹ năng: - Rèn kỹ năng quan sát, kỹ năng trình bày và diễn đạt của trẻ. - Rèn kỹ năng phân biệt, phán đoán cho trẻ. 3.Thái độ: - Trẻ hứng thú tham gia vào hoạt động khám phá về các nguồn ánh sáng . - Giáo dục trẻ không được đến gần và tự ý sử dụng các đồ vật có sử dụng nguồn điện, biết tiết kiệm năng lượng. </vt:lpstr>
      <vt:lpstr>      Hoạt động 1: Ổn định tổ chức, giới thiệu bài. - Cô và trẻ hát bài hát: “ Điều kì diệu ở quanh ta” - Các con vừa hát bài hát gì? - Các con có muốn khám phá điều kì diệu quanh mình không? </vt:lpstr>
      <vt:lpstr>Hoạt động 2: Khám phá</vt:lpstr>
      <vt:lpstr>Mặt trời</vt:lpstr>
      <vt:lpstr>Mặt trời là nguồn sáng tự nhiên, không cần có ai tác động nó vẫn chiếu sáng hàng ngày. Ánh sáng mặt trời là nguồn ánh sáng tự nhiên, nguồn ánh sáng không do con người tạo ra. Ngoài mặt trời thì còn có nguồn ánh sáng tự nhiên nào mà con biết?</vt:lpstr>
      <vt:lpstr>PowerPoint Presentation</vt:lpstr>
      <vt:lpstr>PowerPoint Presentation</vt:lpstr>
      <vt:lpstr>PowerPoint Presentation</vt:lpstr>
      <vt:lpstr>Mặt trời, mặt trăng, các vì sao... đều là ánh sáng tự nhiên không do con người tạo ra.</vt:lpstr>
      <vt:lpstr>                             Bóng đèn</vt:lpstr>
      <vt:lpstr> Bóng đèn là nguồn sáng nhân tạo. Nguồn sáng nhân tạo là nguồn sáng chỉ phát ra ánh sáng dưới sự tác động của con người.</vt:lpstr>
      <vt:lpstr>PowerPoint Presentation</vt:lpstr>
      <vt:lpstr> Đèn pin, nến,... là nguồn ánh sáng do con người tạo ra và sử dụng theo nhu cầu của con người nên gọi là ánh sáng nhân tạo. </vt:lpstr>
      <vt:lpstr>   </vt:lpstr>
      <vt:lpstr>Hoạt động 3: Thi ai nhanh. - Chia thành 2 đội chơi trò chơi phân loại ánh sáng - CC: Cô đã chuẩn bị rất nhiều tranh về nguồn ánh sáng tự nhiên và nhân tạo nhiệm vụ của mỗi đội sẽ chọn tranh ánh sáng nhân tạo dán vào ô số 1, ánh sáng tự nhiên dán vào ô số 2. - LC: Mỗi lần chỉ được 1 bạn lên và mỗi bạn chỉ chọn được 1 tranh dán lên, sau đó chạy về cuối hàng rồi đến bạn tiếp theo cứ như thế đến hết 1 bản nhạc đội nào chọn được nhiều tranh đúng đội đó sẽ thắng. </vt:lpstr>
      <vt:lpstr> Hoạt động 4:Chơi: Tạo màu ánh sáng - Các con nhìn thấy màu của ánh sáng không? - Ánh sáng mà chúng ta thấy hằng ngày là ánh sáng trắng. Bây giờ cô và các con cùng chơi tạo màu cho ánh sáng. - CC: Cô đã chuẩn bị rất nhiều đèn pin, hộp, giấy có màu sắc khác nhau, các con cùng chia về 3 nhóm. + Nhóm 1: Con sẽ chơi với đèn pin và giấy màu. + Nhóm 2: Con sẽ làm những chiếc đèn lồng. + Nhóm 3: Con sẽ chơi với giấy màu.. - Tổ chức cho trẻ chơi. - Khi nhìn qua lồng đèn màu đỏ con thấy ánh sáng màu gì? - Khi nhìn qua lồng đèn màu xanh con thấy ánh sáng màu gì? - Khi nhìn qua lồng đèn màu vàng con thấy ánh sáng màu gì? </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QUẬN LONG BIÊN TRƯỜNG MẦM NON ÁNH SAO</dc:title>
  <dc:creator>NGHE COMPPUTER</dc:creator>
  <cp:lastModifiedBy>Admin</cp:lastModifiedBy>
  <cp:revision>14</cp:revision>
  <dcterms:created xsi:type="dcterms:W3CDTF">2021-10-18T04:20:54Z</dcterms:created>
  <dcterms:modified xsi:type="dcterms:W3CDTF">2024-09-18T12:05:52Z</dcterms:modified>
</cp:coreProperties>
</file>