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2"/>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iSEY9ox7jGqD49agEmfWOvzlTDo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 name="Google Shape;319;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9" name="Google Shape;399;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9" name="Google Shape;409;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4" name="Google Shape;414;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 name="Google Shape;70;p4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4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 name="Google Shape;76;p4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4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3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24" name="Google Shape;24;p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3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3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3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3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3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3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3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3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3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3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 name="Google Shape;56;p4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57" name="Google Shape;57;p4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58" name="Google Shape;58;p4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3" name="Google Shape;63;p41"/>
          <p:cNvSpPr>
            <a:spLocks noGrp="1"/>
          </p:cNvSpPr>
          <p:nvPr>
            <p:ph type="pic" idx="2"/>
          </p:nvPr>
        </p:nvSpPr>
        <p:spPr>
          <a:xfrm>
            <a:off x="1792288" y="612775"/>
            <a:ext cx="5486400" cy="4114800"/>
          </a:xfrm>
          <a:prstGeom prst="rect">
            <a:avLst/>
          </a:prstGeom>
          <a:noFill/>
          <a:ln>
            <a:noFill/>
          </a:ln>
        </p:spPr>
      </p:sp>
      <p:sp>
        <p:nvSpPr>
          <p:cNvPr id="64" name="Google Shape;64;p4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5" name="Google Shape;65;p4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 name="Google Shape;7;p3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Google Shape;8;p3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9" name="Google Shape;9;p3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0" name="Google Shape;10;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lelinh/Desktop/Untitled.png"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0.gif"/><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2.jpg"/><Relationship Id="rId7" Type="http://schemas.openxmlformats.org/officeDocument/2006/relationships/image" Target="../media/image25.gi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10" Type="http://schemas.openxmlformats.org/officeDocument/2006/relationships/image" Target="../media/image28.png"/><Relationship Id="rId4" Type="http://schemas.openxmlformats.org/officeDocument/2006/relationships/slide" Target="slide3.xml"/><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10.gi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0.gif"/><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image" Target="../media/image47.gif"/><Relationship Id="rId3" Type="http://schemas.openxmlformats.org/officeDocument/2006/relationships/slide" Target="slide2.xml"/><Relationship Id="rId7" Type="http://schemas.openxmlformats.org/officeDocument/2006/relationships/image" Target="../media/image41.gif"/><Relationship Id="rId12" Type="http://schemas.openxmlformats.org/officeDocument/2006/relationships/image" Target="../media/image46.gif"/><Relationship Id="rId2" Type="http://schemas.openxmlformats.org/officeDocument/2006/relationships/notesSlide" Target="../notesSlides/notesSlide21.xml"/><Relationship Id="rId16"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40.gif"/><Relationship Id="rId11" Type="http://schemas.openxmlformats.org/officeDocument/2006/relationships/image" Target="../media/image45.gif"/><Relationship Id="rId5" Type="http://schemas.openxmlformats.org/officeDocument/2006/relationships/image" Target="../media/image39.gif"/><Relationship Id="rId15" Type="http://schemas.openxmlformats.org/officeDocument/2006/relationships/image" Target="../media/image49.gif"/><Relationship Id="rId10" Type="http://schemas.openxmlformats.org/officeDocument/2006/relationships/image" Target="../media/image44.gif"/><Relationship Id="rId4" Type="http://schemas.openxmlformats.org/officeDocument/2006/relationships/image" Target="../media/image38.png"/><Relationship Id="rId9" Type="http://schemas.openxmlformats.org/officeDocument/2006/relationships/image" Target="../media/image43.gif"/><Relationship Id="rId14" Type="http://schemas.openxmlformats.org/officeDocument/2006/relationships/image" Target="../media/image48.gif"/></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7.gif"/><Relationship Id="rId7" Type="http://schemas.openxmlformats.org/officeDocument/2006/relationships/image" Target="../media/image53.gi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2.gif"/><Relationship Id="rId5" Type="http://schemas.openxmlformats.org/officeDocument/2006/relationships/image" Target="../media/image51.gif"/><Relationship Id="rId4" Type="http://schemas.openxmlformats.org/officeDocument/2006/relationships/image" Target="../media/image48.gif"/></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7.gif"/><Relationship Id="rId7" Type="http://schemas.openxmlformats.org/officeDocument/2006/relationships/image" Target="../media/image53.gif"/><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2.gif"/><Relationship Id="rId5" Type="http://schemas.openxmlformats.org/officeDocument/2006/relationships/image" Target="../media/image51.gif"/><Relationship Id="rId4" Type="http://schemas.openxmlformats.org/officeDocument/2006/relationships/image" Target="../media/image48.gif"/></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7.gif"/><Relationship Id="rId7" Type="http://schemas.openxmlformats.org/officeDocument/2006/relationships/image" Target="../media/image53.gif"/><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2.gif"/><Relationship Id="rId5" Type="http://schemas.openxmlformats.org/officeDocument/2006/relationships/image" Target="../media/image51.gif"/><Relationship Id="rId4" Type="http://schemas.openxmlformats.org/officeDocument/2006/relationships/image" Target="../media/image48.gif"/></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7.gif"/><Relationship Id="rId7" Type="http://schemas.openxmlformats.org/officeDocument/2006/relationships/image" Target="../media/image53.gif"/><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2.gif"/><Relationship Id="rId5" Type="http://schemas.openxmlformats.org/officeDocument/2006/relationships/image" Target="../media/image51.gif"/><Relationship Id="rId4" Type="http://schemas.openxmlformats.org/officeDocument/2006/relationships/image" Target="../media/image48.gi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5" name="Google Shape;85;p1"/>
          <p:cNvSpPr txBox="1"/>
          <p:nvPr/>
        </p:nvSpPr>
        <p:spPr>
          <a:xfrm>
            <a:off x="767820" y="2732203"/>
            <a:ext cx="7945124" cy="16619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FF0000"/>
                </a:solidFill>
                <a:latin typeface="Times New Roman"/>
                <a:ea typeface="Times New Roman"/>
                <a:cs typeface="Times New Roman"/>
                <a:sym typeface="Times New Roman"/>
              </a:rPr>
              <a:t>TRUYỆN: GÀ TƠ ĐI HỌC</a:t>
            </a:r>
            <a:endParaRPr sz="3600"/>
          </a:p>
          <a:p>
            <a:pPr marL="0" marR="0" lvl="0" indent="0" algn="ctr" rtl="0">
              <a:spcBef>
                <a:spcPts val="0"/>
              </a:spcBef>
              <a:spcAft>
                <a:spcPts val="0"/>
              </a:spcAft>
              <a:buNone/>
            </a:pPr>
            <a:r>
              <a:rPr lang="en-US" sz="3600" b="1" i="0" u="none" strike="noStrike" cap="none">
                <a:solidFill>
                  <a:srgbClr val="FF0000"/>
                </a:solidFill>
                <a:latin typeface="Times New Roman"/>
                <a:ea typeface="Times New Roman"/>
                <a:cs typeface="Times New Roman"/>
                <a:sym typeface="Times New Roman"/>
              </a:rPr>
              <a:t>Lứa tuổi:  5 - 6 tuổi</a:t>
            </a:r>
            <a:endParaRPr sz="3600" b="1" i="0" u="none" strike="noStrike" cap="none">
              <a:solidFill>
                <a:srgbClr val="FF0000"/>
              </a:solidFill>
              <a:latin typeface="Times New Roman"/>
              <a:ea typeface="Times New Roman"/>
              <a:cs typeface="Times New Roman"/>
              <a:sym typeface="Times New Roman"/>
            </a:endParaRPr>
          </a:p>
          <a:p>
            <a:pPr marL="0" marR="0" lvl="0" indent="0" algn="ctr" rtl="0">
              <a:spcBef>
                <a:spcPts val="0"/>
              </a:spcBef>
              <a:spcAft>
                <a:spcPts val="0"/>
              </a:spcAft>
              <a:buNone/>
            </a:pPr>
            <a:endParaRPr sz="3000" b="1" i="0" u="none" strike="noStrike" cap="none">
              <a:solidFill>
                <a:srgbClr val="FF0000"/>
              </a:solidFill>
              <a:latin typeface="Times New Roman"/>
              <a:ea typeface="Times New Roman"/>
              <a:cs typeface="Times New Roman"/>
              <a:sym typeface="Times New Roman"/>
            </a:endParaRPr>
          </a:p>
        </p:txBody>
      </p:sp>
      <p:pic>
        <p:nvPicPr>
          <p:cNvPr id="86" name="Google Shape;86;p1"/>
          <p:cNvPicPr preferRelativeResize="0"/>
          <p:nvPr/>
        </p:nvPicPr>
        <p:blipFill rotWithShape="1">
          <a:blip r:embed="rId4">
            <a:alphaModFix/>
          </a:blip>
          <a:srcRect/>
          <a:stretch/>
        </p:blipFill>
        <p:spPr>
          <a:xfrm>
            <a:off x="360363" y="4648200"/>
            <a:ext cx="1267487" cy="2109788"/>
          </a:xfrm>
          <a:prstGeom prst="rect">
            <a:avLst/>
          </a:prstGeom>
          <a:noFill/>
          <a:ln>
            <a:noFill/>
          </a:ln>
        </p:spPr>
      </p:pic>
      <p:sp>
        <p:nvSpPr>
          <p:cNvPr id="87" name="Google Shape;87;p1"/>
          <p:cNvSpPr txBox="1"/>
          <p:nvPr/>
        </p:nvSpPr>
        <p:spPr>
          <a:xfrm>
            <a:off x="1447800" y="248314"/>
            <a:ext cx="69771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rgbClr val="002060"/>
                </a:solidFill>
                <a:latin typeface="Times New Roman"/>
                <a:ea typeface="Times New Roman"/>
                <a:cs typeface="Times New Roman"/>
                <a:sym typeface="Times New Roman"/>
              </a:rPr>
              <a:t>UBND </a:t>
            </a:r>
            <a:r>
              <a:rPr lang="en-US" sz="2800">
                <a:solidFill>
                  <a:srgbClr val="002060"/>
                </a:solidFill>
                <a:latin typeface="Times New Roman"/>
                <a:ea typeface="Times New Roman"/>
                <a:cs typeface="Times New Roman"/>
                <a:sym typeface="Times New Roman"/>
              </a:rPr>
              <a:t>QUẬN LONG BIÊN</a:t>
            </a:r>
            <a:endParaRPr/>
          </a:p>
          <a:p>
            <a:pPr marL="0" marR="0" lvl="0" indent="0" algn="ctr" rtl="0">
              <a:spcBef>
                <a:spcPts val="0"/>
              </a:spcBef>
              <a:spcAft>
                <a:spcPts val="0"/>
              </a:spcAft>
              <a:buNone/>
            </a:pPr>
            <a:r>
              <a:rPr lang="en-US" sz="2800" b="1" i="0" u="none" strike="noStrike" cap="none">
                <a:solidFill>
                  <a:srgbClr val="0070C0"/>
                </a:solidFill>
                <a:latin typeface="Times New Roman"/>
                <a:ea typeface="Times New Roman"/>
                <a:cs typeface="Times New Roman"/>
                <a:sym typeface="Times New Roman"/>
              </a:rPr>
              <a:t>TRƯỜNG MẦM NON HOA MỌC LAN</a:t>
            </a:r>
            <a:endParaRPr/>
          </a:p>
        </p:txBody>
      </p:sp>
      <p:pic>
        <p:nvPicPr>
          <p:cNvPr id="3" name="Picture 2">
            <a:extLst>
              <a:ext uri="{FF2B5EF4-FFF2-40B4-BE49-F238E27FC236}">
                <a16:creationId xmlns:a16="http://schemas.microsoft.com/office/drawing/2014/main" id="{E2AFACE2-4DE2-C6CF-495A-8BC0DD6251CA}"/>
              </a:ext>
            </a:extLst>
          </p:cNvPr>
          <p:cNvPicPr>
            <a:picLocks noChangeAspect="1"/>
          </p:cNvPicPr>
          <p:nvPr/>
        </p:nvPicPr>
        <p:blipFill>
          <a:blip r:embed="rId5"/>
          <a:stretch>
            <a:fillRect/>
          </a:stretch>
        </p:blipFill>
        <p:spPr>
          <a:xfrm>
            <a:off x="3836980" y="997671"/>
            <a:ext cx="1806804" cy="17345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11"/>
          <p:cNvPicPr preferRelativeResize="0"/>
          <p:nvPr/>
        </p:nvPicPr>
        <p:blipFill rotWithShape="1">
          <a:blip r:embed="rId3">
            <a:alphaModFix/>
          </a:blip>
          <a:srcRect/>
          <a:stretch/>
        </p:blipFill>
        <p:spPr>
          <a:xfrm>
            <a:off x="228600" y="304800"/>
            <a:ext cx="8534400" cy="6324600"/>
          </a:xfrm>
          <a:prstGeom prst="rect">
            <a:avLst/>
          </a:prstGeom>
          <a:noFill/>
          <a:ln>
            <a:noFill/>
          </a:ln>
        </p:spPr>
      </p:pic>
      <p:pic>
        <p:nvPicPr>
          <p:cNvPr id="160" name="Google Shape;160;p11"/>
          <p:cNvPicPr preferRelativeResize="0"/>
          <p:nvPr/>
        </p:nvPicPr>
        <p:blipFill rotWithShape="1">
          <a:blip r:embed="rId4">
            <a:alphaModFix/>
          </a:blip>
          <a:srcRect/>
          <a:stretch/>
        </p:blipFill>
        <p:spPr>
          <a:xfrm>
            <a:off x="7543800" y="4800600"/>
            <a:ext cx="1143000" cy="1752600"/>
          </a:xfrm>
          <a:prstGeom prst="rect">
            <a:avLst/>
          </a:prstGeom>
          <a:noFill/>
          <a:ln>
            <a:noFill/>
          </a:ln>
        </p:spPr>
      </p:pic>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additive="base">
                                        <p:cTn id="7" dur="2000"/>
                                        <p:tgtEl>
                                          <p:spTgt spid="1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2"/>
          <p:cNvSpPr txBox="1">
            <a:spLocks noGrp="1"/>
          </p:cNvSpPr>
          <p:nvPr>
            <p:ph type="title" idx="4294967295"/>
          </p:nvPr>
        </p:nvSpPr>
        <p:spPr>
          <a:xfrm>
            <a:off x="457200" y="274638"/>
            <a:ext cx="8229600" cy="11430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166" name="Google Shape;166;p12"/>
          <p:cNvSpPr txBox="1">
            <a:spLocks noGrp="1"/>
          </p:cNvSpPr>
          <p:nvPr>
            <p:ph type="body" idx="4294967295"/>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a:buNone/>
            </a:pPr>
            <a:endParaRPr/>
          </a:p>
        </p:txBody>
      </p:sp>
      <p:pic>
        <p:nvPicPr>
          <p:cNvPr id="167" name="Google Shape;167;p12" descr="002106bg7fr7vx"/>
          <p:cNvPicPr preferRelativeResize="0"/>
          <p:nvPr/>
        </p:nvPicPr>
        <p:blipFill rotWithShape="1">
          <a:blip r:embed="rId3">
            <a:alphaModFix/>
          </a:blip>
          <a:srcRect/>
          <a:stretch/>
        </p:blipFill>
        <p:spPr>
          <a:xfrm>
            <a:off x="0" y="152400"/>
            <a:ext cx="9144000" cy="6553200"/>
          </a:xfrm>
          <a:prstGeom prst="rect">
            <a:avLst/>
          </a:prstGeom>
          <a:noFill/>
          <a:ln>
            <a:noFill/>
          </a:ln>
        </p:spPr>
      </p:pic>
      <p:pic>
        <p:nvPicPr>
          <p:cNvPr id="168" name="Google Shape;168;p12"/>
          <p:cNvPicPr preferRelativeResize="0"/>
          <p:nvPr/>
        </p:nvPicPr>
        <p:blipFill rotWithShape="1">
          <a:blip r:embed="rId4">
            <a:alphaModFix/>
          </a:blip>
          <a:srcRect/>
          <a:stretch/>
        </p:blipFill>
        <p:spPr>
          <a:xfrm>
            <a:off x="4800600" y="4343400"/>
            <a:ext cx="1219200" cy="1905000"/>
          </a:xfrm>
          <a:prstGeom prst="rect">
            <a:avLst/>
          </a:prstGeom>
          <a:noFill/>
          <a:ln>
            <a:noFill/>
          </a:ln>
        </p:spPr>
      </p:pic>
      <p:pic>
        <p:nvPicPr>
          <p:cNvPr id="169" name="Google Shape;169;p12" descr="butterfly"/>
          <p:cNvPicPr preferRelativeResize="0"/>
          <p:nvPr/>
        </p:nvPicPr>
        <p:blipFill rotWithShape="1">
          <a:blip r:embed="rId5">
            <a:alphaModFix/>
          </a:blip>
          <a:srcRect/>
          <a:stretch/>
        </p:blipFill>
        <p:spPr>
          <a:xfrm>
            <a:off x="7010400" y="914400"/>
            <a:ext cx="1000125" cy="647700"/>
          </a:xfrm>
          <a:prstGeom prst="rect">
            <a:avLst/>
          </a:prstGeom>
          <a:noFill/>
          <a:ln>
            <a:noFill/>
          </a:ln>
        </p:spPr>
      </p:pic>
      <p:pic>
        <p:nvPicPr>
          <p:cNvPr id="170" name="Google Shape;170;p12" descr="butterfly"/>
          <p:cNvPicPr preferRelativeResize="0"/>
          <p:nvPr/>
        </p:nvPicPr>
        <p:blipFill rotWithShape="1">
          <a:blip r:embed="rId5">
            <a:alphaModFix/>
          </a:blip>
          <a:srcRect/>
          <a:stretch/>
        </p:blipFill>
        <p:spPr>
          <a:xfrm>
            <a:off x="533400" y="2667000"/>
            <a:ext cx="1000125" cy="647700"/>
          </a:xfrm>
          <a:prstGeom prst="rect">
            <a:avLst/>
          </a:prstGeom>
          <a:noFill/>
          <a:ln>
            <a:noFill/>
          </a:ln>
        </p:spPr>
      </p:pic>
      <p:pic>
        <p:nvPicPr>
          <p:cNvPr id="171" name="Google Shape;171;p12" descr="butterfly"/>
          <p:cNvPicPr preferRelativeResize="0"/>
          <p:nvPr/>
        </p:nvPicPr>
        <p:blipFill rotWithShape="1">
          <a:blip r:embed="rId5">
            <a:alphaModFix/>
          </a:blip>
          <a:srcRect/>
          <a:stretch/>
        </p:blipFill>
        <p:spPr>
          <a:xfrm>
            <a:off x="2667000" y="0"/>
            <a:ext cx="1000125" cy="647700"/>
          </a:xfrm>
          <a:prstGeom prst="rect">
            <a:avLst/>
          </a:prstGeom>
          <a:noFill/>
          <a:ln>
            <a:noFill/>
          </a:ln>
        </p:spPr>
      </p:pic>
      <p:pic>
        <p:nvPicPr>
          <p:cNvPr id="172" name="Google Shape;172;p12"/>
          <p:cNvPicPr preferRelativeResize="0"/>
          <p:nvPr/>
        </p:nvPicPr>
        <p:blipFill rotWithShape="1">
          <a:blip r:embed="rId6">
            <a:alphaModFix/>
          </a:blip>
          <a:srcRect/>
          <a:stretch/>
        </p:blipFill>
        <p:spPr>
          <a:xfrm>
            <a:off x="1981200" y="4267200"/>
            <a:ext cx="1143000" cy="2057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6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68"/>
                                        </p:tgtEl>
                                      </p:cBhvr>
                                    </p:animEffect>
                                    <p:set>
                                      <p:cBhvr>
                                        <p:cTn id="12" dur="1" fill="hold">
                                          <p:stCondLst>
                                            <p:cond delay="1000"/>
                                          </p:stCondLst>
                                        </p:cTn>
                                        <p:tgtEl>
                                          <p:spTgt spid="16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72"/>
                                        </p:tgtEl>
                                        <p:attrNameLst>
                                          <p:attrName>style.visibility</p:attrName>
                                        </p:attrNameLst>
                                      </p:cBhvr>
                                      <p:to>
                                        <p:strVal val="visible"/>
                                      </p:to>
                                    </p:set>
                                    <p:anim calcmode="lin" valueType="num">
                                      <p:cBhvr additive="base">
                                        <p:cTn id="17" dur="500"/>
                                        <p:tgtEl>
                                          <p:spTgt spid="172"/>
                                        </p:tgtEl>
                                        <p:attrNameLst>
                                          <p:attrName>ppt_w</p:attrName>
                                        </p:attrNameLst>
                                      </p:cBhvr>
                                      <p:tavLst>
                                        <p:tav tm="0">
                                          <p:val>
                                            <p:strVal val="0"/>
                                          </p:val>
                                        </p:tav>
                                        <p:tav tm="100000">
                                          <p:val>
                                            <p:strVal val="#ppt_w"/>
                                          </p:val>
                                        </p:tav>
                                      </p:tavLst>
                                    </p:anim>
                                    <p:anim calcmode="lin" valueType="num">
                                      <p:cBhvr additive="base">
                                        <p:cTn id="18" dur="500"/>
                                        <p:tgtEl>
                                          <p:spTgt spid="172"/>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172"/>
                                        </p:tgtEl>
                                      </p:cBhvr>
                                    </p:animEffect>
                                    <p:set>
                                      <p:cBhvr>
                                        <p:cTn id="23" dur="1" fill="hold">
                                          <p:stCondLst>
                                            <p:cond delay="1000"/>
                                          </p:stCondLst>
                                        </p:cTn>
                                        <p:tgtEl>
                                          <p:spTgt spid="1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13" descr="4">
            <a:hlinkClick r:id="rId3"/>
          </p:cNvPr>
          <p:cNvPicPr preferRelativeResize="0"/>
          <p:nvPr/>
        </p:nvPicPr>
        <p:blipFill rotWithShape="1">
          <a:blip r:embed="rId4">
            <a:alphaModFix/>
          </a:blip>
          <a:srcRect/>
          <a:stretch/>
        </p:blipFill>
        <p:spPr>
          <a:xfrm>
            <a:off x="0" y="0"/>
            <a:ext cx="9144000" cy="6858000"/>
          </a:xfrm>
          <a:prstGeom prst="rect">
            <a:avLst/>
          </a:prstGeom>
          <a:noFill/>
          <a:ln>
            <a:noFill/>
          </a:ln>
        </p:spPr>
      </p:pic>
      <p:pic>
        <p:nvPicPr>
          <p:cNvPr id="178" name="Google Shape;178;p13" descr="bird[1]"/>
          <p:cNvPicPr preferRelativeResize="0"/>
          <p:nvPr/>
        </p:nvPicPr>
        <p:blipFill rotWithShape="1">
          <a:blip r:embed="rId5">
            <a:alphaModFix/>
          </a:blip>
          <a:srcRect/>
          <a:stretch/>
        </p:blipFill>
        <p:spPr>
          <a:xfrm>
            <a:off x="3581400" y="381000"/>
            <a:ext cx="1447800" cy="13287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20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8"/>
                                        </p:tgtEl>
                                        <p:attrNameLst>
                                          <p:attrName>style.visibility</p:attrName>
                                        </p:attrNameLst>
                                      </p:cBhvr>
                                      <p:to>
                                        <p:strVal val="visible"/>
                                      </p:to>
                                    </p:set>
                                    <p:animEffect transition="in" filter="fade">
                                      <p:cBhvr>
                                        <p:cTn id="12"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4" descr="3"/>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2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15" descr="6"/>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89" name="Google Shape;189;p15" descr="mouse3">
            <a:hlinkClick r:id="rId4" action="ppaction://hlinksldjump"/>
          </p:cNvPr>
          <p:cNvPicPr preferRelativeResize="0"/>
          <p:nvPr/>
        </p:nvPicPr>
        <p:blipFill rotWithShape="1">
          <a:blip r:embed="rId5">
            <a:alphaModFix/>
          </a:blip>
          <a:srcRect/>
          <a:stretch/>
        </p:blipFill>
        <p:spPr>
          <a:xfrm>
            <a:off x="5715000" y="2286000"/>
            <a:ext cx="2012950" cy="2209800"/>
          </a:xfrm>
          <a:prstGeom prst="rect">
            <a:avLst/>
          </a:prstGeom>
          <a:noFill/>
          <a:ln>
            <a:noFill/>
          </a:ln>
        </p:spPr>
      </p:pic>
      <p:pic>
        <p:nvPicPr>
          <p:cNvPr id="190" name="Google Shape;190;p15" descr="kittycat"/>
          <p:cNvPicPr preferRelativeResize="0"/>
          <p:nvPr/>
        </p:nvPicPr>
        <p:blipFill rotWithShape="1">
          <a:blip r:embed="rId6">
            <a:alphaModFix/>
          </a:blip>
          <a:srcRect/>
          <a:stretch/>
        </p:blipFill>
        <p:spPr>
          <a:xfrm>
            <a:off x="7543800" y="2819400"/>
            <a:ext cx="1600200" cy="1600200"/>
          </a:xfrm>
          <a:prstGeom prst="rect">
            <a:avLst/>
          </a:prstGeom>
          <a:noFill/>
          <a:ln>
            <a:noFill/>
          </a:ln>
        </p:spPr>
      </p:pic>
      <p:pic>
        <p:nvPicPr>
          <p:cNvPr id="191" name="Google Shape;191;p15" descr="787909qz1oa7pluv"/>
          <p:cNvPicPr preferRelativeResize="0"/>
          <p:nvPr/>
        </p:nvPicPr>
        <p:blipFill rotWithShape="1">
          <a:blip r:embed="rId7">
            <a:alphaModFix/>
          </a:blip>
          <a:srcRect/>
          <a:stretch/>
        </p:blipFill>
        <p:spPr>
          <a:xfrm>
            <a:off x="0" y="3276600"/>
            <a:ext cx="523875" cy="1714500"/>
          </a:xfrm>
          <a:prstGeom prst="rect">
            <a:avLst/>
          </a:prstGeom>
          <a:noFill/>
          <a:ln>
            <a:noFill/>
          </a:ln>
        </p:spPr>
      </p:pic>
      <p:pic>
        <p:nvPicPr>
          <p:cNvPr id="192" name="Google Shape;192;p15" descr="787909qz1oa7pluv"/>
          <p:cNvPicPr preferRelativeResize="0"/>
          <p:nvPr/>
        </p:nvPicPr>
        <p:blipFill rotWithShape="1">
          <a:blip r:embed="rId7">
            <a:alphaModFix/>
          </a:blip>
          <a:srcRect/>
          <a:stretch/>
        </p:blipFill>
        <p:spPr>
          <a:xfrm>
            <a:off x="6248400" y="5143500"/>
            <a:ext cx="523875" cy="1714500"/>
          </a:xfrm>
          <a:prstGeom prst="rect">
            <a:avLst/>
          </a:prstGeom>
          <a:noFill/>
          <a:ln>
            <a:noFill/>
          </a:ln>
        </p:spPr>
      </p:pic>
      <p:pic>
        <p:nvPicPr>
          <p:cNvPr id="193" name="Google Shape;193;p15" descr="725785bctbrcanzs"/>
          <p:cNvPicPr preferRelativeResize="0"/>
          <p:nvPr/>
        </p:nvPicPr>
        <p:blipFill rotWithShape="1">
          <a:blip r:embed="rId8">
            <a:alphaModFix/>
          </a:blip>
          <a:srcRect/>
          <a:stretch/>
        </p:blipFill>
        <p:spPr>
          <a:xfrm>
            <a:off x="4419600" y="5181600"/>
            <a:ext cx="685800" cy="1447800"/>
          </a:xfrm>
          <a:prstGeom prst="rect">
            <a:avLst/>
          </a:prstGeom>
          <a:noFill/>
          <a:ln>
            <a:noFill/>
          </a:ln>
        </p:spPr>
      </p:pic>
      <p:pic>
        <p:nvPicPr>
          <p:cNvPr id="194" name="Google Shape;194;p15" descr="725785bctbrcanzs"/>
          <p:cNvPicPr preferRelativeResize="0"/>
          <p:nvPr/>
        </p:nvPicPr>
        <p:blipFill rotWithShape="1">
          <a:blip r:embed="rId8">
            <a:alphaModFix/>
          </a:blip>
          <a:srcRect/>
          <a:stretch/>
        </p:blipFill>
        <p:spPr>
          <a:xfrm>
            <a:off x="3276600" y="685800"/>
            <a:ext cx="685800" cy="1447800"/>
          </a:xfrm>
          <a:prstGeom prst="rect">
            <a:avLst/>
          </a:prstGeom>
          <a:noFill/>
          <a:ln>
            <a:noFill/>
          </a:ln>
        </p:spPr>
      </p:pic>
      <p:pic>
        <p:nvPicPr>
          <p:cNvPr id="195" name="Google Shape;195;p15"/>
          <p:cNvPicPr preferRelativeResize="0"/>
          <p:nvPr/>
        </p:nvPicPr>
        <p:blipFill rotWithShape="1">
          <a:blip r:embed="rId9">
            <a:alphaModFix/>
          </a:blip>
          <a:srcRect/>
          <a:stretch/>
        </p:blipFill>
        <p:spPr>
          <a:xfrm>
            <a:off x="3886200" y="2514600"/>
            <a:ext cx="2057400" cy="2362200"/>
          </a:xfrm>
          <a:prstGeom prst="rect">
            <a:avLst/>
          </a:prstGeom>
          <a:noFill/>
          <a:ln>
            <a:noFill/>
          </a:ln>
        </p:spPr>
      </p:pic>
      <p:pic>
        <p:nvPicPr>
          <p:cNvPr id="196" name="Google Shape;196;p15"/>
          <p:cNvPicPr preferRelativeResize="0"/>
          <p:nvPr/>
        </p:nvPicPr>
        <p:blipFill rotWithShape="1">
          <a:blip r:embed="rId10">
            <a:alphaModFix/>
          </a:blip>
          <a:srcRect/>
          <a:stretch/>
        </p:blipFill>
        <p:spPr>
          <a:xfrm>
            <a:off x="2286000" y="1905000"/>
            <a:ext cx="1828800" cy="2057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6"/>
          <p:cNvSpPr txBox="1">
            <a:spLocks noGrp="1"/>
          </p:cNvSpPr>
          <p:nvPr>
            <p:ph type="title" idx="4294967295"/>
          </p:nvPr>
        </p:nvSpPr>
        <p:spPr>
          <a:xfrm>
            <a:off x="457200" y="274638"/>
            <a:ext cx="8229600" cy="11430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202" name="Google Shape;202;p16"/>
          <p:cNvSpPr txBox="1">
            <a:spLocks noGrp="1"/>
          </p:cNvSpPr>
          <p:nvPr>
            <p:ph type="body" idx="4294967295"/>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a:buNone/>
            </a:pPr>
            <a:endParaRPr/>
          </a:p>
        </p:txBody>
      </p:sp>
      <p:pic>
        <p:nvPicPr>
          <p:cNvPr id="203" name="Google Shape;203;p16" descr="hinhnen_9"/>
          <p:cNvPicPr preferRelativeResize="0"/>
          <p:nvPr/>
        </p:nvPicPr>
        <p:blipFill rotWithShape="1">
          <a:blip r:embed="rId3">
            <a:alphaModFix/>
          </a:blip>
          <a:srcRect/>
          <a:stretch/>
        </p:blipFill>
        <p:spPr>
          <a:xfrm>
            <a:off x="0" y="0"/>
            <a:ext cx="9144000" cy="6705600"/>
          </a:xfrm>
          <a:prstGeom prst="rect">
            <a:avLst/>
          </a:prstGeom>
          <a:noFill/>
          <a:ln>
            <a:noFill/>
          </a:ln>
        </p:spPr>
      </p:pic>
      <p:pic>
        <p:nvPicPr>
          <p:cNvPr id="204" name="Google Shape;204;p16"/>
          <p:cNvPicPr preferRelativeResize="0"/>
          <p:nvPr/>
        </p:nvPicPr>
        <p:blipFill rotWithShape="1">
          <a:blip r:embed="rId4">
            <a:alphaModFix/>
          </a:blip>
          <a:srcRect/>
          <a:stretch/>
        </p:blipFill>
        <p:spPr>
          <a:xfrm>
            <a:off x="5029200" y="4267200"/>
            <a:ext cx="1905000" cy="2590800"/>
          </a:xfrm>
          <a:prstGeom prst="rect">
            <a:avLst/>
          </a:prstGeom>
          <a:noFill/>
          <a:ln>
            <a:noFill/>
          </a:ln>
        </p:spPr>
      </p:pic>
      <p:pic>
        <p:nvPicPr>
          <p:cNvPr id="205" name="Google Shape;205;p16"/>
          <p:cNvPicPr preferRelativeResize="0"/>
          <p:nvPr/>
        </p:nvPicPr>
        <p:blipFill rotWithShape="1">
          <a:blip r:embed="rId5">
            <a:alphaModFix/>
          </a:blip>
          <a:srcRect/>
          <a:stretch/>
        </p:blipFill>
        <p:spPr>
          <a:xfrm>
            <a:off x="4572000" y="3124200"/>
            <a:ext cx="1524000" cy="1828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17" descr="DSC01288"/>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18" descr="nen"/>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216" name="Google Shape;216;p18"/>
          <p:cNvPicPr preferRelativeResize="0"/>
          <p:nvPr/>
        </p:nvPicPr>
        <p:blipFill rotWithShape="1">
          <a:blip r:embed="rId4">
            <a:alphaModFix/>
          </a:blip>
          <a:srcRect/>
          <a:stretch/>
        </p:blipFill>
        <p:spPr>
          <a:xfrm>
            <a:off x="1600200" y="2971800"/>
            <a:ext cx="2057400" cy="3429000"/>
          </a:xfrm>
          <a:prstGeom prst="rect">
            <a:avLst/>
          </a:prstGeom>
          <a:noFill/>
          <a:ln>
            <a:noFill/>
          </a:ln>
        </p:spPr>
      </p:pic>
      <p:pic>
        <p:nvPicPr>
          <p:cNvPr id="217" name="Google Shape;217;p18" descr="nature%20(66)"/>
          <p:cNvPicPr preferRelativeResize="0"/>
          <p:nvPr/>
        </p:nvPicPr>
        <p:blipFill rotWithShape="1">
          <a:blip r:embed="rId5">
            <a:alphaModFix/>
          </a:blip>
          <a:srcRect/>
          <a:stretch/>
        </p:blipFill>
        <p:spPr>
          <a:xfrm>
            <a:off x="0" y="5354638"/>
            <a:ext cx="2206625" cy="1503362"/>
          </a:xfrm>
          <a:prstGeom prst="rect">
            <a:avLst/>
          </a:prstGeom>
          <a:noFill/>
          <a:ln>
            <a:noFill/>
          </a:ln>
        </p:spPr>
      </p:pic>
      <p:pic>
        <p:nvPicPr>
          <p:cNvPr id="218" name="Google Shape;218;p18" descr="nature%20(67)"/>
          <p:cNvPicPr preferRelativeResize="0"/>
          <p:nvPr/>
        </p:nvPicPr>
        <p:blipFill rotWithShape="1">
          <a:blip r:embed="rId6">
            <a:alphaModFix/>
          </a:blip>
          <a:srcRect/>
          <a:stretch/>
        </p:blipFill>
        <p:spPr>
          <a:xfrm>
            <a:off x="2590800" y="5465763"/>
            <a:ext cx="1630363" cy="1392237"/>
          </a:xfrm>
          <a:prstGeom prst="rect">
            <a:avLst/>
          </a:prstGeom>
          <a:noFill/>
          <a:ln>
            <a:noFill/>
          </a:ln>
        </p:spPr>
      </p:pic>
      <p:pic>
        <p:nvPicPr>
          <p:cNvPr id="219" name="Google Shape;219;p18" descr="nature%20(66)"/>
          <p:cNvPicPr preferRelativeResize="0"/>
          <p:nvPr/>
        </p:nvPicPr>
        <p:blipFill rotWithShape="1">
          <a:blip r:embed="rId5">
            <a:alphaModFix/>
          </a:blip>
          <a:srcRect/>
          <a:stretch/>
        </p:blipFill>
        <p:spPr>
          <a:xfrm>
            <a:off x="4343400" y="5354638"/>
            <a:ext cx="2206625" cy="1503362"/>
          </a:xfrm>
          <a:prstGeom prst="rect">
            <a:avLst/>
          </a:prstGeom>
          <a:noFill/>
          <a:ln>
            <a:noFill/>
          </a:ln>
        </p:spPr>
      </p:pic>
      <p:pic>
        <p:nvPicPr>
          <p:cNvPr id="220" name="Google Shape;220;p18" descr="nature%20(67)"/>
          <p:cNvPicPr preferRelativeResize="0"/>
          <p:nvPr/>
        </p:nvPicPr>
        <p:blipFill rotWithShape="1">
          <a:blip r:embed="rId6">
            <a:alphaModFix/>
          </a:blip>
          <a:srcRect/>
          <a:stretch/>
        </p:blipFill>
        <p:spPr>
          <a:xfrm>
            <a:off x="6934200" y="5465763"/>
            <a:ext cx="1630363" cy="1392237"/>
          </a:xfrm>
          <a:prstGeom prst="rect">
            <a:avLst/>
          </a:prstGeom>
          <a:noFill/>
          <a:ln>
            <a:noFill/>
          </a:ln>
        </p:spPr>
      </p:pic>
      <p:pic>
        <p:nvPicPr>
          <p:cNvPr id="221" name="Google Shape;221;p18" descr="sun14[1]"/>
          <p:cNvPicPr preferRelativeResize="0"/>
          <p:nvPr/>
        </p:nvPicPr>
        <p:blipFill rotWithShape="1">
          <a:blip r:embed="rId7">
            <a:alphaModFix/>
          </a:blip>
          <a:srcRect/>
          <a:stretch/>
        </p:blipFill>
        <p:spPr>
          <a:xfrm>
            <a:off x="7556500" y="0"/>
            <a:ext cx="1587500" cy="1536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19" descr="7"/>
          <p:cNvPicPr preferRelativeResize="0"/>
          <p:nvPr/>
        </p:nvPicPr>
        <p:blipFill rotWithShape="1">
          <a:blip r:embed="rId3">
            <a:alphaModFix/>
          </a:blip>
          <a:srcRect/>
          <a:stretch/>
        </p:blipFill>
        <p:spPr>
          <a:xfrm>
            <a:off x="0" y="-152400"/>
            <a:ext cx="9144000" cy="7010400"/>
          </a:xfrm>
          <a:prstGeom prst="rect">
            <a:avLst/>
          </a:prstGeom>
          <a:noFill/>
          <a:ln>
            <a:noFill/>
          </a:ln>
        </p:spPr>
      </p:pic>
      <p:pic>
        <p:nvPicPr>
          <p:cNvPr id="227" name="Google Shape;227;p19"/>
          <p:cNvPicPr preferRelativeResize="0"/>
          <p:nvPr/>
        </p:nvPicPr>
        <p:blipFill rotWithShape="1">
          <a:blip r:embed="rId4">
            <a:alphaModFix/>
          </a:blip>
          <a:srcRect/>
          <a:stretch/>
        </p:blipFill>
        <p:spPr>
          <a:xfrm>
            <a:off x="1371600" y="2057400"/>
            <a:ext cx="1295400" cy="1143000"/>
          </a:xfrm>
          <a:prstGeom prst="rect">
            <a:avLst/>
          </a:prstGeom>
          <a:noFill/>
          <a:ln>
            <a:noFill/>
          </a:ln>
        </p:spPr>
      </p:pic>
      <p:pic>
        <p:nvPicPr>
          <p:cNvPr id="228" name="Google Shape;228;p19" descr="sun14[1]"/>
          <p:cNvPicPr preferRelativeResize="0"/>
          <p:nvPr/>
        </p:nvPicPr>
        <p:blipFill rotWithShape="1">
          <a:blip r:embed="rId5">
            <a:alphaModFix/>
          </a:blip>
          <a:srcRect/>
          <a:stretch/>
        </p:blipFill>
        <p:spPr>
          <a:xfrm>
            <a:off x="6172200" y="304800"/>
            <a:ext cx="1587500" cy="1536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Google Shape;233;p20"/>
          <p:cNvSpPr txBox="1"/>
          <p:nvPr/>
        </p:nvSpPr>
        <p:spPr>
          <a:xfrm>
            <a:off x="100232" y="1140136"/>
            <a:ext cx="8943536" cy="4577728"/>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3200" b="1" u="sng">
                <a:solidFill>
                  <a:srgbClr val="FF0000"/>
                </a:solidFill>
                <a:latin typeface="Times New Roman"/>
                <a:ea typeface="Times New Roman"/>
                <a:cs typeface="Times New Roman"/>
                <a:sym typeface="Times New Roman"/>
              </a:rPr>
              <a:t>*Giảng nội dung:</a:t>
            </a:r>
            <a:r>
              <a:rPr lang="en-US" sz="3200" b="1">
                <a:solidFill>
                  <a:srgbClr val="FF0000"/>
                </a:solidFill>
                <a:latin typeface="Times New Roman"/>
                <a:ea typeface="Times New Roman"/>
                <a:cs typeface="Times New Roman"/>
                <a:sym typeface="Times New Roman"/>
              </a:rPr>
              <a:t> </a:t>
            </a:r>
            <a:r>
              <a:rPr lang="en-US" sz="3200">
                <a:solidFill>
                  <a:srgbClr val="000000"/>
                </a:solidFill>
                <a:latin typeface="Times New Roman"/>
                <a:ea typeface="Times New Roman"/>
                <a:cs typeface="Times New Roman"/>
                <a:sym typeface="Times New Roman"/>
              </a:rPr>
              <a:t>Câu chuyện kể về</a:t>
            </a:r>
            <a:r>
              <a:rPr lang="en-US" sz="3200" b="1">
                <a:solidFill>
                  <a:srgbClr val="000000"/>
                </a:solidFill>
                <a:latin typeface="Times New Roman"/>
                <a:ea typeface="Times New Roman"/>
                <a:cs typeface="Times New Roman"/>
                <a:sym typeface="Times New Roman"/>
              </a:rPr>
              <a:t> </a:t>
            </a:r>
            <a:r>
              <a:rPr lang="en-US" sz="3200">
                <a:solidFill>
                  <a:srgbClr val="000000"/>
                </a:solidFill>
                <a:latin typeface="Times New Roman"/>
                <a:ea typeface="Times New Roman"/>
                <a:cs typeface="Times New Roman"/>
                <a:sym typeface="Times New Roman"/>
              </a:rPr>
              <a:t>bạn Gà Tơ ham chơi, ham ngủ, không chịu đi học nên không biết chữ. Trong 1 lần đi chơi một mình bị lạc, may mắn được các bạn cùng lớp đi cắm trại gần đó phát hiện sau đó lại được cô giáo Gà mái mơ động viên, an ủi chịu khó đi học để biết đọc, biết viết, từ đó Gà Tơ đã thay đổi tích cực, chịu khó đi học và không quên mỗi sáng gọi các bạn dậy đi học.</a:t>
            </a:r>
            <a:endParaRPr sz="3200">
              <a:solidFill>
                <a:schemeClr val="dk1"/>
              </a:solidFill>
              <a:latin typeface="Times New Roman"/>
              <a:ea typeface="Times New Roman"/>
              <a:cs typeface="Times New Roman"/>
              <a:sym typeface="Times New Roman"/>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000">
            <a:alpha val="42745"/>
          </a:srgbClr>
        </a:solidFill>
        <a:effectLst/>
      </p:bgPr>
    </p:bg>
    <p:spTree>
      <p:nvGrpSpPr>
        <p:cNvPr id="1" name="Shape 101"/>
        <p:cNvGrpSpPr/>
        <p:nvPr/>
      </p:nvGrpSpPr>
      <p:grpSpPr>
        <a:xfrm>
          <a:off x="0" y="0"/>
          <a:ext cx="0" cy="0"/>
          <a:chOff x="0" y="0"/>
          <a:chExt cx="0" cy="0"/>
        </a:xfrm>
      </p:grpSpPr>
      <p:sp>
        <p:nvSpPr>
          <p:cNvPr id="102" name="Google Shape;102;p3"/>
          <p:cNvSpPr/>
          <p:nvPr/>
        </p:nvSpPr>
        <p:spPr>
          <a:xfrm>
            <a:off x="0" y="152400"/>
            <a:ext cx="8915400" cy="6211700"/>
          </a:xfrm>
          <a:prstGeom prst="rect">
            <a:avLst/>
          </a:prstGeom>
          <a:solidFill>
            <a:srgbClr val="FFC000">
              <a:alpha val="31764"/>
            </a:srgbClr>
          </a:solidFill>
          <a:ln>
            <a:noFill/>
          </a:ln>
        </p:spPr>
        <p:txBody>
          <a:bodyPr spcFirstLastPara="1" wrap="square" lIns="91425" tIns="45700" rIns="91425" bIns="45700" anchor="ctr" anchorCtr="0">
            <a:spAutoFit/>
          </a:bodyPr>
          <a:lstStyle/>
          <a:p>
            <a:pPr marL="0" marR="0" lvl="0" indent="0" algn="l" rtl="0">
              <a:spcBef>
                <a:spcPts val="0"/>
              </a:spcBef>
              <a:spcAft>
                <a:spcPts val="0"/>
              </a:spcAft>
              <a:buClr>
                <a:schemeClr val="dk1"/>
              </a:buClr>
              <a:buSzPts val="2400"/>
              <a:buFont typeface="Times New Roman"/>
              <a:buNone/>
            </a:pPr>
            <a:r>
              <a:rPr lang="en-US" sz="2400" b="1" i="1" u="none" strike="noStrike" cap="none">
                <a:solidFill>
                  <a:schemeClr val="dk1"/>
                </a:solidFill>
                <a:latin typeface="Times New Roman"/>
                <a:ea typeface="Times New Roman"/>
                <a:cs typeface="Times New Roman"/>
                <a:sym typeface="Times New Roman"/>
              </a:rPr>
              <a:t>                               </a:t>
            </a:r>
            <a:r>
              <a:rPr lang="en-US" sz="4000" b="1" i="1" u="none" strike="noStrike" cap="none">
                <a:solidFill>
                  <a:srgbClr val="FF0000"/>
                </a:solidFill>
                <a:latin typeface="Times New Roman"/>
                <a:ea typeface="Times New Roman"/>
                <a:cs typeface="Times New Roman"/>
                <a:sym typeface="Times New Roman"/>
              </a:rPr>
              <a:t>Mục đích-yêu cầu:</a:t>
            </a:r>
            <a:endParaRPr/>
          </a:p>
          <a:p>
            <a:pPr marL="0" marR="0" lvl="0" indent="0" algn="l" rtl="0">
              <a:spcBef>
                <a:spcPts val="0"/>
              </a:spcBef>
              <a:spcAft>
                <a:spcPts val="0"/>
              </a:spcAft>
              <a:buClr>
                <a:srgbClr val="FF0000"/>
              </a:buClr>
              <a:buSzPts val="2400"/>
              <a:buFont typeface="Times New Roman"/>
              <a:buNone/>
            </a:pPr>
            <a:r>
              <a:rPr lang="en-US" sz="2400" b="1" i="0" u="none" strike="noStrike" cap="none">
                <a:solidFill>
                  <a:srgbClr val="FF0000"/>
                </a:solidFill>
                <a:latin typeface="Times New Roman"/>
                <a:ea typeface="Times New Roman"/>
                <a:cs typeface="Times New Roman"/>
                <a:sym typeface="Times New Roman"/>
              </a:rPr>
              <a:t>1. Kiến thức:</a:t>
            </a:r>
            <a:endParaRPr sz="2400" b="0" i="0" u="none" strike="noStrike" cap="none">
              <a:solidFill>
                <a:srgbClr val="FF0000"/>
              </a:solidFill>
              <a:latin typeface="Times New Roman"/>
              <a:ea typeface="Times New Roman"/>
              <a:cs typeface="Times New Roman"/>
              <a:sym typeface="Times New Roman"/>
            </a:endParaRPr>
          </a:p>
          <a:p>
            <a:pPr marL="0" marR="0" lvl="0" indent="0" algn="l" rtl="0">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a:t>
            </a:r>
            <a:r>
              <a:rPr lang="en-US" sz="1800" b="0" i="0" u="none" strike="noStrike" cap="none">
                <a:solidFill>
                  <a:schemeClr val="dk1"/>
                </a:solidFill>
                <a:latin typeface="Times New Roman"/>
                <a:ea typeface="Times New Roman"/>
                <a:cs typeface="Times New Roman"/>
                <a:sym typeface="Times New Roman"/>
              </a:rPr>
              <a:t>Trẻ biết tên truyện “ Gà tơ đi học”, tác giả Cẩm Linh, tên các nhân vật trong truyện.</a:t>
            </a:r>
            <a:endParaRPr/>
          </a:p>
          <a:p>
            <a:pPr marL="0" marR="0" lvl="0" indent="0" algn="l" rtl="0">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-Trẻ hiểu nội dung câu chuyện: Bạn Gà Tơ ham chơi, ham ngủ, không chịu đi học nên không biết chữ. Trong 1 lần đi chơi một mình bị lạc, may mắn được các bạn cùng lớp đi cắm trại gần đó phát hiện sau đó lại được cô giáo gà mái mơ động viên, an ủi chịu khó đi học để biết đọc, biết viết, từ đó Gà Tơ đã thay đổi tích cực, chịu khó đi học và không quên mỗi sáng gọi các bạn dậy đi học.</a:t>
            </a:r>
            <a:endParaRPr/>
          </a:p>
          <a:p>
            <a:pPr marL="0" marR="0" lvl="0" indent="0" algn="l" rtl="0">
              <a:spcBef>
                <a:spcPts val="0"/>
              </a:spcBef>
              <a:spcAft>
                <a:spcPts val="0"/>
              </a:spcAft>
              <a:buClr>
                <a:srgbClr val="FF0000"/>
              </a:buClr>
              <a:buSzPts val="2400"/>
              <a:buFont typeface="Times New Roman"/>
              <a:buNone/>
            </a:pPr>
            <a:r>
              <a:rPr lang="en-US" sz="2400" b="1" i="0" u="none" strike="noStrike" cap="none">
                <a:solidFill>
                  <a:srgbClr val="FF0000"/>
                </a:solidFill>
                <a:latin typeface="Times New Roman"/>
                <a:ea typeface="Times New Roman"/>
                <a:cs typeface="Times New Roman"/>
                <a:sym typeface="Times New Roman"/>
              </a:rPr>
              <a:t>2. Kỹ năng:</a:t>
            </a:r>
            <a:endParaRPr/>
          </a:p>
          <a:p>
            <a:pPr marL="0" marR="0" lvl="0" indent="0" algn="l" rtl="0">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 Trẻ có kỹ năng lắng nghe: tập trung nghe cô kể chuyện, nghe hiểu để trả lời câu hỏi của cô bằng các câu đơn, diễn đạt trình tự câu chuyện, nhớ lời thoại các nhân vật, phát triển ngôn ngữ văn học.</a:t>
            </a:r>
            <a:endParaRPr/>
          </a:p>
          <a:p>
            <a:pPr marL="0" marR="0" lvl="0" indent="0" algn="l" rtl="0">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 Bước đầu trẻ thể hiện được ngôn ngữ của các nhân vật trong truyện.</a:t>
            </a:r>
            <a:endParaRPr/>
          </a:p>
          <a:p>
            <a:pPr marL="0" marR="0" lvl="0" indent="0" algn="l" rtl="0">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 Trẻ có kĩ năng ghi nhớ có chủ định, kĩ năng lắng nghe và phản xạ thông qua trò chơi: “Rung chuông vàng”.</a:t>
            </a:r>
            <a:endParaRPr/>
          </a:p>
          <a:p>
            <a:pPr marL="0" marR="0" lvl="0" indent="0" algn="l" rtl="0">
              <a:spcBef>
                <a:spcPts val="0"/>
              </a:spcBef>
              <a:spcAft>
                <a:spcPts val="0"/>
              </a:spcAft>
              <a:buClr>
                <a:srgbClr val="FF0000"/>
              </a:buClr>
              <a:buSzPts val="2400"/>
              <a:buFont typeface="Times New Roman"/>
              <a:buNone/>
            </a:pPr>
            <a:r>
              <a:rPr lang="en-US" sz="2400" b="1" i="0" u="none" strike="noStrike" cap="none">
                <a:solidFill>
                  <a:srgbClr val="FF0000"/>
                </a:solidFill>
                <a:latin typeface="Times New Roman"/>
                <a:ea typeface="Times New Roman"/>
                <a:cs typeface="Times New Roman"/>
                <a:sym typeface="Times New Roman"/>
              </a:rPr>
              <a:t>3.Thái độ:</a:t>
            </a:r>
            <a:endParaRPr/>
          </a:p>
          <a:p>
            <a:pPr marL="0" marR="0" lvl="0" indent="0" algn="just" rtl="0">
              <a:lnSpc>
                <a:spcPct val="115000"/>
              </a:lnSpc>
              <a:spcBef>
                <a:spcPts val="36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 Trẻ hứng thú, tích cực tương tác cùng cô và các bạn trong các hoạt động.</a:t>
            </a:r>
            <a:endParaRPr sz="1800" b="0" i="0" u="none" strike="noStrike" cap="none">
              <a:solidFill>
                <a:schemeClr val="dk1"/>
              </a:solidFill>
              <a:latin typeface="Times New Roman"/>
              <a:ea typeface="Times New Roman"/>
              <a:cs typeface="Times New Roman"/>
              <a:sym typeface="Times New Roman"/>
            </a:endParaRPr>
          </a:p>
          <a:p>
            <a:pPr marL="0" marR="0" lvl="0" indent="0" algn="just" rtl="0">
              <a:lnSpc>
                <a:spcPct val="115000"/>
              </a:lnSpc>
              <a:spcBef>
                <a:spcPts val="36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 Giáo dục trẻ biết vâng lời cha mẹ, thầy cô giáo, yêu thích đến trường lớp học tập và còn nhỏ không nên đi chơi 1 mình sẽ dễ gặp nguy hiểm.</a:t>
            </a:r>
            <a:endParaRPr sz="1800" b="0" i="0" u="none" strike="noStrike" cap="none">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xEl>
                                              <p:pRg st="0" end="0"/>
                                            </p:txEl>
                                          </p:spTgt>
                                        </p:tgtEl>
                                        <p:attrNameLst>
                                          <p:attrName>style.visibility</p:attrName>
                                        </p:attrNameLst>
                                      </p:cBhvr>
                                      <p:to>
                                        <p:strVal val="visible"/>
                                      </p:to>
                                    </p:set>
                                    <p:animEffect transition="in" filter="fade">
                                      <p:cBhvr>
                                        <p:cTn id="7" dur="500"/>
                                        <p:tgtEl>
                                          <p:spTgt spid="1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
                                            <p:txEl>
                                              <p:pRg st="1" end="1"/>
                                            </p:txEl>
                                          </p:spTgt>
                                        </p:tgtEl>
                                        <p:attrNameLst>
                                          <p:attrName>style.visibility</p:attrName>
                                        </p:attrNameLst>
                                      </p:cBhvr>
                                      <p:to>
                                        <p:strVal val="visible"/>
                                      </p:to>
                                    </p:set>
                                    <p:animEffect transition="in" filter="fade">
                                      <p:cBhvr>
                                        <p:cTn id="12" dur="500"/>
                                        <p:tgtEl>
                                          <p:spTgt spid="10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
                                            <p:txEl>
                                              <p:pRg st="2" end="2"/>
                                            </p:txEl>
                                          </p:spTgt>
                                        </p:tgtEl>
                                        <p:attrNameLst>
                                          <p:attrName>style.visibility</p:attrName>
                                        </p:attrNameLst>
                                      </p:cBhvr>
                                      <p:to>
                                        <p:strVal val="visible"/>
                                      </p:to>
                                    </p:set>
                                    <p:animEffect transition="in" filter="fade">
                                      <p:cBhvr>
                                        <p:cTn id="17" dur="500"/>
                                        <p:tgtEl>
                                          <p:spTgt spid="10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
                                            <p:txEl>
                                              <p:pRg st="3" end="3"/>
                                            </p:txEl>
                                          </p:spTgt>
                                        </p:tgtEl>
                                        <p:attrNameLst>
                                          <p:attrName>style.visibility</p:attrName>
                                        </p:attrNameLst>
                                      </p:cBhvr>
                                      <p:to>
                                        <p:strVal val="visible"/>
                                      </p:to>
                                    </p:set>
                                    <p:animEffect transition="in" filter="fade">
                                      <p:cBhvr>
                                        <p:cTn id="22" dur="500"/>
                                        <p:tgtEl>
                                          <p:spTgt spid="10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
                                            <p:txEl>
                                              <p:pRg st="4" end="4"/>
                                            </p:txEl>
                                          </p:spTgt>
                                        </p:tgtEl>
                                        <p:attrNameLst>
                                          <p:attrName>style.visibility</p:attrName>
                                        </p:attrNameLst>
                                      </p:cBhvr>
                                      <p:to>
                                        <p:strVal val="visible"/>
                                      </p:to>
                                    </p:set>
                                    <p:animEffect transition="in" filter="fade">
                                      <p:cBhvr>
                                        <p:cTn id="27" dur="500"/>
                                        <p:tgtEl>
                                          <p:spTgt spid="10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
                                            <p:txEl>
                                              <p:pRg st="5" end="5"/>
                                            </p:txEl>
                                          </p:spTgt>
                                        </p:tgtEl>
                                        <p:attrNameLst>
                                          <p:attrName>style.visibility</p:attrName>
                                        </p:attrNameLst>
                                      </p:cBhvr>
                                      <p:to>
                                        <p:strVal val="visible"/>
                                      </p:to>
                                    </p:set>
                                    <p:animEffect transition="in" filter="fade">
                                      <p:cBhvr>
                                        <p:cTn id="32" dur="500"/>
                                        <p:tgtEl>
                                          <p:spTgt spid="10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
                                            <p:txEl>
                                              <p:pRg st="6" end="6"/>
                                            </p:txEl>
                                          </p:spTgt>
                                        </p:tgtEl>
                                        <p:attrNameLst>
                                          <p:attrName>style.visibility</p:attrName>
                                        </p:attrNameLst>
                                      </p:cBhvr>
                                      <p:to>
                                        <p:strVal val="visible"/>
                                      </p:to>
                                    </p:set>
                                    <p:animEffect transition="in" filter="fade">
                                      <p:cBhvr>
                                        <p:cTn id="37" dur="500"/>
                                        <p:tgtEl>
                                          <p:spTgt spid="10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
                                            <p:txEl>
                                              <p:pRg st="7" end="7"/>
                                            </p:txEl>
                                          </p:spTgt>
                                        </p:tgtEl>
                                        <p:attrNameLst>
                                          <p:attrName>style.visibility</p:attrName>
                                        </p:attrNameLst>
                                      </p:cBhvr>
                                      <p:to>
                                        <p:strVal val="visible"/>
                                      </p:to>
                                    </p:set>
                                    <p:animEffect transition="in" filter="fade">
                                      <p:cBhvr>
                                        <p:cTn id="42" dur="500"/>
                                        <p:tgtEl>
                                          <p:spTgt spid="10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2">
                                            <p:txEl>
                                              <p:pRg st="8" end="8"/>
                                            </p:txEl>
                                          </p:spTgt>
                                        </p:tgtEl>
                                        <p:attrNameLst>
                                          <p:attrName>style.visibility</p:attrName>
                                        </p:attrNameLst>
                                      </p:cBhvr>
                                      <p:to>
                                        <p:strVal val="visible"/>
                                      </p:to>
                                    </p:set>
                                    <p:animEffect transition="in" filter="fade">
                                      <p:cBhvr>
                                        <p:cTn id="47" dur="500"/>
                                        <p:tgtEl>
                                          <p:spTgt spid="10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2">
                                            <p:txEl>
                                              <p:pRg st="9" end="9"/>
                                            </p:txEl>
                                          </p:spTgt>
                                        </p:tgtEl>
                                        <p:attrNameLst>
                                          <p:attrName>style.visibility</p:attrName>
                                        </p:attrNameLst>
                                      </p:cBhvr>
                                      <p:to>
                                        <p:strVal val="visible"/>
                                      </p:to>
                                    </p:set>
                                    <p:animEffect transition="in" filter="fade">
                                      <p:cBhvr>
                                        <p:cTn id="52" dur="500"/>
                                        <p:tgtEl>
                                          <p:spTgt spid="10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2">
                                            <p:txEl>
                                              <p:pRg st="10" end="10"/>
                                            </p:txEl>
                                          </p:spTgt>
                                        </p:tgtEl>
                                        <p:attrNameLst>
                                          <p:attrName>style.visibility</p:attrName>
                                        </p:attrNameLst>
                                      </p:cBhvr>
                                      <p:to>
                                        <p:strVal val="visible"/>
                                      </p:to>
                                    </p:set>
                                    <p:animEffect transition="in" filter="fade">
                                      <p:cBhvr>
                                        <p:cTn id="57" dur="500"/>
                                        <p:tgtEl>
                                          <p:spTgt spid="10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p:cNvGrpSpPr/>
        <p:nvPr/>
      </p:nvGrpSpPr>
      <p:grpSpPr>
        <a:xfrm>
          <a:off x="0" y="0"/>
          <a:ext cx="0" cy="0"/>
          <a:chOff x="0" y="0"/>
          <a:chExt cx="0" cy="0"/>
        </a:xfrm>
      </p:grpSpPr>
      <p:sp>
        <p:nvSpPr>
          <p:cNvPr id="238" name="Google Shape;238;p21"/>
          <p:cNvSpPr txBox="1"/>
          <p:nvPr/>
        </p:nvSpPr>
        <p:spPr>
          <a:xfrm>
            <a:off x="21102" y="335845"/>
            <a:ext cx="8915400" cy="61863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6000"/>
              <a:buFont typeface="Arial"/>
              <a:buNone/>
            </a:pPr>
            <a:r>
              <a:rPr lang="en-US" sz="6000">
                <a:solidFill>
                  <a:schemeClr val="dk1"/>
                </a:solidFill>
                <a:latin typeface="Arial"/>
                <a:ea typeface="Arial"/>
                <a:cs typeface="Arial"/>
                <a:sym typeface="Arial"/>
              </a:rPr>
              <a:t> </a:t>
            </a:r>
            <a:r>
              <a:rPr lang="en-US" sz="6000" b="1">
                <a:solidFill>
                  <a:srgbClr val="FF0066"/>
                </a:solidFill>
                <a:latin typeface="Times New Roman"/>
                <a:ea typeface="Times New Roman"/>
                <a:cs typeface="Times New Roman"/>
                <a:sym typeface="Times New Roman"/>
              </a:rPr>
              <a:t>Đàm thoại </a:t>
            </a:r>
            <a:endParaRPr/>
          </a:p>
          <a:p>
            <a:pPr marL="0" marR="0" lvl="0" indent="0" algn="l" rtl="0">
              <a:spcBef>
                <a:spcPts val="0"/>
              </a:spcBef>
              <a:spcAft>
                <a:spcPts val="0"/>
              </a:spcAft>
              <a:buClr>
                <a:schemeClr val="dk1"/>
              </a:buClr>
              <a:buSzPts val="4800"/>
              <a:buFont typeface="Times New Roman"/>
              <a:buNone/>
            </a:pPr>
            <a:r>
              <a:rPr lang="en-US" sz="4800" b="1">
                <a:solidFill>
                  <a:schemeClr val="dk1"/>
                </a:solidFill>
                <a:latin typeface="Times New Roman"/>
                <a:ea typeface="Times New Roman"/>
                <a:cs typeface="Times New Roman"/>
                <a:sym typeface="Times New Roman"/>
              </a:rPr>
              <a:t>          Đàm thoại với trẻ qua </a:t>
            </a:r>
            <a:endParaRPr/>
          </a:p>
          <a:p>
            <a:pPr marL="0" marR="0" lvl="0" indent="0" algn="l" rtl="0">
              <a:spcBef>
                <a:spcPts val="0"/>
              </a:spcBef>
              <a:spcAft>
                <a:spcPts val="0"/>
              </a:spcAft>
              <a:buClr>
                <a:schemeClr val="dk1"/>
              </a:buClr>
              <a:buSzPts val="4800"/>
              <a:buFont typeface="Times New Roman"/>
              <a:buNone/>
            </a:pPr>
            <a:r>
              <a:rPr lang="en-US" sz="4800" b="1">
                <a:solidFill>
                  <a:schemeClr val="dk1"/>
                </a:solidFill>
                <a:latin typeface="Times New Roman"/>
                <a:ea typeface="Times New Roman"/>
                <a:cs typeface="Times New Roman"/>
                <a:sym typeface="Times New Roman"/>
              </a:rPr>
              <a:t>   trò chơi: “ Rung chuông vàng”.</a:t>
            </a:r>
            <a:endParaRPr/>
          </a:p>
          <a:p>
            <a:pPr marL="0" marR="0" lvl="0" indent="0" algn="just" rtl="0">
              <a:spcBef>
                <a:spcPts val="0"/>
              </a:spcBef>
              <a:spcAft>
                <a:spcPts val="0"/>
              </a:spcAft>
              <a:buClr>
                <a:schemeClr val="dk1"/>
              </a:buClr>
              <a:buSzPts val="3200"/>
              <a:buFont typeface="Times New Roman"/>
              <a:buNone/>
            </a:pPr>
            <a:r>
              <a:rPr lang="en-US" sz="3200">
                <a:solidFill>
                  <a:schemeClr val="dk1"/>
                </a:solidFill>
                <a:latin typeface="Times New Roman"/>
                <a:ea typeface="Times New Roman"/>
                <a:cs typeface="Times New Roman"/>
                <a:sym typeface="Times New Roman"/>
              </a:rPr>
              <a:t>Trò chơi “rung chuông vàng” có các câu hỏi xoay quanh câu chuyện “Gà tơ đi học”. Trẻ sẽ lắng nghe câu hỏi và đáp án </a:t>
            </a:r>
            <a:r>
              <a:rPr lang="en-US" sz="3200" i="1">
                <a:solidFill>
                  <a:schemeClr val="dk1"/>
                </a:solidFill>
                <a:latin typeface="Times New Roman"/>
                <a:ea typeface="Times New Roman"/>
                <a:cs typeface="Times New Roman"/>
                <a:sym typeface="Times New Roman"/>
              </a:rPr>
              <a:t>(có 2 đáp án 1 hoặc 2)</a:t>
            </a:r>
            <a:r>
              <a:rPr lang="en-US" sz="3200">
                <a:solidFill>
                  <a:schemeClr val="dk1"/>
                </a:solidFill>
                <a:latin typeface="Times New Roman"/>
                <a:ea typeface="Times New Roman"/>
                <a:cs typeface="Times New Roman"/>
                <a:sym typeface="Times New Roman"/>
              </a:rPr>
              <a:t>, sau khi cô đọc câu hỏi và đáp án, trẻ sẽ suy nghĩ trong 5 giây và viết ra bảng chỉ 1 đáp án (</a:t>
            </a:r>
            <a:r>
              <a:rPr lang="en-US" sz="3200" i="1">
                <a:solidFill>
                  <a:schemeClr val="dk1"/>
                </a:solidFill>
                <a:latin typeface="Times New Roman"/>
                <a:ea typeface="Times New Roman"/>
                <a:cs typeface="Times New Roman"/>
                <a:sym typeface="Times New Roman"/>
              </a:rPr>
              <a:t>1 hoặc 2</a:t>
            </a:r>
            <a:r>
              <a:rPr lang="en-US" sz="3200">
                <a:solidFill>
                  <a:schemeClr val="dk1"/>
                </a:solidFill>
                <a:latin typeface="Times New Roman"/>
                <a:ea typeface="Times New Roman"/>
                <a:cs typeface="Times New Roman"/>
                <a:sym typeface="Times New Roman"/>
              </a:rPr>
              <a:t>). Hết giờ, yêu cầu cả lớp giơ bảng và kiểm tra.</a:t>
            </a:r>
            <a:endParaRPr/>
          </a:p>
          <a:p>
            <a:pPr marL="0" marR="0" lvl="0" indent="0" algn="l" rtl="0">
              <a:spcBef>
                <a:spcPts val="0"/>
              </a:spcBef>
              <a:spcAft>
                <a:spcPts val="0"/>
              </a:spcAft>
              <a:buClr>
                <a:schemeClr val="dk1"/>
              </a:buClr>
              <a:buSzPts val="4800"/>
              <a:buFont typeface="Arial"/>
              <a:buNone/>
            </a:pPr>
            <a:endParaRPr sz="4800" b="1">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10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2" descr="ENTER1">
            <a:hlinkClick r:id="rId3" action="ppaction://hlinksldjump"/>
          </p:cNvPr>
          <p:cNvPicPr preferRelativeResize="0"/>
          <p:nvPr/>
        </p:nvPicPr>
        <p:blipFill rotWithShape="1">
          <a:blip r:embed="rId4">
            <a:alphaModFix/>
          </a:blip>
          <a:srcRect/>
          <a:stretch/>
        </p:blipFill>
        <p:spPr>
          <a:xfrm>
            <a:off x="8258175" y="6521450"/>
            <a:ext cx="847725" cy="285750"/>
          </a:xfrm>
          <a:prstGeom prst="rect">
            <a:avLst/>
          </a:prstGeom>
          <a:noFill/>
          <a:ln>
            <a:noFill/>
          </a:ln>
        </p:spPr>
      </p:pic>
      <p:sp>
        <p:nvSpPr>
          <p:cNvPr id="244" name="Google Shape;244;p22"/>
          <p:cNvSpPr/>
          <p:nvPr/>
        </p:nvSpPr>
        <p:spPr>
          <a:xfrm>
            <a:off x="304800" y="228600"/>
            <a:ext cx="8534400" cy="6388100"/>
          </a:xfrm>
          <a:prstGeom prst="roundRect">
            <a:avLst>
              <a:gd name="adj" fmla="val 16667"/>
            </a:avLst>
          </a:prstGeom>
          <a:solidFill>
            <a:schemeClr val="lt1"/>
          </a:solidFill>
          <a:ln w="57150" cap="flat" cmpd="thinThick">
            <a:solidFill>
              <a:srgbClr val="CC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chemeClr val="dk1"/>
              </a:solidFill>
              <a:latin typeface="Arial"/>
              <a:ea typeface="Arial"/>
              <a:cs typeface="Arial"/>
              <a:sym typeface="Arial"/>
            </a:endParaRPr>
          </a:p>
        </p:txBody>
      </p:sp>
      <p:grpSp>
        <p:nvGrpSpPr>
          <p:cNvPr id="245" name="Google Shape;245;p22"/>
          <p:cNvGrpSpPr/>
          <p:nvPr/>
        </p:nvGrpSpPr>
        <p:grpSpPr>
          <a:xfrm>
            <a:off x="889000" y="5372100"/>
            <a:ext cx="7340600" cy="1028700"/>
            <a:chOff x="560" y="3384"/>
            <a:chExt cx="4624" cy="648"/>
          </a:xfrm>
        </p:grpSpPr>
        <p:pic>
          <p:nvPicPr>
            <p:cNvPr id="246" name="Google Shape;246;p22" descr="4408"/>
            <p:cNvPicPr preferRelativeResize="0"/>
            <p:nvPr/>
          </p:nvPicPr>
          <p:blipFill rotWithShape="1">
            <a:blip r:embed="rId5">
              <a:alphaModFix/>
            </a:blip>
            <a:srcRect/>
            <a:stretch/>
          </p:blipFill>
          <p:spPr>
            <a:xfrm>
              <a:off x="3648" y="3646"/>
              <a:ext cx="672" cy="288"/>
            </a:xfrm>
            <a:prstGeom prst="rect">
              <a:avLst/>
            </a:prstGeom>
            <a:noFill/>
            <a:ln>
              <a:noFill/>
            </a:ln>
          </p:spPr>
        </p:pic>
        <p:pic>
          <p:nvPicPr>
            <p:cNvPr id="247" name="Google Shape;247;p22" descr="4635"/>
            <p:cNvPicPr preferRelativeResize="0"/>
            <p:nvPr/>
          </p:nvPicPr>
          <p:blipFill rotWithShape="1">
            <a:blip r:embed="rId6">
              <a:alphaModFix/>
            </a:blip>
            <a:srcRect/>
            <a:stretch/>
          </p:blipFill>
          <p:spPr>
            <a:xfrm>
              <a:off x="4800" y="3568"/>
              <a:ext cx="384" cy="384"/>
            </a:xfrm>
            <a:prstGeom prst="rect">
              <a:avLst/>
            </a:prstGeom>
            <a:noFill/>
            <a:ln>
              <a:noFill/>
            </a:ln>
          </p:spPr>
        </p:pic>
        <p:pic>
          <p:nvPicPr>
            <p:cNvPr id="248" name="Google Shape;248;p22" descr="boo7"/>
            <p:cNvPicPr preferRelativeResize="0"/>
            <p:nvPr/>
          </p:nvPicPr>
          <p:blipFill rotWithShape="1">
            <a:blip r:embed="rId7">
              <a:alphaModFix/>
            </a:blip>
            <a:srcRect/>
            <a:stretch/>
          </p:blipFill>
          <p:spPr>
            <a:xfrm>
              <a:off x="560" y="3384"/>
              <a:ext cx="768" cy="640"/>
            </a:xfrm>
            <a:prstGeom prst="rect">
              <a:avLst/>
            </a:prstGeom>
            <a:noFill/>
            <a:ln>
              <a:noFill/>
            </a:ln>
          </p:spPr>
        </p:pic>
        <p:pic>
          <p:nvPicPr>
            <p:cNvPr id="249" name="Google Shape;249;p22" descr="email001"/>
            <p:cNvPicPr preferRelativeResize="0"/>
            <p:nvPr/>
          </p:nvPicPr>
          <p:blipFill rotWithShape="1">
            <a:blip r:embed="rId8">
              <a:alphaModFix/>
            </a:blip>
            <a:srcRect/>
            <a:stretch/>
          </p:blipFill>
          <p:spPr>
            <a:xfrm>
              <a:off x="2384" y="3591"/>
              <a:ext cx="640" cy="397"/>
            </a:xfrm>
            <a:prstGeom prst="rect">
              <a:avLst/>
            </a:prstGeom>
            <a:noFill/>
            <a:ln>
              <a:noFill/>
            </a:ln>
          </p:spPr>
        </p:pic>
        <p:pic>
          <p:nvPicPr>
            <p:cNvPr id="250" name="Google Shape;250;p22" descr="et5"/>
            <p:cNvPicPr preferRelativeResize="0"/>
            <p:nvPr/>
          </p:nvPicPr>
          <p:blipFill rotWithShape="1">
            <a:blip r:embed="rId9">
              <a:alphaModFix/>
            </a:blip>
            <a:srcRect/>
            <a:stretch/>
          </p:blipFill>
          <p:spPr>
            <a:xfrm>
              <a:off x="1376" y="3384"/>
              <a:ext cx="365" cy="640"/>
            </a:xfrm>
            <a:prstGeom prst="rect">
              <a:avLst/>
            </a:prstGeom>
            <a:noFill/>
            <a:ln>
              <a:noFill/>
            </a:ln>
          </p:spPr>
        </p:pic>
        <p:pic>
          <p:nvPicPr>
            <p:cNvPr id="251" name="Google Shape;251;p22" descr="glob_anm"/>
            <p:cNvPicPr preferRelativeResize="0"/>
            <p:nvPr/>
          </p:nvPicPr>
          <p:blipFill rotWithShape="1">
            <a:blip r:embed="rId10">
              <a:alphaModFix/>
            </a:blip>
            <a:srcRect/>
            <a:stretch/>
          </p:blipFill>
          <p:spPr>
            <a:xfrm>
              <a:off x="3080" y="3520"/>
              <a:ext cx="512" cy="512"/>
            </a:xfrm>
            <a:prstGeom prst="rect">
              <a:avLst/>
            </a:prstGeom>
            <a:noFill/>
            <a:ln>
              <a:noFill/>
            </a:ln>
          </p:spPr>
        </p:pic>
        <p:pic>
          <p:nvPicPr>
            <p:cNvPr id="252" name="Google Shape;252;p22" descr="ani53"/>
            <p:cNvPicPr preferRelativeResize="0"/>
            <p:nvPr/>
          </p:nvPicPr>
          <p:blipFill rotWithShape="1">
            <a:blip r:embed="rId11">
              <a:alphaModFix/>
            </a:blip>
            <a:srcRect/>
            <a:stretch/>
          </p:blipFill>
          <p:spPr>
            <a:xfrm>
              <a:off x="4416" y="3472"/>
              <a:ext cx="256" cy="512"/>
            </a:xfrm>
            <a:prstGeom prst="rect">
              <a:avLst/>
            </a:prstGeom>
            <a:noFill/>
            <a:ln>
              <a:noFill/>
            </a:ln>
          </p:spPr>
        </p:pic>
        <p:pic>
          <p:nvPicPr>
            <p:cNvPr id="253" name="Google Shape;253;p22" descr="mu37"/>
            <p:cNvPicPr preferRelativeResize="0"/>
            <p:nvPr/>
          </p:nvPicPr>
          <p:blipFill rotWithShape="1">
            <a:blip r:embed="rId12">
              <a:alphaModFix/>
            </a:blip>
            <a:srcRect/>
            <a:stretch/>
          </p:blipFill>
          <p:spPr>
            <a:xfrm>
              <a:off x="1789" y="3386"/>
              <a:ext cx="691" cy="614"/>
            </a:xfrm>
            <a:prstGeom prst="rect">
              <a:avLst/>
            </a:prstGeom>
            <a:noFill/>
            <a:ln>
              <a:noFill/>
            </a:ln>
          </p:spPr>
        </p:pic>
      </p:grpSp>
      <p:grpSp>
        <p:nvGrpSpPr>
          <p:cNvPr id="254" name="Google Shape;254;p22"/>
          <p:cNvGrpSpPr/>
          <p:nvPr/>
        </p:nvGrpSpPr>
        <p:grpSpPr>
          <a:xfrm>
            <a:off x="342900" y="304800"/>
            <a:ext cx="8458200" cy="1905000"/>
            <a:chOff x="216" y="192"/>
            <a:chExt cx="5328" cy="1200"/>
          </a:xfrm>
        </p:grpSpPr>
        <p:pic>
          <p:nvPicPr>
            <p:cNvPr id="255" name="Google Shape;255;p22" descr="an30"/>
            <p:cNvPicPr preferRelativeResize="0"/>
            <p:nvPr/>
          </p:nvPicPr>
          <p:blipFill rotWithShape="1">
            <a:blip r:embed="rId13">
              <a:alphaModFix/>
            </a:blip>
            <a:srcRect/>
            <a:stretch/>
          </p:blipFill>
          <p:spPr>
            <a:xfrm>
              <a:off x="2112" y="192"/>
              <a:ext cx="1392" cy="1200"/>
            </a:xfrm>
            <a:prstGeom prst="rect">
              <a:avLst/>
            </a:prstGeom>
            <a:noFill/>
            <a:ln>
              <a:noFill/>
            </a:ln>
          </p:spPr>
        </p:pic>
        <p:pic>
          <p:nvPicPr>
            <p:cNvPr id="256" name="Google Shape;256;p22" descr="33"/>
            <p:cNvPicPr preferRelativeResize="0"/>
            <p:nvPr/>
          </p:nvPicPr>
          <p:blipFill rotWithShape="1">
            <a:blip r:embed="rId14">
              <a:alphaModFix/>
            </a:blip>
            <a:srcRect/>
            <a:stretch/>
          </p:blipFill>
          <p:spPr>
            <a:xfrm>
              <a:off x="216" y="1344"/>
              <a:ext cx="5328" cy="48"/>
            </a:xfrm>
            <a:prstGeom prst="rect">
              <a:avLst/>
            </a:prstGeom>
            <a:noFill/>
            <a:ln>
              <a:noFill/>
            </a:ln>
          </p:spPr>
        </p:pic>
        <p:pic>
          <p:nvPicPr>
            <p:cNvPr id="257" name="Google Shape;257;p22" descr="13"/>
            <p:cNvPicPr preferRelativeResize="0"/>
            <p:nvPr/>
          </p:nvPicPr>
          <p:blipFill rotWithShape="1">
            <a:blip r:embed="rId15">
              <a:alphaModFix/>
            </a:blip>
            <a:srcRect/>
            <a:stretch/>
          </p:blipFill>
          <p:spPr>
            <a:xfrm rot="720688">
              <a:off x="288" y="768"/>
              <a:ext cx="1872" cy="192"/>
            </a:xfrm>
            <a:prstGeom prst="rect">
              <a:avLst/>
            </a:prstGeom>
            <a:noFill/>
            <a:ln>
              <a:noFill/>
            </a:ln>
          </p:spPr>
        </p:pic>
        <p:pic>
          <p:nvPicPr>
            <p:cNvPr id="258" name="Google Shape;258;p22" descr="13"/>
            <p:cNvPicPr preferRelativeResize="0"/>
            <p:nvPr/>
          </p:nvPicPr>
          <p:blipFill rotWithShape="1">
            <a:blip r:embed="rId15">
              <a:alphaModFix/>
            </a:blip>
            <a:srcRect/>
            <a:stretch/>
          </p:blipFill>
          <p:spPr>
            <a:xfrm rot="-769727" flipH="1">
              <a:off x="3696" y="768"/>
              <a:ext cx="1728" cy="192"/>
            </a:xfrm>
            <a:prstGeom prst="rect">
              <a:avLst/>
            </a:prstGeom>
            <a:noFill/>
            <a:ln>
              <a:noFill/>
            </a:ln>
          </p:spPr>
        </p:pic>
      </p:grpSp>
      <p:sp>
        <p:nvSpPr>
          <p:cNvPr id="259" name="Google Shape;259;p22"/>
          <p:cNvSpPr txBox="1"/>
          <p:nvPr/>
        </p:nvSpPr>
        <p:spPr>
          <a:xfrm>
            <a:off x="525744" y="2360832"/>
            <a:ext cx="6934200" cy="762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rgbClr val="FF0000"/>
                </a:solidFill>
                <a:latin typeface="Arial"/>
                <a:ea typeface="Arial"/>
                <a:cs typeface="Arial"/>
                <a:sym typeface="Arial"/>
              </a:rPr>
              <a:t>Trò chơi</a:t>
            </a:r>
            <a:endParaRPr sz="4400">
              <a:solidFill>
                <a:srgbClr val="FF0000"/>
              </a:solidFill>
              <a:latin typeface="Arial"/>
              <a:ea typeface="Arial"/>
              <a:cs typeface="Arial"/>
              <a:sym typeface="Arial"/>
            </a:endParaRPr>
          </a:p>
        </p:txBody>
      </p:sp>
      <p:pic>
        <p:nvPicPr>
          <p:cNvPr id="260" name="Google Shape;260;p22"/>
          <p:cNvPicPr preferRelativeResize="0"/>
          <p:nvPr/>
        </p:nvPicPr>
        <p:blipFill rotWithShape="1">
          <a:blip r:embed="rId16">
            <a:alphaModFix/>
          </a:blip>
          <a:srcRect/>
          <a:stretch/>
        </p:blipFill>
        <p:spPr>
          <a:xfrm>
            <a:off x="152400" y="0"/>
            <a:ext cx="76200" cy="76200"/>
          </a:xfrm>
          <a:prstGeom prst="rect">
            <a:avLst/>
          </a:prstGeom>
          <a:noFill/>
          <a:ln>
            <a:noFill/>
          </a:ln>
        </p:spPr>
      </p:pic>
      <p:pic>
        <p:nvPicPr>
          <p:cNvPr id="261" name="Google Shape;261;p22"/>
          <p:cNvPicPr preferRelativeResize="0"/>
          <p:nvPr/>
        </p:nvPicPr>
        <p:blipFill rotWithShape="1">
          <a:blip r:embed="rId16">
            <a:alphaModFix/>
          </a:blip>
          <a:srcRect/>
          <a:stretch/>
        </p:blipFill>
        <p:spPr>
          <a:xfrm>
            <a:off x="0" y="0"/>
            <a:ext cx="76200" cy="76200"/>
          </a:xfrm>
          <a:prstGeom prst="rect">
            <a:avLst/>
          </a:prstGeom>
          <a:noFill/>
          <a:ln>
            <a:noFill/>
          </a:ln>
        </p:spPr>
      </p:pic>
      <p:pic>
        <p:nvPicPr>
          <p:cNvPr id="262" name="Google Shape;262;p22"/>
          <p:cNvPicPr preferRelativeResize="0"/>
          <p:nvPr/>
        </p:nvPicPr>
        <p:blipFill rotWithShape="1">
          <a:blip r:embed="rId16">
            <a:alphaModFix/>
          </a:blip>
          <a:srcRect/>
          <a:stretch/>
        </p:blipFill>
        <p:spPr>
          <a:xfrm>
            <a:off x="0" y="6172200"/>
            <a:ext cx="76200" cy="76200"/>
          </a:xfrm>
          <a:prstGeom prst="rect">
            <a:avLst/>
          </a:prstGeom>
          <a:noFill/>
          <a:ln>
            <a:noFill/>
          </a:ln>
        </p:spPr>
      </p:pic>
      <p:sp>
        <p:nvSpPr>
          <p:cNvPr id="263" name="Google Shape;263;p2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02/10/2023</a:t>
            </a:r>
            <a:endParaRPr/>
          </a:p>
        </p:txBody>
      </p:sp>
      <p:sp>
        <p:nvSpPr>
          <p:cNvPr id="264" name="Google Shape;264;p22"/>
          <p:cNvSpPr txBox="1">
            <a:spLocks noGrp="1"/>
          </p:cNvSpPr>
          <p:nvPr>
            <p:ph type="ftr" idx="11"/>
          </p:nvPr>
        </p:nvSpPr>
        <p:spPr>
          <a:xfrm>
            <a:off x="3153377" y="6278562"/>
            <a:ext cx="2971800" cy="70167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Ngô Thị Ly</a:t>
            </a:r>
            <a:endParaRPr/>
          </a:p>
        </p:txBody>
      </p:sp>
      <p:sp>
        <p:nvSpPr>
          <p:cNvPr id="265" name="Google Shape;265;p2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898989"/>
                </a:solidFill>
                <a:latin typeface="Arial"/>
                <a:ea typeface="Arial"/>
                <a:cs typeface="Arial"/>
                <a:sym typeface="Arial"/>
              </a:rPr>
              <a:t>21</a:t>
            </a:fld>
            <a:endParaRPr sz="1400" b="1">
              <a:solidFill>
                <a:srgbClr val="898989"/>
              </a:solidFill>
              <a:latin typeface="Arial"/>
              <a:ea typeface="Arial"/>
              <a:cs typeface="Arial"/>
              <a:sym typeface="Arial"/>
            </a:endParaRPr>
          </a:p>
        </p:txBody>
      </p:sp>
      <p:sp>
        <p:nvSpPr>
          <p:cNvPr id="266" name="Google Shape;266;p22"/>
          <p:cNvSpPr/>
          <p:nvPr/>
        </p:nvSpPr>
        <p:spPr>
          <a:xfrm>
            <a:off x="296379" y="2967335"/>
            <a:ext cx="855125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a:solidFill>
                  <a:srgbClr val="FFFF00"/>
                </a:solidFill>
                <a:latin typeface="Times New Roman"/>
                <a:ea typeface="Times New Roman"/>
                <a:cs typeface="Times New Roman"/>
                <a:sym typeface="Times New Roman"/>
              </a:rPr>
              <a:t>RUNG CHUÔNG VÀNG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59"/>
                                        </p:tgtEl>
                                        <p:attrNameLst>
                                          <p:attrName>style.visibility</p:attrName>
                                        </p:attrNameLst>
                                      </p:cBhvr>
                                      <p:to>
                                        <p:strVal val="visible"/>
                                      </p:to>
                                    </p:set>
                                    <p:anim calcmode="lin" valueType="num">
                                      <p:cBhvr additive="base">
                                        <p:cTn id="7" dur="3000"/>
                                        <p:tgtEl>
                                          <p:spTgt spid="259"/>
                                        </p:tgtEl>
                                        <p:attrNameLst>
                                          <p:attrName>ppt_w</p:attrName>
                                        </p:attrNameLst>
                                      </p:cBhvr>
                                      <p:tavLst>
                                        <p:tav tm="0">
                                          <p:val>
                                            <p:strVal val="0"/>
                                          </p:val>
                                        </p:tav>
                                        <p:tav tm="100000">
                                          <p:val>
                                            <p:strVal val="#ppt_w"/>
                                          </p:val>
                                        </p:tav>
                                      </p:tavLst>
                                    </p:anim>
                                    <p:anim calcmode="lin" valueType="num">
                                      <p:cBhvr additive="base">
                                        <p:cTn id="8" dur="3000"/>
                                        <p:tgtEl>
                                          <p:spTgt spid="259"/>
                                        </p:tgtEl>
                                        <p:attrNameLst>
                                          <p:attrName>ppt_h</p:attrName>
                                        </p:attrNameLst>
                                      </p:cBhvr>
                                      <p:tavLst>
                                        <p:tav tm="0">
                                          <p:val>
                                            <p:strVal val="0"/>
                                          </p:val>
                                        </p:tav>
                                        <p:tav tm="100000">
                                          <p:val>
                                            <p:strVal val="#ppt_h"/>
                                          </p:val>
                                        </p:tav>
                                      </p:tavLst>
                                    </p:anim>
                                  </p:childTnLst>
                                </p:cTn>
                              </p:par>
                            </p:childTnLst>
                          </p:cTn>
                        </p:par>
                        <p:par>
                          <p:cTn id="9" fill="hold">
                            <p:stCondLst>
                              <p:cond delay="3000"/>
                            </p:stCondLst>
                            <p:childTnLst>
                              <p:par>
                                <p:cTn id="10" presetID="10" presetClass="entr" presetSubtype="0" fill="hold" nodeType="afterEffect">
                                  <p:stCondLst>
                                    <p:cond delay="0"/>
                                  </p:stCondLst>
                                  <p:childTnLst>
                                    <p:set>
                                      <p:cBhvr>
                                        <p:cTn id="11" dur="1" fill="hold">
                                          <p:stCondLst>
                                            <p:cond delay="0"/>
                                          </p:stCondLst>
                                        </p:cTn>
                                        <p:tgtEl>
                                          <p:spTgt spid="266">
                                            <p:txEl>
                                              <p:pRg st="0" end="0"/>
                                            </p:txEl>
                                          </p:spTgt>
                                        </p:tgtEl>
                                        <p:attrNameLst>
                                          <p:attrName>style.visibility</p:attrName>
                                        </p:attrNameLst>
                                      </p:cBhvr>
                                      <p:to>
                                        <p:strVal val="visible"/>
                                      </p:to>
                                    </p:set>
                                    <p:animEffect transition="in" filter="fade">
                                      <p:cBhvr>
                                        <p:cTn id="12" dur="2000"/>
                                        <p:tgtEl>
                                          <p:spTgt spid="26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0"/>
                                        </p:tgtEl>
                                        <p:attrNameLst>
                                          <p:attrName>style.visibility</p:attrName>
                                        </p:attrNameLst>
                                      </p:cBhvr>
                                      <p:to>
                                        <p:strVal val="visible"/>
                                      </p:to>
                                    </p:set>
                                    <p:animEffect transition="in" filter="fade">
                                      <p:cBhvr>
                                        <p:cTn id="17" dur="1376"/>
                                        <p:tgtEl>
                                          <p:spTgt spid="2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1"/>
                                        </p:tgtEl>
                                        <p:attrNameLst>
                                          <p:attrName>style.visibility</p:attrName>
                                        </p:attrNameLst>
                                      </p:cBhvr>
                                      <p:to>
                                        <p:strVal val="visible"/>
                                      </p:to>
                                    </p:set>
                                    <p:animEffect transition="in" filter="fade">
                                      <p:cBhvr>
                                        <p:cTn id="22" dur="104"/>
                                        <p:tgtEl>
                                          <p:spTgt spid="26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fade">
                                      <p:cBhvr>
                                        <p:cTn id="27" dur="246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3"/>
          <p:cNvSpPr/>
          <p:nvPr/>
        </p:nvSpPr>
        <p:spPr>
          <a:xfrm>
            <a:off x="2819400" y="3962400"/>
            <a:ext cx="1981200" cy="520700"/>
          </a:xfrm>
          <a:prstGeom prst="roundRect">
            <a:avLst>
              <a:gd name="adj" fmla="val 16667"/>
            </a:avLst>
          </a:prstGeom>
          <a:solidFill>
            <a:srgbClr val="FFCC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272" name="Google Shape;272;p23"/>
          <p:cNvSpPr/>
          <p:nvPr/>
        </p:nvSpPr>
        <p:spPr>
          <a:xfrm>
            <a:off x="228600" y="228600"/>
            <a:ext cx="8534400" cy="4876800"/>
          </a:xfrm>
          <a:prstGeom prst="roundRect">
            <a:avLst>
              <a:gd name="adj" fmla="val 16667"/>
            </a:avLst>
          </a:prstGeom>
          <a:solidFill>
            <a:schemeClr val="lt1"/>
          </a:solidFill>
          <a:ln w="76200" cap="flat" cmpd="tri">
            <a:solidFill>
              <a:srgbClr val="CC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chemeClr val="dk1"/>
              </a:solidFill>
              <a:latin typeface="Arial"/>
              <a:ea typeface="Arial"/>
              <a:cs typeface="Arial"/>
              <a:sym typeface="Arial"/>
            </a:endParaRPr>
          </a:p>
        </p:txBody>
      </p:sp>
      <p:pic>
        <p:nvPicPr>
          <p:cNvPr id="273" name="Google Shape;273;p23" descr="an30"/>
          <p:cNvPicPr preferRelativeResize="0"/>
          <p:nvPr/>
        </p:nvPicPr>
        <p:blipFill rotWithShape="1">
          <a:blip r:embed="rId3">
            <a:alphaModFix/>
          </a:blip>
          <a:srcRect/>
          <a:stretch/>
        </p:blipFill>
        <p:spPr>
          <a:xfrm>
            <a:off x="4114800" y="374651"/>
            <a:ext cx="1447800" cy="1281112"/>
          </a:xfrm>
          <a:prstGeom prst="rect">
            <a:avLst/>
          </a:prstGeom>
          <a:noFill/>
          <a:ln>
            <a:noFill/>
          </a:ln>
        </p:spPr>
      </p:pic>
      <p:pic>
        <p:nvPicPr>
          <p:cNvPr id="274" name="Google Shape;274;p23" descr="33"/>
          <p:cNvPicPr preferRelativeResize="0"/>
          <p:nvPr/>
        </p:nvPicPr>
        <p:blipFill rotWithShape="1">
          <a:blip r:embed="rId4">
            <a:alphaModFix/>
          </a:blip>
          <a:srcRect/>
          <a:stretch/>
        </p:blipFill>
        <p:spPr>
          <a:xfrm>
            <a:off x="266700" y="1447800"/>
            <a:ext cx="8458200" cy="76200"/>
          </a:xfrm>
          <a:prstGeom prst="rect">
            <a:avLst/>
          </a:prstGeom>
          <a:noFill/>
          <a:ln>
            <a:noFill/>
          </a:ln>
        </p:spPr>
      </p:pic>
      <p:sp>
        <p:nvSpPr>
          <p:cNvPr id="275" name="Google Shape;275;p23"/>
          <p:cNvSpPr/>
          <p:nvPr/>
        </p:nvSpPr>
        <p:spPr>
          <a:xfrm>
            <a:off x="3810000" y="1604963"/>
            <a:ext cx="1676400" cy="439737"/>
          </a:xfrm>
          <a:prstGeom prst="roundRect">
            <a:avLst>
              <a:gd name="adj" fmla="val 16667"/>
            </a:avLst>
          </a:prstGeom>
          <a:gradFill>
            <a:gsLst>
              <a:gs pos="0">
                <a:srgbClr val="FFCC00"/>
              </a:gs>
              <a:gs pos="100000">
                <a:srgbClr val="CC9900"/>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276" name="Google Shape;276;p23"/>
          <p:cNvSpPr/>
          <p:nvPr/>
        </p:nvSpPr>
        <p:spPr>
          <a:xfrm>
            <a:off x="3883025" y="1655763"/>
            <a:ext cx="1536700" cy="341312"/>
          </a:xfrm>
          <a:prstGeom prst="roundRect">
            <a:avLst>
              <a:gd name="adj" fmla="val 16667"/>
            </a:avLst>
          </a:prstGeom>
          <a:gradFill>
            <a:gsLst>
              <a:gs pos="0">
                <a:srgbClr val="FFFF66"/>
              </a:gs>
              <a:gs pos="100000">
                <a:srgbClr val="FFFFCC"/>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277" name="Google Shape;277;p23"/>
          <p:cNvSpPr txBox="1"/>
          <p:nvPr/>
        </p:nvSpPr>
        <p:spPr>
          <a:xfrm>
            <a:off x="3844925" y="1639888"/>
            <a:ext cx="161290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chemeClr val="dk1"/>
                </a:solidFill>
                <a:latin typeface="Times New Roman"/>
                <a:ea typeface="Times New Roman"/>
                <a:cs typeface="Times New Roman"/>
                <a:sym typeface="Times New Roman"/>
              </a:rPr>
              <a:t>Câu hỏi 1</a:t>
            </a:r>
            <a:endParaRPr/>
          </a:p>
        </p:txBody>
      </p:sp>
      <p:pic>
        <p:nvPicPr>
          <p:cNvPr id="278" name="Google Shape;278;p23" descr="ani32"/>
          <p:cNvPicPr preferRelativeResize="0"/>
          <p:nvPr/>
        </p:nvPicPr>
        <p:blipFill rotWithShape="1">
          <a:blip r:embed="rId5">
            <a:alphaModFix/>
          </a:blip>
          <a:srcRect/>
          <a:stretch/>
        </p:blipFill>
        <p:spPr>
          <a:xfrm flipH="1">
            <a:off x="7162800" y="6019800"/>
            <a:ext cx="685800" cy="495300"/>
          </a:xfrm>
          <a:prstGeom prst="rect">
            <a:avLst/>
          </a:prstGeom>
          <a:noFill/>
          <a:ln>
            <a:noFill/>
          </a:ln>
        </p:spPr>
      </p:pic>
      <p:sp>
        <p:nvSpPr>
          <p:cNvPr id="279" name="Google Shape;279;p23"/>
          <p:cNvSpPr/>
          <p:nvPr/>
        </p:nvSpPr>
        <p:spPr>
          <a:xfrm>
            <a:off x="2362200" y="1685925"/>
            <a:ext cx="1295400" cy="219075"/>
          </a:xfrm>
          <a:prstGeom prst="rect">
            <a:avLst/>
          </a:prstGeom>
        </p:spPr>
        <p:txBody>
          <a:bodyPr>
            <a:prstTxWarp prst="textPlain">
              <a:avLst/>
            </a:prstTxWarp>
          </a:bodyPr>
          <a:lstStyle/>
          <a:p>
            <a:pPr lvl="0" algn="l"/>
            <a:r>
              <a:rPr b="0" i="0">
                <a:ln>
                  <a:noFill/>
                </a:ln>
                <a:solidFill>
                  <a:srgbClr val="336699"/>
                </a:solidFill>
                <a:latin typeface="Times New Roman"/>
              </a:rPr>
              <a:t>Ngô Thị Ly</a:t>
            </a:r>
          </a:p>
        </p:txBody>
      </p:sp>
      <p:sp>
        <p:nvSpPr>
          <p:cNvPr id="280" name="Google Shape;280;p23"/>
          <p:cNvSpPr/>
          <p:nvPr/>
        </p:nvSpPr>
        <p:spPr>
          <a:xfrm>
            <a:off x="5638800" y="1676400"/>
            <a:ext cx="1828800" cy="304800"/>
          </a:xfrm>
          <a:prstGeom prst="rect">
            <a:avLst/>
          </a:prstGeom>
        </p:spPr>
        <p:txBody>
          <a:bodyPr>
            <a:prstTxWarp prst="textPlain">
              <a:avLst/>
            </a:prstTxWarp>
          </a:bodyPr>
          <a:lstStyle/>
          <a:p>
            <a:pPr lvl="0" algn="l"/>
            <a:r>
              <a:rPr b="0" i="0">
                <a:ln>
                  <a:noFill/>
                </a:ln>
                <a:solidFill>
                  <a:srgbClr val="336699"/>
                </a:solidFill>
                <a:latin typeface="Times New Roman"/>
              </a:rPr>
              <a:t>Truyện Gà tơ đi học </a:t>
            </a:r>
          </a:p>
        </p:txBody>
      </p:sp>
      <p:pic>
        <p:nvPicPr>
          <p:cNvPr id="281" name="Google Shape;281;p23" descr="star_tip_md_wht"/>
          <p:cNvPicPr preferRelativeResize="0"/>
          <p:nvPr/>
        </p:nvPicPr>
        <p:blipFill rotWithShape="1">
          <a:blip r:embed="rId6">
            <a:alphaModFix/>
          </a:blip>
          <a:srcRect/>
          <a:stretch/>
        </p:blipFill>
        <p:spPr>
          <a:xfrm>
            <a:off x="8077200" y="838200"/>
            <a:ext cx="533400" cy="533400"/>
          </a:xfrm>
          <a:prstGeom prst="rect">
            <a:avLst/>
          </a:prstGeom>
          <a:noFill/>
          <a:ln>
            <a:noFill/>
          </a:ln>
        </p:spPr>
      </p:pic>
      <p:pic>
        <p:nvPicPr>
          <p:cNvPr id="282" name="Google Shape;282;p23" descr="people008"/>
          <p:cNvPicPr preferRelativeResize="0"/>
          <p:nvPr/>
        </p:nvPicPr>
        <p:blipFill rotWithShape="1">
          <a:blip r:embed="rId7">
            <a:alphaModFix/>
          </a:blip>
          <a:srcRect/>
          <a:stretch/>
        </p:blipFill>
        <p:spPr>
          <a:xfrm>
            <a:off x="838200" y="5283200"/>
            <a:ext cx="971550" cy="1143000"/>
          </a:xfrm>
          <a:prstGeom prst="rect">
            <a:avLst/>
          </a:prstGeom>
          <a:noFill/>
          <a:ln>
            <a:noFill/>
          </a:ln>
        </p:spPr>
      </p:pic>
      <p:sp>
        <p:nvSpPr>
          <p:cNvPr id="283" name="Google Shape;283;p23"/>
          <p:cNvSpPr txBox="1"/>
          <p:nvPr/>
        </p:nvSpPr>
        <p:spPr>
          <a:xfrm>
            <a:off x="381000" y="2057400"/>
            <a:ext cx="8382000" cy="1200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Times New Roman"/>
                <a:ea typeface="Times New Roman"/>
                <a:cs typeface="Times New Roman"/>
                <a:sym typeface="Times New Roman"/>
              </a:rPr>
              <a:t>Buổi sáng, khi mẹ gọi dậy đi học, gà tơ đã có hành động gì?</a:t>
            </a:r>
            <a:endParaRPr/>
          </a:p>
        </p:txBody>
      </p:sp>
      <p:sp>
        <p:nvSpPr>
          <p:cNvPr id="284" name="Google Shape;284;p23"/>
          <p:cNvSpPr txBox="1"/>
          <p:nvPr/>
        </p:nvSpPr>
        <p:spPr>
          <a:xfrm>
            <a:off x="1812925" y="6130925"/>
            <a:ext cx="845103" cy="369332"/>
          </a:xfrm>
          <a:prstGeom prst="rect">
            <a:avLst/>
          </a:prstGeom>
          <a:solidFill>
            <a:srgbClr val="FFCC6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Đáp án</a:t>
            </a:r>
            <a:endParaRPr sz="1800">
              <a:solidFill>
                <a:schemeClr val="dk1"/>
              </a:solidFill>
              <a:latin typeface="Times New Roman"/>
              <a:ea typeface="Times New Roman"/>
              <a:cs typeface="Times New Roman"/>
              <a:sym typeface="Times New Roman"/>
            </a:endParaRPr>
          </a:p>
        </p:txBody>
      </p:sp>
      <p:sp>
        <p:nvSpPr>
          <p:cNvPr id="285" name="Google Shape;285;p23"/>
          <p:cNvSpPr txBox="1"/>
          <p:nvPr/>
        </p:nvSpPr>
        <p:spPr>
          <a:xfrm>
            <a:off x="4495800" y="6096000"/>
            <a:ext cx="6096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5s</a:t>
            </a:r>
            <a:endParaRPr/>
          </a:p>
        </p:txBody>
      </p:sp>
      <p:sp>
        <p:nvSpPr>
          <p:cNvPr id="286" name="Google Shape;286;p23"/>
          <p:cNvSpPr/>
          <p:nvPr/>
        </p:nvSpPr>
        <p:spPr>
          <a:xfrm>
            <a:off x="304800" y="4191000"/>
            <a:ext cx="8458200" cy="520700"/>
          </a:xfrm>
          <a:prstGeom prst="roundRect">
            <a:avLst>
              <a:gd name="adj" fmla="val 16667"/>
            </a:avLst>
          </a:prstGeom>
          <a:solidFill>
            <a:srgbClr val="FFCC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287" name="Google Shape;287;p23"/>
          <p:cNvSpPr txBox="1"/>
          <p:nvPr/>
        </p:nvSpPr>
        <p:spPr>
          <a:xfrm>
            <a:off x="228600" y="3429000"/>
            <a:ext cx="8915400" cy="270827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None/>
            </a:pPr>
            <a:r>
              <a:rPr lang="en-US" sz="3200" b="1">
                <a:solidFill>
                  <a:schemeClr val="dk1"/>
                </a:solidFill>
                <a:latin typeface="Times New Roman"/>
                <a:ea typeface="Times New Roman"/>
                <a:cs typeface="Times New Roman"/>
                <a:sym typeface="Times New Roman"/>
              </a:rPr>
              <a:t>1. Thức dậy ngay chuẩn bị đi học</a:t>
            </a:r>
            <a:endParaRPr sz="3200" b="1">
              <a:solidFill>
                <a:schemeClr val="dk1"/>
              </a:solidFill>
              <a:latin typeface="Times New Roman"/>
              <a:ea typeface="Times New Roman"/>
              <a:cs typeface="Times New Roman"/>
              <a:sym typeface="Times New Roman"/>
            </a:endParaRPr>
          </a:p>
          <a:p>
            <a:pPr marL="342900" marR="0" lvl="0" indent="-342900" algn="l" rtl="0">
              <a:spcBef>
                <a:spcPts val="1600"/>
              </a:spcBef>
              <a:spcAft>
                <a:spcPts val="0"/>
              </a:spcAft>
              <a:buNone/>
            </a:pPr>
            <a:r>
              <a:rPr lang="en-US" sz="3200" b="1">
                <a:solidFill>
                  <a:schemeClr val="dk1"/>
                </a:solidFill>
                <a:latin typeface="Times New Roman"/>
                <a:ea typeface="Times New Roman"/>
                <a:cs typeface="Times New Roman"/>
                <a:sym typeface="Times New Roman"/>
              </a:rPr>
              <a:t>2. Phụng phịu, muốn ngủ thêm không dậy đi học</a:t>
            </a:r>
            <a:endParaRPr sz="3200" b="1">
              <a:solidFill>
                <a:schemeClr val="dk1"/>
              </a:solidFill>
              <a:latin typeface="Times New Roman"/>
              <a:ea typeface="Times New Roman"/>
              <a:cs typeface="Times New Roman"/>
              <a:sym typeface="Times New Roman"/>
            </a:endParaRPr>
          </a:p>
          <a:p>
            <a:pPr marL="342900" marR="0" lvl="0" indent="-342900" algn="l" rtl="0">
              <a:spcBef>
                <a:spcPts val="1500"/>
              </a:spcBef>
              <a:spcAft>
                <a:spcPts val="0"/>
              </a:spcAft>
              <a:buNone/>
            </a:pPr>
            <a:endParaRPr sz="3000" b="1">
              <a:solidFill>
                <a:schemeClr val="dk1"/>
              </a:solidFill>
              <a:latin typeface="Arial"/>
              <a:ea typeface="Arial"/>
              <a:cs typeface="Arial"/>
              <a:sym typeface="Arial"/>
            </a:endParaRPr>
          </a:p>
          <a:p>
            <a:pPr marL="342900" marR="0" lvl="0" indent="-342900" algn="l" rtl="0">
              <a:spcBef>
                <a:spcPts val="1500"/>
              </a:spcBef>
              <a:spcAft>
                <a:spcPts val="0"/>
              </a:spcAft>
              <a:buNone/>
            </a:pPr>
            <a:endParaRPr sz="3000" b="1">
              <a:solidFill>
                <a:schemeClr val="dk1"/>
              </a:solidFill>
              <a:latin typeface="Arial"/>
              <a:ea typeface="Arial"/>
              <a:cs typeface="Arial"/>
              <a:sym typeface="Arial"/>
            </a:endParaRPr>
          </a:p>
        </p:txBody>
      </p:sp>
      <p:sp>
        <p:nvSpPr>
          <p:cNvPr id="288" name="Google Shape;288;p23"/>
          <p:cNvSpPr txBox="1">
            <a:spLocks noGrp="1"/>
          </p:cNvSpPr>
          <p:nvPr>
            <p:ph type="dt" idx="10"/>
          </p:nvPr>
        </p:nvSpPr>
        <p:spPr>
          <a:xfrm>
            <a:off x="99646" y="6286109"/>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02/10/2023</a:t>
            </a:r>
            <a:endParaRPr/>
          </a:p>
        </p:txBody>
      </p:sp>
      <p:sp>
        <p:nvSpPr>
          <p:cNvPr id="289" name="Google Shape;289;p23"/>
          <p:cNvSpPr txBox="1">
            <a:spLocks noGrp="1"/>
          </p:cNvSpPr>
          <p:nvPr>
            <p:ph type="ftr" idx="11"/>
          </p:nvPr>
        </p:nvSpPr>
        <p:spPr>
          <a:xfrm>
            <a:off x="3429000" y="6381750"/>
            <a:ext cx="2895600" cy="47625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Ngô Thị Ly</a:t>
            </a:r>
            <a:endParaRPr/>
          </a:p>
        </p:txBody>
      </p:sp>
      <p:sp>
        <p:nvSpPr>
          <p:cNvPr id="290" name="Google Shape;290;p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898989"/>
                </a:solidFill>
                <a:latin typeface="Arial"/>
                <a:ea typeface="Arial"/>
                <a:cs typeface="Arial"/>
                <a:sym typeface="Arial"/>
              </a:rPr>
              <a:t>22</a:t>
            </a:fld>
            <a:endParaRPr sz="1400" b="1">
              <a:solidFill>
                <a:srgbClr val="898989"/>
              </a:solidFill>
              <a:latin typeface="Arial"/>
              <a:ea typeface="Arial"/>
              <a:cs typeface="Arial"/>
              <a:sym typeface="Arial"/>
            </a:endParaRPr>
          </a:p>
        </p:txBody>
      </p:sp>
      <p:pic>
        <p:nvPicPr>
          <p:cNvPr id="291" name="Google Shape;291;p23"/>
          <p:cNvPicPr preferRelativeResize="0"/>
          <p:nvPr/>
        </p:nvPicPr>
        <p:blipFill rotWithShape="1">
          <a:blip r:embed="rId8">
            <a:alphaModFix/>
          </a:blip>
          <a:srcRect/>
          <a:stretch/>
        </p:blipFill>
        <p:spPr>
          <a:xfrm>
            <a:off x="5038724" y="6054942"/>
            <a:ext cx="714375" cy="401836"/>
          </a:xfrm>
          <a:prstGeom prst="rect">
            <a:avLst/>
          </a:prstGeom>
          <a:noFill/>
          <a:ln>
            <a:noFill/>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5000"/>
                                        <p:tgtEl>
                                          <p:spTgt spid="280"/>
                                        </p:tgtEl>
                                      </p:cBhvr>
                                    </p:animEffect>
                                  </p:childTnLst>
                                </p:cTn>
                              </p:par>
                              <p:par>
                                <p:cTn id="8" presetID="10" presetClass="entr" presetSubtype="0" fill="hold" nodeType="withEffect">
                                  <p:stCondLst>
                                    <p:cond delay="0"/>
                                  </p:stCondLst>
                                  <p:childTnLst>
                                    <p:set>
                                      <p:cBhvr>
                                        <p:cTn id="9" dur="1" fill="hold">
                                          <p:stCondLst>
                                            <p:cond delay="0"/>
                                          </p:stCondLst>
                                        </p:cTn>
                                        <p:tgtEl>
                                          <p:spTgt spid="279"/>
                                        </p:tgtEl>
                                        <p:attrNameLst>
                                          <p:attrName>style.visibility</p:attrName>
                                        </p:attrNameLst>
                                      </p:cBhvr>
                                      <p:to>
                                        <p:strVal val="visible"/>
                                      </p:to>
                                    </p:set>
                                    <p:animEffect transition="in" filter="fade">
                                      <p:cBhvr>
                                        <p:cTn id="10" dur="5000"/>
                                        <p:tgtEl>
                                          <p:spTgt spid="279"/>
                                        </p:tgtEl>
                                      </p:cBhvr>
                                    </p:animEffect>
                                  </p:childTnLst>
                                </p:cTn>
                              </p:par>
                              <p:par>
                                <p:cTn id="11" presetID="10" presetClass="entr" presetSubtype="0" fill="hold" nodeType="withEffect">
                                  <p:stCondLst>
                                    <p:cond delay="2000"/>
                                  </p:stCondLst>
                                  <p:childTnLst>
                                    <p:set>
                                      <p:cBhvr>
                                        <p:cTn id="12" dur="1" fill="hold">
                                          <p:stCondLst>
                                            <p:cond delay="0"/>
                                          </p:stCondLst>
                                        </p:cTn>
                                        <p:tgtEl>
                                          <p:spTgt spid="283"/>
                                        </p:tgtEl>
                                        <p:attrNameLst>
                                          <p:attrName>style.visibility</p:attrName>
                                        </p:attrNameLst>
                                      </p:cBhvr>
                                      <p:to>
                                        <p:strVal val="visible"/>
                                      </p:to>
                                    </p:set>
                                    <p:animEffect transition="in" filter="fade">
                                      <p:cBhvr>
                                        <p:cTn id="13" dur="80"/>
                                        <p:tgtEl>
                                          <p:spTgt spid="283"/>
                                        </p:tgtEl>
                                      </p:cBhvr>
                                    </p:animEffect>
                                  </p:childTnLst>
                                </p:cTn>
                              </p:par>
                              <p:par>
                                <p:cTn id="14" presetID="10" presetClass="entr" presetSubtype="0" fill="hold" nodeType="withEffect">
                                  <p:stCondLst>
                                    <p:cond delay="5000"/>
                                  </p:stCondLst>
                                  <p:childTnLst>
                                    <p:set>
                                      <p:cBhvr>
                                        <p:cTn id="15" dur="1" fill="hold">
                                          <p:stCondLst>
                                            <p:cond delay="0"/>
                                          </p:stCondLst>
                                        </p:cTn>
                                        <p:tgtEl>
                                          <p:spTgt spid="287"/>
                                        </p:tgtEl>
                                        <p:attrNameLst>
                                          <p:attrName>style.visibility</p:attrName>
                                        </p:attrNameLst>
                                      </p:cBhvr>
                                      <p:to>
                                        <p:strVal val="visible"/>
                                      </p:to>
                                    </p:set>
                                    <p:animEffect transition="in" filter="fade">
                                      <p:cBhvr>
                                        <p:cTn id="16" dur="150"/>
                                        <p:tgtEl>
                                          <p:spTgt spid="28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1"/>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286"/>
                                        </p:tgtEl>
                                        <p:attrNameLst>
                                          <p:attrName>style.visibility</p:attrName>
                                        </p:attrNameLst>
                                      </p:cBhvr>
                                      <p:to>
                                        <p:strVal val="visible"/>
                                      </p:to>
                                    </p:set>
                                    <p:animEffect transition="in" filter="fade">
                                      <p:cBhvr>
                                        <p:cTn id="23"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4"/>
          <p:cNvSpPr/>
          <p:nvPr/>
        </p:nvSpPr>
        <p:spPr>
          <a:xfrm>
            <a:off x="2819400" y="3962400"/>
            <a:ext cx="1981200" cy="520700"/>
          </a:xfrm>
          <a:prstGeom prst="roundRect">
            <a:avLst>
              <a:gd name="adj" fmla="val 16667"/>
            </a:avLst>
          </a:prstGeom>
          <a:solidFill>
            <a:srgbClr val="FFCC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297" name="Google Shape;297;p24"/>
          <p:cNvSpPr/>
          <p:nvPr/>
        </p:nvSpPr>
        <p:spPr>
          <a:xfrm>
            <a:off x="0" y="469900"/>
            <a:ext cx="9144000" cy="5016500"/>
          </a:xfrm>
          <a:prstGeom prst="roundRect">
            <a:avLst>
              <a:gd name="adj" fmla="val 16667"/>
            </a:avLst>
          </a:prstGeom>
          <a:solidFill>
            <a:schemeClr val="lt1"/>
          </a:solidFill>
          <a:ln w="76200" cap="flat" cmpd="tri">
            <a:solidFill>
              <a:srgbClr val="CC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chemeClr val="dk1"/>
              </a:solidFill>
              <a:latin typeface="Arial"/>
              <a:ea typeface="Arial"/>
              <a:cs typeface="Arial"/>
              <a:sym typeface="Arial"/>
            </a:endParaRPr>
          </a:p>
        </p:txBody>
      </p:sp>
      <p:pic>
        <p:nvPicPr>
          <p:cNvPr id="298" name="Google Shape;298;p24" descr="an30"/>
          <p:cNvPicPr preferRelativeResize="0"/>
          <p:nvPr/>
        </p:nvPicPr>
        <p:blipFill rotWithShape="1">
          <a:blip r:embed="rId3">
            <a:alphaModFix/>
          </a:blip>
          <a:srcRect/>
          <a:stretch/>
        </p:blipFill>
        <p:spPr>
          <a:xfrm>
            <a:off x="3988337" y="502130"/>
            <a:ext cx="1431388" cy="1266590"/>
          </a:xfrm>
          <a:prstGeom prst="rect">
            <a:avLst/>
          </a:prstGeom>
          <a:noFill/>
          <a:ln>
            <a:noFill/>
          </a:ln>
        </p:spPr>
      </p:pic>
      <p:pic>
        <p:nvPicPr>
          <p:cNvPr id="299" name="Google Shape;299;p24" descr="33"/>
          <p:cNvPicPr preferRelativeResize="0"/>
          <p:nvPr/>
        </p:nvPicPr>
        <p:blipFill rotWithShape="1">
          <a:blip r:embed="rId4">
            <a:alphaModFix/>
          </a:blip>
          <a:srcRect/>
          <a:stretch/>
        </p:blipFill>
        <p:spPr>
          <a:xfrm>
            <a:off x="266700" y="1447800"/>
            <a:ext cx="8458200" cy="76200"/>
          </a:xfrm>
          <a:prstGeom prst="rect">
            <a:avLst/>
          </a:prstGeom>
          <a:noFill/>
          <a:ln>
            <a:noFill/>
          </a:ln>
        </p:spPr>
      </p:pic>
      <p:sp>
        <p:nvSpPr>
          <p:cNvPr id="300" name="Google Shape;300;p24"/>
          <p:cNvSpPr/>
          <p:nvPr/>
        </p:nvSpPr>
        <p:spPr>
          <a:xfrm>
            <a:off x="3810000" y="1604963"/>
            <a:ext cx="1676400" cy="439737"/>
          </a:xfrm>
          <a:prstGeom prst="roundRect">
            <a:avLst>
              <a:gd name="adj" fmla="val 16667"/>
            </a:avLst>
          </a:prstGeom>
          <a:gradFill>
            <a:gsLst>
              <a:gs pos="0">
                <a:srgbClr val="FFCC00"/>
              </a:gs>
              <a:gs pos="100000">
                <a:srgbClr val="CC9900"/>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01" name="Google Shape;301;p24"/>
          <p:cNvSpPr/>
          <p:nvPr/>
        </p:nvSpPr>
        <p:spPr>
          <a:xfrm>
            <a:off x="3883025" y="1655763"/>
            <a:ext cx="1536700" cy="341312"/>
          </a:xfrm>
          <a:prstGeom prst="roundRect">
            <a:avLst>
              <a:gd name="adj" fmla="val 16667"/>
            </a:avLst>
          </a:prstGeom>
          <a:gradFill>
            <a:gsLst>
              <a:gs pos="0">
                <a:srgbClr val="FFFF66"/>
              </a:gs>
              <a:gs pos="100000">
                <a:srgbClr val="FFFFCC"/>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02" name="Google Shape;302;p24"/>
          <p:cNvSpPr txBox="1"/>
          <p:nvPr/>
        </p:nvSpPr>
        <p:spPr>
          <a:xfrm>
            <a:off x="3844925" y="1639888"/>
            <a:ext cx="161290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chemeClr val="dk1"/>
                </a:solidFill>
                <a:latin typeface="Arial"/>
                <a:ea typeface="Arial"/>
                <a:cs typeface="Arial"/>
                <a:sym typeface="Arial"/>
              </a:rPr>
              <a:t>Câu hỏi 2</a:t>
            </a:r>
            <a:endParaRPr/>
          </a:p>
        </p:txBody>
      </p:sp>
      <p:pic>
        <p:nvPicPr>
          <p:cNvPr id="303" name="Google Shape;303;p24" descr="ani32"/>
          <p:cNvPicPr preferRelativeResize="0"/>
          <p:nvPr/>
        </p:nvPicPr>
        <p:blipFill rotWithShape="1">
          <a:blip r:embed="rId5">
            <a:alphaModFix/>
          </a:blip>
          <a:srcRect/>
          <a:stretch/>
        </p:blipFill>
        <p:spPr>
          <a:xfrm flipH="1">
            <a:off x="7162800" y="6019800"/>
            <a:ext cx="685800" cy="495300"/>
          </a:xfrm>
          <a:prstGeom prst="rect">
            <a:avLst/>
          </a:prstGeom>
          <a:noFill/>
          <a:ln>
            <a:noFill/>
          </a:ln>
        </p:spPr>
      </p:pic>
      <p:sp>
        <p:nvSpPr>
          <p:cNvPr id="304" name="Google Shape;304;p24"/>
          <p:cNvSpPr/>
          <p:nvPr/>
        </p:nvSpPr>
        <p:spPr>
          <a:xfrm>
            <a:off x="2362200" y="1685925"/>
            <a:ext cx="1295400" cy="219075"/>
          </a:xfrm>
          <a:prstGeom prst="rect">
            <a:avLst/>
          </a:prstGeom>
        </p:spPr>
        <p:txBody>
          <a:bodyPr>
            <a:prstTxWarp prst="textPlain">
              <a:avLst/>
            </a:prstTxWarp>
          </a:bodyPr>
          <a:lstStyle/>
          <a:p>
            <a:pPr lvl="0" algn="l"/>
            <a:r>
              <a:rPr b="0" i="0">
                <a:ln>
                  <a:noFill/>
                </a:ln>
                <a:solidFill>
                  <a:srgbClr val="336699"/>
                </a:solidFill>
                <a:latin typeface="Times New Roman"/>
              </a:rPr>
              <a:t>Ngô Thị Ly</a:t>
            </a:r>
          </a:p>
        </p:txBody>
      </p:sp>
      <p:pic>
        <p:nvPicPr>
          <p:cNvPr id="305" name="Google Shape;305;p24" descr="star_tip_md_wht"/>
          <p:cNvPicPr preferRelativeResize="0"/>
          <p:nvPr/>
        </p:nvPicPr>
        <p:blipFill rotWithShape="1">
          <a:blip r:embed="rId6">
            <a:alphaModFix/>
          </a:blip>
          <a:srcRect/>
          <a:stretch/>
        </p:blipFill>
        <p:spPr>
          <a:xfrm>
            <a:off x="8077200" y="838200"/>
            <a:ext cx="533400" cy="533400"/>
          </a:xfrm>
          <a:prstGeom prst="rect">
            <a:avLst/>
          </a:prstGeom>
          <a:noFill/>
          <a:ln>
            <a:noFill/>
          </a:ln>
        </p:spPr>
      </p:pic>
      <p:pic>
        <p:nvPicPr>
          <p:cNvPr id="306" name="Google Shape;306;p24" descr="people008"/>
          <p:cNvPicPr preferRelativeResize="0"/>
          <p:nvPr/>
        </p:nvPicPr>
        <p:blipFill rotWithShape="1">
          <a:blip r:embed="rId7">
            <a:alphaModFix/>
          </a:blip>
          <a:srcRect/>
          <a:stretch/>
        </p:blipFill>
        <p:spPr>
          <a:xfrm>
            <a:off x="914400" y="5715000"/>
            <a:ext cx="971550" cy="1143000"/>
          </a:xfrm>
          <a:prstGeom prst="rect">
            <a:avLst/>
          </a:prstGeom>
          <a:noFill/>
          <a:ln>
            <a:noFill/>
          </a:ln>
        </p:spPr>
      </p:pic>
      <p:sp>
        <p:nvSpPr>
          <p:cNvPr id="307" name="Google Shape;307;p24"/>
          <p:cNvSpPr txBox="1"/>
          <p:nvPr/>
        </p:nvSpPr>
        <p:spPr>
          <a:xfrm>
            <a:off x="0" y="2209800"/>
            <a:ext cx="8915400" cy="1077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Khi Vịt xám mang giấy thông báo của cô giáo đến cho Gà tơ, gà tơ đã làm gì với tờ giấy thông báo?</a:t>
            </a:r>
            <a:endParaRPr/>
          </a:p>
        </p:txBody>
      </p:sp>
      <p:sp>
        <p:nvSpPr>
          <p:cNvPr id="308" name="Google Shape;308;p24"/>
          <p:cNvSpPr txBox="1"/>
          <p:nvPr/>
        </p:nvSpPr>
        <p:spPr>
          <a:xfrm>
            <a:off x="1812925" y="6130925"/>
            <a:ext cx="928459" cy="369332"/>
          </a:xfrm>
          <a:prstGeom prst="rect">
            <a:avLst/>
          </a:prstGeom>
          <a:solidFill>
            <a:srgbClr val="FFCC6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Đáp án</a:t>
            </a:r>
            <a:endParaRPr sz="1800">
              <a:solidFill>
                <a:schemeClr val="dk1"/>
              </a:solidFill>
              <a:latin typeface="Arial"/>
              <a:ea typeface="Arial"/>
              <a:cs typeface="Arial"/>
              <a:sym typeface="Arial"/>
            </a:endParaRPr>
          </a:p>
        </p:txBody>
      </p:sp>
      <p:sp>
        <p:nvSpPr>
          <p:cNvPr id="309" name="Google Shape;309;p24"/>
          <p:cNvSpPr txBox="1"/>
          <p:nvPr/>
        </p:nvSpPr>
        <p:spPr>
          <a:xfrm>
            <a:off x="4419600" y="6096000"/>
            <a:ext cx="8382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5s</a:t>
            </a:r>
            <a:endParaRPr/>
          </a:p>
        </p:txBody>
      </p:sp>
      <p:sp>
        <p:nvSpPr>
          <p:cNvPr id="310" name="Google Shape;310;p24"/>
          <p:cNvSpPr/>
          <p:nvPr/>
        </p:nvSpPr>
        <p:spPr>
          <a:xfrm>
            <a:off x="304800" y="3505200"/>
            <a:ext cx="8382000" cy="609600"/>
          </a:xfrm>
          <a:prstGeom prst="roundRect">
            <a:avLst>
              <a:gd name="adj" fmla="val 16667"/>
            </a:avLst>
          </a:prstGeom>
          <a:solidFill>
            <a:srgbClr val="FFCC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11" name="Google Shape;311;p24"/>
          <p:cNvSpPr txBox="1"/>
          <p:nvPr/>
        </p:nvSpPr>
        <p:spPr>
          <a:xfrm>
            <a:off x="457200" y="3411538"/>
            <a:ext cx="8077200" cy="270827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None/>
            </a:pPr>
            <a:r>
              <a:rPr lang="en-US" sz="3200" b="1">
                <a:solidFill>
                  <a:schemeClr val="dk1"/>
                </a:solidFill>
                <a:latin typeface="Times New Roman"/>
                <a:ea typeface="Times New Roman"/>
                <a:cs typeface="Times New Roman"/>
                <a:sym typeface="Times New Roman"/>
              </a:rPr>
              <a:t>1. Xoay ngược, xoay xuôi rồi quẳng tờ giấy đi</a:t>
            </a:r>
            <a:endParaRPr sz="3200" b="1">
              <a:solidFill>
                <a:schemeClr val="dk1"/>
              </a:solidFill>
              <a:latin typeface="Times New Roman"/>
              <a:ea typeface="Times New Roman"/>
              <a:cs typeface="Times New Roman"/>
              <a:sym typeface="Times New Roman"/>
            </a:endParaRPr>
          </a:p>
          <a:p>
            <a:pPr marL="342900" marR="0" lvl="0" indent="-342900" algn="l" rtl="0">
              <a:spcBef>
                <a:spcPts val="1600"/>
              </a:spcBef>
              <a:spcAft>
                <a:spcPts val="0"/>
              </a:spcAft>
              <a:buNone/>
            </a:pPr>
            <a:r>
              <a:rPr lang="en-US" sz="3200" b="1">
                <a:solidFill>
                  <a:schemeClr val="dk1"/>
                </a:solidFill>
                <a:latin typeface="Times New Roman"/>
                <a:ea typeface="Times New Roman"/>
                <a:cs typeface="Times New Roman"/>
                <a:sym typeface="Times New Roman"/>
              </a:rPr>
              <a:t>2. Đọc xong, giữ cẩn thận tờ giấy thông báo</a:t>
            </a:r>
            <a:endParaRPr sz="3200" b="1">
              <a:solidFill>
                <a:schemeClr val="dk1"/>
              </a:solidFill>
              <a:latin typeface="Times New Roman"/>
              <a:ea typeface="Times New Roman"/>
              <a:cs typeface="Times New Roman"/>
              <a:sym typeface="Times New Roman"/>
            </a:endParaRPr>
          </a:p>
          <a:p>
            <a:pPr marL="342900" marR="0" lvl="0" indent="-342900" algn="l" rtl="0">
              <a:spcBef>
                <a:spcPts val="1500"/>
              </a:spcBef>
              <a:spcAft>
                <a:spcPts val="0"/>
              </a:spcAft>
              <a:buNone/>
            </a:pPr>
            <a:endParaRPr sz="3000" b="1">
              <a:solidFill>
                <a:schemeClr val="dk1"/>
              </a:solidFill>
              <a:latin typeface="Arial"/>
              <a:ea typeface="Arial"/>
              <a:cs typeface="Arial"/>
              <a:sym typeface="Arial"/>
            </a:endParaRPr>
          </a:p>
          <a:p>
            <a:pPr marL="342900" marR="0" lvl="0" indent="-342900" algn="l" rtl="0">
              <a:spcBef>
                <a:spcPts val="1500"/>
              </a:spcBef>
              <a:spcAft>
                <a:spcPts val="0"/>
              </a:spcAft>
              <a:buNone/>
            </a:pPr>
            <a:endParaRPr sz="3000" b="1">
              <a:solidFill>
                <a:schemeClr val="dk1"/>
              </a:solidFill>
              <a:latin typeface="Arial"/>
              <a:ea typeface="Arial"/>
              <a:cs typeface="Arial"/>
              <a:sym typeface="Arial"/>
            </a:endParaRPr>
          </a:p>
        </p:txBody>
      </p:sp>
      <p:sp>
        <p:nvSpPr>
          <p:cNvPr id="312" name="Google Shape;312;p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02/10/2023</a:t>
            </a:r>
            <a:endParaRPr/>
          </a:p>
        </p:txBody>
      </p:sp>
      <p:sp>
        <p:nvSpPr>
          <p:cNvPr id="313" name="Google Shape;313;p24"/>
          <p:cNvSpPr txBox="1">
            <a:spLocks noGrp="1"/>
          </p:cNvSpPr>
          <p:nvPr>
            <p:ph type="ftr" idx="11"/>
          </p:nvPr>
        </p:nvSpPr>
        <p:spPr>
          <a:xfrm>
            <a:off x="3302000" y="6491288"/>
            <a:ext cx="2895600" cy="47625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Ngô Thị Ly</a:t>
            </a:r>
            <a:endParaRPr/>
          </a:p>
        </p:txBody>
      </p:sp>
      <p:sp>
        <p:nvSpPr>
          <p:cNvPr id="314" name="Google Shape;314;p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898989"/>
                </a:solidFill>
                <a:latin typeface="Arial"/>
                <a:ea typeface="Arial"/>
                <a:cs typeface="Arial"/>
                <a:sym typeface="Arial"/>
              </a:rPr>
              <a:t>23</a:t>
            </a:fld>
            <a:endParaRPr sz="1400" b="1">
              <a:solidFill>
                <a:srgbClr val="898989"/>
              </a:solidFill>
              <a:latin typeface="Arial"/>
              <a:ea typeface="Arial"/>
              <a:cs typeface="Arial"/>
              <a:sym typeface="Arial"/>
            </a:endParaRPr>
          </a:p>
        </p:txBody>
      </p:sp>
      <p:sp>
        <p:nvSpPr>
          <p:cNvPr id="315" name="Google Shape;315;p24"/>
          <p:cNvSpPr/>
          <p:nvPr/>
        </p:nvSpPr>
        <p:spPr>
          <a:xfrm>
            <a:off x="5638800" y="1676400"/>
            <a:ext cx="1828800" cy="304800"/>
          </a:xfrm>
          <a:prstGeom prst="rect">
            <a:avLst/>
          </a:prstGeom>
        </p:spPr>
        <p:txBody>
          <a:bodyPr>
            <a:prstTxWarp prst="textPlain">
              <a:avLst/>
            </a:prstTxWarp>
          </a:bodyPr>
          <a:lstStyle/>
          <a:p>
            <a:pPr lvl="0" algn="l"/>
            <a:r>
              <a:rPr b="0" i="0">
                <a:ln>
                  <a:noFill/>
                </a:ln>
                <a:solidFill>
                  <a:srgbClr val="336699"/>
                </a:solidFill>
                <a:latin typeface="Times New Roman"/>
              </a:rPr>
              <a:t>Truyện Gà tơ đi học </a:t>
            </a:r>
          </a:p>
        </p:txBody>
      </p:sp>
      <p:pic>
        <p:nvPicPr>
          <p:cNvPr id="316" name="Google Shape;316;p24"/>
          <p:cNvPicPr preferRelativeResize="0"/>
          <p:nvPr/>
        </p:nvPicPr>
        <p:blipFill rotWithShape="1">
          <a:blip r:embed="rId8">
            <a:alphaModFix/>
          </a:blip>
          <a:srcRect/>
          <a:stretch/>
        </p:blipFill>
        <p:spPr>
          <a:xfrm>
            <a:off x="4924425" y="6123829"/>
            <a:ext cx="714375" cy="40183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0"/>
                                        <p:tgtEl>
                                          <p:spTgt spid="304"/>
                                        </p:tgtEl>
                                      </p:cBhvr>
                                    </p:animEffect>
                                  </p:childTnLst>
                                </p:cTn>
                              </p:par>
                              <p:par>
                                <p:cTn id="8" presetID="10" presetClass="entr" presetSubtype="0" fill="hold" nodeType="withEffect">
                                  <p:stCondLst>
                                    <p:cond delay="2000"/>
                                  </p:stCondLst>
                                  <p:childTnLst>
                                    <p:set>
                                      <p:cBhvr>
                                        <p:cTn id="9" dur="1" fill="hold">
                                          <p:stCondLst>
                                            <p:cond delay="0"/>
                                          </p:stCondLst>
                                        </p:cTn>
                                        <p:tgtEl>
                                          <p:spTgt spid="307"/>
                                        </p:tgtEl>
                                        <p:attrNameLst>
                                          <p:attrName>style.visibility</p:attrName>
                                        </p:attrNameLst>
                                      </p:cBhvr>
                                      <p:to>
                                        <p:strVal val="visible"/>
                                      </p:to>
                                    </p:set>
                                    <p:animEffect transition="in" filter="fade">
                                      <p:cBhvr>
                                        <p:cTn id="10" dur="80"/>
                                        <p:tgtEl>
                                          <p:spTgt spid="307"/>
                                        </p:tgtEl>
                                      </p:cBhvr>
                                    </p:animEffect>
                                  </p:childTnLst>
                                </p:cTn>
                              </p:par>
                              <p:par>
                                <p:cTn id="11" presetID="10" presetClass="entr" presetSubtype="0" fill="hold" nodeType="withEffect">
                                  <p:stCondLst>
                                    <p:cond delay="5000"/>
                                  </p:stCondLst>
                                  <p:childTnLst>
                                    <p:set>
                                      <p:cBhvr>
                                        <p:cTn id="12" dur="1" fill="hold">
                                          <p:stCondLst>
                                            <p:cond delay="0"/>
                                          </p:stCondLst>
                                        </p:cTn>
                                        <p:tgtEl>
                                          <p:spTgt spid="311"/>
                                        </p:tgtEl>
                                        <p:attrNameLst>
                                          <p:attrName>style.visibility</p:attrName>
                                        </p:attrNameLst>
                                      </p:cBhvr>
                                      <p:to>
                                        <p:strVal val="visible"/>
                                      </p:to>
                                    </p:set>
                                    <p:animEffect transition="in" filter="fade">
                                      <p:cBhvr>
                                        <p:cTn id="13" dur="150"/>
                                        <p:tgtEl>
                                          <p:spTgt spid="311"/>
                                        </p:tgtEl>
                                      </p:cBhvr>
                                    </p:animEffect>
                                  </p:childTnLst>
                                </p:cTn>
                              </p:par>
                              <p:par>
                                <p:cTn id="14" presetID="10" presetClass="entr" presetSubtype="0" fill="hold" nodeType="withEffect">
                                  <p:stCondLst>
                                    <p:cond delay="0"/>
                                  </p:stCondLst>
                                  <p:childTnLst>
                                    <p:set>
                                      <p:cBhvr>
                                        <p:cTn id="15" dur="1" fill="hold">
                                          <p:stCondLst>
                                            <p:cond delay="0"/>
                                          </p:stCondLst>
                                        </p:cTn>
                                        <p:tgtEl>
                                          <p:spTgt spid="315"/>
                                        </p:tgtEl>
                                        <p:attrNameLst>
                                          <p:attrName>style.visibility</p:attrName>
                                        </p:attrNameLst>
                                      </p:cBhvr>
                                      <p:to>
                                        <p:strVal val="visible"/>
                                      </p:to>
                                    </p:set>
                                    <p:animEffect transition="in" filter="fade">
                                      <p:cBhvr>
                                        <p:cTn id="16" dur="5000"/>
                                        <p:tgtEl>
                                          <p:spTgt spid="31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6"/>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310"/>
                                        </p:tgtEl>
                                        <p:attrNameLst>
                                          <p:attrName>style.visibility</p:attrName>
                                        </p:attrNameLst>
                                      </p:cBhvr>
                                      <p:to>
                                        <p:strVal val="visible"/>
                                      </p:to>
                                    </p:set>
                                    <p:animEffect transition="in" filter="fade">
                                      <p:cBhvr>
                                        <p:cTn id="23"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5"/>
          <p:cNvSpPr/>
          <p:nvPr/>
        </p:nvSpPr>
        <p:spPr>
          <a:xfrm>
            <a:off x="2819400" y="3962400"/>
            <a:ext cx="1981200" cy="520700"/>
          </a:xfrm>
          <a:prstGeom prst="roundRect">
            <a:avLst>
              <a:gd name="adj" fmla="val 16667"/>
            </a:avLst>
          </a:prstGeom>
          <a:solidFill>
            <a:srgbClr val="FFCC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22" name="Google Shape;322;p25"/>
          <p:cNvSpPr/>
          <p:nvPr/>
        </p:nvSpPr>
        <p:spPr>
          <a:xfrm>
            <a:off x="228600" y="228600"/>
            <a:ext cx="8686800" cy="4953000"/>
          </a:xfrm>
          <a:prstGeom prst="roundRect">
            <a:avLst>
              <a:gd name="adj" fmla="val 16667"/>
            </a:avLst>
          </a:prstGeom>
          <a:solidFill>
            <a:schemeClr val="lt1"/>
          </a:solidFill>
          <a:ln w="76200" cap="flat" cmpd="tri">
            <a:solidFill>
              <a:srgbClr val="CC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chemeClr val="dk1"/>
              </a:solidFill>
              <a:latin typeface="Arial"/>
              <a:ea typeface="Arial"/>
              <a:cs typeface="Arial"/>
              <a:sym typeface="Arial"/>
            </a:endParaRPr>
          </a:p>
        </p:txBody>
      </p:sp>
      <p:pic>
        <p:nvPicPr>
          <p:cNvPr id="323" name="Google Shape;323;p25" descr="an30"/>
          <p:cNvPicPr preferRelativeResize="0"/>
          <p:nvPr/>
        </p:nvPicPr>
        <p:blipFill rotWithShape="1">
          <a:blip r:embed="rId3">
            <a:alphaModFix/>
          </a:blip>
          <a:srcRect/>
          <a:stretch/>
        </p:blipFill>
        <p:spPr>
          <a:xfrm>
            <a:off x="4010025" y="275432"/>
            <a:ext cx="1447800" cy="1281112"/>
          </a:xfrm>
          <a:prstGeom prst="rect">
            <a:avLst/>
          </a:prstGeom>
          <a:noFill/>
          <a:ln>
            <a:noFill/>
          </a:ln>
        </p:spPr>
      </p:pic>
      <p:pic>
        <p:nvPicPr>
          <p:cNvPr id="324" name="Google Shape;324;p25" descr="33"/>
          <p:cNvPicPr preferRelativeResize="0"/>
          <p:nvPr/>
        </p:nvPicPr>
        <p:blipFill rotWithShape="1">
          <a:blip r:embed="rId4">
            <a:alphaModFix/>
          </a:blip>
          <a:srcRect/>
          <a:stretch/>
        </p:blipFill>
        <p:spPr>
          <a:xfrm>
            <a:off x="266700" y="1447800"/>
            <a:ext cx="8458200" cy="76200"/>
          </a:xfrm>
          <a:prstGeom prst="rect">
            <a:avLst/>
          </a:prstGeom>
          <a:noFill/>
          <a:ln>
            <a:noFill/>
          </a:ln>
        </p:spPr>
      </p:pic>
      <p:sp>
        <p:nvSpPr>
          <p:cNvPr id="325" name="Google Shape;325;p25"/>
          <p:cNvSpPr/>
          <p:nvPr/>
        </p:nvSpPr>
        <p:spPr>
          <a:xfrm>
            <a:off x="3810000" y="1604963"/>
            <a:ext cx="1676400" cy="439737"/>
          </a:xfrm>
          <a:prstGeom prst="roundRect">
            <a:avLst>
              <a:gd name="adj" fmla="val 16667"/>
            </a:avLst>
          </a:prstGeom>
          <a:gradFill>
            <a:gsLst>
              <a:gs pos="0">
                <a:srgbClr val="FFCC00"/>
              </a:gs>
              <a:gs pos="100000">
                <a:srgbClr val="CC9900"/>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26" name="Google Shape;326;p25"/>
          <p:cNvSpPr/>
          <p:nvPr/>
        </p:nvSpPr>
        <p:spPr>
          <a:xfrm>
            <a:off x="3883025" y="1655763"/>
            <a:ext cx="1536700" cy="341312"/>
          </a:xfrm>
          <a:prstGeom prst="roundRect">
            <a:avLst>
              <a:gd name="adj" fmla="val 16667"/>
            </a:avLst>
          </a:prstGeom>
          <a:gradFill>
            <a:gsLst>
              <a:gs pos="0">
                <a:srgbClr val="FFFF66"/>
              </a:gs>
              <a:gs pos="100000">
                <a:srgbClr val="FFFFCC"/>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27" name="Google Shape;327;p25"/>
          <p:cNvSpPr txBox="1"/>
          <p:nvPr/>
        </p:nvSpPr>
        <p:spPr>
          <a:xfrm>
            <a:off x="3844925" y="1639888"/>
            <a:ext cx="161290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chemeClr val="dk1"/>
                </a:solidFill>
                <a:latin typeface="Arial"/>
                <a:ea typeface="Arial"/>
                <a:cs typeface="Arial"/>
                <a:sym typeface="Arial"/>
              </a:rPr>
              <a:t>Câu hỏi 3</a:t>
            </a:r>
            <a:endParaRPr/>
          </a:p>
        </p:txBody>
      </p:sp>
      <p:pic>
        <p:nvPicPr>
          <p:cNvPr id="328" name="Google Shape;328;p25" descr="ani32"/>
          <p:cNvPicPr preferRelativeResize="0"/>
          <p:nvPr/>
        </p:nvPicPr>
        <p:blipFill rotWithShape="1">
          <a:blip r:embed="rId5">
            <a:alphaModFix/>
          </a:blip>
          <a:srcRect/>
          <a:stretch/>
        </p:blipFill>
        <p:spPr>
          <a:xfrm flipH="1">
            <a:off x="7162800" y="6019800"/>
            <a:ext cx="685800" cy="495300"/>
          </a:xfrm>
          <a:prstGeom prst="rect">
            <a:avLst/>
          </a:prstGeom>
          <a:noFill/>
          <a:ln>
            <a:noFill/>
          </a:ln>
        </p:spPr>
      </p:pic>
      <p:sp>
        <p:nvSpPr>
          <p:cNvPr id="329" name="Google Shape;329;p25"/>
          <p:cNvSpPr/>
          <p:nvPr/>
        </p:nvSpPr>
        <p:spPr>
          <a:xfrm>
            <a:off x="2362200" y="1685925"/>
            <a:ext cx="1295400" cy="219075"/>
          </a:xfrm>
          <a:prstGeom prst="rect">
            <a:avLst/>
          </a:prstGeom>
        </p:spPr>
        <p:txBody>
          <a:bodyPr>
            <a:prstTxWarp prst="textPlain">
              <a:avLst/>
            </a:prstTxWarp>
          </a:bodyPr>
          <a:lstStyle/>
          <a:p>
            <a:pPr lvl="0" algn="l"/>
            <a:r>
              <a:rPr b="0" i="0">
                <a:ln>
                  <a:noFill/>
                </a:ln>
                <a:solidFill>
                  <a:srgbClr val="336699"/>
                </a:solidFill>
                <a:latin typeface="Times New Roman"/>
              </a:rPr>
              <a:t>Ngô Thị Ly</a:t>
            </a:r>
          </a:p>
        </p:txBody>
      </p:sp>
      <p:pic>
        <p:nvPicPr>
          <p:cNvPr id="330" name="Google Shape;330;p25" descr="star_tip_md_wht"/>
          <p:cNvPicPr preferRelativeResize="0"/>
          <p:nvPr/>
        </p:nvPicPr>
        <p:blipFill rotWithShape="1">
          <a:blip r:embed="rId6">
            <a:alphaModFix/>
          </a:blip>
          <a:srcRect/>
          <a:stretch/>
        </p:blipFill>
        <p:spPr>
          <a:xfrm>
            <a:off x="8077200" y="838200"/>
            <a:ext cx="533400" cy="533400"/>
          </a:xfrm>
          <a:prstGeom prst="rect">
            <a:avLst/>
          </a:prstGeom>
          <a:noFill/>
          <a:ln>
            <a:noFill/>
          </a:ln>
        </p:spPr>
      </p:pic>
      <p:pic>
        <p:nvPicPr>
          <p:cNvPr id="331" name="Google Shape;331;p25" descr="people008"/>
          <p:cNvPicPr preferRelativeResize="0"/>
          <p:nvPr/>
        </p:nvPicPr>
        <p:blipFill rotWithShape="1">
          <a:blip r:embed="rId7">
            <a:alphaModFix/>
          </a:blip>
          <a:srcRect/>
          <a:stretch/>
        </p:blipFill>
        <p:spPr>
          <a:xfrm>
            <a:off x="838200" y="5283200"/>
            <a:ext cx="971550" cy="1143000"/>
          </a:xfrm>
          <a:prstGeom prst="rect">
            <a:avLst/>
          </a:prstGeom>
          <a:noFill/>
          <a:ln>
            <a:noFill/>
          </a:ln>
        </p:spPr>
      </p:pic>
      <p:sp>
        <p:nvSpPr>
          <p:cNvPr id="332" name="Google Shape;332;p25"/>
          <p:cNvSpPr txBox="1"/>
          <p:nvPr/>
        </p:nvSpPr>
        <p:spPr>
          <a:xfrm>
            <a:off x="381000" y="2133600"/>
            <a:ext cx="8382000" cy="1077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Tại buổi cắm trại, bạn Cún bông vểnh tai phát hiện ra điều gì?</a:t>
            </a:r>
            <a:endParaRPr/>
          </a:p>
        </p:txBody>
      </p:sp>
      <p:sp>
        <p:nvSpPr>
          <p:cNvPr id="333" name="Google Shape;333;p25"/>
          <p:cNvSpPr txBox="1"/>
          <p:nvPr/>
        </p:nvSpPr>
        <p:spPr>
          <a:xfrm>
            <a:off x="1812925" y="6130925"/>
            <a:ext cx="928459" cy="369332"/>
          </a:xfrm>
          <a:prstGeom prst="rect">
            <a:avLst/>
          </a:prstGeom>
          <a:solidFill>
            <a:srgbClr val="FFCC6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Đáp án</a:t>
            </a:r>
            <a:endParaRPr sz="1800">
              <a:solidFill>
                <a:schemeClr val="dk1"/>
              </a:solidFill>
              <a:latin typeface="Arial"/>
              <a:ea typeface="Arial"/>
              <a:cs typeface="Arial"/>
              <a:sym typeface="Arial"/>
            </a:endParaRPr>
          </a:p>
        </p:txBody>
      </p:sp>
      <p:sp>
        <p:nvSpPr>
          <p:cNvPr id="334" name="Google Shape;334;p25"/>
          <p:cNvSpPr txBox="1"/>
          <p:nvPr/>
        </p:nvSpPr>
        <p:spPr>
          <a:xfrm>
            <a:off x="4419600" y="6096000"/>
            <a:ext cx="8382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5s</a:t>
            </a:r>
            <a:endParaRPr/>
          </a:p>
        </p:txBody>
      </p:sp>
      <p:sp>
        <p:nvSpPr>
          <p:cNvPr id="335" name="Google Shape;335;p25"/>
          <p:cNvSpPr/>
          <p:nvPr/>
        </p:nvSpPr>
        <p:spPr>
          <a:xfrm>
            <a:off x="609600" y="3352800"/>
            <a:ext cx="7239000" cy="685800"/>
          </a:xfrm>
          <a:prstGeom prst="roundRect">
            <a:avLst>
              <a:gd name="adj" fmla="val 16667"/>
            </a:avLst>
          </a:prstGeom>
          <a:solidFill>
            <a:srgbClr val="FFCC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36" name="Google Shape;336;p25"/>
          <p:cNvSpPr txBox="1"/>
          <p:nvPr/>
        </p:nvSpPr>
        <p:spPr>
          <a:xfrm>
            <a:off x="381000" y="3276600"/>
            <a:ext cx="8458200" cy="270827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None/>
            </a:pPr>
            <a:r>
              <a:rPr lang="en-US" sz="3200" b="1">
                <a:solidFill>
                  <a:schemeClr val="dk1"/>
                </a:solidFill>
                <a:latin typeface="Times New Roman"/>
                <a:ea typeface="Times New Roman"/>
                <a:cs typeface="Times New Roman"/>
                <a:sym typeface="Times New Roman"/>
              </a:rPr>
              <a:t>  1. Gà tơ ngồi khóc thút thít ở bụi cây</a:t>
            </a:r>
            <a:endParaRPr sz="3200" b="1">
              <a:solidFill>
                <a:schemeClr val="dk1"/>
              </a:solidFill>
              <a:latin typeface="Times New Roman"/>
              <a:ea typeface="Times New Roman"/>
              <a:cs typeface="Times New Roman"/>
              <a:sym typeface="Times New Roman"/>
            </a:endParaRPr>
          </a:p>
          <a:p>
            <a:pPr marL="342900" marR="0" lvl="0" indent="-342900" algn="l" rtl="0">
              <a:spcBef>
                <a:spcPts val="1600"/>
              </a:spcBef>
              <a:spcAft>
                <a:spcPts val="0"/>
              </a:spcAft>
              <a:buNone/>
            </a:pPr>
            <a:r>
              <a:rPr lang="en-US" sz="3200" b="1">
                <a:solidFill>
                  <a:schemeClr val="dk1"/>
                </a:solidFill>
                <a:latin typeface="Times New Roman"/>
                <a:ea typeface="Times New Roman"/>
                <a:cs typeface="Times New Roman"/>
                <a:sym typeface="Times New Roman"/>
              </a:rPr>
              <a:t>  2. Một điểm vui chơi mới cho cả lớp</a:t>
            </a:r>
            <a:endParaRPr sz="3200" b="1">
              <a:solidFill>
                <a:schemeClr val="dk1"/>
              </a:solidFill>
              <a:latin typeface="Times New Roman"/>
              <a:ea typeface="Times New Roman"/>
              <a:cs typeface="Times New Roman"/>
              <a:sym typeface="Times New Roman"/>
            </a:endParaRPr>
          </a:p>
          <a:p>
            <a:pPr marL="342900" marR="0" lvl="0" indent="-342900" algn="l" rtl="0">
              <a:spcBef>
                <a:spcPts val="1500"/>
              </a:spcBef>
              <a:spcAft>
                <a:spcPts val="0"/>
              </a:spcAft>
              <a:buNone/>
            </a:pPr>
            <a:endParaRPr sz="3000" b="1">
              <a:solidFill>
                <a:schemeClr val="dk1"/>
              </a:solidFill>
              <a:latin typeface="Arial"/>
              <a:ea typeface="Arial"/>
              <a:cs typeface="Arial"/>
              <a:sym typeface="Arial"/>
            </a:endParaRPr>
          </a:p>
          <a:p>
            <a:pPr marL="342900" marR="0" lvl="0" indent="-342900" algn="l" rtl="0">
              <a:spcBef>
                <a:spcPts val="1500"/>
              </a:spcBef>
              <a:spcAft>
                <a:spcPts val="0"/>
              </a:spcAft>
              <a:buNone/>
            </a:pPr>
            <a:endParaRPr sz="3000" b="1">
              <a:solidFill>
                <a:schemeClr val="dk1"/>
              </a:solidFill>
              <a:latin typeface="Arial"/>
              <a:ea typeface="Arial"/>
              <a:cs typeface="Arial"/>
              <a:sym typeface="Arial"/>
            </a:endParaRPr>
          </a:p>
        </p:txBody>
      </p:sp>
      <p:sp>
        <p:nvSpPr>
          <p:cNvPr id="337" name="Google Shape;337;p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02/10/2023</a:t>
            </a:r>
            <a:endParaRPr/>
          </a:p>
        </p:txBody>
      </p:sp>
      <p:sp>
        <p:nvSpPr>
          <p:cNvPr id="338" name="Google Shape;338;p25"/>
          <p:cNvSpPr txBox="1">
            <a:spLocks noGrp="1"/>
          </p:cNvSpPr>
          <p:nvPr>
            <p:ph type="ftr" idx="11"/>
          </p:nvPr>
        </p:nvSpPr>
        <p:spPr>
          <a:xfrm>
            <a:off x="3162300" y="6579040"/>
            <a:ext cx="29718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Ngô Thị Ly</a:t>
            </a:r>
            <a:endParaRPr/>
          </a:p>
        </p:txBody>
      </p:sp>
      <p:sp>
        <p:nvSpPr>
          <p:cNvPr id="339" name="Google Shape;339;p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898989"/>
                </a:solidFill>
                <a:latin typeface="Arial"/>
                <a:ea typeface="Arial"/>
                <a:cs typeface="Arial"/>
                <a:sym typeface="Arial"/>
              </a:rPr>
              <a:t>24</a:t>
            </a:fld>
            <a:endParaRPr sz="1400" b="1">
              <a:solidFill>
                <a:srgbClr val="898989"/>
              </a:solidFill>
              <a:latin typeface="Arial"/>
              <a:ea typeface="Arial"/>
              <a:cs typeface="Arial"/>
              <a:sym typeface="Arial"/>
            </a:endParaRPr>
          </a:p>
        </p:txBody>
      </p:sp>
      <p:sp>
        <p:nvSpPr>
          <p:cNvPr id="340" name="Google Shape;340;p25"/>
          <p:cNvSpPr/>
          <p:nvPr/>
        </p:nvSpPr>
        <p:spPr>
          <a:xfrm>
            <a:off x="5638800" y="1676400"/>
            <a:ext cx="1828800" cy="304800"/>
          </a:xfrm>
          <a:prstGeom prst="rect">
            <a:avLst/>
          </a:prstGeom>
        </p:spPr>
        <p:txBody>
          <a:bodyPr>
            <a:prstTxWarp prst="textPlain">
              <a:avLst/>
            </a:prstTxWarp>
          </a:bodyPr>
          <a:lstStyle/>
          <a:p>
            <a:pPr lvl="0" algn="l"/>
            <a:r>
              <a:rPr b="0" i="0">
                <a:ln>
                  <a:noFill/>
                </a:ln>
                <a:solidFill>
                  <a:srgbClr val="336699"/>
                </a:solidFill>
                <a:latin typeface="Times New Roman"/>
              </a:rPr>
              <a:t>Truyện Gà tơ đi học </a:t>
            </a:r>
          </a:p>
        </p:txBody>
      </p:sp>
      <p:pic>
        <p:nvPicPr>
          <p:cNvPr id="341" name="Google Shape;341;p25"/>
          <p:cNvPicPr preferRelativeResize="0"/>
          <p:nvPr/>
        </p:nvPicPr>
        <p:blipFill rotWithShape="1">
          <a:blip r:embed="rId8">
            <a:alphaModFix/>
          </a:blip>
          <a:srcRect/>
          <a:stretch/>
        </p:blipFill>
        <p:spPr>
          <a:xfrm>
            <a:off x="5038724" y="6054942"/>
            <a:ext cx="714375" cy="401836"/>
          </a:xfrm>
          <a:prstGeom prst="rect">
            <a:avLst/>
          </a:prstGeom>
          <a:noFill/>
          <a:ln>
            <a:noFill/>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5000"/>
                                        <p:tgtEl>
                                          <p:spTgt spid="329"/>
                                        </p:tgtEl>
                                      </p:cBhvr>
                                    </p:animEffect>
                                  </p:childTnLst>
                                </p:cTn>
                              </p:par>
                              <p:par>
                                <p:cTn id="8" presetID="10" presetClass="entr" presetSubtype="0" fill="hold" nodeType="withEffect">
                                  <p:stCondLst>
                                    <p:cond delay="2000"/>
                                  </p:stCondLst>
                                  <p:childTnLst>
                                    <p:set>
                                      <p:cBhvr>
                                        <p:cTn id="9" dur="1" fill="hold">
                                          <p:stCondLst>
                                            <p:cond delay="0"/>
                                          </p:stCondLst>
                                        </p:cTn>
                                        <p:tgtEl>
                                          <p:spTgt spid="332"/>
                                        </p:tgtEl>
                                        <p:attrNameLst>
                                          <p:attrName>style.visibility</p:attrName>
                                        </p:attrNameLst>
                                      </p:cBhvr>
                                      <p:to>
                                        <p:strVal val="visible"/>
                                      </p:to>
                                    </p:set>
                                    <p:animEffect transition="in" filter="fade">
                                      <p:cBhvr>
                                        <p:cTn id="10" dur="80"/>
                                        <p:tgtEl>
                                          <p:spTgt spid="332"/>
                                        </p:tgtEl>
                                      </p:cBhvr>
                                    </p:animEffect>
                                  </p:childTnLst>
                                </p:cTn>
                              </p:par>
                              <p:par>
                                <p:cTn id="11" presetID="10" presetClass="entr" presetSubtype="0" fill="hold" nodeType="withEffect">
                                  <p:stCondLst>
                                    <p:cond delay="5000"/>
                                  </p:stCondLst>
                                  <p:childTnLst>
                                    <p:set>
                                      <p:cBhvr>
                                        <p:cTn id="12" dur="1" fill="hold">
                                          <p:stCondLst>
                                            <p:cond delay="0"/>
                                          </p:stCondLst>
                                        </p:cTn>
                                        <p:tgtEl>
                                          <p:spTgt spid="336"/>
                                        </p:tgtEl>
                                        <p:attrNameLst>
                                          <p:attrName>style.visibility</p:attrName>
                                        </p:attrNameLst>
                                      </p:cBhvr>
                                      <p:to>
                                        <p:strVal val="visible"/>
                                      </p:to>
                                    </p:set>
                                    <p:animEffect transition="in" filter="fade">
                                      <p:cBhvr>
                                        <p:cTn id="13" dur="150"/>
                                        <p:tgtEl>
                                          <p:spTgt spid="336"/>
                                        </p:tgtEl>
                                      </p:cBhvr>
                                    </p:animEffect>
                                  </p:childTnLst>
                                </p:cTn>
                              </p:par>
                              <p:par>
                                <p:cTn id="14" presetID="10" presetClass="entr" presetSubtype="0" fill="hold" nodeType="withEffect">
                                  <p:stCondLst>
                                    <p:cond delay="0"/>
                                  </p:stCondLst>
                                  <p:childTnLst>
                                    <p:set>
                                      <p:cBhvr>
                                        <p:cTn id="15" dur="1" fill="hold">
                                          <p:stCondLst>
                                            <p:cond delay="0"/>
                                          </p:stCondLst>
                                        </p:cTn>
                                        <p:tgtEl>
                                          <p:spTgt spid="340"/>
                                        </p:tgtEl>
                                        <p:attrNameLst>
                                          <p:attrName>style.visibility</p:attrName>
                                        </p:attrNameLst>
                                      </p:cBhvr>
                                      <p:to>
                                        <p:strVal val="visible"/>
                                      </p:to>
                                    </p:set>
                                    <p:animEffect transition="in" filter="fade">
                                      <p:cBhvr>
                                        <p:cTn id="16" dur="5000"/>
                                        <p:tgtEl>
                                          <p:spTgt spid="34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1"/>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335"/>
                                        </p:tgtEl>
                                        <p:attrNameLst>
                                          <p:attrName>style.visibility</p:attrName>
                                        </p:attrNameLst>
                                      </p:cBhvr>
                                      <p:to>
                                        <p:strVal val="visible"/>
                                      </p:to>
                                    </p:set>
                                    <p:animEffect transition="in" filter="fade">
                                      <p:cBhvr>
                                        <p:cTn id="23" dur="5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6"/>
          <p:cNvSpPr/>
          <p:nvPr/>
        </p:nvSpPr>
        <p:spPr>
          <a:xfrm>
            <a:off x="2819400" y="3962400"/>
            <a:ext cx="1981200" cy="520700"/>
          </a:xfrm>
          <a:prstGeom prst="roundRect">
            <a:avLst>
              <a:gd name="adj" fmla="val 16667"/>
            </a:avLst>
          </a:prstGeom>
          <a:solidFill>
            <a:srgbClr val="FFCC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47" name="Google Shape;347;p26"/>
          <p:cNvSpPr/>
          <p:nvPr/>
        </p:nvSpPr>
        <p:spPr>
          <a:xfrm>
            <a:off x="228600" y="228600"/>
            <a:ext cx="8686800" cy="4953000"/>
          </a:xfrm>
          <a:prstGeom prst="roundRect">
            <a:avLst>
              <a:gd name="adj" fmla="val 16667"/>
            </a:avLst>
          </a:prstGeom>
          <a:solidFill>
            <a:schemeClr val="lt1"/>
          </a:solidFill>
          <a:ln w="76200" cap="flat" cmpd="tri">
            <a:solidFill>
              <a:srgbClr val="CC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chemeClr val="dk1"/>
              </a:solidFill>
              <a:latin typeface="Arial"/>
              <a:ea typeface="Arial"/>
              <a:cs typeface="Arial"/>
              <a:sym typeface="Arial"/>
            </a:endParaRPr>
          </a:p>
        </p:txBody>
      </p:sp>
      <p:pic>
        <p:nvPicPr>
          <p:cNvPr id="348" name="Google Shape;348;p26" descr="an30"/>
          <p:cNvPicPr preferRelativeResize="0"/>
          <p:nvPr/>
        </p:nvPicPr>
        <p:blipFill rotWithShape="1">
          <a:blip r:embed="rId3">
            <a:alphaModFix/>
          </a:blip>
          <a:srcRect/>
          <a:stretch/>
        </p:blipFill>
        <p:spPr>
          <a:xfrm>
            <a:off x="4050030" y="361756"/>
            <a:ext cx="1447800" cy="1281112"/>
          </a:xfrm>
          <a:prstGeom prst="rect">
            <a:avLst/>
          </a:prstGeom>
          <a:noFill/>
          <a:ln>
            <a:noFill/>
          </a:ln>
        </p:spPr>
      </p:pic>
      <p:pic>
        <p:nvPicPr>
          <p:cNvPr id="349" name="Google Shape;349;p26" descr="33"/>
          <p:cNvPicPr preferRelativeResize="0"/>
          <p:nvPr/>
        </p:nvPicPr>
        <p:blipFill rotWithShape="1">
          <a:blip r:embed="rId4">
            <a:alphaModFix/>
          </a:blip>
          <a:srcRect/>
          <a:stretch/>
        </p:blipFill>
        <p:spPr>
          <a:xfrm>
            <a:off x="266700" y="1447800"/>
            <a:ext cx="8458200" cy="76200"/>
          </a:xfrm>
          <a:prstGeom prst="rect">
            <a:avLst/>
          </a:prstGeom>
          <a:noFill/>
          <a:ln>
            <a:noFill/>
          </a:ln>
        </p:spPr>
      </p:pic>
      <p:sp>
        <p:nvSpPr>
          <p:cNvPr id="350" name="Google Shape;350;p26"/>
          <p:cNvSpPr/>
          <p:nvPr/>
        </p:nvSpPr>
        <p:spPr>
          <a:xfrm>
            <a:off x="3810000" y="1604963"/>
            <a:ext cx="1676400" cy="439737"/>
          </a:xfrm>
          <a:prstGeom prst="roundRect">
            <a:avLst>
              <a:gd name="adj" fmla="val 16667"/>
            </a:avLst>
          </a:prstGeom>
          <a:gradFill>
            <a:gsLst>
              <a:gs pos="0">
                <a:srgbClr val="FFCC00"/>
              </a:gs>
              <a:gs pos="100000">
                <a:srgbClr val="CC9900"/>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51" name="Google Shape;351;p26"/>
          <p:cNvSpPr/>
          <p:nvPr/>
        </p:nvSpPr>
        <p:spPr>
          <a:xfrm>
            <a:off x="3883025" y="1655763"/>
            <a:ext cx="1536700" cy="341312"/>
          </a:xfrm>
          <a:prstGeom prst="roundRect">
            <a:avLst>
              <a:gd name="adj" fmla="val 16667"/>
            </a:avLst>
          </a:prstGeom>
          <a:gradFill>
            <a:gsLst>
              <a:gs pos="0">
                <a:srgbClr val="FFFF66"/>
              </a:gs>
              <a:gs pos="100000">
                <a:srgbClr val="FFFFCC"/>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52" name="Google Shape;352;p26"/>
          <p:cNvSpPr txBox="1"/>
          <p:nvPr/>
        </p:nvSpPr>
        <p:spPr>
          <a:xfrm>
            <a:off x="3844925" y="1639888"/>
            <a:ext cx="161290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chemeClr val="dk1"/>
                </a:solidFill>
                <a:latin typeface="Arial"/>
                <a:ea typeface="Arial"/>
                <a:cs typeface="Arial"/>
                <a:sym typeface="Arial"/>
              </a:rPr>
              <a:t>Câu hỏi 4</a:t>
            </a:r>
            <a:endParaRPr/>
          </a:p>
        </p:txBody>
      </p:sp>
      <p:pic>
        <p:nvPicPr>
          <p:cNvPr id="353" name="Google Shape;353;p26" descr="ani32"/>
          <p:cNvPicPr preferRelativeResize="0"/>
          <p:nvPr/>
        </p:nvPicPr>
        <p:blipFill rotWithShape="1">
          <a:blip r:embed="rId5">
            <a:alphaModFix/>
          </a:blip>
          <a:srcRect/>
          <a:stretch/>
        </p:blipFill>
        <p:spPr>
          <a:xfrm flipH="1">
            <a:off x="7162800" y="6019800"/>
            <a:ext cx="685800" cy="495300"/>
          </a:xfrm>
          <a:prstGeom prst="rect">
            <a:avLst/>
          </a:prstGeom>
          <a:noFill/>
          <a:ln>
            <a:noFill/>
          </a:ln>
        </p:spPr>
      </p:pic>
      <p:sp>
        <p:nvSpPr>
          <p:cNvPr id="354" name="Google Shape;354;p26"/>
          <p:cNvSpPr/>
          <p:nvPr/>
        </p:nvSpPr>
        <p:spPr>
          <a:xfrm>
            <a:off x="2362200" y="1685925"/>
            <a:ext cx="1295400" cy="219075"/>
          </a:xfrm>
          <a:prstGeom prst="rect">
            <a:avLst/>
          </a:prstGeom>
        </p:spPr>
        <p:txBody>
          <a:bodyPr>
            <a:prstTxWarp prst="textPlain">
              <a:avLst/>
            </a:prstTxWarp>
          </a:bodyPr>
          <a:lstStyle/>
          <a:p>
            <a:pPr lvl="0" algn="l"/>
            <a:r>
              <a:rPr b="0" i="0">
                <a:ln>
                  <a:noFill/>
                </a:ln>
                <a:solidFill>
                  <a:srgbClr val="336699"/>
                </a:solidFill>
                <a:latin typeface="Times New Roman"/>
              </a:rPr>
              <a:t>Ngô Thị Ly</a:t>
            </a:r>
          </a:p>
        </p:txBody>
      </p:sp>
      <p:pic>
        <p:nvPicPr>
          <p:cNvPr id="355" name="Google Shape;355;p26" descr="star_tip_md_wht"/>
          <p:cNvPicPr preferRelativeResize="0"/>
          <p:nvPr/>
        </p:nvPicPr>
        <p:blipFill rotWithShape="1">
          <a:blip r:embed="rId6">
            <a:alphaModFix/>
          </a:blip>
          <a:srcRect/>
          <a:stretch/>
        </p:blipFill>
        <p:spPr>
          <a:xfrm>
            <a:off x="8077200" y="838200"/>
            <a:ext cx="533400" cy="533400"/>
          </a:xfrm>
          <a:prstGeom prst="rect">
            <a:avLst/>
          </a:prstGeom>
          <a:noFill/>
          <a:ln>
            <a:noFill/>
          </a:ln>
        </p:spPr>
      </p:pic>
      <p:pic>
        <p:nvPicPr>
          <p:cNvPr id="356" name="Google Shape;356;p26" descr="people008"/>
          <p:cNvPicPr preferRelativeResize="0"/>
          <p:nvPr/>
        </p:nvPicPr>
        <p:blipFill rotWithShape="1">
          <a:blip r:embed="rId7">
            <a:alphaModFix/>
          </a:blip>
          <a:srcRect/>
          <a:stretch/>
        </p:blipFill>
        <p:spPr>
          <a:xfrm>
            <a:off x="838200" y="5283200"/>
            <a:ext cx="971550" cy="1143000"/>
          </a:xfrm>
          <a:prstGeom prst="rect">
            <a:avLst/>
          </a:prstGeom>
          <a:noFill/>
          <a:ln>
            <a:noFill/>
          </a:ln>
        </p:spPr>
      </p:pic>
      <p:sp>
        <p:nvSpPr>
          <p:cNvPr id="357" name="Google Shape;357;p26"/>
          <p:cNvSpPr txBox="1"/>
          <p:nvPr/>
        </p:nvSpPr>
        <p:spPr>
          <a:xfrm>
            <a:off x="381000" y="2133600"/>
            <a:ext cx="8382000" cy="1077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Sau khi được cô giáo an ủi, động viên, Gà tơ có thay đổi bản thân không?</a:t>
            </a:r>
            <a:endParaRPr/>
          </a:p>
        </p:txBody>
      </p:sp>
      <p:sp>
        <p:nvSpPr>
          <p:cNvPr id="358" name="Google Shape;358;p26"/>
          <p:cNvSpPr txBox="1"/>
          <p:nvPr/>
        </p:nvSpPr>
        <p:spPr>
          <a:xfrm>
            <a:off x="1812925" y="6130925"/>
            <a:ext cx="928459" cy="369332"/>
          </a:xfrm>
          <a:prstGeom prst="rect">
            <a:avLst/>
          </a:prstGeom>
          <a:solidFill>
            <a:srgbClr val="FFCC6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Đáp án</a:t>
            </a:r>
            <a:endParaRPr sz="1800">
              <a:solidFill>
                <a:schemeClr val="dk1"/>
              </a:solidFill>
              <a:latin typeface="Arial"/>
              <a:ea typeface="Arial"/>
              <a:cs typeface="Arial"/>
              <a:sym typeface="Arial"/>
            </a:endParaRPr>
          </a:p>
        </p:txBody>
      </p:sp>
      <p:grpSp>
        <p:nvGrpSpPr>
          <p:cNvPr id="359" name="Google Shape;359;p26"/>
          <p:cNvGrpSpPr/>
          <p:nvPr/>
        </p:nvGrpSpPr>
        <p:grpSpPr>
          <a:xfrm>
            <a:off x="8915400" y="7467600"/>
            <a:ext cx="1370013" cy="1295400"/>
            <a:chOff x="4574" y="3342"/>
            <a:chExt cx="960" cy="912"/>
          </a:xfrm>
        </p:grpSpPr>
        <p:sp>
          <p:nvSpPr>
            <p:cNvPr id="360" name="Google Shape;360;p26"/>
            <p:cNvSpPr/>
            <p:nvPr/>
          </p:nvSpPr>
          <p:spPr>
            <a:xfrm>
              <a:off x="4574" y="3342"/>
              <a:ext cx="960" cy="912"/>
            </a:xfrm>
            <a:prstGeom prst="star16">
              <a:avLst>
                <a:gd name="adj" fmla="val 37500"/>
              </a:avLst>
            </a:prstGeom>
            <a:solidFill>
              <a:srgbClr val="00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61" name="Google Shape;361;p26"/>
            <p:cNvSpPr txBox="1"/>
            <p:nvPr/>
          </p:nvSpPr>
          <p:spPr>
            <a:xfrm>
              <a:off x="4828" y="3591"/>
              <a:ext cx="479" cy="452"/>
            </a:xfrm>
            <a:prstGeom prst="rect">
              <a:avLst/>
            </a:prstGeom>
            <a:solidFill>
              <a:srgbClr val="0000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Times New Roman"/>
                  <a:ea typeface="Times New Roman"/>
                  <a:cs typeface="Times New Roman"/>
                  <a:sym typeface="Times New Roman"/>
                </a:rPr>
                <a:t>1</a:t>
              </a:r>
              <a:endParaRPr/>
            </a:p>
          </p:txBody>
        </p:sp>
      </p:grpSp>
      <p:grpSp>
        <p:nvGrpSpPr>
          <p:cNvPr id="362" name="Google Shape;362;p26"/>
          <p:cNvGrpSpPr/>
          <p:nvPr/>
        </p:nvGrpSpPr>
        <p:grpSpPr>
          <a:xfrm>
            <a:off x="8459788" y="7543800"/>
            <a:ext cx="1368425" cy="1295400"/>
            <a:chOff x="4574" y="3342"/>
            <a:chExt cx="960" cy="912"/>
          </a:xfrm>
        </p:grpSpPr>
        <p:sp>
          <p:nvSpPr>
            <p:cNvPr id="363" name="Google Shape;363;p26"/>
            <p:cNvSpPr/>
            <p:nvPr/>
          </p:nvSpPr>
          <p:spPr>
            <a:xfrm>
              <a:off x="4574" y="3342"/>
              <a:ext cx="960" cy="912"/>
            </a:xfrm>
            <a:prstGeom prst="star16">
              <a:avLst>
                <a:gd name="adj" fmla="val 37500"/>
              </a:avLst>
            </a:prstGeom>
            <a:solidFill>
              <a:srgbClr val="00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64" name="Google Shape;364;p26"/>
            <p:cNvSpPr txBox="1"/>
            <p:nvPr/>
          </p:nvSpPr>
          <p:spPr>
            <a:xfrm>
              <a:off x="4828" y="3591"/>
              <a:ext cx="479" cy="452"/>
            </a:xfrm>
            <a:prstGeom prst="rect">
              <a:avLst/>
            </a:prstGeom>
            <a:solidFill>
              <a:srgbClr val="0000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Times New Roman"/>
                  <a:ea typeface="Times New Roman"/>
                  <a:cs typeface="Times New Roman"/>
                  <a:sym typeface="Times New Roman"/>
                </a:rPr>
                <a:t>2</a:t>
              </a:r>
              <a:endParaRPr/>
            </a:p>
          </p:txBody>
        </p:sp>
      </p:grpSp>
      <p:grpSp>
        <p:nvGrpSpPr>
          <p:cNvPr id="365" name="Google Shape;365;p26"/>
          <p:cNvGrpSpPr/>
          <p:nvPr/>
        </p:nvGrpSpPr>
        <p:grpSpPr>
          <a:xfrm>
            <a:off x="8763000" y="7467600"/>
            <a:ext cx="1370013" cy="1295400"/>
            <a:chOff x="4574" y="3342"/>
            <a:chExt cx="960" cy="912"/>
          </a:xfrm>
        </p:grpSpPr>
        <p:sp>
          <p:nvSpPr>
            <p:cNvPr id="366" name="Google Shape;366;p26"/>
            <p:cNvSpPr/>
            <p:nvPr/>
          </p:nvSpPr>
          <p:spPr>
            <a:xfrm>
              <a:off x="4574" y="3342"/>
              <a:ext cx="960" cy="912"/>
            </a:xfrm>
            <a:prstGeom prst="star16">
              <a:avLst>
                <a:gd name="adj" fmla="val 37500"/>
              </a:avLst>
            </a:prstGeom>
            <a:solidFill>
              <a:srgbClr val="00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67" name="Google Shape;367;p26"/>
            <p:cNvSpPr txBox="1"/>
            <p:nvPr/>
          </p:nvSpPr>
          <p:spPr>
            <a:xfrm>
              <a:off x="4828" y="3591"/>
              <a:ext cx="479" cy="452"/>
            </a:xfrm>
            <a:prstGeom prst="rect">
              <a:avLst/>
            </a:prstGeom>
            <a:solidFill>
              <a:srgbClr val="0000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Times New Roman"/>
                  <a:ea typeface="Times New Roman"/>
                  <a:cs typeface="Times New Roman"/>
                  <a:sym typeface="Times New Roman"/>
                </a:rPr>
                <a:t>3</a:t>
              </a:r>
              <a:endParaRPr/>
            </a:p>
          </p:txBody>
        </p:sp>
      </p:grpSp>
      <p:grpSp>
        <p:nvGrpSpPr>
          <p:cNvPr id="368" name="Google Shape;368;p26"/>
          <p:cNvGrpSpPr/>
          <p:nvPr/>
        </p:nvGrpSpPr>
        <p:grpSpPr>
          <a:xfrm>
            <a:off x="8839200" y="7772400"/>
            <a:ext cx="1370013" cy="1295400"/>
            <a:chOff x="4574" y="3342"/>
            <a:chExt cx="960" cy="912"/>
          </a:xfrm>
        </p:grpSpPr>
        <p:sp>
          <p:nvSpPr>
            <p:cNvPr id="369" name="Google Shape;369;p26"/>
            <p:cNvSpPr/>
            <p:nvPr/>
          </p:nvSpPr>
          <p:spPr>
            <a:xfrm>
              <a:off x="4574" y="3342"/>
              <a:ext cx="960" cy="912"/>
            </a:xfrm>
            <a:prstGeom prst="star16">
              <a:avLst>
                <a:gd name="adj" fmla="val 37500"/>
              </a:avLst>
            </a:prstGeom>
            <a:solidFill>
              <a:srgbClr val="00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70" name="Google Shape;370;p26"/>
            <p:cNvSpPr txBox="1"/>
            <p:nvPr/>
          </p:nvSpPr>
          <p:spPr>
            <a:xfrm>
              <a:off x="4828" y="3591"/>
              <a:ext cx="479" cy="452"/>
            </a:xfrm>
            <a:prstGeom prst="rect">
              <a:avLst/>
            </a:prstGeom>
            <a:solidFill>
              <a:srgbClr val="0000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Times New Roman"/>
                  <a:ea typeface="Times New Roman"/>
                  <a:cs typeface="Times New Roman"/>
                  <a:sym typeface="Times New Roman"/>
                </a:rPr>
                <a:t>4</a:t>
              </a:r>
              <a:endParaRPr/>
            </a:p>
          </p:txBody>
        </p:sp>
      </p:grpSp>
      <p:grpSp>
        <p:nvGrpSpPr>
          <p:cNvPr id="371" name="Google Shape;371;p26"/>
          <p:cNvGrpSpPr/>
          <p:nvPr/>
        </p:nvGrpSpPr>
        <p:grpSpPr>
          <a:xfrm>
            <a:off x="8459788" y="7391400"/>
            <a:ext cx="1368425" cy="1295400"/>
            <a:chOff x="4574" y="3342"/>
            <a:chExt cx="960" cy="912"/>
          </a:xfrm>
        </p:grpSpPr>
        <p:sp>
          <p:nvSpPr>
            <p:cNvPr id="372" name="Google Shape;372;p26"/>
            <p:cNvSpPr/>
            <p:nvPr/>
          </p:nvSpPr>
          <p:spPr>
            <a:xfrm>
              <a:off x="4574" y="3342"/>
              <a:ext cx="960" cy="912"/>
            </a:xfrm>
            <a:prstGeom prst="star16">
              <a:avLst>
                <a:gd name="adj" fmla="val 37500"/>
              </a:avLst>
            </a:prstGeom>
            <a:solidFill>
              <a:srgbClr val="00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73" name="Google Shape;373;p26"/>
            <p:cNvSpPr txBox="1"/>
            <p:nvPr/>
          </p:nvSpPr>
          <p:spPr>
            <a:xfrm>
              <a:off x="4828" y="3591"/>
              <a:ext cx="479" cy="452"/>
            </a:xfrm>
            <a:prstGeom prst="rect">
              <a:avLst/>
            </a:prstGeom>
            <a:solidFill>
              <a:srgbClr val="0000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Times New Roman"/>
                  <a:ea typeface="Times New Roman"/>
                  <a:cs typeface="Times New Roman"/>
                  <a:sym typeface="Times New Roman"/>
                </a:rPr>
                <a:t>5</a:t>
              </a:r>
              <a:endParaRPr/>
            </a:p>
          </p:txBody>
        </p:sp>
      </p:grpSp>
      <p:grpSp>
        <p:nvGrpSpPr>
          <p:cNvPr id="374" name="Google Shape;374;p26"/>
          <p:cNvGrpSpPr/>
          <p:nvPr/>
        </p:nvGrpSpPr>
        <p:grpSpPr>
          <a:xfrm>
            <a:off x="8763000" y="7391400"/>
            <a:ext cx="1370013" cy="1295400"/>
            <a:chOff x="4574" y="3342"/>
            <a:chExt cx="960" cy="912"/>
          </a:xfrm>
        </p:grpSpPr>
        <p:sp>
          <p:nvSpPr>
            <p:cNvPr id="375" name="Google Shape;375;p26"/>
            <p:cNvSpPr/>
            <p:nvPr/>
          </p:nvSpPr>
          <p:spPr>
            <a:xfrm>
              <a:off x="4574" y="3342"/>
              <a:ext cx="960" cy="912"/>
            </a:xfrm>
            <a:prstGeom prst="star16">
              <a:avLst>
                <a:gd name="adj" fmla="val 37500"/>
              </a:avLst>
            </a:prstGeom>
            <a:solidFill>
              <a:srgbClr val="00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76" name="Google Shape;376;p26"/>
            <p:cNvSpPr txBox="1"/>
            <p:nvPr/>
          </p:nvSpPr>
          <p:spPr>
            <a:xfrm>
              <a:off x="4828" y="3591"/>
              <a:ext cx="479" cy="452"/>
            </a:xfrm>
            <a:prstGeom prst="rect">
              <a:avLst/>
            </a:prstGeom>
            <a:solidFill>
              <a:srgbClr val="0000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Times New Roman"/>
                  <a:ea typeface="Times New Roman"/>
                  <a:cs typeface="Times New Roman"/>
                  <a:sym typeface="Times New Roman"/>
                </a:rPr>
                <a:t>6</a:t>
              </a:r>
              <a:endParaRPr/>
            </a:p>
          </p:txBody>
        </p:sp>
      </p:grpSp>
      <p:grpSp>
        <p:nvGrpSpPr>
          <p:cNvPr id="377" name="Google Shape;377;p26"/>
          <p:cNvGrpSpPr/>
          <p:nvPr/>
        </p:nvGrpSpPr>
        <p:grpSpPr>
          <a:xfrm>
            <a:off x="8459788" y="7315200"/>
            <a:ext cx="1368425" cy="1295400"/>
            <a:chOff x="4574" y="3342"/>
            <a:chExt cx="960" cy="912"/>
          </a:xfrm>
        </p:grpSpPr>
        <p:sp>
          <p:nvSpPr>
            <p:cNvPr id="378" name="Google Shape;378;p26"/>
            <p:cNvSpPr/>
            <p:nvPr/>
          </p:nvSpPr>
          <p:spPr>
            <a:xfrm>
              <a:off x="4574" y="3342"/>
              <a:ext cx="960" cy="912"/>
            </a:xfrm>
            <a:prstGeom prst="star16">
              <a:avLst>
                <a:gd name="adj" fmla="val 37500"/>
              </a:avLst>
            </a:prstGeom>
            <a:solidFill>
              <a:srgbClr val="00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79" name="Google Shape;379;p26"/>
            <p:cNvSpPr txBox="1"/>
            <p:nvPr/>
          </p:nvSpPr>
          <p:spPr>
            <a:xfrm>
              <a:off x="4828" y="3591"/>
              <a:ext cx="479" cy="452"/>
            </a:xfrm>
            <a:prstGeom prst="rect">
              <a:avLst/>
            </a:prstGeom>
            <a:solidFill>
              <a:srgbClr val="0000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Times New Roman"/>
                  <a:ea typeface="Times New Roman"/>
                  <a:cs typeface="Times New Roman"/>
                  <a:sym typeface="Times New Roman"/>
                </a:rPr>
                <a:t>7</a:t>
              </a:r>
              <a:endParaRPr/>
            </a:p>
          </p:txBody>
        </p:sp>
      </p:grpSp>
      <p:grpSp>
        <p:nvGrpSpPr>
          <p:cNvPr id="380" name="Google Shape;380;p26"/>
          <p:cNvGrpSpPr/>
          <p:nvPr/>
        </p:nvGrpSpPr>
        <p:grpSpPr>
          <a:xfrm>
            <a:off x="8459788" y="7467600"/>
            <a:ext cx="1368425" cy="1295400"/>
            <a:chOff x="4574" y="3342"/>
            <a:chExt cx="960" cy="912"/>
          </a:xfrm>
        </p:grpSpPr>
        <p:sp>
          <p:nvSpPr>
            <p:cNvPr id="381" name="Google Shape;381;p26"/>
            <p:cNvSpPr/>
            <p:nvPr/>
          </p:nvSpPr>
          <p:spPr>
            <a:xfrm>
              <a:off x="4574" y="3342"/>
              <a:ext cx="960" cy="912"/>
            </a:xfrm>
            <a:prstGeom prst="star16">
              <a:avLst>
                <a:gd name="adj" fmla="val 37500"/>
              </a:avLst>
            </a:prstGeom>
            <a:solidFill>
              <a:srgbClr val="00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82" name="Google Shape;382;p26"/>
            <p:cNvSpPr txBox="1"/>
            <p:nvPr/>
          </p:nvSpPr>
          <p:spPr>
            <a:xfrm>
              <a:off x="4828" y="3591"/>
              <a:ext cx="479" cy="452"/>
            </a:xfrm>
            <a:prstGeom prst="rect">
              <a:avLst/>
            </a:prstGeom>
            <a:solidFill>
              <a:srgbClr val="0000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Times New Roman"/>
                  <a:ea typeface="Times New Roman"/>
                  <a:cs typeface="Times New Roman"/>
                  <a:sym typeface="Times New Roman"/>
                </a:rPr>
                <a:t>8</a:t>
              </a:r>
              <a:endParaRPr/>
            </a:p>
          </p:txBody>
        </p:sp>
      </p:grpSp>
      <p:grpSp>
        <p:nvGrpSpPr>
          <p:cNvPr id="383" name="Google Shape;383;p26"/>
          <p:cNvGrpSpPr/>
          <p:nvPr/>
        </p:nvGrpSpPr>
        <p:grpSpPr>
          <a:xfrm>
            <a:off x="8839200" y="7696200"/>
            <a:ext cx="1370013" cy="1295400"/>
            <a:chOff x="4574" y="3342"/>
            <a:chExt cx="960" cy="912"/>
          </a:xfrm>
        </p:grpSpPr>
        <p:sp>
          <p:nvSpPr>
            <p:cNvPr id="384" name="Google Shape;384;p26"/>
            <p:cNvSpPr/>
            <p:nvPr/>
          </p:nvSpPr>
          <p:spPr>
            <a:xfrm>
              <a:off x="4574" y="3342"/>
              <a:ext cx="960" cy="912"/>
            </a:xfrm>
            <a:prstGeom prst="star16">
              <a:avLst>
                <a:gd name="adj" fmla="val 37500"/>
              </a:avLst>
            </a:prstGeom>
            <a:solidFill>
              <a:srgbClr val="00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85" name="Google Shape;385;p26"/>
            <p:cNvSpPr txBox="1"/>
            <p:nvPr/>
          </p:nvSpPr>
          <p:spPr>
            <a:xfrm>
              <a:off x="4828" y="3591"/>
              <a:ext cx="479" cy="452"/>
            </a:xfrm>
            <a:prstGeom prst="rect">
              <a:avLst/>
            </a:prstGeom>
            <a:solidFill>
              <a:srgbClr val="0000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Times New Roman"/>
                  <a:ea typeface="Times New Roman"/>
                  <a:cs typeface="Times New Roman"/>
                  <a:sym typeface="Times New Roman"/>
                </a:rPr>
                <a:t>9</a:t>
              </a:r>
              <a:endParaRPr/>
            </a:p>
          </p:txBody>
        </p:sp>
      </p:grpSp>
      <p:grpSp>
        <p:nvGrpSpPr>
          <p:cNvPr id="386" name="Google Shape;386;p26"/>
          <p:cNvGrpSpPr/>
          <p:nvPr/>
        </p:nvGrpSpPr>
        <p:grpSpPr>
          <a:xfrm>
            <a:off x="8763000" y="7162800"/>
            <a:ext cx="1770063" cy="2773363"/>
            <a:chOff x="4828" y="3591"/>
            <a:chExt cx="1239" cy="1952"/>
          </a:xfrm>
        </p:grpSpPr>
        <p:sp>
          <p:nvSpPr>
            <p:cNvPr id="387" name="Google Shape;387;p26"/>
            <p:cNvSpPr/>
            <p:nvPr/>
          </p:nvSpPr>
          <p:spPr>
            <a:xfrm>
              <a:off x="5107" y="4631"/>
              <a:ext cx="960" cy="912"/>
            </a:xfrm>
            <a:prstGeom prst="star16">
              <a:avLst>
                <a:gd name="adj" fmla="val 37500"/>
              </a:avLst>
            </a:prstGeom>
            <a:solidFill>
              <a:srgbClr val="00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88" name="Google Shape;388;p26"/>
            <p:cNvSpPr txBox="1"/>
            <p:nvPr/>
          </p:nvSpPr>
          <p:spPr>
            <a:xfrm>
              <a:off x="4828" y="3591"/>
              <a:ext cx="480" cy="494"/>
            </a:xfrm>
            <a:prstGeom prst="rect">
              <a:avLst/>
            </a:prstGeom>
            <a:solidFill>
              <a:srgbClr val="0000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Times New Roman"/>
                  <a:ea typeface="Times New Roman"/>
                  <a:cs typeface="Times New Roman"/>
                  <a:sym typeface="Times New Roman"/>
                </a:rPr>
                <a:t>HÕt giê</a:t>
              </a:r>
              <a:endParaRPr/>
            </a:p>
          </p:txBody>
        </p:sp>
      </p:grpSp>
      <p:sp>
        <p:nvSpPr>
          <p:cNvPr id="389" name="Google Shape;389;p26"/>
          <p:cNvSpPr txBox="1"/>
          <p:nvPr/>
        </p:nvSpPr>
        <p:spPr>
          <a:xfrm>
            <a:off x="4572000" y="5943600"/>
            <a:ext cx="8382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5s</a:t>
            </a:r>
            <a:endParaRPr/>
          </a:p>
        </p:txBody>
      </p:sp>
      <p:sp>
        <p:nvSpPr>
          <p:cNvPr id="390" name="Google Shape;390;p26"/>
          <p:cNvSpPr/>
          <p:nvPr/>
        </p:nvSpPr>
        <p:spPr>
          <a:xfrm>
            <a:off x="609600" y="3886200"/>
            <a:ext cx="4724400" cy="838200"/>
          </a:xfrm>
          <a:prstGeom prst="roundRect">
            <a:avLst>
              <a:gd name="adj" fmla="val 16667"/>
            </a:avLst>
          </a:prstGeom>
          <a:solidFill>
            <a:srgbClr val="FFCC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91" name="Google Shape;391;p26"/>
          <p:cNvSpPr txBox="1"/>
          <p:nvPr/>
        </p:nvSpPr>
        <p:spPr>
          <a:xfrm>
            <a:off x="304800" y="3276600"/>
            <a:ext cx="8458200" cy="270827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None/>
            </a:pPr>
            <a:r>
              <a:rPr lang="en-US" sz="3200" b="1">
                <a:solidFill>
                  <a:schemeClr val="dk1"/>
                </a:solidFill>
                <a:latin typeface="Times New Roman"/>
                <a:ea typeface="Times New Roman"/>
                <a:cs typeface="Times New Roman"/>
                <a:sym typeface="Times New Roman"/>
              </a:rPr>
              <a:t>  1. Không thay đổi</a:t>
            </a:r>
            <a:endParaRPr/>
          </a:p>
          <a:p>
            <a:pPr marL="342900" marR="0" lvl="0" indent="-342900" algn="l" rtl="0">
              <a:spcBef>
                <a:spcPts val="1600"/>
              </a:spcBef>
              <a:spcAft>
                <a:spcPts val="0"/>
              </a:spcAft>
              <a:buNone/>
            </a:pPr>
            <a:r>
              <a:rPr lang="en-US" sz="3200" b="1">
                <a:solidFill>
                  <a:schemeClr val="dk1"/>
                </a:solidFill>
                <a:latin typeface="Times New Roman"/>
                <a:ea typeface="Times New Roman"/>
                <a:cs typeface="Times New Roman"/>
                <a:sym typeface="Times New Roman"/>
              </a:rPr>
              <a:t>  2. Có, thay đổi rất nhiều</a:t>
            </a:r>
            <a:endParaRPr/>
          </a:p>
          <a:p>
            <a:pPr marL="342900" marR="0" lvl="0" indent="-342900" algn="l" rtl="0">
              <a:spcBef>
                <a:spcPts val="1500"/>
              </a:spcBef>
              <a:spcAft>
                <a:spcPts val="0"/>
              </a:spcAft>
              <a:buNone/>
            </a:pPr>
            <a:endParaRPr sz="3000" b="1">
              <a:solidFill>
                <a:schemeClr val="dk1"/>
              </a:solidFill>
              <a:latin typeface="Arial"/>
              <a:ea typeface="Arial"/>
              <a:cs typeface="Arial"/>
              <a:sym typeface="Arial"/>
            </a:endParaRPr>
          </a:p>
          <a:p>
            <a:pPr marL="342900" marR="0" lvl="0" indent="-342900" algn="l" rtl="0">
              <a:spcBef>
                <a:spcPts val="1500"/>
              </a:spcBef>
              <a:spcAft>
                <a:spcPts val="0"/>
              </a:spcAft>
              <a:buNone/>
            </a:pPr>
            <a:endParaRPr sz="3000" b="1">
              <a:solidFill>
                <a:schemeClr val="dk1"/>
              </a:solidFill>
              <a:latin typeface="Arial"/>
              <a:ea typeface="Arial"/>
              <a:cs typeface="Arial"/>
              <a:sym typeface="Arial"/>
            </a:endParaRPr>
          </a:p>
        </p:txBody>
      </p:sp>
      <p:sp>
        <p:nvSpPr>
          <p:cNvPr id="392" name="Google Shape;392;p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02/10/2023</a:t>
            </a:r>
            <a:endParaRPr/>
          </a:p>
        </p:txBody>
      </p:sp>
      <p:sp>
        <p:nvSpPr>
          <p:cNvPr id="393" name="Google Shape;393;p26"/>
          <p:cNvSpPr txBox="1">
            <a:spLocks noGrp="1"/>
          </p:cNvSpPr>
          <p:nvPr>
            <p:ph type="ftr" idx="11"/>
          </p:nvPr>
        </p:nvSpPr>
        <p:spPr>
          <a:xfrm>
            <a:off x="3467100" y="6434895"/>
            <a:ext cx="2895600" cy="36512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Ngô Thị Ly</a:t>
            </a:r>
            <a:endParaRPr/>
          </a:p>
        </p:txBody>
      </p:sp>
      <p:sp>
        <p:nvSpPr>
          <p:cNvPr id="394" name="Google Shape;394;p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898989"/>
                </a:solidFill>
                <a:latin typeface="Arial"/>
                <a:ea typeface="Arial"/>
                <a:cs typeface="Arial"/>
                <a:sym typeface="Arial"/>
              </a:rPr>
              <a:t>25</a:t>
            </a:fld>
            <a:endParaRPr sz="1400" b="1">
              <a:solidFill>
                <a:srgbClr val="898989"/>
              </a:solidFill>
              <a:latin typeface="Arial"/>
              <a:ea typeface="Arial"/>
              <a:cs typeface="Arial"/>
              <a:sym typeface="Arial"/>
            </a:endParaRPr>
          </a:p>
        </p:txBody>
      </p:sp>
      <p:sp>
        <p:nvSpPr>
          <p:cNvPr id="395" name="Google Shape;395;p26"/>
          <p:cNvSpPr/>
          <p:nvPr/>
        </p:nvSpPr>
        <p:spPr>
          <a:xfrm>
            <a:off x="5638800" y="1676400"/>
            <a:ext cx="1828800" cy="304800"/>
          </a:xfrm>
          <a:prstGeom prst="rect">
            <a:avLst/>
          </a:prstGeom>
        </p:spPr>
        <p:txBody>
          <a:bodyPr>
            <a:prstTxWarp prst="textPlain">
              <a:avLst/>
            </a:prstTxWarp>
          </a:bodyPr>
          <a:lstStyle/>
          <a:p>
            <a:pPr lvl="0" algn="l"/>
            <a:r>
              <a:rPr b="0" i="0">
                <a:ln>
                  <a:noFill/>
                </a:ln>
                <a:solidFill>
                  <a:srgbClr val="336699"/>
                </a:solidFill>
                <a:latin typeface="Times New Roman"/>
              </a:rPr>
              <a:t>Truyện Gà tơ đi học </a:t>
            </a:r>
          </a:p>
        </p:txBody>
      </p:sp>
      <p:pic>
        <p:nvPicPr>
          <p:cNvPr id="396" name="Google Shape;396;p26"/>
          <p:cNvPicPr preferRelativeResize="0"/>
          <p:nvPr/>
        </p:nvPicPr>
        <p:blipFill rotWithShape="1">
          <a:blip r:embed="rId8">
            <a:alphaModFix/>
          </a:blip>
          <a:srcRect/>
          <a:stretch/>
        </p:blipFill>
        <p:spPr>
          <a:xfrm>
            <a:off x="5100637" y="5971083"/>
            <a:ext cx="714375" cy="401836"/>
          </a:xfrm>
          <a:prstGeom prst="rect">
            <a:avLst/>
          </a:prstGeom>
          <a:noFill/>
          <a:ln>
            <a:noFill/>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5000"/>
                                        <p:tgtEl>
                                          <p:spTgt spid="354"/>
                                        </p:tgtEl>
                                      </p:cBhvr>
                                    </p:animEffect>
                                  </p:childTnLst>
                                </p:cTn>
                              </p:par>
                              <p:par>
                                <p:cTn id="8" presetID="10" presetClass="entr" presetSubtype="0" fill="hold" nodeType="withEffect">
                                  <p:stCondLst>
                                    <p:cond delay="2000"/>
                                  </p:stCondLst>
                                  <p:childTnLst>
                                    <p:set>
                                      <p:cBhvr>
                                        <p:cTn id="9" dur="1" fill="hold">
                                          <p:stCondLst>
                                            <p:cond delay="0"/>
                                          </p:stCondLst>
                                        </p:cTn>
                                        <p:tgtEl>
                                          <p:spTgt spid="357"/>
                                        </p:tgtEl>
                                        <p:attrNameLst>
                                          <p:attrName>style.visibility</p:attrName>
                                        </p:attrNameLst>
                                      </p:cBhvr>
                                      <p:to>
                                        <p:strVal val="visible"/>
                                      </p:to>
                                    </p:set>
                                    <p:animEffect transition="in" filter="fade">
                                      <p:cBhvr>
                                        <p:cTn id="10" dur="80"/>
                                        <p:tgtEl>
                                          <p:spTgt spid="357"/>
                                        </p:tgtEl>
                                      </p:cBhvr>
                                    </p:animEffect>
                                  </p:childTnLst>
                                </p:cTn>
                              </p:par>
                              <p:par>
                                <p:cTn id="11" presetID="10" presetClass="entr" presetSubtype="0" fill="hold" nodeType="withEffect">
                                  <p:stCondLst>
                                    <p:cond delay="5000"/>
                                  </p:stCondLst>
                                  <p:childTnLst>
                                    <p:set>
                                      <p:cBhvr>
                                        <p:cTn id="12" dur="1" fill="hold">
                                          <p:stCondLst>
                                            <p:cond delay="0"/>
                                          </p:stCondLst>
                                        </p:cTn>
                                        <p:tgtEl>
                                          <p:spTgt spid="391"/>
                                        </p:tgtEl>
                                        <p:attrNameLst>
                                          <p:attrName>style.visibility</p:attrName>
                                        </p:attrNameLst>
                                      </p:cBhvr>
                                      <p:to>
                                        <p:strVal val="visible"/>
                                      </p:to>
                                    </p:set>
                                    <p:animEffect transition="in" filter="fade">
                                      <p:cBhvr>
                                        <p:cTn id="13" dur="150"/>
                                        <p:tgtEl>
                                          <p:spTgt spid="391"/>
                                        </p:tgtEl>
                                      </p:cBhvr>
                                    </p:animEffect>
                                  </p:childTnLst>
                                </p:cTn>
                              </p:par>
                              <p:par>
                                <p:cTn id="14" presetID="10" presetClass="entr" presetSubtype="0" fill="hold" nodeType="withEffect">
                                  <p:stCondLst>
                                    <p:cond delay="0"/>
                                  </p:stCondLst>
                                  <p:childTnLst>
                                    <p:set>
                                      <p:cBhvr>
                                        <p:cTn id="15" dur="1" fill="hold">
                                          <p:stCondLst>
                                            <p:cond delay="0"/>
                                          </p:stCondLst>
                                        </p:cTn>
                                        <p:tgtEl>
                                          <p:spTgt spid="395"/>
                                        </p:tgtEl>
                                        <p:attrNameLst>
                                          <p:attrName>style.visibility</p:attrName>
                                        </p:attrNameLst>
                                      </p:cBhvr>
                                      <p:to>
                                        <p:strVal val="visible"/>
                                      </p:to>
                                    </p:set>
                                    <p:animEffect transition="in" filter="fade">
                                      <p:cBhvr>
                                        <p:cTn id="16" dur="5000"/>
                                        <p:tgtEl>
                                          <p:spTgt spid="39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1000"/>
                                  </p:stCondLst>
                                  <p:childTnLst>
                                    <p:set>
                                      <p:cBhvr>
                                        <p:cTn id="20" dur="1" fill="hold">
                                          <p:stCondLst>
                                            <p:cond delay="0"/>
                                          </p:stCondLst>
                                        </p:cTn>
                                        <p:tgtEl>
                                          <p:spTgt spid="359"/>
                                        </p:tgtEl>
                                        <p:attrNameLst>
                                          <p:attrName>style.visibility</p:attrName>
                                        </p:attrNameLst>
                                      </p:cBhvr>
                                      <p:to>
                                        <p:strVal val="visible"/>
                                      </p:to>
                                    </p:set>
                                  </p:childTnLst>
                                </p:cTn>
                              </p:par>
                            </p:childTnLst>
                          </p:cTn>
                        </p:par>
                        <p:par>
                          <p:cTn id="21" fill="hold">
                            <p:stCondLst>
                              <p:cond delay="1"/>
                            </p:stCondLst>
                            <p:childTnLst>
                              <p:par>
                                <p:cTn id="22" presetID="1" presetClass="entr" presetSubtype="0" fill="hold" nodeType="afterEffect">
                                  <p:stCondLst>
                                    <p:cond delay="1000"/>
                                  </p:stCondLst>
                                  <p:childTnLst>
                                    <p:set>
                                      <p:cBhvr>
                                        <p:cTn id="23" dur="1" fill="hold">
                                          <p:stCondLst>
                                            <p:cond delay="0"/>
                                          </p:stCondLst>
                                        </p:cTn>
                                        <p:tgtEl>
                                          <p:spTgt spid="362"/>
                                        </p:tgtEl>
                                        <p:attrNameLst>
                                          <p:attrName>style.visibility</p:attrName>
                                        </p:attrNameLst>
                                      </p:cBhvr>
                                      <p:to>
                                        <p:strVal val="visible"/>
                                      </p:to>
                                    </p:set>
                                  </p:childTnLst>
                                </p:cTn>
                              </p:par>
                            </p:childTnLst>
                          </p:cTn>
                        </p:par>
                        <p:par>
                          <p:cTn id="24" fill="hold">
                            <p:stCondLst>
                              <p:cond delay="2"/>
                            </p:stCondLst>
                            <p:childTnLst>
                              <p:par>
                                <p:cTn id="25" presetID="1" presetClass="entr" presetSubtype="0" fill="hold" nodeType="afterEffect">
                                  <p:stCondLst>
                                    <p:cond delay="1000"/>
                                  </p:stCondLst>
                                  <p:childTnLst>
                                    <p:set>
                                      <p:cBhvr>
                                        <p:cTn id="26" dur="1" fill="hold">
                                          <p:stCondLst>
                                            <p:cond delay="0"/>
                                          </p:stCondLst>
                                        </p:cTn>
                                        <p:tgtEl>
                                          <p:spTgt spid="365"/>
                                        </p:tgtEl>
                                        <p:attrNameLst>
                                          <p:attrName>style.visibility</p:attrName>
                                        </p:attrNameLst>
                                      </p:cBhvr>
                                      <p:to>
                                        <p:strVal val="visible"/>
                                      </p:to>
                                    </p:set>
                                  </p:childTnLst>
                                </p:cTn>
                              </p:par>
                            </p:childTnLst>
                          </p:cTn>
                        </p:par>
                        <p:par>
                          <p:cTn id="27" fill="hold">
                            <p:stCondLst>
                              <p:cond delay="3"/>
                            </p:stCondLst>
                            <p:childTnLst>
                              <p:par>
                                <p:cTn id="28" presetID="1" presetClass="entr" presetSubtype="0" fill="hold" nodeType="afterEffect">
                                  <p:stCondLst>
                                    <p:cond delay="1000"/>
                                  </p:stCondLst>
                                  <p:childTnLst>
                                    <p:set>
                                      <p:cBhvr>
                                        <p:cTn id="29" dur="1" fill="hold">
                                          <p:stCondLst>
                                            <p:cond delay="0"/>
                                          </p:stCondLst>
                                        </p:cTn>
                                        <p:tgtEl>
                                          <p:spTgt spid="368"/>
                                        </p:tgtEl>
                                        <p:attrNameLst>
                                          <p:attrName>style.visibility</p:attrName>
                                        </p:attrNameLst>
                                      </p:cBhvr>
                                      <p:to>
                                        <p:strVal val="visible"/>
                                      </p:to>
                                    </p:set>
                                  </p:childTnLst>
                                </p:cTn>
                              </p:par>
                            </p:childTnLst>
                          </p:cTn>
                        </p:par>
                        <p:par>
                          <p:cTn id="30" fill="hold">
                            <p:stCondLst>
                              <p:cond delay="4"/>
                            </p:stCondLst>
                            <p:childTnLst>
                              <p:par>
                                <p:cTn id="31" presetID="1" presetClass="entr" presetSubtype="0" fill="hold" nodeType="afterEffect">
                                  <p:stCondLst>
                                    <p:cond delay="1000"/>
                                  </p:stCondLst>
                                  <p:childTnLst>
                                    <p:set>
                                      <p:cBhvr>
                                        <p:cTn id="32" dur="1" fill="hold">
                                          <p:stCondLst>
                                            <p:cond delay="0"/>
                                          </p:stCondLst>
                                        </p:cTn>
                                        <p:tgtEl>
                                          <p:spTgt spid="37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6"/>
                                        </p:tgtEl>
                                        <p:attrNameLst>
                                          <p:attrName>style.visibility</p:attrName>
                                        </p:attrNameLst>
                                      </p:cBhvr>
                                      <p:to>
                                        <p:strVal val="visible"/>
                                      </p:to>
                                    </p:set>
                                  </p:childTnLst>
                                </p:cTn>
                              </p:par>
                              <p:par>
                                <p:cTn id="37" presetID="10" presetClass="entr" presetSubtype="0" fill="hold" nodeType="withEffect">
                                  <p:stCondLst>
                                    <p:cond delay="0"/>
                                  </p:stCondLst>
                                  <p:childTnLst>
                                    <p:set>
                                      <p:cBhvr>
                                        <p:cTn id="38" dur="1" fill="hold">
                                          <p:stCondLst>
                                            <p:cond delay="0"/>
                                          </p:stCondLst>
                                        </p:cTn>
                                        <p:tgtEl>
                                          <p:spTgt spid="390"/>
                                        </p:tgtEl>
                                        <p:attrNameLst>
                                          <p:attrName>style.visibility</p:attrName>
                                        </p:attrNameLst>
                                      </p:cBhvr>
                                      <p:to>
                                        <p:strVal val="visible"/>
                                      </p:to>
                                    </p:set>
                                    <p:animEffect transition="in" filter="fade">
                                      <p:cBhvr>
                                        <p:cTn id="39" dur="5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0"/>
        <p:cNvGrpSpPr/>
        <p:nvPr/>
      </p:nvGrpSpPr>
      <p:grpSpPr>
        <a:xfrm>
          <a:off x="0" y="0"/>
          <a:ext cx="0" cy="0"/>
          <a:chOff x="0" y="0"/>
          <a:chExt cx="0" cy="0"/>
        </a:xfrm>
      </p:grpSpPr>
      <p:sp>
        <p:nvSpPr>
          <p:cNvPr id="401" name="Google Shape;401;p27"/>
          <p:cNvSpPr txBox="1"/>
          <p:nvPr/>
        </p:nvSpPr>
        <p:spPr>
          <a:xfrm>
            <a:off x="26963" y="609600"/>
            <a:ext cx="8943536" cy="3652347"/>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4000" b="1">
                <a:solidFill>
                  <a:srgbClr val="FF0000"/>
                </a:solidFill>
                <a:latin typeface="Times New Roman"/>
                <a:ea typeface="Times New Roman"/>
                <a:cs typeface="Times New Roman"/>
                <a:sym typeface="Times New Roman"/>
              </a:rPr>
              <a:t>Câu hỏi mở: </a:t>
            </a:r>
            <a:endParaRPr sz="4000">
              <a:solidFill>
                <a:srgbClr val="FF0000"/>
              </a:solidFill>
              <a:latin typeface="Times New Roman"/>
              <a:ea typeface="Times New Roman"/>
              <a:cs typeface="Times New Roman"/>
              <a:sym typeface="Times New Roman"/>
            </a:endParaRPr>
          </a:p>
          <a:p>
            <a:pPr marL="0" marR="0" lvl="0" indent="0" algn="l" rtl="0">
              <a:lnSpc>
                <a:spcPct val="115000"/>
              </a:lnSpc>
              <a:spcBef>
                <a:spcPts val="600"/>
              </a:spcBef>
              <a:spcAft>
                <a:spcPts val="0"/>
              </a:spcAft>
              <a:buNone/>
            </a:pPr>
            <a:r>
              <a:rPr lang="en-US" sz="4000" b="1" i="1">
                <a:solidFill>
                  <a:srgbClr val="333333"/>
                </a:solidFill>
                <a:latin typeface="Times New Roman"/>
                <a:ea typeface="Times New Roman"/>
                <a:cs typeface="Times New Roman"/>
                <a:sym typeface="Times New Roman"/>
              </a:rPr>
              <a:t>Câu 1:</a:t>
            </a:r>
            <a:r>
              <a:rPr lang="en-US" sz="4000">
                <a:solidFill>
                  <a:srgbClr val="333333"/>
                </a:solidFill>
                <a:latin typeface="Times New Roman"/>
                <a:ea typeface="Times New Roman"/>
                <a:cs typeface="Times New Roman"/>
                <a:sym typeface="Times New Roman"/>
              </a:rPr>
              <a:t> </a:t>
            </a:r>
            <a:r>
              <a:rPr lang="en-US" sz="4000">
                <a:solidFill>
                  <a:srgbClr val="000000"/>
                </a:solidFill>
                <a:latin typeface="Times New Roman"/>
                <a:ea typeface="Times New Roman"/>
                <a:cs typeface="Times New Roman"/>
                <a:sym typeface="Times New Roman"/>
              </a:rPr>
              <a:t>Theo các con điều gì có thể xảy ra nếu như Cún Bông và các bạn không phát hiện ra Gà tơ bị lạc và ngồi khóc một mình hôm cả lớp đi cắm trại ấy?</a:t>
            </a:r>
            <a:endParaRPr sz="40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5"/>
        <p:cNvGrpSpPr/>
        <p:nvPr/>
      </p:nvGrpSpPr>
      <p:grpSpPr>
        <a:xfrm>
          <a:off x="0" y="0"/>
          <a:ext cx="0" cy="0"/>
          <a:chOff x="0" y="0"/>
          <a:chExt cx="0" cy="0"/>
        </a:xfrm>
      </p:grpSpPr>
      <p:sp>
        <p:nvSpPr>
          <p:cNvPr id="406" name="Google Shape;406;p28"/>
          <p:cNvSpPr txBox="1"/>
          <p:nvPr/>
        </p:nvSpPr>
        <p:spPr>
          <a:xfrm>
            <a:off x="26963" y="609600"/>
            <a:ext cx="8943536" cy="3227102"/>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3600" b="1">
                <a:solidFill>
                  <a:srgbClr val="FF0000"/>
                </a:solidFill>
                <a:latin typeface="Times New Roman"/>
                <a:ea typeface="Times New Roman"/>
                <a:cs typeface="Times New Roman"/>
                <a:sym typeface="Times New Roman"/>
              </a:rPr>
              <a:t>Giáo dục trẻ:</a:t>
            </a:r>
            <a:r>
              <a:rPr lang="en-US" sz="3600">
                <a:solidFill>
                  <a:srgbClr val="FF0000"/>
                </a:solidFill>
                <a:latin typeface="Times New Roman"/>
                <a:ea typeface="Times New Roman"/>
                <a:cs typeface="Times New Roman"/>
                <a:sym typeface="Times New Roman"/>
              </a:rPr>
              <a:t> </a:t>
            </a:r>
            <a:r>
              <a:rPr lang="en-US" sz="3600">
                <a:solidFill>
                  <a:srgbClr val="000000"/>
                </a:solidFill>
                <a:latin typeface="Times New Roman"/>
                <a:ea typeface="Times New Roman"/>
                <a:cs typeface="Times New Roman"/>
                <a:sym typeface="Times New Roman"/>
              </a:rPr>
              <a:t>Thông qua câu chuyện “ Gà tơ đi học” muốn giáo dục các con hãy </a:t>
            </a:r>
            <a:r>
              <a:rPr lang="en-US" sz="3600">
                <a:solidFill>
                  <a:schemeClr val="dk1"/>
                </a:solidFill>
                <a:latin typeface="Times New Roman"/>
                <a:ea typeface="Times New Roman"/>
                <a:cs typeface="Times New Roman"/>
                <a:sym typeface="Times New Roman"/>
              </a:rPr>
              <a:t>biết vâng lời cha mẹ, thầy cô giáo, yêu thích đến trường lớp học tập để biết đọc, biết viết và còn nhỏ không nên đi chơi 1 mình sẽ dễ gặp nguy hiểm.</a:t>
            </a:r>
            <a:endParaRPr sz="6600">
              <a:solidFill>
                <a:schemeClr val="dk1"/>
              </a:solidFill>
              <a:latin typeface="Times New Roman"/>
              <a:ea typeface="Times New Roman"/>
              <a:cs typeface="Times New Roman"/>
              <a:sym typeface="Times New Roman"/>
            </a:endParaRPr>
          </a:p>
        </p:txBody>
      </p:sp>
    </p:spTree>
  </p:cSld>
  <p:clrMapOvr>
    <a:masterClrMapping/>
  </p:clrMapOvr>
  <p:transition spd="med">
    <p:push/>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0"/>
        <p:cNvGrpSpPr/>
        <p:nvPr/>
      </p:nvGrpSpPr>
      <p:grpSpPr>
        <a:xfrm>
          <a:off x="0" y="0"/>
          <a:ext cx="0" cy="0"/>
          <a:chOff x="0" y="0"/>
          <a:chExt cx="0" cy="0"/>
        </a:xfrm>
      </p:grpSpPr>
      <p:sp>
        <p:nvSpPr>
          <p:cNvPr id="411" name="Google Shape;411;p29"/>
          <p:cNvSpPr txBox="1"/>
          <p:nvPr/>
        </p:nvSpPr>
        <p:spPr>
          <a:xfrm>
            <a:off x="-29308" y="152400"/>
            <a:ext cx="8916572" cy="3966214"/>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3600">
                <a:solidFill>
                  <a:srgbClr val="FF0000"/>
                </a:solidFill>
                <a:latin typeface="Times New Roman"/>
                <a:ea typeface="Times New Roman"/>
                <a:cs typeface="Times New Roman"/>
                <a:sym typeface="Times New Roman"/>
              </a:rPr>
              <a:t>Lần 3: </a:t>
            </a:r>
            <a:r>
              <a:rPr lang="en-US" sz="2800" b="1" i="1">
                <a:solidFill>
                  <a:srgbClr val="333333"/>
                </a:solidFill>
                <a:latin typeface="Times New Roman"/>
                <a:ea typeface="Times New Roman"/>
                <a:cs typeface="Times New Roman"/>
                <a:sym typeface="Times New Roman"/>
              </a:rPr>
              <a:t>“Thử tài bé yêu”</a:t>
            </a:r>
            <a:r>
              <a:rPr lang="en-US" sz="2800">
                <a:solidFill>
                  <a:srgbClr val="333333"/>
                </a:solidFill>
                <a:latin typeface="Times New Roman"/>
                <a:ea typeface="Times New Roman"/>
                <a:cs typeface="Times New Roman"/>
                <a:sym typeface="Times New Roman"/>
              </a:rPr>
              <a:t> : </a:t>
            </a:r>
            <a:r>
              <a:rPr lang="en-US" sz="2800">
                <a:solidFill>
                  <a:srgbClr val="000000"/>
                </a:solidFill>
                <a:latin typeface="Times New Roman"/>
                <a:ea typeface="Times New Roman"/>
                <a:cs typeface="Times New Roman"/>
                <a:sym typeface="Times New Roman"/>
              </a:rPr>
              <a:t>Cho trẻ tập kể lại nối tiếp truyện cùng cô thông qua mẹt tre kể chuyện.</a:t>
            </a:r>
            <a:endParaRPr sz="2800">
              <a:solidFill>
                <a:schemeClr val="dk1"/>
              </a:solidFill>
              <a:latin typeface="Times New Roman"/>
              <a:ea typeface="Times New Roman"/>
              <a:cs typeface="Times New Roman"/>
              <a:sym typeface="Times New Roman"/>
            </a:endParaRPr>
          </a:p>
          <a:p>
            <a:pPr marL="0" marR="0" lvl="0" indent="0" algn="l" rtl="0">
              <a:lnSpc>
                <a:spcPct val="115000"/>
              </a:lnSpc>
              <a:spcBef>
                <a:spcPts val="1300"/>
              </a:spcBef>
              <a:spcAft>
                <a:spcPts val="0"/>
              </a:spcAft>
              <a:buNone/>
            </a:pPr>
            <a:r>
              <a:rPr lang="en-US" sz="2800">
                <a:solidFill>
                  <a:srgbClr val="000000"/>
                </a:solidFill>
                <a:latin typeface="Times New Roman"/>
                <a:ea typeface="Times New Roman"/>
                <a:cs typeface="Times New Roman"/>
                <a:sym typeface="Times New Roman"/>
              </a:rPr>
              <a:t>Chia trẻ về 3 nhóm, mỗi nhóm lựa chọn một đoạn truyện và lựa chọn nhân vật cho phù hợp với đoạn truyện của nhóm mình và thảo luận trong nhóm. Sau đó, cứ đại diện nhóm lên kể truyện nối tiếp cùng cô.</a:t>
            </a:r>
            <a:endParaRPr sz="2800">
              <a:solidFill>
                <a:schemeClr val="dk1"/>
              </a:solidFill>
              <a:latin typeface="Times New Roman"/>
              <a:ea typeface="Times New Roman"/>
              <a:cs typeface="Times New Roman"/>
              <a:sym typeface="Times New Roman"/>
            </a:endParaRPr>
          </a:p>
          <a:p>
            <a:pPr marL="0" marR="0" lvl="0" indent="0" algn="l" rtl="0">
              <a:spcBef>
                <a:spcPts val="300"/>
              </a:spcBef>
              <a:spcAft>
                <a:spcPts val="0"/>
              </a:spcAft>
              <a:buNone/>
            </a:pPr>
            <a:endParaRPr sz="3600">
              <a:solidFill>
                <a:schemeClr val="dk1"/>
              </a:solidFill>
              <a:latin typeface="Times New Roman"/>
              <a:ea typeface="Times New Roman"/>
              <a:cs typeface="Times New Roman"/>
              <a:sym typeface="Times New Roman"/>
            </a:endParaRPr>
          </a:p>
        </p:txBody>
      </p:sp>
    </p:spTree>
  </p:cSld>
  <p:clrMapOvr>
    <a:masterClrMapping/>
  </p:clrMapOvr>
  <p:transition spd="med">
    <p:push/>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5"/>
        <p:cNvGrpSpPr/>
        <p:nvPr/>
      </p:nvGrpSpPr>
      <p:grpSpPr>
        <a:xfrm>
          <a:off x="0" y="0"/>
          <a:ext cx="0" cy="0"/>
          <a:chOff x="0" y="0"/>
          <a:chExt cx="0" cy="0"/>
        </a:xfrm>
      </p:grpSpPr>
      <p:sp>
        <p:nvSpPr>
          <p:cNvPr id="416" name="Google Shape;416;p30"/>
          <p:cNvSpPr txBox="1"/>
          <p:nvPr/>
        </p:nvSpPr>
        <p:spPr>
          <a:xfrm>
            <a:off x="-1172" y="762000"/>
            <a:ext cx="922560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Times New Roman"/>
                <a:ea typeface="Times New Roman"/>
                <a:cs typeface="Times New Roman"/>
                <a:sym typeface="Times New Roman"/>
              </a:rPr>
              <a:t>3. Kết thúc:  </a:t>
            </a:r>
            <a:endParaRPr/>
          </a:p>
          <a:p>
            <a:pPr marL="0" marR="0" lvl="0" indent="0" algn="l" rtl="0">
              <a:spcBef>
                <a:spcPts val="0"/>
              </a:spcBef>
              <a:spcAft>
                <a:spcPts val="0"/>
              </a:spcAft>
              <a:buNone/>
            </a:pPr>
            <a:r>
              <a:rPr lang="en-US" sz="3600">
                <a:solidFill>
                  <a:srgbClr val="000000"/>
                </a:solidFill>
                <a:latin typeface="Times New Roman"/>
                <a:ea typeface="Times New Roman"/>
                <a:cs typeface="Times New Roman"/>
                <a:sym typeface="Times New Roman"/>
              </a:rPr>
              <a:t>- Giáo viên nhận xét, động viên kết thúc giờ học.</a:t>
            </a:r>
            <a:endParaRPr sz="54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alpha val="42745"/>
          </a:srgbClr>
        </a:solidFill>
        <a:effectLst/>
      </p:bgPr>
    </p:bg>
    <p:spTree>
      <p:nvGrpSpPr>
        <p:cNvPr id="1" name="Shape 106"/>
        <p:cNvGrpSpPr/>
        <p:nvPr/>
      </p:nvGrpSpPr>
      <p:grpSpPr>
        <a:xfrm>
          <a:off x="0" y="0"/>
          <a:ext cx="0" cy="0"/>
          <a:chOff x="0" y="0"/>
          <a:chExt cx="0" cy="0"/>
        </a:xfrm>
      </p:grpSpPr>
      <p:sp>
        <p:nvSpPr>
          <p:cNvPr id="107" name="Google Shape;107;p4"/>
          <p:cNvSpPr/>
          <p:nvPr/>
        </p:nvSpPr>
        <p:spPr>
          <a:xfrm>
            <a:off x="0" y="426704"/>
            <a:ext cx="8915400" cy="5663089"/>
          </a:xfrm>
          <a:prstGeom prst="rect">
            <a:avLst/>
          </a:prstGeom>
          <a:solidFill>
            <a:srgbClr val="FFC000">
              <a:alpha val="31764"/>
            </a:srgbClr>
          </a:solidFill>
          <a:ln>
            <a:noFill/>
          </a:ln>
        </p:spPr>
        <p:txBody>
          <a:bodyPr spcFirstLastPara="1" wrap="square" lIns="91425" tIns="45700" rIns="91425" bIns="45700" anchor="ctr" anchorCtr="0">
            <a:spAutoFit/>
          </a:bodyPr>
          <a:lstStyle/>
          <a:p>
            <a:pPr marL="0" marR="0" lvl="0" indent="0" algn="l" rtl="0">
              <a:spcBef>
                <a:spcPts val="0"/>
              </a:spcBef>
              <a:spcAft>
                <a:spcPts val="0"/>
              </a:spcAft>
              <a:buClr>
                <a:schemeClr val="dk1"/>
              </a:buClr>
              <a:buSzPts val="2400"/>
              <a:buFont typeface="Times New Roman"/>
              <a:buNone/>
            </a:pPr>
            <a:r>
              <a:rPr lang="en-US" sz="2400" b="1" i="1" u="none" strike="noStrike" cap="none">
                <a:solidFill>
                  <a:schemeClr val="dk1"/>
                </a:solidFill>
                <a:latin typeface="Times New Roman"/>
                <a:ea typeface="Times New Roman"/>
                <a:cs typeface="Times New Roman"/>
                <a:sym typeface="Times New Roman"/>
              </a:rPr>
              <a:t>                               </a:t>
            </a:r>
            <a:r>
              <a:rPr lang="en-US" sz="4000" b="1" i="1" u="none" strike="noStrike" cap="none">
                <a:solidFill>
                  <a:srgbClr val="FF0000"/>
                </a:solidFill>
                <a:latin typeface="Times New Roman"/>
                <a:ea typeface="Times New Roman"/>
                <a:cs typeface="Times New Roman"/>
                <a:sym typeface="Times New Roman"/>
              </a:rPr>
              <a:t>Chuẩn bị</a:t>
            </a:r>
            <a:br>
              <a:rPr lang="en-US" sz="2000" b="0" i="0" u="none" strike="noStrike" cap="none">
                <a:solidFill>
                  <a:srgbClr val="333333"/>
                </a:solidFill>
                <a:latin typeface="Times New Roman"/>
                <a:ea typeface="Times New Roman"/>
                <a:cs typeface="Times New Roman"/>
                <a:sym typeface="Times New Roman"/>
              </a:rPr>
            </a:br>
            <a:r>
              <a:rPr lang="en-US" sz="2000" b="1" i="1" u="none" strike="noStrike" cap="none">
                <a:solidFill>
                  <a:srgbClr val="333333"/>
                </a:solidFill>
                <a:latin typeface="Times New Roman"/>
                <a:ea typeface="Times New Roman"/>
                <a:cs typeface="Times New Roman"/>
                <a:sym typeface="Times New Roman"/>
              </a:rPr>
              <a:t>1. Đồ dùng của cô:</a:t>
            </a:r>
            <a:br>
              <a:rPr lang="en-US" sz="2000" b="0" i="0" u="none" strike="noStrike" cap="none">
                <a:solidFill>
                  <a:srgbClr val="333333"/>
                </a:solidFill>
                <a:latin typeface="Times New Roman"/>
                <a:ea typeface="Times New Roman"/>
                <a:cs typeface="Times New Roman"/>
                <a:sym typeface="Times New Roman"/>
              </a:rPr>
            </a:br>
            <a:r>
              <a:rPr lang="en-US" sz="2000" b="0" i="0" u="none" strike="noStrike" cap="none">
                <a:solidFill>
                  <a:srgbClr val="000000"/>
                </a:solidFill>
                <a:latin typeface="Times New Roman"/>
                <a:ea typeface="Times New Roman"/>
                <a:cs typeface="Times New Roman"/>
                <a:sym typeface="Times New Roman"/>
              </a:rPr>
              <a:t>- Máy tính, giáo án điện tử, que chỉ.</a:t>
            </a:r>
            <a:endParaRPr sz="2000" b="0" i="0" u="none" strike="noStrike" cap="none">
              <a:solidFill>
                <a:schemeClr val="dk1"/>
              </a:solidFill>
              <a:latin typeface="Times New Roman"/>
              <a:ea typeface="Times New Roman"/>
              <a:cs typeface="Times New Roman"/>
              <a:sym typeface="Times New Roman"/>
            </a:endParaRPr>
          </a:p>
          <a:p>
            <a:pPr marL="0" marR="0" lvl="0" indent="0" algn="l" rtl="0">
              <a:lnSpc>
                <a:spcPct val="115000"/>
              </a:lnSpc>
              <a:spcBef>
                <a:spcPts val="300"/>
              </a:spcBef>
              <a:spcAft>
                <a:spcPts val="0"/>
              </a:spcAft>
              <a:buClr>
                <a:srgbClr val="000000"/>
              </a:buClr>
              <a:buSzPts val="2000"/>
              <a:buFont typeface="Times New Roman"/>
              <a:buNone/>
            </a:pPr>
            <a:r>
              <a:rPr lang="en-US" sz="2000" b="0" i="0" u="none" strike="noStrike" cap="none">
                <a:solidFill>
                  <a:srgbClr val="000000"/>
                </a:solidFill>
                <a:latin typeface="Times New Roman"/>
                <a:ea typeface="Times New Roman"/>
                <a:cs typeface="Times New Roman"/>
                <a:sym typeface="Times New Roman"/>
              </a:rPr>
              <a:t>- Nhạc: nhạc không lời.</a:t>
            </a:r>
            <a:br>
              <a:rPr lang="en-US" sz="2000" b="0" i="0" u="none" strike="noStrike" cap="none">
                <a:solidFill>
                  <a:schemeClr val="dk1"/>
                </a:solidFill>
                <a:latin typeface="Times New Roman"/>
                <a:ea typeface="Times New Roman"/>
                <a:cs typeface="Times New Roman"/>
                <a:sym typeface="Times New Roman"/>
              </a:rPr>
            </a:br>
            <a:r>
              <a:rPr lang="en-US" sz="2000" b="0" i="0" u="none" strike="noStrike" cap="none">
                <a:solidFill>
                  <a:srgbClr val="000000"/>
                </a:solidFill>
                <a:latin typeface="Times New Roman"/>
                <a:ea typeface="Times New Roman"/>
                <a:cs typeface="Times New Roman"/>
                <a:sym typeface="Times New Roman"/>
              </a:rPr>
              <a:t>- Mẹt tre khung cảnh theo nội dung câu chuyện.</a:t>
            </a:r>
            <a:endParaRPr sz="2000" b="0" i="0" u="none" strike="noStrike" cap="none">
              <a:solidFill>
                <a:schemeClr val="dk1"/>
              </a:solidFill>
              <a:latin typeface="Times New Roman"/>
              <a:ea typeface="Times New Roman"/>
              <a:cs typeface="Times New Roman"/>
              <a:sym typeface="Times New Roman"/>
            </a:endParaRPr>
          </a:p>
          <a:p>
            <a:pPr marL="0" marR="0" lvl="0" indent="0" algn="l" rtl="0">
              <a:lnSpc>
                <a:spcPct val="115000"/>
              </a:lnSpc>
              <a:spcBef>
                <a:spcPts val="600"/>
              </a:spcBef>
              <a:spcAft>
                <a:spcPts val="0"/>
              </a:spcAft>
              <a:buClr>
                <a:srgbClr val="333333"/>
              </a:buClr>
              <a:buSzPts val="2000"/>
              <a:buFont typeface="Times New Roman"/>
              <a:buNone/>
            </a:pPr>
            <a:r>
              <a:rPr lang="en-US" sz="2000" b="1" i="1" u="none" strike="noStrike" cap="none">
                <a:solidFill>
                  <a:srgbClr val="333333"/>
                </a:solidFill>
                <a:latin typeface="Times New Roman"/>
                <a:ea typeface="Times New Roman"/>
                <a:cs typeface="Times New Roman"/>
                <a:sym typeface="Times New Roman"/>
              </a:rPr>
              <a:t>2. Đồ dùng của trẻ:</a:t>
            </a:r>
            <a:endParaRPr sz="2000" b="0" i="0" u="none" strike="noStrike" cap="none">
              <a:solidFill>
                <a:schemeClr val="dk1"/>
              </a:solidFill>
              <a:latin typeface="Times New Roman"/>
              <a:ea typeface="Times New Roman"/>
              <a:cs typeface="Times New Roman"/>
              <a:sym typeface="Times New Roman"/>
            </a:endParaRPr>
          </a:p>
          <a:p>
            <a:pPr marL="0" marR="0" lvl="0" indent="0" algn="l" rtl="0">
              <a:lnSpc>
                <a:spcPct val="115000"/>
              </a:lnSpc>
              <a:spcBef>
                <a:spcPts val="600"/>
              </a:spcBef>
              <a:spcAft>
                <a:spcPts val="0"/>
              </a:spcAft>
              <a:buClr>
                <a:srgbClr val="000000"/>
              </a:buClr>
              <a:buSzPts val="2000"/>
              <a:buFont typeface="Times New Roman"/>
              <a:buNone/>
            </a:pPr>
            <a:r>
              <a:rPr lang="en-US" sz="2000" b="0" i="0" u="none" strike="noStrike" cap="none">
                <a:solidFill>
                  <a:srgbClr val="000000"/>
                </a:solidFill>
                <a:latin typeface="Times New Roman"/>
                <a:ea typeface="Times New Roman"/>
                <a:cs typeface="Times New Roman"/>
                <a:sym typeface="Times New Roman"/>
              </a:rPr>
              <a:t>- Bảng con, giẻ lau, phấn, rổ con. </a:t>
            </a:r>
            <a:endParaRPr sz="2000" b="0" i="0" u="none" strike="noStrike" cap="none">
              <a:solidFill>
                <a:schemeClr val="dk1"/>
              </a:solidFill>
              <a:latin typeface="Times New Roman"/>
              <a:ea typeface="Times New Roman"/>
              <a:cs typeface="Times New Roman"/>
              <a:sym typeface="Times New Roman"/>
            </a:endParaRPr>
          </a:p>
          <a:p>
            <a:pPr marL="0" marR="0" lvl="0" indent="0" algn="l" rtl="0">
              <a:lnSpc>
                <a:spcPct val="115000"/>
              </a:lnSpc>
              <a:spcBef>
                <a:spcPts val="600"/>
              </a:spcBef>
              <a:spcAft>
                <a:spcPts val="0"/>
              </a:spcAft>
              <a:buClr>
                <a:srgbClr val="000000"/>
              </a:buClr>
              <a:buSzPts val="2000"/>
              <a:buFont typeface="Times New Roman"/>
              <a:buNone/>
            </a:pPr>
            <a:r>
              <a:rPr lang="en-US" sz="2000" b="0" i="0" u="none" strike="noStrike" cap="none">
                <a:solidFill>
                  <a:srgbClr val="000000"/>
                </a:solidFill>
                <a:latin typeface="Times New Roman"/>
                <a:ea typeface="Times New Roman"/>
                <a:cs typeface="Times New Roman"/>
                <a:sym typeface="Times New Roman"/>
              </a:rPr>
              <a:t>- Bộ rối vải dạ các nhân vật: Gà Tơ, mẹ Gà Tơ, mèo Tam thể, Cún bông, Vịt xám, cô giáo Gà mái mơ, cảnh nhân vật theo tình tiết câu chuyện.</a:t>
            </a:r>
            <a:endParaRPr sz="2000" b="0" i="0" u="none" strike="noStrike" cap="none">
              <a:solidFill>
                <a:schemeClr val="dk1"/>
              </a:solidFill>
              <a:latin typeface="Times New Roman"/>
              <a:ea typeface="Times New Roman"/>
              <a:cs typeface="Times New Roman"/>
              <a:sym typeface="Times New Roman"/>
            </a:endParaRPr>
          </a:p>
          <a:p>
            <a:pPr marL="0" marR="0" lvl="0" indent="0" algn="l" rtl="0">
              <a:lnSpc>
                <a:spcPct val="115000"/>
              </a:lnSpc>
              <a:spcBef>
                <a:spcPts val="600"/>
              </a:spcBef>
              <a:spcAft>
                <a:spcPts val="0"/>
              </a:spcAft>
              <a:buClr>
                <a:srgbClr val="000000"/>
              </a:buClr>
              <a:buSzPts val="2000"/>
              <a:buFont typeface="Times New Roman"/>
              <a:buNone/>
            </a:pPr>
            <a:r>
              <a:rPr lang="en-US" sz="2000" b="0" i="0" u="none" strike="noStrike" cap="none">
                <a:solidFill>
                  <a:srgbClr val="000000"/>
                </a:solidFill>
                <a:latin typeface="Times New Roman"/>
                <a:ea typeface="Times New Roman"/>
                <a:cs typeface="Times New Roman"/>
                <a:sym typeface="Times New Roman"/>
              </a:rPr>
              <a:t>- Trẻ chuẩn bị tâm thế sẵn sàng tham gia hoạt động.</a:t>
            </a:r>
            <a:endParaRPr sz="2000" b="0" i="0" u="none" strike="noStrike" cap="none">
              <a:solidFill>
                <a:schemeClr val="dk1"/>
              </a:solidFill>
              <a:latin typeface="Times New Roman"/>
              <a:ea typeface="Times New Roman"/>
              <a:cs typeface="Times New Roman"/>
              <a:sym typeface="Times New Roman"/>
            </a:endParaRPr>
          </a:p>
          <a:p>
            <a:pPr marL="0" marR="0" lvl="0" indent="0" algn="l" rtl="0">
              <a:lnSpc>
                <a:spcPct val="115000"/>
              </a:lnSpc>
              <a:spcBef>
                <a:spcPts val="600"/>
              </a:spcBef>
              <a:spcAft>
                <a:spcPts val="0"/>
              </a:spcAft>
              <a:buClr>
                <a:srgbClr val="333333"/>
              </a:buClr>
              <a:buSzPts val="2000"/>
              <a:buFont typeface="Times New Roman"/>
              <a:buNone/>
            </a:pPr>
            <a:r>
              <a:rPr lang="en-US" sz="2000" b="1" i="1" u="none" strike="noStrike" cap="none">
                <a:solidFill>
                  <a:srgbClr val="333333"/>
                </a:solidFill>
                <a:latin typeface="Times New Roman"/>
                <a:ea typeface="Times New Roman"/>
                <a:cs typeface="Times New Roman"/>
                <a:sym typeface="Times New Roman"/>
              </a:rPr>
              <a:t>3. Môi trường:</a:t>
            </a:r>
            <a:endParaRPr sz="2000" b="0" i="0" u="none" strike="noStrike" cap="none">
              <a:solidFill>
                <a:schemeClr val="dk1"/>
              </a:solidFill>
              <a:latin typeface="Times New Roman"/>
              <a:ea typeface="Times New Roman"/>
              <a:cs typeface="Times New Roman"/>
              <a:sym typeface="Times New Roman"/>
            </a:endParaRPr>
          </a:p>
          <a:p>
            <a:pPr marL="0" marR="0" lvl="0" indent="0" algn="l" rtl="0">
              <a:lnSpc>
                <a:spcPct val="115000"/>
              </a:lnSpc>
              <a:spcBef>
                <a:spcPts val="600"/>
              </a:spcBef>
              <a:spcAft>
                <a:spcPts val="0"/>
              </a:spcAft>
              <a:buClr>
                <a:srgbClr val="000000"/>
              </a:buClr>
              <a:buSzPts val="2000"/>
              <a:buFont typeface="Times New Roman"/>
              <a:buNone/>
            </a:pPr>
            <a:r>
              <a:rPr lang="en-US" sz="2000" b="0" i="0" u="none" strike="noStrike" cap="none">
                <a:solidFill>
                  <a:srgbClr val="000000"/>
                </a:solidFill>
                <a:latin typeface="Times New Roman"/>
                <a:ea typeface="Times New Roman"/>
                <a:cs typeface="Times New Roman"/>
                <a:sym typeface="Times New Roman"/>
              </a:rPr>
              <a:t>- Trong lớp học. Trẻ ngồi thay đổi các đội hình theo bài học.</a:t>
            </a:r>
            <a:endParaRPr sz="2000" b="0" i="0" u="none" strike="noStrike" cap="none">
              <a:solidFill>
                <a:schemeClr val="dk1"/>
              </a:solidFill>
              <a:latin typeface="Times New Roman"/>
              <a:ea typeface="Times New Roman"/>
              <a:cs typeface="Times New Roman"/>
              <a:sym typeface="Times New Roman"/>
            </a:endParaRPr>
          </a:p>
          <a:p>
            <a:pPr marL="0" marR="0" lvl="0" indent="0" algn="l" rtl="0">
              <a:spcBef>
                <a:spcPts val="300"/>
              </a:spcBef>
              <a:spcAft>
                <a:spcPts val="0"/>
              </a:spcAft>
              <a:buClr>
                <a:schemeClr val="dk1"/>
              </a:buClr>
              <a:buSzPts val="4000"/>
              <a:buFont typeface="Arial"/>
              <a:buNone/>
            </a:pPr>
            <a:endParaRPr sz="4000" b="1" i="1" u="none" strike="noStrike" cap="none">
              <a:solidFill>
                <a:srgbClr val="FF0000"/>
              </a:solidFill>
              <a:latin typeface="Times New Roman"/>
              <a:ea typeface="Times New Roman"/>
              <a:cs typeface="Times New Roman"/>
              <a:sym typeface="Times New Roman"/>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xEl>
                                              <p:pRg st="0" end="0"/>
                                            </p:txEl>
                                          </p:spTgt>
                                        </p:tgtEl>
                                        <p:attrNameLst>
                                          <p:attrName>style.visibility</p:attrName>
                                        </p:attrNameLst>
                                      </p:cBhvr>
                                      <p:to>
                                        <p:strVal val="visible"/>
                                      </p:to>
                                    </p:set>
                                    <p:animEffect transition="in" filter="fade">
                                      <p:cBhvr>
                                        <p:cTn id="7" dur="500"/>
                                        <p:tgtEl>
                                          <p:spTgt spid="1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xEl>
                                              <p:pRg st="1" end="1"/>
                                            </p:txEl>
                                          </p:spTgt>
                                        </p:tgtEl>
                                        <p:attrNameLst>
                                          <p:attrName>style.visibility</p:attrName>
                                        </p:attrNameLst>
                                      </p:cBhvr>
                                      <p:to>
                                        <p:strVal val="visible"/>
                                      </p:to>
                                    </p:set>
                                    <p:animEffect transition="in" filter="fade">
                                      <p:cBhvr>
                                        <p:cTn id="12" dur="500"/>
                                        <p:tgtEl>
                                          <p:spTgt spid="1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7">
                                            <p:txEl>
                                              <p:pRg st="2" end="2"/>
                                            </p:txEl>
                                          </p:spTgt>
                                        </p:tgtEl>
                                        <p:attrNameLst>
                                          <p:attrName>style.visibility</p:attrName>
                                        </p:attrNameLst>
                                      </p:cBhvr>
                                      <p:to>
                                        <p:strVal val="visible"/>
                                      </p:to>
                                    </p:set>
                                    <p:animEffect transition="in" filter="fade">
                                      <p:cBhvr>
                                        <p:cTn id="17" dur="500"/>
                                        <p:tgtEl>
                                          <p:spTgt spid="1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xEl>
                                              <p:pRg st="3" end="3"/>
                                            </p:txEl>
                                          </p:spTgt>
                                        </p:tgtEl>
                                        <p:attrNameLst>
                                          <p:attrName>style.visibility</p:attrName>
                                        </p:attrNameLst>
                                      </p:cBhvr>
                                      <p:to>
                                        <p:strVal val="visible"/>
                                      </p:to>
                                    </p:set>
                                    <p:animEffect transition="in" filter="fade">
                                      <p:cBhvr>
                                        <p:cTn id="22" dur="500"/>
                                        <p:tgtEl>
                                          <p:spTgt spid="1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7">
                                            <p:txEl>
                                              <p:pRg st="4" end="4"/>
                                            </p:txEl>
                                          </p:spTgt>
                                        </p:tgtEl>
                                        <p:attrNameLst>
                                          <p:attrName>style.visibility</p:attrName>
                                        </p:attrNameLst>
                                      </p:cBhvr>
                                      <p:to>
                                        <p:strVal val="visible"/>
                                      </p:to>
                                    </p:set>
                                    <p:animEffect transition="in" filter="fade">
                                      <p:cBhvr>
                                        <p:cTn id="27" dur="500"/>
                                        <p:tgtEl>
                                          <p:spTgt spid="1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7">
                                            <p:txEl>
                                              <p:pRg st="5" end="5"/>
                                            </p:txEl>
                                          </p:spTgt>
                                        </p:tgtEl>
                                        <p:attrNameLst>
                                          <p:attrName>style.visibility</p:attrName>
                                        </p:attrNameLst>
                                      </p:cBhvr>
                                      <p:to>
                                        <p:strVal val="visible"/>
                                      </p:to>
                                    </p:set>
                                    <p:animEffect transition="in" filter="fade">
                                      <p:cBhvr>
                                        <p:cTn id="32" dur="500"/>
                                        <p:tgtEl>
                                          <p:spTgt spid="1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7">
                                            <p:txEl>
                                              <p:pRg st="6" end="6"/>
                                            </p:txEl>
                                          </p:spTgt>
                                        </p:tgtEl>
                                        <p:attrNameLst>
                                          <p:attrName>style.visibility</p:attrName>
                                        </p:attrNameLst>
                                      </p:cBhvr>
                                      <p:to>
                                        <p:strVal val="visible"/>
                                      </p:to>
                                    </p:set>
                                    <p:animEffect transition="in" filter="fade">
                                      <p:cBhvr>
                                        <p:cTn id="37" dur="500"/>
                                        <p:tgtEl>
                                          <p:spTgt spid="10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7">
                                            <p:txEl>
                                              <p:pRg st="7" end="7"/>
                                            </p:txEl>
                                          </p:spTgt>
                                        </p:tgtEl>
                                        <p:attrNameLst>
                                          <p:attrName>style.visibility</p:attrName>
                                        </p:attrNameLst>
                                      </p:cBhvr>
                                      <p:to>
                                        <p:strVal val="visible"/>
                                      </p:to>
                                    </p:set>
                                    <p:animEffect transition="in" filter="fade">
                                      <p:cBhvr>
                                        <p:cTn id="42" dur="500"/>
                                        <p:tgtEl>
                                          <p:spTgt spid="10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7">
                                            <p:txEl>
                                              <p:pRg st="8" end="8"/>
                                            </p:txEl>
                                          </p:spTgt>
                                        </p:tgtEl>
                                        <p:attrNameLst>
                                          <p:attrName>style.visibility</p:attrName>
                                        </p:attrNameLst>
                                      </p:cBhvr>
                                      <p:to>
                                        <p:strVal val="visible"/>
                                      </p:to>
                                    </p:set>
                                    <p:animEffect transition="in" filter="fade">
                                      <p:cBhvr>
                                        <p:cTn id="47" dur="500"/>
                                        <p:tgtEl>
                                          <p:spTgt spid="1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grpSp>
        <p:nvGrpSpPr>
          <p:cNvPr id="421" name="Google Shape;421;p31"/>
          <p:cNvGrpSpPr/>
          <p:nvPr/>
        </p:nvGrpSpPr>
        <p:grpSpPr>
          <a:xfrm>
            <a:off x="0" y="-152400"/>
            <a:ext cx="9144000" cy="7010400"/>
            <a:chOff x="204" y="0"/>
            <a:chExt cx="2457" cy="2087"/>
          </a:xfrm>
        </p:grpSpPr>
        <p:grpSp>
          <p:nvGrpSpPr>
            <p:cNvPr id="422" name="Google Shape;422;p31"/>
            <p:cNvGrpSpPr/>
            <p:nvPr/>
          </p:nvGrpSpPr>
          <p:grpSpPr>
            <a:xfrm>
              <a:off x="247" y="0"/>
              <a:ext cx="2414" cy="2073"/>
              <a:chOff x="1644" y="2382"/>
              <a:chExt cx="2346" cy="1774"/>
            </a:xfrm>
          </p:grpSpPr>
          <p:pic>
            <p:nvPicPr>
              <p:cNvPr id="423" name="Google Shape;423;p31" descr="BIRTHD~3"/>
              <p:cNvPicPr preferRelativeResize="0"/>
              <p:nvPr/>
            </p:nvPicPr>
            <p:blipFill rotWithShape="1">
              <a:blip r:embed="rId3">
                <a:alphaModFix/>
              </a:blip>
              <a:srcRect/>
              <a:stretch/>
            </p:blipFill>
            <p:spPr>
              <a:xfrm>
                <a:off x="1647" y="2476"/>
                <a:ext cx="2322" cy="1680"/>
              </a:xfrm>
              <a:prstGeom prst="rect">
                <a:avLst/>
              </a:prstGeom>
              <a:noFill/>
              <a:ln>
                <a:noFill/>
              </a:ln>
            </p:spPr>
          </p:pic>
          <p:grpSp>
            <p:nvGrpSpPr>
              <p:cNvPr id="424" name="Google Shape;424;p31"/>
              <p:cNvGrpSpPr/>
              <p:nvPr/>
            </p:nvGrpSpPr>
            <p:grpSpPr>
              <a:xfrm>
                <a:off x="1644" y="2382"/>
                <a:ext cx="2346" cy="504"/>
                <a:chOff x="1644" y="2406"/>
                <a:chExt cx="2346" cy="504"/>
              </a:xfrm>
            </p:grpSpPr>
            <p:sp>
              <p:nvSpPr>
                <p:cNvPr id="425" name="Google Shape;425;p31"/>
                <p:cNvSpPr/>
                <p:nvPr/>
              </p:nvSpPr>
              <p:spPr>
                <a:xfrm>
                  <a:off x="1668" y="2475"/>
                  <a:ext cx="2322" cy="435"/>
                </a:xfrm>
                <a:prstGeom prst="flowChartTerminator">
                  <a:avLst/>
                </a:prstGeom>
                <a:solidFill>
                  <a:srgbClr val="FFFF9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accent2"/>
                    </a:buClr>
                    <a:buSzPts val="4000"/>
                    <a:buFont typeface="Times"/>
                    <a:buNone/>
                  </a:pPr>
                  <a:r>
                    <a:rPr lang="en-US" sz="4000" b="1" i="1">
                      <a:solidFill>
                        <a:schemeClr val="accent2"/>
                      </a:solidFill>
                      <a:latin typeface="Times"/>
                      <a:ea typeface="Times"/>
                      <a:cs typeface="Times"/>
                      <a:sym typeface="Times"/>
                    </a:rPr>
                    <a:t>Cảm ơn quý thầy cô </a:t>
                  </a:r>
                  <a:endParaRPr/>
                </a:p>
                <a:p>
                  <a:pPr marL="0" marR="0" lvl="0" indent="0" algn="ctr" rtl="0">
                    <a:spcBef>
                      <a:spcPts val="0"/>
                    </a:spcBef>
                    <a:spcAft>
                      <a:spcPts val="0"/>
                    </a:spcAft>
                    <a:buClr>
                      <a:schemeClr val="accent2"/>
                    </a:buClr>
                    <a:buSzPts val="4000"/>
                    <a:buFont typeface="Times"/>
                    <a:buNone/>
                  </a:pPr>
                  <a:r>
                    <a:rPr lang="en-US" sz="4000" b="1" i="1">
                      <a:solidFill>
                        <a:schemeClr val="accent2"/>
                      </a:solidFill>
                      <a:latin typeface="Times"/>
                      <a:ea typeface="Times"/>
                      <a:cs typeface="Times"/>
                      <a:sym typeface="Times"/>
                    </a:rPr>
                    <a:t>và các con đã theo dõi bài học</a:t>
                  </a:r>
                  <a:endParaRPr sz="4000" b="1" i="1">
                    <a:solidFill>
                      <a:schemeClr val="accent2"/>
                    </a:solidFill>
                    <a:latin typeface="Times"/>
                    <a:ea typeface="Times"/>
                    <a:cs typeface="Times"/>
                    <a:sym typeface="Times"/>
                  </a:endParaRPr>
                </a:p>
              </p:txBody>
            </p:sp>
            <p:sp>
              <p:nvSpPr>
                <p:cNvPr id="426" name="Google Shape;426;p31"/>
                <p:cNvSpPr/>
                <p:nvPr/>
              </p:nvSpPr>
              <p:spPr>
                <a:xfrm>
                  <a:off x="1644" y="2406"/>
                  <a:ext cx="2340" cy="492"/>
                </a:xfrm>
                <a:custGeom>
                  <a:avLst/>
                  <a:gdLst/>
                  <a:ahLst/>
                  <a:cxnLst/>
                  <a:rect l="l" t="t" r="r" b="b"/>
                  <a:pathLst>
                    <a:path w="2340" h="492" extrusionOk="0">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grpSp>
        </p:grpSp>
        <p:sp>
          <p:nvSpPr>
            <p:cNvPr id="427" name="Google Shape;427;p31"/>
            <p:cNvSpPr/>
            <p:nvPr/>
          </p:nvSpPr>
          <p:spPr>
            <a:xfrm>
              <a:off x="204" y="1762"/>
              <a:ext cx="2449" cy="325"/>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
        <p:cNvGrpSpPr/>
        <p:nvPr/>
      </p:nvGrpSpPr>
      <p:grpSpPr>
        <a:xfrm>
          <a:off x="0" y="0"/>
          <a:ext cx="0" cy="0"/>
          <a:chOff x="0" y="0"/>
          <a:chExt cx="0" cy="0"/>
        </a:xfrm>
      </p:grpSpPr>
      <p:sp>
        <p:nvSpPr>
          <p:cNvPr id="112" name="Google Shape;112;p5"/>
          <p:cNvSpPr txBox="1"/>
          <p:nvPr/>
        </p:nvSpPr>
        <p:spPr>
          <a:xfrm>
            <a:off x="-1172" y="762000"/>
            <a:ext cx="9119804" cy="218521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F0000"/>
              </a:buClr>
              <a:buSzPts val="3600"/>
              <a:buFont typeface="Times New Roman"/>
              <a:buAutoNum type="arabicPeriod"/>
            </a:pPr>
            <a:r>
              <a:rPr lang="en-US" sz="3600" b="1" i="0" u="none" strike="noStrike" cap="none">
                <a:solidFill>
                  <a:srgbClr val="FF0000"/>
                </a:solidFill>
                <a:latin typeface="Times New Roman"/>
                <a:ea typeface="Times New Roman"/>
                <a:cs typeface="Times New Roman"/>
                <a:sym typeface="Times New Roman"/>
              </a:rPr>
              <a:t> Ổn định tổ chức, gây hứng thú:</a:t>
            </a:r>
            <a:endParaRPr/>
          </a:p>
          <a:p>
            <a:pPr marL="0" marR="0" lvl="0" indent="0" algn="l" rtl="0">
              <a:spcBef>
                <a:spcPts val="0"/>
              </a:spcBef>
              <a:spcAft>
                <a:spcPts val="0"/>
              </a:spcAft>
              <a:buNone/>
            </a:pPr>
            <a:r>
              <a:rPr lang="en-US" sz="3600" b="1" i="0" u="none" strike="noStrike" cap="none">
                <a:solidFill>
                  <a:srgbClr val="FF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Cô mời trẻ cùng đến “ Xứ sở diệu kì” để tham gia các </a:t>
            </a:r>
            <a:endParaRPr/>
          </a:p>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hoạt động tại đó ( mở nhạc cô và trẻ cùng hát).</a:t>
            </a:r>
            <a:endParaRPr/>
          </a:p>
        </p:txBody>
      </p:sp>
      <p:pic>
        <p:nvPicPr>
          <p:cNvPr id="113" name="Google Shape;113;p5"/>
          <p:cNvPicPr preferRelativeResize="0"/>
          <p:nvPr/>
        </p:nvPicPr>
        <p:blipFill rotWithShape="1">
          <a:blip r:embed="rId3">
            <a:alphaModFix/>
          </a:blip>
          <a:srcRect/>
          <a:stretch/>
        </p:blipFill>
        <p:spPr>
          <a:xfrm>
            <a:off x="4267200" y="3124200"/>
            <a:ext cx="609600" cy="609600"/>
          </a:xfrm>
          <a:prstGeom prst="rect">
            <a:avLst/>
          </a:prstGeom>
          <a:noFill/>
          <a:ln>
            <a:noFill/>
          </a:ln>
        </p:spPr>
      </p:pic>
      <p:sp>
        <p:nvSpPr>
          <p:cNvPr id="114" name="Google Shape;114;p5"/>
          <p:cNvSpPr txBox="1"/>
          <p:nvPr/>
        </p:nvSpPr>
        <p:spPr>
          <a:xfrm>
            <a:off x="2872084" y="4038600"/>
            <a:ext cx="40094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Kích vào biểu tượng loa để nghe nhạc  </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1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sp>
        <p:nvSpPr>
          <p:cNvPr id="119" name="Google Shape;119;p6"/>
          <p:cNvSpPr txBox="1"/>
          <p:nvPr/>
        </p:nvSpPr>
        <p:spPr>
          <a:xfrm>
            <a:off x="-1172" y="762000"/>
            <a:ext cx="8901796" cy="16927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Times New Roman"/>
                <a:ea typeface="Times New Roman"/>
                <a:cs typeface="Times New Roman"/>
                <a:sym typeface="Times New Roman"/>
              </a:rPr>
              <a:t>2. Phương pháp, hình thức tổ chức:</a:t>
            </a:r>
            <a:endParaRPr/>
          </a:p>
          <a:p>
            <a:pPr marL="0" marR="0" lvl="0" indent="0" algn="l" rtl="0">
              <a:spcBef>
                <a:spcPts val="0"/>
              </a:spcBef>
              <a:spcAft>
                <a:spcPts val="0"/>
              </a:spcAft>
              <a:buNone/>
            </a:pPr>
            <a:r>
              <a:rPr lang="en-US" sz="3600" b="1">
                <a:solidFill>
                  <a:srgbClr val="FF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3200">
                <a:solidFill>
                  <a:srgbClr val="FF0000"/>
                </a:solidFill>
                <a:latin typeface="Times New Roman"/>
                <a:ea typeface="Times New Roman"/>
                <a:cs typeface="Times New Roman"/>
                <a:sym typeface="Times New Roman"/>
              </a:rPr>
              <a:t>Lần 1: </a:t>
            </a:r>
            <a:r>
              <a:rPr lang="en-US" sz="3200">
                <a:solidFill>
                  <a:schemeClr val="dk1"/>
                </a:solidFill>
                <a:latin typeface="Times New Roman"/>
                <a:ea typeface="Times New Roman"/>
                <a:cs typeface="Times New Roman"/>
                <a:sym typeface="Times New Roman"/>
              </a:rPr>
              <a:t>Cô kể kết hợp cử chỉ điệu bộ tại góc văn học: </a:t>
            </a:r>
            <a:endParaRPr/>
          </a:p>
        </p:txBody>
      </p:sp>
      <p:pic>
        <p:nvPicPr>
          <p:cNvPr id="120" name="Google Shape;120;p6"/>
          <p:cNvPicPr preferRelativeResize="0"/>
          <p:nvPr/>
        </p:nvPicPr>
        <p:blipFill rotWithShape="1">
          <a:blip r:embed="rId3">
            <a:alphaModFix/>
          </a:blip>
          <a:srcRect/>
          <a:stretch/>
        </p:blipFill>
        <p:spPr>
          <a:xfrm>
            <a:off x="3533524" y="2589055"/>
            <a:ext cx="1524000" cy="1524000"/>
          </a:xfrm>
          <a:prstGeom prst="rect">
            <a:avLst/>
          </a:prstGeom>
          <a:noFill/>
          <a:ln>
            <a:noFill/>
          </a:ln>
        </p:spPr>
      </p:pic>
      <p:sp>
        <p:nvSpPr>
          <p:cNvPr id="121" name="Google Shape;121;p6"/>
          <p:cNvSpPr txBox="1"/>
          <p:nvPr/>
        </p:nvSpPr>
        <p:spPr>
          <a:xfrm>
            <a:off x="2285999" y="4253201"/>
            <a:ext cx="401904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Times New Roman"/>
                <a:ea typeface="Times New Roman"/>
                <a:cs typeface="Times New Roman"/>
                <a:sym typeface="Times New Roman"/>
              </a:rPr>
              <a:t>( lời kể của cô đã thu âm như trên, </a:t>
            </a:r>
            <a:endParaRPr/>
          </a:p>
          <a:p>
            <a:pPr marL="0" marR="0" lvl="0" indent="0" algn="l" rtl="0">
              <a:spcBef>
                <a:spcPts val="0"/>
              </a:spcBef>
              <a:spcAft>
                <a:spcPts val="0"/>
              </a:spcAft>
              <a:buNone/>
            </a:pPr>
            <a:r>
              <a:rPr lang="en-US" sz="2000" b="1">
                <a:solidFill>
                  <a:srgbClr val="FF0000"/>
                </a:solidFill>
                <a:latin typeface="Times New Roman"/>
                <a:ea typeface="Times New Roman"/>
                <a:cs typeface="Times New Roman"/>
                <a:sym typeface="Times New Roman"/>
              </a:rPr>
              <a:t>kích vào biểu tượng loa để nghe).</a:t>
            </a:r>
            <a:endParaRPr/>
          </a:p>
        </p:txBody>
      </p:sp>
      <p:sp>
        <p:nvSpPr>
          <p:cNvPr id="122" name="Google Shape;122;p6"/>
          <p:cNvSpPr txBox="1"/>
          <p:nvPr/>
        </p:nvSpPr>
        <p:spPr>
          <a:xfrm>
            <a:off x="295023" y="5247165"/>
            <a:ext cx="8001000" cy="1486561"/>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2400">
                <a:solidFill>
                  <a:srgbClr val="000000"/>
                </a:solidFill>
                <a:latin typeface="Times New Roman"/>
                <a:ea typeface="Times New Roman"/>
                <a:cs typeface="Times New Roman"/>
                <a:sym typeface="Times New Roman"/>
              </a:rPr>
              <a:t>Hỏi trẻ:</a:t>
            </a:r>
            <a:endParaRPr/>
          </a:p>
          <a:p>
            <a:pPr marL="0" marR="0" lvl="0" indent="0" algn="l" rtl="0">
              <a:lnSpc>
                <a:spcPct val="115000"/>
              </a:lnSpc>
              <a:spcBef>
                <a:spcPts val="600"/>
              </a:spcBef>
              <a:spcAft>
                <a:spcPts val="0"/>
              </a:spcAft>
              <a:buNone/>
            </a:pPr>
            <a:r>
              <a:rPr lang="en-US" sz="2400">
                <a:solidFill>
                  <a:srgbClr val="000000"/>
                </a:solidFill>
                <a:latin typeface="Times New Roman"/>
                <a:ea typeface="Times New Roman"/>
                <a:cs typeface="Times New Roman"/>
                <a:sym typeface="Times New Roman"/>
              </a:rPr>
              <a:t>+ Theo con câu chuyện cô vừa kể có tên là gì? Của tác giả nào?</a:t>
            </a:r>
            <a:endParaRPr sz="2400">
              <a:solidFill>
                <a:schemeClr val="dk1"/>
              </a:solidFill>
              <a:latin typeface="Times New Roman"/>
              <a:ea typeface="Times New Roman"/>
              <a:cs typeface="Times New Roman"/>
              <a:sym typeface="Times New Roman"/>
            </a:endParaRPr>
          </a:p>
          <a:p>
            <a:pPr marL="0" marR="0" lvl="0" indent="0" algn="l" rtl="0">
              <a:lnSpc>
                <a:spcPct val="115000"/>
              </a:lnSpc>
              <a:spcBef>
                <a:spcPts val="600"/>
              </a:spcBef>
              <a:spcAft>
                <a:spcPts val="0"/>
              </a:spcAft>
              <a:buNone/>
            </a:pPr>
            <a:r>
              <a:rPr lang="en-US" sz="2400">
                <a:solidFill>
                  <a:srgbClr val="000000"/>
                </a:solidFill>
                <a:latin typeface="Times New Roman"/>
                <a:ea typeface="Times New Roman"/>
                <a:cs typeface="Times New Roman"/>
                <a:sym typeface="Times New Roman"/>
              </a:rPr>
              <a:t>+ Ai nhớ những nhân vật nào xuất hiện trong truyện?</a:t>
            </a:r>
            <a:endParaRPr sz="2400">
              <a:solidFill>
                <a:schemeClr val="dk1"/>
              </a:solidFill>
              <a:latin typeface="Times New Roman"/>
              <a:ea typeface="Times New Roman"/>
              <a:cs typeface="Times New Roman"/>
              <a:sym typeface="Times New Roman"/>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sp>
        <p:nvSpPr>
          <p:cNvPr id="127" name="Google Shape;127;p7"/>
          <p:cNvSpPr txBox="1"/>
          <p:nvPr/>
        </p:nvSpPr>
        <p:spPr>
          <a:xfrm>
            <a:off x="-29308" y="152400"/>
            <a:ext cx="8916572"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FF0000"/>
                </a:solidFill>
                <a:latin typeface="Times New Roman"/>
                <a:ea typeface="Times New Roman"/>
                <a:cs typeface="Times New Roman"/>
                <a:sym typeface="Times New Roman"/>
              </a:rPr>
              <a:t>Lần 2: </a:t>
            </a:r>
            <a:r>
              <a:rPr lang="en-US" sz="3600">
                <a:solidFill>
                  <a:schemeClr val="dk1"/>
                </a:solidFill>
                <a:latin typeface="Times New Roman"/>
                <a:ea typeface="Times New Roman"/>
                <a:cs typeface="Times New Roman"/>
                <a:sym typeface="Times New Roman"/>
              </a:rPr>
              <a:t>Cô cho trẻ về đội hình chữ U và cho trẻ nghe câu chuyện với các nội dung hình ảnh trên silde máy tính </a:t>
            </a:r>
            <a:endParaRPr/>
          </a:p>
        </p:txBody>
      </p:sp>
    </p:spTree>
  </p:cSld>
  <p:clrMapOvr>
    <a:masterClrMapping/>
  </p:clrMapOvr>
  <p:transition spd="med">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8"/>
          <p:cNvSpPr txBox="1">
            <a:spLocks noGrp="1"/>
          </p:cNvSpPr>
          <p:nvPr>
            <p:ph type="title" idx="4294967295"/>
          </p:nvPr>
        </p:nvSpPr>
        <p:spPr>
          <a:xfrm>
            <a:off x="457200" y="274638"/>
            <a:ext cx="8229600" cy="11430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133" name="Google Shape;133;p8"/>
          <p:cNvSpPr txBox="1">
            <a:spLocks noGrp="1"/>
          </p:cNvSpPr>
          <p:nvPr>
            <p:ph type="body" idx="4294967295"/>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a:buNone/>
            </a:pPr>
            <a:endParaRPr/>
          </a:p>
        </p:txBody>
      </p:sp>
      <p:pic>
        <p:nvPicPr>
          <p:cNvPr id="134" name="Google Shape;134;p8" descr="In_Gods_Country"/>
          <p:cNvPicPr preferRelativeResize="0"/>
          <p:nvPr/>
        </p:nvPicPr>
        <p:blipFill rotWithShape="1">
          <a:blip r:embed="rId3">
            <a:alphaModFix/>
          </a:blip>
          <a:srcRect/>
          <a:stretch/>
        </p:blipFill>
        <p:spPr>
          <a:xfrm>
            <a:off x="-304800" y="-228600"/>
            <a:ext cx="9753600" cy="7315200"/>
          </a:xfrm>
          <a:prstGeom prst="rect">
            <a:avLst/>
          </a:prstGeom>
          <a:noFill/>
          <a:ln>
            <a:noFill/>
          </a:ln>
        </p:spPr>
      </p:pic>
      <p:pic>
        <p:nvPicPr>
          <p:cNvPr id="135" name="Google Shape;135;p8"/>
          <p:cNvPicPr preferRelativeResize="0"/>
          <p:nvPr/>
        </p:nvPicPr>
        <p:blipFill rotWithShape="1">
          <a:blip r:embed="rId4">
            <a:alphaModFix/>
          </a:blip>
          <a:srcRect/>
          <a:stretch/>
        </p:blipFill>
        <p:spPr>
          <a:xfrm>
            <a:off x="1447800" y="3124200"/>
            <a:ext cx="2057400" cy="3429000"/>
          </a:xfrm>
          <a:prstGeom prst="rect">
            <a:avLst/>
          </a:prstGeom>
          <a:noFill/>
          <a:ln>
            <a:noFill/>
          </a:ln>
        </p:spPr>
      </p:pic>
      <p:sp>
        <p:nvSpPr>
          <p:cNvPr id="136" name="Google Shape;136;p8"/>
          <p:cNvSpPr txBox="1"/>
          <p:nvPr/>
        </p:nvSpPr>
        <p:spPr>
          <a:xfrm>
            <a:off x="304800" y="0"/>
            <a:ext cx="1841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Times New Roman"/>
              <a:ea typeface="Times New Roman"/>
              <a:cs typeface="Times New Roman"/>
              <a:sym typeface="Times New Roman"/>
            </a:endParaRPr>
          </a:p>
        </p:txBody>
      </p:sp>
      <p:sp>
        <p:nvSpPr>
          <p:cNvPr id="137" name="Google Shape;137;p8"/>
          <p:cNvSpPr txBox="1"/>
          <p:nvPr/>
        </p:nvSpPr>
        <p:spPr>
          <a:xfrm>
            <a:off x="533400" y="304800"/>
            <a:ext cx="299152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66"/>
              </a:buClr>
              <a:buSzPts val="4400"/>
              <a:buFont typeface="Times New Roman"/>
              <a:buNone/>
            </a:pPr>
            <a:r>
              <a:rPr lang="en-US" sz="4400" b="1" i="1">
                <a:solidFill>
                  <a:srgbClr val="FF0066"/>
                </a:solidFill>
                <a:latin typeface="Times New Roman"/>
                <a:ea typeface="Times New Roman"/>
                <a:cs typeface="Times New Roman"/>
                <a:sym typeface="Times New Roman"/>
              </a:rPr>
              <a:t>Câu chuyện</a:t>
            </a:r>
            <a:endParaRPr sz="4400" b="1" i="1">
              <a:solidFill>
                <a:srgbClr val="FF0066"/>
              </a:solidFill>
              <a:latin typeface="Times New Roman"/>
              <a:ea typeface="Times New Roman"/>
              <a:cs typeface="Times New Roman"/>
              <a:sym typeface="Times New Roman"/>
            </a:endParaRPr>
          </a:p>
        </p:txBody>
      </p:sp>
      <p:sp>
        <p:nvSpPr>
          <p:cNvPr id="138" name="Google Shape;138;p8"/>
          <p:cNvSpPr txBox="1"/>
          <p:nvPr/>
        </p:nvSpPr>
        <p:spPr>
          <a:xfrm>
            <a:off x="3429000" y="685800"/>
            <a:ext cx="486062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7200"/>
              <a:buFont typeface="Times New Roman"/>
              <a:buNone/>
            </a:pPr>
            <a:r>
              <a:rPr lang="en-US" sz="7200" b="1" i="1">
                <a:solidFill>
                  <a:srgbClr val="FF0000"/>
                </a:solidFill>
                <a:latin typeface="Times New Roman"/>
                <a:ea typeface="Times New Roman"/>
                <a:cs typeface="Times New Roman"/>
                <a:sym typeface="Times New Roman"/>
              </a:rPr>
              <a:t>Gà tơ đi học</a:t>
            </a:r>
            <a:endParaRPr sz="7200" b="1" i="1">
              <a:solidFill>
                <a:srgbClr val="FF0000"/>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9" descr="Untitled"/>
          <p:cNvPicPr preferRelativeResize="0"/>
          <p:nvPr/>
        </p:nvPicPr>
        <p:blipFill rotWithShape="1">
          <a:blip r:embed="rId3">
            <a:alphaModFix/>
          </a:blip>
          <a:srcRect/>
          <a:stretch/>
        </p:blipFill>
        <p:spPr>
          <a:xfrm>
            <a:off x="-457200" y="0"/>
            <a:ext cx="10363200" cy="6858000"/>
          </a:xfrm>
          <a:prstGeom prst="rect">
            <a:avLst/>
          </a:prstGeom>
          <a:noFill/>
          <a:ln>
            <a:noFill/>
          </a:ln>
        </p:spPr>
      </p:pic>
      <p:pic>
        <p:nvPicPr>
          <p:cNvPr id="144" name="Google Shape;144;p9" descr="2062403jcsehojq6x"/>
          <p:cNvPicPr preferRelativeResize="0"/>
          <p:nvPr/>
        </p:nvPicPr>
        <p:blipFill rotWithShape="1">
          <a:blip r:embed="rId4">
            <a:alphaModFix/>
          </a:blip>
          <a:srcRect/>
          <a:stretch/>
        </p:blipFill>
        <p:spPr>
          <a:xfrm>
            <a:off x="2590800" y="152400"/>
            <a:ext cx="762000" cy="1162050"/>
          </a:xfrm>
          <a:prstGeom prst="rect">
            <a:avLst/>
          </a:prstGeom>
          <a:noFill/>
          <a:ln>
            <a:noFill/>
          </a:ln>
        </p:spPr>
      </p:pic>
      <p:pic>
        <p:nvPicPr>
          <p:cNvPr id="145" name="Google Shape;145;p9" descr="1550182lt78y3wa73"/>
          <p:cNvPicPr preferRelativeResize="0"/>
          <p:nvPr/>
        </p:nvPicPr>
        <p:blipFill rotWithShape="1">
          <a:blip r:embed="rId5">
            <a:alphaModFix/>
          </a:blip>
          <a:srcRect/>
          <a:stretch/>
        </p:blipFill>
        <p:spPr>
          <a:xfrm>
            <a:off x="0" y="457200"/>
            <a:ext cx="381000" cy="1524000"/>
          </a:xfrm>
          <a:prstGeom prst="rect">
            <a:avLst/>
          </a:prstGeom>
          <a:noFill/>
          <a:ln>
            <a:noFill/>
          </a:ln>
        </p:spPr>
      </p:pic>
      <p:pic>
        <p:nvPicPr>
          <p:cNvPr id="146" name="Google Shape;146;p9" descr="sun14[1]"/>
          <p:cNvPicPr preferRelativeResize="0"/>
          <p:nvPr/>
        </p:nvPicPr>
        <p:blipFill rotWithShape="1">
          <a:blip r:embed="rId6">
            <a:alphaModFix/>
          </a:blip>
          <a:srcRect/>
          <a:stretch/>
        </p:blipFill>
        <p:spPr>
          <a:xfrm>
            <a:off x="6400800" y="0"/>
            <a:ext cx="2209800" cy="2895600"/>
          </a:xfrm>
          <a:prstGeom prst="rect">
            <a:avLst/>
          </a:prstGeom>
          <a:noFill/>
          <a:ln>
            <a:noFill/>
          </a:ln>
        </p:spPr>
      </p:pic>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152" name="Google Shape;152;p1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a:buNone/>
            </a:pPr>
            <a:endParaRPr/>
          </a:p>
        </p:txBody>
      </p:sp>
      <p:pic>
        <p:nvPicPr>
          <p:cNvPr id="153" name="Google Shape;153;p10" descr="khung65"/>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54" name="Google Shape;154;p10" descr="1 copy"/>
          <p:cNvPicPr preferRelativeResize="0"/>
          <p:nvPr/>
        </p:nvPicPr>
        <p:blipFill rotWithShape="1">
          <a:blip r:embed="rId4">
            <a:alphaModFix/>
          </a:blip>
          <a:srcRect/>
          <a:stretch/>
        </p:blipFill>
        <p:spPr>
          <a:xfrm>
            <a:off x="685800" y="609600"/>
            <a:ext cx="8001000" cy="5410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20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2">
                                            <p:txEl>
                                              <p:pRg st="0" end="0"/>
                                            </p:txEl>
                                          </p:spTgt>
                                        </p:tgtEl>
                                        <p:attrNameLst>
                                          <p:attrName>style.visibility</p:attrName>
                                        </p:attrNameLst>
                                      </p:cBhvr>
                                      <p:to>
                                        <p:strVal val="visible"/>
                                      </p:to>
                                    </p:set>
                                    <p:animEffect transition="in" filter="fade">
                                      <p:cBhvr>
                                        <p:cTn id="12" dur="2000"/>
                                        <p:tgtEl>
                                          <p:spTgt spid="15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4"/>
                                        </p:tgtEl>
                                        <p:attrNameLst>
                                          <p:attrName>style.visibility</p:attrName>
                                        </p:attrNameLst>
                                      </p:cBhvr>
                                      <p:to>
                                        <p:strVal val="visible"/>
                                      </p:to>
                                    </p:set>
                                    <p:animEffect transition="in" filter="fade">
                                      <p:cBhvr>
                                        <p:cTn id="17" dur="20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1282</Words>
  <Application>Microsoft Office PowerPoint</Application>
  <PresentationFormat>On-screen Show (4:3)</PresentationFormat>
  <Paragraphs>112</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Times</vt:lpstr>
      <vt:lpstr>Times New Roman</vt:lpstr>
      <vt:lpstr>Verdana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User</dc:creator>
  <cp:lastModifiedBy>Trang Nguyen</cp:lastModifiedBy>
  <cp:revision>1</cp:revision>
  <dcterms:created xsi:type="dcterms:W3CDTF">2010-05-01T06:56:41Z</dcterms:created>
  <dcterms:modified xsi:type="dcterms:W3CDTF">2024-09-17T06:12:18Z</dcterms:modified>
</cp:coreProperties>
</file>