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jpg!bw700"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75" r:id="rId3"/>
    <p:sldId id="259" r:id="rId4"/>
    <p:sldId id="288" r:id="rId5"/>
    <p:sldId id="276" r:id="rId6"/>
    <p:sldId id="260" r:id="rId7"/>
    <p:sldId id="287" r:id="rId8"/>
    <p:sldId id="284" r:id="rId9"/>
    <p:sldId id="264" r:id="rId10"/>
    <p:sldId id="280" r:id="rId11"/>
    <p:sldId id="279" r:id="rId12"/>
    <p:sldId id="281" r:id="rId13"/>
    <p:sldId id="265" r:id="rId14"/>
    <p:sldId id="289" r:id="rId15"/>
    <p:sldId id="290" r:id="rId16"/>
    <p:sldId id="291" r:id="rId17"/>
    <p:sldId id="272" r:id="rId18"/>
    <p:sldId id="263" r:id="rId19"/>
    <p:sldId id="269" r:id="rId20"/>
    <p:sldId id="274" r:id="rId21"/>
    <p:sldId id="271" r:id="rId22"/>
    <p:sldId id="266"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91" d="100"/>
          <a:sy n="91" d="100"/>
        </p:scale>
        <p:origin x="54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820B3E-AE27-4026-B514-2680AB05FE5E}"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606304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20B3E-AE27-4026-B514-2680AB05FE5E}"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353248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20B3E-AE27-4026-B514-2680AB05FE5E}"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72188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20B3E-AE27-4026-B514-2680AB05FE5E}"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99601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20B3E-AE27-4026-B514-2680AB05FE5E}"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393609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820B3E-AE27-4026-B514-2680AB05FE5E}"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413959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820B3E-AE27-4026-B514-2680AB05FE5E}" type="datetimeFigureOut">
              <a:rPr lang="en-US" smtClean="0"/>
              <a:t>10/19/2024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97543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820B3E-AE27-4026-B514-2680AB05FE5E}" type="datetimeFigureOut">
              <a:rPr lang="en-US" smtClean="0"/>
              <a:t>10/19/2024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260775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20B3E-AE27-4026-B514-2680AB05FE5E}" type="datetimeFigureOut">
              <a:rPr lang="en-US" smtClean="0"/>
              <a:t>10/19/2024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15373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0B3E-AE27-4026-B514-2680AB05FE5E}"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2489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0B3E-AE27-4026-B514-2680AB05FE5E}"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286921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20B3E-AE27-4026-B514-2680AB05FE5E}" type="datetimeFigureOut">
              <a:rPr lang="en-US" smtClean="0"/>
              <a:t>10/19/2024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0AB2A-946B-4733-938A-E3B836F29F2B}" type="slidenum">
              <a:rPr lang="en-US" smtClean="0"/>
              <a:t>‹#›</a:t>
            </a:fld>
            <a:endParaRPr lang="en-US"/>
          </a:p>
        </p:txBody>
      </p:sp>
    </p:spTree>
    <p:extLst>
      <p:ext uri="{BB962C8B-B14F-4D97-AF65-F5344CB8AC3E}">
        <p14:creationId xmlns:p14="http://schemas.microsoft.com/office/powerpoint/2010/main" val="121134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bw700"/><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Rectangle 4"/>
          <p:cNvSpPr/>
          <p:nvPr/>
        </p:nvSpPr>
        <p:spPr>
          <a:xfrm>
            <a:off x="3273293" y="220277"/>
            <a:ext cx="6096000" cy="830997"/>
          </a:xfrm>
          <a:prstGeom prst="rect">
            <a:avLst/>
          </a:prstGeom>
        </p:spPr>
        <p:txBody>
          <a:bodyPr>
            <a:spAutoFit/>
          </a:bodyPr>
          <a:lstStyle/>
          <a:p>
            <a:pPr algn="ctr"/>
            <a:r>
              <a:rPr lang="en-US" sz="2400" b="1" dirty="0">
                <a:solidFill>
                  <a:srgbClr val="FF0000"/>
                </a:solidFill>
                <a:latin typeface="Arial" pitchFamily="34" charset="0"/>
                <a:cs typeface="Arial" pitchFamily="34" charset="0"/>
              </a:rPr>
              <a:t>ỦY BAN NHÂN DÂN QUẬN LONG BIÊN</a:t>
            </a:r>
          </a:p>
          <a:p>
            <a:pPr algn="ctr"/>
            <a:r>
              <a:rPr lang="en-US" sz="2400" b="1" dirty="0">
                <a:solidFill>
                  <a:srgbClr val="FF0000"/>
                </a:solidFill>
                <a:latin typeface="Arial" pitchFamily="34" charset="0"/>
                <a:cs typeface="Arial" pitchFamily="34" charset="0"/>
              </a:rPr>
              <a:t>TRƯỜNG MẦM </a:t>
            </a:r>
            <a:r>
              <a:rPr lang="en-US" sz="2400" b="1">
                <a:solidFill>
                  <a:srgbClr val="FF0000"/>
                </a:solidFill>
                <a:latin typeface="Arial" pitchFamily="34" charset="0"/>
                <a:cs typeface="Arial" pitchFamily="34" charset="0"/>
              </a:rPr>
              <a:t>NON </a:t>
            </a:r>
            <a:r>
              <a:rPr lang="en-US" sz="2400" b="1" smtClean="0">
                <a:solidFill>
                  <a:srgbClr val="FF0000"/>
                </a:solidFill>
                <a:latin typeface="Arial" pitchFamily="34" charset="0"/>
                <a:cs typeface="Arial" pitchFamily="34" charset="0"/>
              </a:rPr>
              <a:t>HOA MỘC LAN </a:t>
            </a:r>
            <a:endParaRPr lang="en-US" sz="2400" b="1" dirty="0">
              <a:solidFill>
                <a:srgbClr val="FF0000"/>
              </a:solidFill>
              <a:latin typeface="Arial" pitchFamily="34" charset="0"/>
              <a:cs typeface="Arial" pitchFamily="34" charset="0"/>
            </a:endParaRPr>
          </a:p>
        </p:txBody>
      </p:sp>
      <p:sp>
        <p:nvSpPr>
          <p:cNvPr id="7" name="Rectangle 6"/>
          <p:cNvSpPr/>
          <p:nvPr/>
        </p:nvSpPr>
        <p:spPr>
          <a:xfrm>
            <a:off x="1836628" y="2953605"/>
            <a:ext cx="8518743" cy="769441"/>
          </a:xfrm>
          <a:prstGeom prst="rect">
            <a:avLst/>
          </a:prstGeom>
        </p:spPr>
        <p:txBody>
          <a:bodyPr wrap="none">
            <a:spAutoFit/>
          </a:bodyPr>
          <a:lstStyle/>
          <a:p>
            <a:pPr algn="ctr"/>
            <a:r>
              <a:rPr lang="en-US" sz="4400" b="1" kern="10" dirty="0">
                <a:ln w="11430"/>
                <a:solidFill>
                  <a:srgbClr val="FF0000"/>
                </a:solidFill>
                <a:effectLst>
                  <a:outerShdw blurRad="50800" dist="39000" dir="5460000" algn="tl">
                    <a:srgbClr val="000000">
                      <a:alpha val="38000"/>
                    </a:srgbClr>
                  </a:outerShdw>
                </a:effectLst>
                <a:ea typeface="Tahoma" pitchFamily="34" charset="0"/>
                <a:cs typeface="Tahoma" pitchFamily="34" charset="0"/>
              </a:rPr>
              <a:t>LĨNH VỰC PHÁT TRIỂN NGÔN NGỮ  </a:t>
            </a:r>
            <a:endParaRPr lang="en-US" sz="4400" b="1" dirty="0">
              <a:ln w="11430"/>
              <a:solidFill>
                <a:srgbClr val="FF0000"/>
              </a:solidFill>
              <a:effectLst>
                <a:outerShdw blurRad="50800" dist="39000" dir="5460000" algn="tl">
                  <a:srgbClr val="000000">
                    <a:alpha val="38000"/>
                  </a:srgbClr>
                </a:outerShdw>
              </a:effectLst>
              <a:ea typeface="Tahoma" pitchFamily="34" charset="0"/>
              <a:cs typeface="Tahoma" pitchFamily="34" charset="0"/>
            </a:endParaRPr>
          </a:p>
        </p:txBody>
      </p:sp>
      <p:sp>
        <p:nvSpPr>
          <p:cNvPr id="8" name="Rectangle 7"/>
          <p:cNvSpPr/>
          <p:nvPr/>
        </p:nvSpPr>
        <p:spPr>
          <a:xfrm>
            <a:off x="1290133" y="3967083"/>
            <a:ext cx="8407021" cy="1569660"/>
          </a:xfrm>
          <a:prstGeom prst="rect">
            <a:avLst/>
          </a:prstGeom>
        </p:spPr>
        <p:txBody>
          <a:bodyPr wrap="square">
            <a:spAutoFit/>
          </a:bodyPr>
          <a:lstStyle/>
          <a:p>
            <a:pPr algn="ctr"/>
            <a:r>
              <a:rPr lang="en-US" sz="3200" b="1" dirty="0">
                <a:latin typeface="Calibri" pitchFamily="34" charset="0"/>
                <a:ea typeface="Tahoma" pitchFamily="34" charset="0"/>
                <a:cs typeface="Calibri" pitchFamily="34" charset="0"/>
              </a:rPr>
              <a:t>Bài thơ: Mây và gió </a:t>
            </a:r>
          </a:p>
          <a:p>
            <a:pPr algn="ctr"/>
            <a:r>
              <a:rPr lang="en-US" sz="3200" b="1" dirty="0">
                <a:latin typeface="Calibri" pitchFamily="34" charset="0"/>
                <a:ea typeface="Tahoma" pitchFamily="34" charset="0"/>
                <a:cs typeface="Calibri" pitchFamily="34" charset="0"/>
              </a:rPr>
              <a:t>Sáng tác: Vũ Thị Diệu Linh  </a:t>
            </a:r>
          </a:p>
          <a:p>
            <a:pPr algn="ctr"/>
            <a:r>
              <a:rPr lang="en-US" sz="3200" b="1" dirty="0">
                <a:ea typeface="Tahoma" pitchFamily="34" charset="0"/>
                <a:cs typeface="Tahoma" pitchFamily="34" charset="0"/>
              </a:rPr>
              <a:t>Lứa tuổi: Mẫu giáo </a:t>
            </a:r>
            <a:r>
              <a:rPr lang="en-US" sz="3200" b="1" dirty="0" err="1">
                <a:ea typeface="Tahoma" pitchFamily="34" charset="0"/>
                <a:cs typeface="Tahoma" pitchFamily="34" charset="0"/>
              </a:rPr>
              <a:t>bé</a:t>
            </a:r>
            <a:r>
              <a:rPr lang="en-US" sz="3200" b="1" dirty="0">
                <a:ea typeface="Tahoma" pitchFamily="34" charset="0"/>
                <a:cs typeface="Tahoma" pitchFamily="34" charset="0"/>
              </a:rPr>
              <a:t>  </a:t>
            </a:r>
            <a:r>
              <a:rPr lang="en-US" sz="3200" b="1" dirty="0" smtClean="0">
                <a:ea typeface="Tahoma" pitchFamily="34" charset="0"/>
                <a:cs typeface="Tahoma" pitchFamily="34" charset="0"/>
              </a:rPr>
              <a:t>C4 </a:t>
            </a:r>
            <a:r>
              <a:rPr lang="en-US" sz="2800" b="1" dirty="0" smtClean="0">
                <a:ea typeface="Tahoma" pitchFamily="34" charset="0"/>
                <a:cs typeface="Tahoma" pitchFamily="34" charset="0"/>
              </a:rPr>
              <a:t>.</a:t>
            </a:r>
            <a:r>
              <a:rPr lang="vi-VN" sz="2800" b="1" dirty="0" smtClean="0">
                <a:ea typeface="Tahoma" pitchFamily="34" charset="0"/>
                <a:cs typeface="Tahoma" pitchFamily="34" charset="0"/>
              </a:rPr>
              <a:t>  </a:t>
            </a:r>
            <a:endParaRPr lang="en-US" sz="2800" b="1" dirty="0">
              <a:ea typeface="Tahoma" pitchFamily="34" charset="0"/>
              <a:cs typeface="Tahoma" pitchFamily="34" charset="0"/>
            </a:endParaRPr>
          </a:p>
        </p:txBody>
      </p:sp>
      <p:pic>
        <p:nvPicPr>
          <p:cNvPr id="2" name="Picture 1"/>
          <p:cNvPicPr>
            <a:picLocks noChangeAspect="1"/>
          </p:cNvPicPr>
          <p:nvPr/>
        </p:nvPicPr>
        <p:blipFill>
          <a:blip r:embed="rId3"/>
          <a:stretch>
            <a:fillRect/>
          </a:stretch>
        </p:blipFill>
        <p:spPr>
          <a:xfrm>
            <a:off x="5335202" y="1102249"/>
            <a:ext cx="1353429" cy="1219306"/>
          </a:xfrm>
          <a:prstGeom prst="rect">
            <a:avLst/>
          </a:prstGeom>
        </p:spPr>
      </p:pic>
    </p:spTree>
    <p:extLst>
      <p:ext uri="{BB962C8B-B14F-4D97-AF65-F5344CB8AC3E}">
        <p14:creationId xmlns:p14="http://schemas.microsoft.com/office/powerpoint/2010/main" val="4039926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9288" y="2062332"/>
            <a:ext cx="7102037" cy="1754326"/>
          </a:xfrm>
          <a:prstGeom prst="rect">
            <a:avLst/>
          </a:prstGeom>
          <a:noFill/>
        </p:spPr>
        <p:txBody>
          <a:bodyPr wrap="square" rtlCol="0">
            <a:spAutoFit/>
          </a:bodyPr>
          <a:lstStyle/>
          <a:p>
            <a:r>
              <a:rPr lang="en-US" sz="3600" dirty="0">
                <a:solidFill>
                  <a:srgbClr val="FF0000"/>
                </a:solidFill>
              </a:rPr>
              <a:t>Bầu trời xanh bao la</a:t>
            </a:r>
          </a:p>
          <a:p>
            <a:r>
              <a:rPr lang="vi-VN" sz="3600" dirty="0">
                <a:solidFill>
                  <a:srgbClr val="FF0000"/>
                </a:solidFill>
              </a:rPr>
              <a:t>Nh</a:t>
            </a:r>
            <a:r>
              <a:rPr lang="en-US" sz="3600" dirty="0" err="1">
                <a:solidFill>
                  <a:srgbClr val="FF0000"/>
                </a:solidFill>
              </a:rPr>
              <a:t>ững</a:t>
            </a:r>
            <a:r>
              <a:rPr lang="en-US" sz="3600" dirty="0">
                <a:solidFill>
                  <a:srgbClr val="FF0000"/>
                </a:solidFill>
              </a:rPr>
              <a:t> đám mây bồng bềnh </a:t>
            </a:r>
          </a:p>
          <a:p>
            <a:endParaRPr lang="en-US" sz="3600" dirty="0">
              <a:solidFill>
                <a:srgbClr val="FF0000"/>
              </a:solidFill>
            </a:endParaRPr>
          </a:p>
        </p:txBody>
      </p:sp>
    </p:spTree>
    <p:extLst>
      <p:ext uri="{BB962C8B-B14F-4D97-AF65-F5344CB8AC3E}">
        <p14:creationId xmlns:p14="http://schemas.microsoft.com/office/powerpoint/2010/main" val="237697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26522" y="296217"/>
            <a:ext cx="8926483" cy="1754326"/>
          </a:xfrm>
          <a:prstGeom prst="rect">
            <a:avLst/>
          </a:prstGeom>
          <a:noFill/>
        </p:spPr>
        <p:txBody>
          <a:bodyPr wrap="square" rtlCol="0">
            <a:spAutoFit/>
          </a:bodyPr>
          <a:lstStyle/>
          <a:p>
            <a:r>
              <a:rPr lang="en-US" sz="3600" dirty="0">
                <a:solidFill>
                  <a:srgbClr val="FF0000"/>
                </a:solidFill>
              </a:rPr>
              <a:t>Trôi mau đi, trôi mau</a:t>
            </a:r>
          </a:p>
          <a:p>
            <a:r>
              <a:rPr lang="en-US" sz="3600" dirty="0">
                <a:solidFill>
                  <a:srgbClr val="FF0000"/>
                </a:solidFill>
              </a:rPr>
              <a:t>Cùng vui đùa với gió </a:t>
            </a:r>
          </a:p>
          <a:p>
            <a:endParaRPr lang="en-US" sz="3600" dirty="0">
              <a:solidFill>
                <a:srgbClr val="FFFF00"/>
              </a:solidFill>
            </a:endParaRPr>
          </a:p>
        </p:txBody>
      </p:sp>
    </p:spTree>
    <p:extLst>
      <p:ext uri="{BB962C8B-B14F-4D97-AF65-F5344CB8AC3E}">
        <p14:creationId xmlns:p14="http://schemas.microsoft.com/office/powerpoint/2010/main" val="2135920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87335" y="2843474"/>
            <a:ext cx="5173088" cy="1631216"/>
          </a:xfrm>
          <a:prstGeom prst="rect">
            <a:avLst/>
          </a:prstGeom>
          <a:noFill/>
        </p:spPr>
        <p:txBody>
          <a:bodyPr wrap="square" rtlCol="0">
            <a:spAutoFit/>
          </a:bodyPr>
          <a:lstStyle/>
          <a:p>
            <a:r>
              <a:rPr lang="en-US" sz="3600" dirty="0">
                <a:solidFill>
                  <a:srgbClr val="FF0000"/>
                </a:solidFill>
              </a:rPr>
              <a:t>Gió ơi tôi gọi gió </a:t>
            </a:r>
          </a:p>
          <a:p>
            <a:r>
              <a:rPr lang="en-US" sz="3600" dirty="0">
                <a:solidFill>
                  <a:srgbClr val="FF0000"/>
                </a:solidFill>
              </a:rPr>
              <a:t>Cùng với đám mây trôi</a:t>
            </a:r>
          </a:p>
          <a:p>
            <a:endParaRPr lang="en-US" sz="2800" dirty="0">
              <a:solidFill>
                <a:srgbClr val="FFFF00"/>
              </a:solidFill>
            </a:endParaRPr>
          </a:p>
        </p:txBody>
      </p:sp>
    </p:spTree>
    <p:extLst>
      <p:ext uri="{BB962C8B-B14F-4D97-AF65-F5344CB8AC3E}">
        <p14:creationId xmlns:p14="http://schemas.microsoft.com/office/powerpoint/2010/main" val="1709694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2" y="0"/>
            <a:ext cx="12192000" cy="6975566"/>
          </a:xfrm>
          <a:prstGeom prst="rect">
            <a:avLst/>
          </a:prstGeom>
        </p:spPr>
      </p:pic>
      <p:sp>
        <p:nvSpPr>
          <p:cNvPr id="3" name="Rounded Rectangle 2"/>
          <p:cNvSpPr/>
          <p:nvPr/>
        </p:nvSpPr>
        <p:spPr>
          <a:xfrm>
            <a:off x="2730137" y="268983"/>
            <a:ext cx="7158445" cy="1128743"/>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5" name="TextBox 4"/>
          <p:cNvSpPr txBox="1"/>
          <p:nvPr/>
        </p:nvSpPr>
        <p:spPr>
          <a:xfrm>
            <a:off x="2769325" y="490371"/>
            <a:ext cx="8151223" cy="1508105"/>
          </a:xfrm>
          <a:prstGeom prst="rect">
            <a:avLst/>
          </a:prstGeom>
          <a:noFill/>
        </p:spPr>
        <p:txBody>
          <a:bodyPr wrap="square" rtlCol="0">
            <a:spAutoFit/>
          </a:bodyPr>
          <a:lstStyle/>
          <a:p>
            <a:r>
              <a:rPr lang="en-US" sz="3200" dirty="0"/>
              <a:t>- Bài thơ nói về hiện tượng tự nhiên  gì?</a:t>
            </a:r>
          </a:p>
          <a:p>
            <a:endParaRPr lang="en-US" sz="3200" dirty="0"/>
          </a:p>
          <a:p>
            <a:r>
              <a:rPr lang="en-US" sz="2800" dirty="0">
                <a:solidFill>
                  <a:srgbClr val="FFFF00"/>
                </a:solidFill>
              </a:rPr>
              <a:t>-</a:t>
            </a:r>
          </a:p>
        </p:txBody>
      </p:sp>
      <p:sp>
        <p:nvSpPr>
          <p:cNvPr id="7" name="Rounded Rectangle 6"/>
          <p:cNvSpPr/>
          <p:nvPr/>
        </p:nvSpPr>
        <p:spPr>
          <a:xfrm>
            <a:off x="2942837" y="1881967"/>
            <a:ext cx="5863904" cy="1089706"/>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0" name="TextBox 9"/>
          <p:cNvSpPr txBox="1"/>
          <p:nvPr/>
        </p:nvSpPr>
        <p:spPr>
          <a:xfrm>
            <a:off x="2690949" y="3461081"/>
            <a:ext cx="5807095" cy="1015663"/>
          </a:xfrm>
          <a:prstGeom prst="rect">
            <a:avLst/>
          </a:prstGeom>
          <a:noFill/>
        </p:spPr>
        <p:txBody>
          <a:bodyPr wrap="square" rtlCol="0">
            <a:spAutoFit/>
          </a:bodyPr>
          <a:lstStyle/>
          <a:p>
            <a:endParaRPr lang="en-US" sz="3200" dirty="0"/>
          </a:p>
          <a:p>
            <a:endParaRPr lang="en-US" sz="2800" dirty="0">
              <a:solidFill>
                <a:srgbClr val="FFFF00"/>
              </a:solidFill>
            </a:endParaRPr>
          </a:p>
        </p:txBody>
      </p:sp>
      <p:sp>
        <p:nvSpPr>
          <p:cNvPr id="11" name="Rounded Rectangle 10"/>
          <p:cNvSpPr/>
          <p:nvPr/>
        </p:nvSpPr>
        <p:spPr>
          <a:xfrm>
            <a:off x="2842689" y="3587527"/>
            <a:ext cx="4990011" cy="1068193"/>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4" name="TextBox 13"/>
          <p:cNvSpPr txBox="1"/>
          <p:nvPr/>
        </p:nvSpPr>
        <p:spPr>
          <a:xfrm>
            <a:off x="3210195" y="3837773"/>
            <a:ext cx="4955177" cy="584775"/>
          </a:xfrm>
          <a:prstGeom prst="rect">
            <a:avLst/>
          </a:prstGeom>
          <a:noFill/>
        </p:spPr>
        <p:txBody>
          <a:bodyPr wrap="square" rtlCol="0">
            <a:spAutoFit/>
          </a:bodyPr>
          <a:lstStyle/>
          <a:p>
            <a:r>
              <a:rPr lang="en-US" sz="3200" dirty="0"/>
              <a:t>- Bầu trời như thế nào?</a:t>
            </a:r>
          </a:p>
        </p:txBody>
      </p:sp>
      <p:sp>
        <p:nvSpPr>
          <p:cNvPr id="15" name="Rounded Rectangle 14"/>
          <p:cNvSpPr/>
          <p:nvPr/>
        </p:nvSpPr>
        <p:spPr>
          <a:xfrm>
            <a:off x="2730137" y="5114287"/>
            <a:ext cx="7189584" cy="1210104"/>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2" name="TextBox 11"/>
          <p:cNvSpPr txBox="1"/>
          <p:nvPr/>
        </p:nvSpPr>
        <p:spPr>
          <a:xfrm>
            <a:off x="3210195" y="2134432"/>
            <a:ext cx="4955177" cy="584775"/>
          </a:xfrm>
          <a:prstGeom prst="rect">
            <a:avLst/>
          </a:prstGeom>
          <a:noFill/>
        </p:spPr>
        <p:txBody>
          <a:bodyPr wrap="square" rtlCol="0">
            <a:spAutoFit/>
          </a:bodyPr>
          <a:lstStyle/>
          <a:p>
            <a:r>
              <a:rPr lang="en-US" sz="3200" dirty="0"/>
              <a:t>- Bài thơ nói về mưa </a:t>
            </a:r>
          </a:p>
        </p:txBody>
      </p:sp>
      <p:sp>
        <p:nvSpPr>
          <p:cNvPr id="17" name="TextBox 16"/>
          <p:cNvSpPr txBox="1"/>
          <p:nvPr/>
        </p:nvSpPr>
        <p:spPr>
          <a:xfrm>
            <a:off x="2942837" y="5417323"/>
            <a:ext cx="4955177" cy="584775"/>
          </a:xfrm>
          <a:prstGeom prst="rect">
            <a:avLst/>
          </a:prstGeom>
          <a:noFill/>
        </p:spPr>
        <p:txBody>
          <a:bodyPr wrap="square" rtlCol="0">
            <a:spAutoFit/>
          </a:bodyPr>
          <a:lstStyle/>
          <a:p>
            <a:r>
              <a:rPr lang="en-US" sz="3200" dirty="0"/>
              <a:t>- Bầu trời xanh bao la </a:t>
            </a:r>
          </a:p>
        </p:txBody>
      </p:sp>
    </p:spTree>
    <p:extLst>
      <p:ext uri="{BB962C8B-B14F-4D97-AF65-F5344CB8AC3E}">
        <p14:creationId xmlns:p14="http://schemas.microsoft.com/office/powerpoint/2010/main" val="8282293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11" grpId="0" animBg="1"/>
      <p:bldP spid="14" grpId="0"/>
      <p:bldP spid="15" grpId="0" animBg="1"/>
      <p:bldP spid="12"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98" y="0"/>
            <a:ext cx="12192000" cy="6975566"/>
          </a:xfrm>
          <a:prstGeom prst="rect">
            <a:avLst/>
          </a:prstGeom>
        </p:spPr>
      </p:pic>
      <p:sp>
        <p:nvSpPr>
          <p:cNvPr id="5" name="Rounded Rectangle 4"/>
          <p:cNvSpPr/>
          <p:nvPr/>
        </p:nvSpPr>
        <p:spPr>
          <a:xfrm>
            <a:off x="3331028" y="215513"/>
            <a:ext cx="5863904" cy="1089706"/>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6" name="TextBox 5"/>
          <p:cNvSpPr txBox="1"/>
          <p:nvPr/>
        </p:nvSpPr>
        <p:spPr>
          <a:xfrm>
            <a:off x="3683725" y="391049"/>
            <a:ext cx="5807095" cy="1015663"/>
          </a:xfrm>
          <a:prstGeom prst="rect">
            <a:avLst/>
          </a:prstGeom>
          <a:noFill/>
        </p:spPr>
        <p:txBody>
          <a:bodyPr wrap="square" rtlCol="0">
            <a:spAutoFit/>
          </a:bodyPr>
          <a:lstStyle/>
          <a:p>
            <a:r>
              <a:rPr lang="en-US" sz="3200" dirty="0"/>
              <a:t>- Những  đám mây như thế nào?</a:t>
            </a:r>
          </a:p>
          <a:p>
            <a:endParaRPr lang="en-US" sz="2800" dirty="0">
              <a:solidFill>
                <a:srgbClr val="FFFF00"/>
              </a:solidFill>
            </a:endParaRPr>
          </a:p>
        </p:txBody>
      </p:sp>
      <p:sp>
        <p:nvSpPr>
          <p:cNvPr id="7" name="Rounded Rectangle 6"/>
          <p:cNvSpPr/>
          <p:nvPr/>
        </p:nvSpPr>
        <p:spPr>
          <a:xfrm>
            <a:off x="2965268" y="3287648"/>
            <a:ext cx="6892503" cy="1210104"/>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8" name="Rounded Rectangle 7"/>
          <p:cNvSpPr/>
          <p:nvPr/>
        </p:nvSpPr>
        <p:spPr>
          <a:xfrm>
            <a:off x="3331028" y="1673852"/>
            <a:ext cx="5863904" cy="1089706"/>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9" name="Rounded Rectangle 8"/>
          <p:cNvSpPr/>
          <p:nvPr/>
        </p:nvSpPr>
        <p:spPr>
          <a:xfrm>
            <a:off x="2668188" y="4971590"/>
            <a:ext cx="7189584" cy="1210104"/>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0" name="TextBox 9"/>
          <p:cNvSpPr txBox="1"/>
          <p:nvPr/>
        </p:nvSpPr>
        <p:spPr>
          <a:xfrm>
            <a:off x="3075211" y="3487783"/>
            <a:ext cx="7024122" cy="584775"/>
          </a:xfrm>
          <a:prstGeom prst="rect">
            <a:avLst/>
          </a:prstGeom>
          <a:noFill/>
        </p:spPr>
        <p:txBody>
          <a:bodyPr wrap="square" rtlCol="0">
            <a:spAutoFit/>
          </a:bodyPr>
          <a:lstStyle/>
          <a:p>
            <a:r>
              <a:rPr lang="en-US" sz="3200" dirty="0"/>
              <a:t>- Những đám mây và gió như thế nào ?</a:t>
            </a:r>
          </a:p>
        </p:txBody>
      </p:sp>
      <p:sp>
        <p:nvSpPr>
          <p:cNvPr id="11" name="TextBox 10"/>
          <p:cNvSpPr txBox="1"/>
          <p:nvPr/>
        </p:nvSpPr>
        <p:spPr>
          <a:xfrm>
            <a:off x="3331028" y="1797761"/>
            <a:ext cx="5081452" cy="584775"/>
          </a:xfrm>
          <a:prstGeom prst="rect">
            <a:avLst/>
          </a:prstGeom>
          <a:noFill/>
        </p:spPr>
        <p:txBody>
          <a:bodyPr wrap="square" rtlCol="0">
            <a:spAutoFit/>
          </a:bodyPr>
          <a:lstStyle/>
          <a:p>
            <a:r>
              <a:rPr lang="en-US" sz="3200" dirty="0"/>
              <a:t>- </a:t>
            </a:r>
            <a:r>
              <a:rPr lang="en-US" sz="3200"/>
              <a:t>Những đám </a:t>
            </a:r>
            <a:r>
              <a:rPr lang="en-US" sz="3200" dirty="0"/>
              <a:t>mây bồng bềnh  </a:t>
            </a:r>
          </a:p>
        </p:txBody>
      </p:sp>
      <p:sp>
        <p:nvSpPr>
          <p:cNvPr id="13" name="TextBox 12"/>
          <p:cNvSpPr txBox="1"/>
          <p:nvPr/>
        </p:nvSpPr>
        <p:spPr>
          <a:xfrm>
            <a:off x="2816727" y="5174123"/>
            <a:ext cx="7189584" cy="1077218"/>
          </a:xfrm>
          <a:prstGeom prst="rect">
            <a:avLst/>
          </a:prstGeom>
          <a:noFill/>
        </p:spPr>
        <p:txBody>
          <a:bodyPr wrap="square" rtlCol="0">
            <a:spAutoFit/>
          </a:bodyPr>
          <a:lstStyle/>
          <a:p>
            <a:r>
              <a:rPr lang="en-US" sz="3200" dirty="0"/>
              <a:t>-  Những đám mây bồng bềnh và vui đùa cùng gió trên bầu trời   </a:t>
            </a:r>
          </a:p>
        </p:txBody>
      </p:sp>
    </p:spTree>
    <p:extLst>
      <p:ext uri="{BB962C8B-B14F-4D97-AF65-F5344CB8AC3E}">
        <p14:creationId xmlns:p14="http://schemas.microsoft.com/office/powerpoint/2010/main" val="3386241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75566"/>
          </a:xfrm>
          <a:prstGeom prst="rect">
            <a:avLst/>
          </a:prstGeom>
        </p:spPr>
      </p:pic>
      <p:sp>
        <p:nvSpPr>
          <p:cNvPr id="5" name="Rectangle 4"/>
          <p:cNvSpPr/>
          <p:nvPr/>
        </p:nvSpPr>
        <p:spPr>
          <a:xfrm>
            <a:off x="1541855" y="2431090"/>
            <a:ext cx="10127196" cy="769441"/>
          </a:xfrm>
          <a:prstGeom prst="rect">
            <a:avLst/>
          </a:prstGeom>
        </p:spPr>
        <p:txBody>
          <a:bodyPr wrap="none">
            <a:spAutoFit/>
          </a:bodyPr>
          <a:lstStyle/>
          <a:p>
            <a:pPr algn="ctr"/>
            <a:r>
              <a:rPr lang="en-US" sz="4400" b="1" kern="10" dirty="0">
                <a:ln w="11430"/>
                <a:solidFill>
                  <a:srgbClr val="FF0000"/>
                </a:solidFill>
                <a:effectLst>
                  <a:outerShdw blurRad="50800" dist="39000" dir="5460000" algn="tl">
                    <a:srgbClr val="000000">
                      <a:alpha val="38000"/>
                    </a:srgbClr>
                  </a:outerShdw>
                </a:effectLst>
                <a:ea typeface="Tahoma" pitchFamily="34" charset="0"/>
                <a:cs typeface="Tahoma" pitchFamily="34" charset="0"/>
              </a:rPr>
              <a:t>CÁC CON ĐỌC BÀI THƠ MÂY VÀ GIÓ NHÉ.  </a:t>
            </a:r>
            <a:endParaRPr lang="en-US" sz="4400" b="1" dirty="0">
              <a:ln w="11430"/>
              <a:solidFill>
                <a:srgbClr val="FF0000"/>
              </a:solidFill>
              <a:effectLst>
                <a:outerShdw blurRad="50800" dist="39000" dir="5460000" algn="tl">
                  <a:srgbClr val="000000">
                    <a:alpha val="38000"/>
                  </a:srgbClr>
                </a:outerShdw>
              </a:effectLst>
              <a:ea typeface="Tahoma" pitchFamily="34" charset="0"/>
              <a:cs typeface="Tahoma" pitchFamily="34" charset="0"/>
            </a:endParaRPr>
          </a:p>
        </p:txBody>
      </p:sp>
    </p:spTree>
    <p:extLst>
      <p:ext uri="{BB962C8B-B14F-4D97-AF65-F5344CB8AC3E}">
        <p14:creationId xmlns:p14="http://schemas.microsoft.com/office/powerpoint/2010/main" val="411895003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657299" y="677668"/>
            <a:ext cx="7102037" cy="4339650"/>
          </a:xfrm>
          <a:prstGeom prst="rect">
            <a:avLst/>
          </a:prstGeom>
          <a:noFill/>
        </p:spPr>
        <p:txBody>
          <a:bodyPr wrap="square" rtlCol="0">
            <a:spAutoFit/>
          </a:bodyPr>
          <a:lstStyle/>
          <a:p>
            <a:r>
              <a:rPr lang="en-US" sz="4000" dirty="0">
                <a:solidFill>
                  <a:srgbClr val="FF0000"/>
                </a:solidFill>
              </a:rPr>
              <a:t>Bầu trời xanh bao la</a:t>
            </a:r>
          </a:p>
          <a:p>
            <a:r>
              <a:rPr lang="vi-VN" sz="4000" dirty="0">
                <a:solidFill>
                  <a:srgbClr val="FF0000"/>
                </a:solidFill>
              </a:rPr>
              <a:t>Nh</a:t>
            </a:r>
            <a:r>
              <a:rPr lang="en-US" sz="4000" dirty="0" err="1">
                <a:solidFill>
                  <a:srgbClr val="FF0000"/>
                </a:solidFill>
              </a:rPr>
              <a:t>ững</a:t>
            </a:r>
            <a:r>
              <a:rPr lang="en-US" sz="4000" dirty="0">
                <a:solidFill>
                  <a:srgbClr val="FF0000"/>
                </a:solidFill>
              </a:rPr>
              <a:t> đám mây bồng bềnh </a:t>
            </a:r>
          </a:p>
          <a:p>
            <a:r>
              <a:rPr lang="en-US" sz="4000">
                <a:solidFill>
                  <a:srgbClr val="FF0000"/>
                </a:solidFill>
              </a:rPr>
              <a:t>Trôi mau </a:t>
            </a:r>
            <a:r>
              <a:rPr lang="en-US" sz="4000" dirty="0">
                <a:solidFill>
                  <a:srgbClr val="FF0000"/>
                </a:solidFill>
              </a:rPr>
              <a:t>đi mau đi  </a:t>
            </a:r>
          </a:p>
          <a:p>
            <a:r>
              <a:rPr lang="en-US" sz="4000" dirty="0">
                <a:solidFill>
                  <a:srgbClr val="FF0000"/>
                </a:solidFill>
              </a:rPr>
              <a:t>Cùng vui đùa với gió</a:t>
            </a:r>
          </a:p>
          <a:p>
            <a:r>
              <a:rPr lang="en-US" sz="4000" dirty="0">
                <a:solidFill>
                  <a:srgbClr val="FF0000"/>
                </a:solidFill>
              </a:rPr>
              <a:t> Gió ơi tôi gọi gió </a:t>
            </a:r>
          </a:p>
          <a:p>
            <a:r>
              <a:rPr lang="en-US" sz="4000" dirty="0">
                <a:solidFill>
                  <a:srgbClr val="FF0000"/>
                </a:solidFill>
              </a:rPr>
              <a:t>Cùng với đám mây trôi </a:t>
            </a:r>
          </a:p>
          <a:p>
            <a:endParaRPr lang="en-US" sz="3600" dirty="0">
              <a:solidFill>
                <a:srgbClr val="FF0000"/>
              </a:solidFill>
            </a:endParaRPr>
          </a:p>
        </p:txBody>
      </p:sp>
    </p:spTree>
    <p:extLst>
      <p:ext uri="{BB962C8B-B14F-4D97-AF65-F5344CB8AC3E}">
        <p14:creationId xmlns:p14="http://schemas.microsoft.com/office/powerpoint/2010/main" val="3258552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1)">
                                      <p:cBhvr>
                                        <p:cTn id="32"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383"/>
            <a:ext cx="12192000" cy="6858000"/>
          </a:xfrm>
          <a:prstGeom prst="rect">
            <a:avLst/>
          </a:prstGeom>
        </p:spPr>
      </p:pic>
      <p:sp>
        <p:nvSpPr>
          <p:cNvPr id="3" name="Rectangle 2"/>
          <p:cNvSpPr/>
          <p:nvPr/>
        </p:nvSpPr>
        <p:spPr>
          <a:xfrm>
            <a:off x="5180653" y="287383"/>
            <a:ext cx="3526971" cy="830997"/>
          </a:xfrm>
          <a:prstGeom prst="rect">
            <a:avLst/>
          </a:prstGeom>
          <a:solidFill>
            <a:srgbClr val="7030A0"/>
          </a:solidFill>
        </p:spPr>
        <p:txBody>
          <a:bodyPr wrap="square">
            <a:spAutoFit/>
          </a:bodyPr>
          <a:lstStyle/>
          <a:p>
            <a:pPr algn="ctr"/>
            <a:r>
              <a:rPr lang="en-US" sz="48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 GIÁO DỤC</a:t>
            </a:r>
          </a:p>
        </p:txBody>
      </p:sp>
      <p:sp>
        <p:nvSpPr>
          <p:cNvPr id="5" name="Rounded Rectangle 4"/>
          <p:cNvSpPr/>
          <p:nvPr/>
        </p:nvSpPr>
        <p:spPr>
          <a:xfrm>
            <a:off x="2834641" y="1481121"/>
            <a:ext cx="8647610" cy="2550989"/>
          </a:xfrm>
          <a:prstGeom prst="round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 Mỗi loại hiện tự nhiên  đều có những tác dụng riêng  cho đời sống con người như  Mưa thì  giúp cho cây cối tốt tươi. Gió làm mát thông thoáng  nhà cửa  làm  sạch môi trường không khí. </a:t>
            </a:r>
          </a:p>
        </p:txBody>
      </p:sp>
    </p:spTree>
    <p:extLst>
      <p:ext uri="{BB962C8B-B14F-4D97-AF65-F5344CB8AC3E}">
        <p14:creationId xmlns:p14="http://schemas.microsoft.com/office/powerpoint/2010/main" val="2105860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
            <a:ext cx="12192000" cy="6809232"/>
          </a:xfrm>
          <a:prstGeom prst="rect">
            <a:avLst/>
          </a:prstGeom>
        </p:spPr>
      </p:pic>
      <p:sp>
        <p:nvSpPr>
          <p:cNvPr id="3" name="Rectangle 2"/>
          <p:cNvSpPr/>
          <p:nvPr/>
        </p:nvSpPr>
        <p:spPr>
          <a:xfrm>
            <a:off x="1588458" y="2782669"/>
            <a:ext cx="9955609" cy="646331"/>
          </a:xfrm>
          <a:prstGeom prst="rect">
            <a:avLst/>
          </a:prstGeom>
        </p:spPr>
        <p:txBody>
          <a:bodyPr wrap="none">
            <a:spAutoFit/>
          </a:bodyPr>
          <a:lstStyle/>
          <a:p>
            <a:pPr algn="ctr"/>
            <a:r>
              <a:rPr lang="en-US" sz="3600" b="1" kern="10" dirty="0">
                <a:ln w="11430"/>
                <a:solidFill>
                  <a:srgbClr val="FF0000"/>
                </a:solidFill>
                <a:effectLst>
                  <a:outerShdw blurRad="50800" dist="39000" dir="5460000" algn="tl">
                    <a:srgbClr val="000000">
                      <a:alpha val="38000"/>
                    </a:srgbClr>
                  </a:outerShdw>
                </a:effectLst>
                <a:ea typeface="Tahoma" pitchFamily="34" charset="0"/>
                <a:cs typeface="Tahoma" pitchFamily="34" charset="0"/>
              </a:rPr>
              <a:t>HẸN GẶP LẠI CÁC BÉ TRONG BUỔI HỌC LẦN SAU .   </a:t>
            </a:r>
            <a:endParaRPr lang="en-US" sz="3600" b="1" dirty="0">
              <a:ln w="11430"/>
              <a:solidFill>
                <a:srgbClr val="FF0000"/>
              </a:solidFill>
              <a:effectLst>
                <a:outerShdw blurRad="50800" dist="39000" dir="5460000" algn="tl">
                  <a:srgbClr val="000000">
                    <a:alpha val="38000"/>
                  </a:srgbClr>
                </a:outerShdw>
              </a:effectLst>
              <a:ea typeface="Tahoma" pitchFamily="34" charset="0"/>
              <a:cs typeface="Tahoma" pitchFamily="34" charset="0"/>
            </a:endParaRPr>
          </a:p>
        </p:txBody>
      </p:sp>
    </p:spTree>
    <p:extLst>
      <p:ext uri="{BB962C8B-B14F-4D97-AF65-F5344CB8AC3E}">
        <p14:creationId xmlns:p14="http://schemas.microsoft.com/office/powerpoint/2010/main" val="1198157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75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22" r="12786" b="8107"/>
          <a:stretch/>
        </p:blipFill>
        <p:spPr>
          <a:xfrm>
            <a:off x="0" y="0"/>
            <a:ext cx="12192000" cy="6975566"/>
          </a:xfrm>
          <a:prstGeom prst="rect">
            <a:avLst/>
          </a:prstGeom>
        </p:spPr>
      </p:pic>
      <p:sp>
        <p:nvSpPr>
          <p:cNvPr id="4" name="Rectangle 3"/>
          <p:cNvSpPr/>
          <p:nvPr/>
        </p:nvSpPr>
        <p:spPr>
          <a:xfrm>
            <a:off x="1736375" y="2457217"/>
            <a:ext cx="8719246" cy="769441"/>
          </a:xfrm>
          <a:prstGeom prst="rect">
            <a:avLst/>
          </a:prstGeom>
        </p:spPr>
        <p:txBody>
          <a:bodyPr wrap="none">
            <a:spAutoFit/>
          </a:bodyPr>
          <a:lstStyle/>
          <a:p>
            <a:pPr algn="ctr"/>
            <a:r>
              <a:rPr lang="en-US" sz="4400" b="1" kern="10" dirty="0">
                <a:ln w="11430"/>
                <a:solidFill>
                  <a:srgbClr val="FF0000"/>
                </a:solidFill>
                <a:effectLst>
                  <a:outerShdw blurRad="50800" dist="39000" dir="5460000" algn="tl">
                    <a:srgbClr val="000000">
                      <a:alpha val="38000"/>
                    </a:srgbClr>
                  </a:outerShdw>
                </a:effectLst>
                <a:ea typeface="Tahoma" pitchFamily="34" charset="0"/>
                <a:cs typeface="Tahoma" pitchFamily="34" charset="0"/>
              </a:rPr>
              <a:t>BÀI HÁT: CHO TÔI ĐI LÀM MƯA VỚI  </a:t>
            </a:r>
            <a:endParaRPr lang="en-US" sz="4400" b="1" dirty="0">
              <a:ln w="11430"/>
              <a:solidFill>
                <a:srgbClr val="FF0000"/>
              </a:solidFill>
              <a:effectLst>
                <a:outerShdw blurRad="50800" dist="39000" dir="5460000" algn="tl">
                  <a:srgbClr val="000000">
                    <a:alpha val="38000"/>
                  </a:srgbClr>
                </a:outerShdw>
              </a:effectLst>
              <a:ea typeface="Tahoma" pitchFamily="34" charset="0"/>
              <a:cs typeface="Tahoma" pitchFamily="34" charset="0"/>
            </a:endParaRPr>
          </a:p>
        </p:txBody>
      </p:sp>
    </p:spTree>
    <p:extLst>
      <p:ext uri="{BB962C8B-B14F-4D97-AF65-F5344CB8AC3E}">
        <p14:creationId xmlns:p14="http://schemas.microsoft.com/office/powerpoint/2010/main" val="213453517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718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92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88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0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9561"/>
          </a:xfrm>
          <a:prstGeom prst="rect">
            <a:avLst/>
          </a:prstGeom>
        </p:spPr>
      </p:pic>
      <p:sp>
        <p:nvSpPr>
          <p:cNvPr id="5" name="TextBox 4"/>
          <p:cNvSpPr txBox="1"/>
          <p:nvPr/>
        </p:nvSpPr>
        <p:spPr>
          <a:xfrm>
            <a:off x="3278778" y="241289"/>
            <a:ext cx="7824651" cy="2123658"/>
          </a:xfrm>
          <a:prstGeom prst="rect">
            <a:avLst/>
          </a:prstGeom>
          <a:noFill/>
        </p:spPr>
        <p:txBody>
          <a:bodyPr wrap="square" rtlCol="0">
            <a:spAutoFit/>
          </a:bodyPr>
          <a:lstStyle/>
          <a:p>
            <a:endParaRPr lang="vi-VN" sz="2400" dirty="0">
              <a:solidFill>
                <a:srgbClr val="FF0000"/>
              </a:solidFill>
            </a:endParaRPr>
          </a:p>
          <a:p>
            <a:r>
              <a:rPr lang="en-US" sz="1600" b="1" dirty="0">
                <a:solidFill>
                  <a:srgbClr val="FF0000"/>
                </a:solidFill>
              </a:rPr>
              <a:t>    </a:t>
            </a:r>
            <a:r>
              <a:rPr lang="vi-VN" sz="2000" b="1" dirty="0">
                <a:solidFill>
                  <a:srgbClr val="FF0000"/>
                </a:solidFill>
              </a:rPr>
              <a:t> </a:t>
            </a:r>
            <a:r>
              <a:rPr lang="en-US" sz="2000" b="1" dirty="0">
                <a:solidFill>
                  <a:srgbClr val="FF0000"/>
                </a:solidFill>
              </a:rPr>
              <a:t>CHÚNG MÌNH VỪA HÁT BÀI HÁT CÓ TÊN LÀ GÌ?</a:t>
            </a:r>
          </a:p>
          <a:p>
            <a:r>
              <a:rPr lang="en-US" sz="2000" b="1" dirty="0">
                <a:solidFill>
                  <a:srgbClr val="FF0000"/>
                </a:solidFill>
              </a:rPr>
              <a:t>             </a:t>
            </a:r>
            <a:endParaRPr lang="vi-VN" sz="2000" b="1" dirty="0">
              <a:solidFill>
                <a:srgbClr val="FF0000"/>
              </a:solidFill>
              <a:latin typeface="Calibri" panose="020F0502020204030204" pitchFamily="34" charset="0"/>
              <a:cs typeface="Calibri" panose="020F0502020204030204" pitchFamily="34" charset="0"/>
            </a:endParaRPr>
          </a:p>
          <a:p>
            <a:endParaRPr lang="vi-VN" sz="2000" b="1" dirty="0">
              <a:solidFill>
                <a:srgbClr val="002060"/>
              </a:solidFill>
              <a:latin typeface="Calibri" panose="020F0502020204030204" pitchFamily="34" charset="0"/>
              <a:cs typeface="Calibri" panose="020F0502020204030204" pitchFamily="34" charset="0"/>
            </a:endParaRPr>
          </a:p>
          <a:p>
            <a:pPr algn="ctr"/>
            <a:endParaRPr lang="vi-VN" sz="2400" b="1" dirty="0">
              <a:solidFill>
                <a:srgbClr val="002060"/>
              </a:solidFill>
            </a:endParaRPr>
          </a:p>
          <a:p>
            <a:endParaRPr lang="en-US" sz="2400" dirty="0"/>
          </a:p>
        </p:txBody>
      </p:sp>
      <p:sp>
        <p:nvSpPr>
          <p:cNvPr id="6" name="TextBox 5"/>
          <p:cNvSpPr txBox="1"/>
          <p:nvPr/>
        </p:nvSpPr>
        <p:spPr>
          <a:xfrm>
            <a:off x="3508467" y="1410787"/>
            <a:ext cx="6540137" cy="1908215"/>
          </a:xfrm>
          <a:prstGeom prst="rect">
            <a:avLst/>
          </a:prstGeom>
          <a:noFill/>
        </p:spPr>
        <p:txBody>
          <a:bodyPr wrap="square" rtlCol="0">
            <a:spAutoFit/>
          </a:bodyPr>
          <a:lstStyle/>
          <a:p>
            <a:endParaRPr lang="vi-VN" sz="2000" dirty="0">
              <a:solidFill>
                <a:srgbClr val="FF0000"/>
              </a:solidFill>
            </a:endParaRPr>
          </a:p>
          <a:p>
            <a:r>
              <a:rPr lang="en-US" sz="2000" b="1" dirty="0">
                <a:solidFill>
                  <a:srgbClr val="FF0000"/>
                </a:solidFill>
              </a:rPr>
              <a:t>BÀI HÁT CHO TÔI ĐI LÀM MƯA VỚI </a:t>
            </a:r>
            <a:endParaRPr lang="vi-VN" sz="2000" b="1" dirty="0">
              <a:solidFill>
                <a:srgbClr val="FF0000"/>
              </a:solidFill>
            </a:endParaRPr>
          </a:p>
          <a:p>
            <a:pPr algn="ctr"/>
            <a:r>
              <a:rPr lang="vi-VN" sz="20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
        <p:nvSpPr>
          <p:cNvPr id="7" name="TextBox 6"/>
          <p:cNvSpPr txBox="1"/>
          <p:nvPr/>
        </p:nvSpPr>
        <p:spPr>
          <a:xfrm>
            <a:off x="2397035" y="2907463"/>
            <a:ext cx="8882743" cy="1600438"/>
          </a:xfrm>
          <a:prstGeom prst="rect">
            <a:avLst/>
          </a:prstGeom>
          <a:noFill/>
        </p:spPr>
        <p:txBody>
          <a:bodyPr wrap="square" rtlCol="0">
            <a:spAutoFit/>
          </a:bodyPr>
          <a:lstStyle/>
          <a:p>
            <a:endParaRPr lang="vi-VN" sz="2000" dirty="0">
              <a:solidFill>
                <a:srgbClr val="FF0000"/>
              </a:solidFill>
            </a:endParaRPr>
          </a:p>
          <a:p>
            <a:r>
              <a:rPr lang="en-US" sz="2000" b="1" dirty="0">
                <a:solidFill>
                  <a:srgbClr val="FF0000"/>
                </a:solidFill>
              </a:rPr>
              <a:t>CÁC CON CÒN BIẾT CÓ NHỮNG HIỆN TƯỢNG TỰ NHIÊN NÀO NỮA KHÔNG?</a:t>
            </a:r>
            <a:r>
              <a:rPr lang="vi-VN" sz="20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
        <p:nvSpPr>
          <p:cNvPr id="8" name="TextBox 7"/>
          <p:cNvSpPr txBox="1"/>
          <p:nvPr/>
        </p:nvSpPr>
        <p:spPr>
          <a:xfrm>
            <a:off x="2415539" y="4454613"/>
            <a:ext cx="8493035" cy="1908215"/>
          </a:xfrm>
          <a:prstGeom prst="rect">
            <a:avLst/>
          </a:prstGeom>
          <a:noFill/>
        </p:spPr>
        <p:txBody>
          <a:bodyPr wrap="square" rtlCol="0">
            <a:spAutoFit/>
          </a:bodyPr>
          <a:lstStyle/>
          <a:p>
            <a:endParaRPr lang="vi-VN" sz="2000" dirty="0">
              <a:solidFill>
                <a:srgbClr val="FF0000"/>
              </a:solidFill>
            </a:endParaRPr>
          </a:p>
          <a:p>
            <a:r>
              <a:rPr lang="en-US" sz="2000" b="1" dirty="0">
                <a:solidFill>
                  <a:srgbClr val="FF0000"/>
                </a:solidFill>
              </a:rPr>
              <a:t>- CÓ NẮNG, GIÓ, BÃO, SẤM, SÉT.</a:t>
            </a:r>
            <a:endParaRPr lang="vi-VN" sz="2000" b="1" dirty="0">
              <a:solidFill>
                <a:srgbClr val="FF0000"/>
              </a:solidFill>
            </a:endParaRPr>
          </a:p>
          <a:p>
            <a:pPr algn="ctr"/>
            <a:r>
              <a:rPr lang="vi-VN" sz="20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Tree>
    <p:extLst>
      <p:ext uri="{BB962C8B-B14F-4D97-AF65-F5344CB8AC3E}">
        <p14:creationId xmlns:p14="http://schemas.microsoft.com/office/powerpoint/2010/main" val="381910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9561"/>
          </a:xfrm>
          <a:prstGeom prst="rect">
            <a:avLst/>
          </a:prstGeom>
        </p:spPr>
      </p:pic>
      <p:sp>
        <p:nvSpPr>
          <p:cNvPr id="6" name="TextBox 5"/>
          <p:cNvSpPr txBox="1"/>
          <p:nvPr/>
        </p:nvSpPr>
        <p:spPr>
          <a:xfrm>
            <a:off x="1998618" y="1736697"/>
            <a:ext cx="7900849" cy="2154436"/>
          </a:xfrm>
          <a:prstGeom prst="rect">
            <a:avLst/>
          </a:prstGeom>
          <a:noFill/>
        </p:spPr>
        <p:txBody>
          <a:bodyPr wrap="square" rtlCol="0">
            <a:spAutoFit/>
          </a:bodyPr>
          <a:lstStyle/>
          <a:p>
            <a:endParaRPr lang="vi-VN" sz="2000" dirty="0">
              <a:solidFill>
                <a:srgbClr val="FF0000"/>
              </a:solidFill>
            </a:endParaRPr>
          </a:p>
          <a:p>
            <a:r>
              <a:rPr lang="en-US" sz="2800" b="1" dirty="0">
                <a:solidFill>
                  <a:srgbClr val="FF0000"/>
                </a:solidFill>
              </a:rPr>
              <a:t>TRONG BÀI HÁT NÓI VỀ HIỆN TƯỢNG TỰ NHIÊN GÌ?</a:t>
            </a:r>
            <a:endParaRPr lang="vi-VN" sz="2800" b="1" dirty="0">
              <a:solidFill>
                <a:srgbClr val="FF0000"/>
              </a:solidFill>
            </a:endParaRPr>
          </a:p>
          <a:p>
            <a:pPr algn="ctr"/>
            <a:r>
              <a:rPr lang="vi-VN" sz="28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
        <p:nvSpPr>
          <p:cNvPr id="7" name="TextBox 6"/>
          <p:cNvSpPr txBox="1"/>
          <p:nvPr/>
        </p:nvSpPr>
        <p:spPr>
          <a:xfrm>
            <a:off x="2067198" y="3225198"/>
            <a:ext cx="8057604" cy="2031325"/>
          </a:xfrm>
          <a:prstGeom prst="rect">
            <a:avLst/>
          </a:prstGeom>
          <a:noFill/>
        </p:spPr>
        <p:txBody>
          <a:bodyPr wrap="square" rtlCol="0">
            <a:spAutoFit/>
          </a:bodyPr>
          <a:lstStyle/>
          <a:p>
            <a:endParaRPr lang="vi-VN" sz="2000" dirty="0">
              <a:solidFill>
                <a:srgbClr val="FF0000"/>
              </a:solidFill>
            </a:endParaRPr>
          </a:p>
          <a:p>
            <a:r>
              <a:rPr lang="en-US" sz="2000" b="1" dirty="0">
                <a:solidFill>
                  <a:srgbClr val="FF0000"/>
                </a:solidFill>
              </a:rPr>
              <a:t> </a:t>
            </a:r>
            <a:r>
              <a:rPr lang="en-US" sz="2800" b="1" dirty="0">
                <a:solidFill>
                  <a:srgbClr val="FF0000"/>
                </a:solidFill>
              </a:rPr>
              <a:t>BÀI HÁT NÓI VỀ  MƯA </a:t>
            </a:r>
            <a:endParaRPr lang="vi-VN" sz="2800" b="1" dirty="0">
              <a:solidFill>
                <a:srgbClr val="FF0000"/>
              </a:solidFill>
            </a:endParaRPr>
          </a:p>
          <a:p>
            <a:pPr algn="ctr"/>
            <a:r>
              <a:rPr lang="vi-VN" sz="20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Tree>
    <p:extLst>
      <p:ext uri="{BB962C8B-B14F-4D97-AF65-F5344CB8AC3E}">
        <p14:creationId xmlns:p14="http://schemas.microsoft.com/office/powerpoint/2010/main" val="1686102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1"/>
            <a:ext cx="12192000" cy="6727371"/>
          </a:xfrm>
          <a:prstGeom prst="rect">
            <a:avLst/>
          </a:prstGeom>
        </p:spPr>
      </p:pic>
      <p:pic>
        <p:nvPicPr>
          <p:cNvPr id="7" name="Picture 6"/>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halkSketch/>
                    </a14:imgEffect>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3122023" cy="2129246"/>
          </a:xfrm>
          <a:prstGeom prst="rect">
            <a:avLst/>
          </a:prstGeom>
        </p:spPr>
      </p:pic>
      <p:sp>
        <p:nvSpPr>
          <p:cNvPr id="4" name="Rectangle 3"/>
          <p:cNvSpPr/>
          <p:nvPr/>
        </p:nvSpPr>
        <p:spPr>
          <a:xfrm>
            <a:off x="5557437" y="5613902"/>
            <a:ext cx="5838458" cy="646331"/>
          </a:xfrm>
          <a:prstGeom prst="rect">
            <a:avLst/>
          </a:prstGeom>
        </p:spPr>
        <p:txBody>
          <a:bodyPr wrap="none">
            <a:spAutoFit/>
          </a:bodyPr>
          <a:lstStyle/>
          <a:p>
            <a:pPr algn="ctr"/>
            <a:r>
              <a:rPr lang="en-US" sz="3600" b="1" kern="10" dirty="0">
                <a:ln w="11430"/>
                <a:solidFill>
                  <a:srgbClr val="FFFF00"/>
                </a:solidFill>
                <a:effectLst>
                  <a:outerShdw blurRad="50800" dist="39000" dir="5460000" algn="tl">
                    <a:srgbClr val="000000">
                      <a:alpha val="38000"/>
                    </a:srgbClr>
                  </a:outerShdw>
                </a:effectLst>
                <a:ea typeface="Tahoma" pitchFamily="34" charset="0"/>
                <a:cs typeface="Tahoma" pitchFamily="34" charset="0"/>
              </a:rPr>
              <a:t>TÁC GIẢ: VŨ THỊ DIỆU LINH     </a:t>
            </a:r>
            <a:endParaRPr lang="en-US" sz="3600" b="1" dirty="0">
              <a:ln w="11430"/>
              <a:solidFill>
                <a:srgbClr val="FFFF00"/>
              </a:solidFill>
              <a:effectLst>
                <a:outerShdw blurRad="50800" dist="39000" dir="5460000" algn="tl">
                  <a:srgbClr val="000000">
                    <a:alpha val="38000"/>
                  </a:srgbClr>
                </a:outerShdw>
              </a:effectLst>
              <a:ea typeface="Tahoma" pitchFamily="34" charset="0"/>
              <a:cs typeface="Tahoma" pitchFamily="34" charset="0"/>
            </a:endParaRPr>
          </a:p>
        </p:txBody>
      </p:sp>
    </p:spTree>
    <p:extLst>
      <p:ext uri="{BB962C8B-B14F-4D97-AF65-F5344CB8AC3E}">
        <p14:creationId xmlns:p14="http://schemas.microsoft.com/office/powerpoint/2010/main" val="3580314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1414"/>
          </a:xfrm>
          <a:prstGeom prst="rect">
            <a:avLst/>
          </a:prstGeom>
        </p:spPr>
      </p:pic>
      <p:sp>
        <p:nvSpPr>
          <p:cNvPr id="10" name="Rounded Rectangle 9"/>
          <p:cNvSpPr/>
          <p:nvPr/>
        </p:nvSpPr>
        <p:spPr>
          <a:xfrm>
            <a:off x="5188999" y="1557784"/>
            <a:ext cx="5826034" cy="1736895"/>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7" name="TextBox 16"/>
          <p:cNvSpPr txBox="1"/>
          <p:nvPr/>
        </p:nvSpPr>
        <p:spPr>
          <a:xfrm>
            <a:off x="5396943" y="1858610"/>
            <a:ext cx="6206574" cy="1508105"/>
          </a:xfrm>
          <a:prstGeom prst="rect">
            <a:avLst/>
          </a:prstGeom>
          <a:noFill/>
        </p:spPr>
        <p:txBody>
          <a:bodyPr wrap="square" rtlCol="0">
            <a:spAutoFit/>
          </a:bodyPr>
          <a:lstStyle/>
          <a:p>
            <a:r>
              <a:rPr lang="en-US" sz="3200" dirty="0"/>
              <a:t>- Cô vừa đọc bài thơ có tên là gì?</a:t>
            </a:r>
          </a:p>
          <a:p>
            <a:r>
              <a:rPr lang="en-US" sz="3200" dirty="0"/>
              <a:t>- Do ai sáng tác?</a:t>
            </a:r>
          </a:p>
          <a:p>
            <a:endParaRPr lang="en-US" sz="2800" dirty="0">
              <a:solidFill>
                <a:srgbClr val="FFFF00"/>
              </a:solidFill>
            </a:endParaRPr>
          </a:p>
        </p:txBody>
      </p:sp>
      <p:sp>
        <p:nvSpPr>
          <p:cNvPr id="18" name="Rounded Rectangle 17"/>
          <p:cNvSpPr/>
          <p:nvPr/>
        </p:nvSpPr>
        <p:spPr>
          <a:xfrm>
            <a:off x="3892731" y="4464191"/>
            <a:ext cx="4932095" cy="1374991"/>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chemeClr val="tx1"/>
                </a:solidFill>
              </a:rPr>
              <a:t>- Bài thơ: Mây và gió  </a:t>
            </a:r>
          </a:p>
          <a:p>
            <a:r>
              <a:rPr lang="en-US" sz="3200" dirty="0">
                <a:solidFill>
                  <a:schemeClr val="tx1"/>
                </a:solidFill>
                <a:latin typeface="Calibri" panose="020F0502020204030204" pitchFamily="34" charset="0"/>
                <a:cs typeface="Calibri" panose="020F0502020204030204" pitchFamily="34" charset="0"/>
              </a:rPr>
              <a:t>- </a:t>
            </a:r>
            <a:r>
              <a:rPr lang="vi-VN" sz="3200" dirty="0">
                <a:solidFill>
                  <a:schemeClr val="tx1"/>
                </a:solidFill>
                <a:latin typeface="Calibri" panose="020F0502020204030204" pitchFamily="34" charset="0"/>
                <a:cs typeface="Calibri" panose="020F0502020204030204" pitchFamily="34" charset="0"/>
              </a:rPr>
              <a:t>Tác giả: </a:t>
            </a:r>
            <a:r>
              <a:rPr lang="en-US" sz="3200" dirty="0">
                <a:solidFill>
                  <a:schemeClr val="tx1"/>
                </a:solidFill>
                <a:latin typeface="Calibri" panose="020F0502020204030204" pitchFamily="34" charset="0"/>
                <a:cs typeface="Calibri" panose="020F0502020204030204" pitchFamily="34" charset="0"/>
              </a:rPr>
              <a:t>Vũ Thị Diệu Linh   </a:t>
            </a:r>
          </a:p>
        </p:txBody>
      </p:sp>
    </p:spTree>
    <p:extLst>
      <p:ext uri="{BB962C8B-B14F-4D97-AF65-F5344CB8AC3E}">
        <p14:creationId xmlns:p14="http://schemas.microsoft.com/office/powerpoint/2010/main" val="1778992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1"/>
            <a:ext cx="12192000" cy="6727371"/>
          </a:xfrm>
          <a:prstGeom prst="rect">
            <a:avLst/>
          </a:prstGeom>
        </p:spPr>
      </p:pic>
      <p:pic>
        <p:nvPicPr>
          <p:cNvPr id="5" name="Picture 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halkSketch/>
                    </a14:imgEffect>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3122023" cy="2129246"/>
          </a:xfrm>
          <a:prstGeom prst="rect">
            <a:avLst/>
          </a:prstGeom>
        </p:spPr>
      </p:pic>
    </p:spTree>
    <p:extLst>
      <p:ext uri="{BB962C8B-B14F-4D97-AF65-F5344CB8AC3E}">
        <p14:creationId xmlns:p14="http://schemas.microsoft.com/office/powerpoint/2010/main" val="38333053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
            <a:ext cx="12192000" cy="6858000"/>
          </a:xfrm>
          <a:prstGeom prst="rect">
            <a:avLst/>
          </a:prstGeom>
        </p:spPr>
      </p:pic>
    </p:spTree>
    <p:extLst>
      <p:ext uri="{BB962C8B-B14F-4D97-AF65-F5344CB8AC3E}">
        <p14:creationId xmlns:p14="http://schemas.microsoft.com/office/powerpoint/2010/main" val="7797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79" r="-1179" b="4952"/>
          <a:stretch/>
        </p:blipFill>
        <p:spPr>
          <a:xfrm>
            <a:off x="0" y="0"/>
            <a:ext cx="12192000" cy="6518366"/>
          </a:xfrm>
          <a:prstGeom prst="rect">
            <a:avLst/>
          </a:prstGeom>
        </p:spPr>
      </p:pic>
      <p:sp>
        <p:nvSpPr>
          <p:cNvPr id="5" name="Rectangle 4"/>
          <p:cNvSpPr/>
          <p:nvPr/>
        </p:nvSpPr>
        <p:spPr>
          <a:xfrm>
            <a:off x="4210595" y="1740594"/>
            <a:ext cx="3526971" cy="830997"/>
          </a:xfrm>
          <a:prstGeom prst="rect">
            <a:avLst/>
          </a:prstGeom>
          <a:solidFill>
            <a:srgbClr val="7030A0"/>
          </a:solidFill>
        </p:spPr>
        <p:txBody>
          <a:bodyPr wrap="square">
            <a:spAutoFit/>
          </a:bodyPr>
          <a:lstStyle/>
          <a:p>
            <a:pPr algn="ctr"/>
            <a:r>
              <a:rPr lang="en-US" sz="48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NỘI DUNG  </a:t>
            </a:r>
          </a:p>
        </p:txBody>
      </p:sp>
      <p:sp>
        <p:nvSpPr>
          <p:cNvPr id="6" name="Rounded Rectangle 5"/>
          <p:cNvSpPr/>
          <p:nvPr/>
        </p:nvSpPr>
        <p:spPr>
          <a:xfrm>
            <a:off x="1323191" y="3108464"/>
            <a:ext cx="8865839" cy="2172660"/>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Trên bầu trời trong  xanh có những  đám mây trôi bồng bềnh và  cùng vui đùa  với gió.</a:t>
            </a:r>
          </a:p>
        </p:txBody>
      </p:sp>
    </p:spTree>
    <p:extLst>
      <p:ext uri="{BB962C8B-B14F-4D97-AF65-F5344CB8AC3E}">
        <p14:creationId xmlns:p14="http://schemas.microsoft.com/office/powerpoint/2010/main" val="3415670590"/>
      </p:ext>
    </p:extLst>
  </p:cSld>
  <p:clrMapOvr>
    <a:masterClrMapping/>
  </p:clrMapOvr>
  <p:transition spd="slow">
    <p:wheel spokes="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386</Words>
  <Application>Microsoft Office PowerPoint</Application>
  <PresentationFormat>Widescreen</PresentationFormat>
  <Paragraphs>72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99</cp:revision>
  <dcterms:created xsi:type="dcterms:W3CDTF">2024-04-17T14:32:07Z</dcterms:created>
  <dcterms:modified xsi:type="dcterms:W3CDTF">2024-10-19T08:48:48Z</dcterms:modified>
</cp:coreProperties>
</file>