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B147A3-F994-4E8E-9D9A-A51E1341299F}"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3933734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B147A3-F994-4E8E-9D9A-A51E1341299F}"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176013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B147A3-F994-4E8E-9D9A-A51E1341299F}"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2362419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B147A3-F994-4E8E-9D9A-A51E1341299F}"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3187851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3B147A3-F994-4E8E-9D9A-A51E1341299F}"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243919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B147A3-F994-4E8E-9D9A-A51E1341299F}"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338319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B147A3-F994-4E8E-9D9A-A51E1341299F}"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3215418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B147A3-F994-4E8E-9D9A-A51E1341299F}"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170071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B147A3-F994-4E8E-9D9A-A51E1341299F}"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3592264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3B147A3-F994-4E8E-9D9A-A51E1341299F}"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250825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3B147A3-F994-4E8E-9D9A-A51E1341299F}"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1539035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147A3-F994-4E8E-9D9A-A51E1341299F}" type="datetimeFigureOut">
              <a:rPr lang="en-US" smtClean="0"/>
              <a:t>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8FBFC-003A-4314-BCAA-7821FB699BE8}" type="slidenum">
              <a:rPr lang="en-US" smtClean="0"/>
              <a:t>‹#›</a:t>
            </a:fld>
            <a:endParaRPr lang="en-US"/>
          </a:p>
        </p:txBody>
      </p:sp>
    </p:spTree>
    <p:extLst>
      <p:ext uri="{BB962C8B-B14F-4D97-AF65-F5344CB8AC3E}">
        <p14:creationId xmlns:p14="http://schemas.microsoft.com/office/powerpoint/2010/main" val="3944755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3412" y="0"/>
            <a:ext cx="12384358" cy="6858000"/>
          </a:xfrm>
          <a:prstGeom prst="rect">
            <a:avLst/>
          </a:prstGeom>
        </p:spPr>
      </p:pic>
      <p:sp>
        <p:nvSpPr>
          <p:cNvPr id="5" name="TextBox 4"/>
          <p:cNvSpPr txBox="1"/>
          <p:nvPr/>
        </p:nvSpPr>
        <p:spPr>
          <a:xfrm>
            <a:off x="2364060" y="446049"/>
            <a:ext cx="6646126" cy="830997"/>
          </a:xfrm>
          <a:prstGeom prst="rect">
            <a:avLst/>
          </a:prstGeom>
          <a:noFill/>
        </p:spPr>
        <p:txBody>
          <a:bodyPr wrap="square" rtlCol="0">
            <a:spAutoFit/>
          </a:bodyPr>
          <a:lstStyle/>
          <a:p>
            <a:pPr algn="ctr"/>
            <a:r>
              <a:rPr lang="en-US" sz="2400" b="1" dirty="0" smtClean="0">
                <a:solidFill>
                  <a:srgbClr val="7030A0"/>
                </a:solidFill>
                <a:latin typeface="Times New Roman" panose="02020603050405020304" pitchFamily="18" charset="0"/>
                <a:cs typeface="Times New Roman" panose="02020603050405020304" pitchFamily="18" charset="0"/>
              </a:rPr>
              <a:t>ỦY BAN NHÂN DÂN QUẬN LONG BIÊN</a:t>
            </a:r>
          </a:p>
          <a:p>
            <a:pPr algn="ct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smtClean="0">
                <a:solidFill>
                  <a:srgbClr val="7030A0"/>
                </a:solidFill>
                <a:latin typeface="Times New Roman" panose="02020603050405020304" pitchFamily="18" charset="0"/>
                <a:cs typeface="Times New Roman" panose="02020603050405020304" pitchFamily="18" charset="0"/>
              </a:rPr>
              <a:t>TRƯỜNG MẦM NON </a:t>
            </a:r>
            <a:r>
              <a:rPr lang="en-US" sz="2400" b="1" dirty="0" smtClean="0">
                <a:solidFill>
                  <a:srgbClr val="7030A0"/>
                </a:solidFill>
                <a:latin typeface="Times New Roman" panose="02020603050405020304" pitchFamily="18" charset="0"/>
                <a:cs typeface="Times New Roman" panose="02020603050405020304" pitchFamily="18" charset="0"/>
              </a:rPr>
              <a:t>HOA MỘC LAN </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869473" y="2988527"/>
            <a:ext cx="4739268" cy="738664"/>
          </a:xfrm>
          <a:prstGeom prst="rect">
            <a:avLst/>
          </a:prstGeom>
          <a:noFill/>
        </p:spPr>
        <p:txBody>
          <a:bodyPr wrap="square" rtlCol="0">
            <a:spAutoFit/>
          </a:bodyPr>
          <a:lstStyle/>
          <a:p>
            <a:endParaRPr lang="en-US" dirty="0" smtClean="0"/>
          </a:p>
          <a:p>
            <a:r>
              <a:rPr lang="en-US" sz="2400" b="1" dirty="0" smtClean="0">
                <a:solidFill>
                  <a:srgbClr val="002060"/>
                </a:solidFill>
                <a:latin typeface="Times New Roman" panose="02020603050405020304" pitchFamily="18" charset="0"/>
                <a:cs typeface="Times New Roman" panose="02020603050405020304" pitchFamily="18" charset="0"/>
              </a:rPr>
              <a:t>KHÁM PHÁ KHOA HỌC </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222702" y="2898773"/>
            <a:ext cx="6066264" cy="461665"/>
          </a:xfrm>
          <a:prstGeom prst="rect">
            <a:avLst/>
          </a:prstGeom>
          <a:noFill/>
        </p:spPr>
        <p:txBody>
          <a:bodyPr wrap="square" rtlCol="0">
            <a:spAutoFit/>
          </a:bodyPr>
          <a:lstStyle/>
          <a:p>
            <a:r>
              <a:rPr lang="en-US" sz="2400" b="1" dirty="0" smtClean="0">
                <a:solidFill>
                  <a:srgbClr val="7030A0"/>
                </a:solidFill>
                <a:latin typeface="Times New Roman" panose="02020603050405020304" pitchFamily="18" charset="0"/>
                <a:cs typeface="Times New Roman" panose="02020603050405020304" pitchFamily="18" charset="0"/>
              </a:rPr>
              <a:t>LĨNH VỰC PHÁT TRIỂN NHẬN THỨC</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720898" y="3727191"/>
            <a:ext cx="7426711" cy="461665"/>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Đề</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tài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Trò</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chuyện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về</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ngày</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phụ</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nữ</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Việt</a:t>
            </a:r>
            <a:r>
              <a:rPr lang="en-US" sz="2400" b="1" dirty="0" smtClean="0">
                <a:solidFill>
                  <a:srgbClr val="002060"/>
                </a:solidFill>
                <a:latin typeface="Times New Roman" panose="02020603050405020304" pitchFamily="18" charset="0"/>
                <a:cs typeface="Times New Roman" panose="02020603050405020304" pitchFamily="18" charset="0"/>
              </a:rPr>
              <a:t> Nam  20/10</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356517" y="4186277"/>
            <a:ext cx="3174267" cy="461665"/>
          </a:xfrm>
          <a:prstGeom prst="rect">
            <a:avLst/>
          </a:prstGeom>
          <a:noFill/>
        </p:spPr>
        <p:txBody>
          <a:bodyPr wrap="none" rtlCol="0">
            <a:spAutoFit/>
          </a:bodyPr>
          <a:lstStyle/>
          <a:p>
            <a:r>
              <a:rPr lang="en-US" sz="2400" b="1" dirty="0" err="1" smtClean="0">
                <a:solidFill>
                  <a:srgbClr val="7030A0"/>
                </a:solidFill>
                <a:latin typeface="Times New Roman" panose="02020603050405020304" pitchFamily="18" charset="0"/>
                <a:cs typeface="Times New Roman" panose="02020603050405020304" pitchFamily="18" charset="0"/>
              </a:rPr>
              <a:t>Giáo</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viên</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Lê</a:t>
            </a:r>
            <a:r>
              <a:rPr lang="en-US" sz="2400" b="1" dirty="0" smtClean="0">
                <a:solidFill>
                  <a:srgbClr val="7030A0"/>
                </a:solidFill>
                <a:latin typeface="Times New Roman" panose="02020603050405020304" pitchFamily="18" charset="0"/>
                <a:cs typeface="Times New Roman" panose="02020603050405020304" pitchFamily="18" charset="0"/>
              </a:rPr>
              <a:t> Kim Chi</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181706" y="4647942"/>
            <a:ext cx="2883711" cy="461665"/>
          </a:xfrm>
          <a:prstGeom prst="rect">
            <a:avLst/>
          </a:prstGeom>
          <a:noFill/>
        </p:spPr>
        <p:txBody>
          <a:bodyPr wrap="square" rtlCol="0">
            <a:spAutoFit/>
          </a:bodyPr>
          <a:lstStyle/>
          <a:p>
            <a:r>
              <a:rPr lang="en-US" sz="2400" b="1" dirty="0" err="1" smtClean="0">
                <a:solidFill>
                  <a:srgbClr val="7030A0"/>
                </a:solidFill>
                <a:latin typeface="Times New Roman" panose="02020603050405020304" pitchFamily="18" charset="0"/>
                <a:cs typeface="Times New Roman" panose="02020603050405020304" pitchFamily="18" charset="0"/>
              </a:rPr>
              <a:t>Năm</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học</a:t>
            </a:r>
            <a:r>
              <a:rPr lang="en-US" sz="2400" b="1" dirty="0" smtClean="0">
                <a:solidFill>
                  <a:srgbClr val="7030A0"/>
                </a:solidFill>
                <a:latin typeface="Times New Roman" panose="02020603050405020304" pitchFamily="18" charset="0"/>
                <a:cs typeface="Times New Roman" panose="02020603050405020304" pitchFamily="18" charset="0"/>
              </a:rPr>
              <a:t>: 2024-2025</a:t>
            </a:r>
            <a:endParaRPr lang="en-US" sz="2400" b="1" dirty="0">
              <a:solidFill>
                <a:srgbClr val="7030A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5159773" y="1448350"/>
            <a:ext cx="1493275" cy="1346537"/>
          </a:xfrm>
          <a:prstGeom prst="rect">
            <a:avLst/>
          </a:prstGeom>
        </p:spPr>
      </p:pic>
    </p:spTree>
    <p:extLst>
      <p:ext uri="{BB962C8B-B14F-4D97-AF65-F5344CB8AC3E}">
        <p14:creationId xmlns:p14="http://schemas.microsoft.com/office/powerpoint/2010/main" val="188996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p:cTn id="2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p:cTn id="29"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1"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32" dur="10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p:cTn id="3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39"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0" dur="1000"/>
                                        <p:tgtEl>
                                          <p:spTgt spid="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 calcmode="lin" valueType="num">
                                      <p:cBhvr>
                                        <p:cTn id="45"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47"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48" dur="1000"/>
                                        <p:tgtEl>
                                          <p:spTgt spid="10">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 calcmode="lin" valueType="num">
                                      <p:cBhvr>
                                        <p:cTn id="53"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55"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56"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43960" y="0"/>
            <a:ext cx="6148041" cy="6858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1" y="0"/>
            <a:ext cx="6043961" cy="6858000"/>
          </a:xfrm>
          <a:prstGeom prst="rect">
            <a:avLst/>
          </a:prstGeom>
        </p:spPr>
      </p:pic>
      <p:sp>
        <p:nvSpPr>
          <p:cNvPr id="4" name="TextBox 3"/>
          <p:cNvSpPr txBox="1"/>
          <p:nvPr/>
        </p:nvSpPr>
        <p:spPr>
          <a:xfrm>
            <a:off x="256478" y="5776332"/>
            <a:ext cx="2052165" cy="707886"/>
          </a:xfrm>
          <a:prstGeom prst="rect">
            <a:avLst/>
          </a:prstGeom>
          <a:noFill/>
        </p:spPr>
        <p:txBody>
          <a:bodyPr wrap="none" rtlCol="0">
            <a:spAutoFit/>
          </a:bodyPr>
          <a:lstStyle/>
          <a:p>
            <a:r>
              <a:rPr lang="en-US" sz="4000" b="1" dirty="0" err="1" smtClean="0">
                <a:solidFill>
                  <a:srgbClr val="7030A0"/>
                </a:solidFill>
                <a:latin typeface="Times New Roman" panose="02020603050405020304" pitchFamily="18" charset="0"/>
                <a:cs typeface="Times New Roman" panose="02020603050405020304" pitchFamily="18" charset="0"/>
              </a:rPr>
              <a:t>Múa</a:t>
            </a:r>
            <a:r>
              <a:rPr lang="en-US" sz="4000" b="1" dirty="0" smtClean="0">
                <a:solidFill>
                  <a:srgbClr val="7030A0"/>
                </a:solidFill>
                <a:latin typeface="Times New Roman" panose="02020603050405020304" pitchFamily="18" charset="0"/>
                <a:cs typeface="Times New Roman" panose="02020603050405020304" pitchFamily="18" charset="0"/>
              </a:rPr>
              <a:t> </a:t>
            </a:r>
            <a:r>
              <a:rPr lang="en-US" sz="4000" b="1" dirty="0" err="1" smtClean="0">
                <a:solidFill>
                  <a:srgbClr val="7030A0"/>
                </a:solidFill>
                <a:latin typeface="Times New Roman" panose="02020603050405020304" pitchFamily="18" charset="0"/>
                <a:cs typeface="Times New Roman" panose="02020603050405020304" pitchFamily="18" charset="0"/>
              </a:rPr>
              <a:t>hát</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772400" y="6055112"/>
            <a:ext cx="1771639" cy="523220"/>
          </a:xfrm>
          <a:prstGeom prst="rect">
            <a:avLst/>
          </a:prstGeom>
          <a:noFill/>
        </p:spPr>
        <p:txBody>
          <a:bodyPr wrap="none" rtlCol="0">
            <a:spAutoFit/>
          </a:bodyPr>
          <a:lstStyle/>
          <a:p>
            <a:r>
              <a:rPr lang="en-US" sz="2800" b="1" dirty="0" err="1" smtClean="0">
                <a:solidFill>
                  <a:srgbClr val="7030A0"/>
                </a:solidFill>
                <a:latin typeface="Times New Roman" panose="02020603050405020304" pitchFamily="18" charset="0"/>
                <a:cs typeface="Times New Roman" panose="02020603050405020304" pitchFamily="18" charset="0"/>
              </a:rPr>
              <a:t>Làm</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thiệp</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96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2870"/>
            <a:ext cx="12192000" cy="675513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94624" y="1952943"/>
            <a:ext cx="8753708" cy="4733606"/>
          </a:xfrm>
        </p:spPr>
        <p:txBody>
          <a:bodyPr>
            <a:normAutofit/>
          </a:bodyPr>
          <a:lstStyle/>
          <a:p>
            <a:pPr marL="0" indent="0">
              <a:buNone/>
            </a:pPr>
            <a:r>
              <a:rPr lang="en-US" sz="2400" b="1" dirty="0" err="1" smtClean="0">
                <a:solidFill>
                  <a:srgbClr val="FF0000"/>
                </a:solidFill>
                <a:latin typeface="Times New Roman" panose="02020603050405020304" pitchFamily="18" charset="0"/>
                <a:cs typeface="Times New Roman" panose="02020603050405020304" pitchFamily="18" charset="0"/>
              </a:rPr>
              <a:t>Giáo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dục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Các</a:t>
            </a:r>
            <a:r>
              <a:rPr lang="en-US" sz="2400" b="1" dirty="0" smtClean="0">
                <a:solidFill>
                  <a:srgbClr val="7030A0"/>
                </a:solidFill>
                <a:latin typeface="Times New Roman" panose="02020603050405020304" pitchFamily="18" charset="0"/>
                <a:cs typeface="Times New Roman" panose="02020603050405020304" pitchFamily="18" charset="0"/>
              </a:rPr>
              <a:t> con </a:t>
            </a:r>
            <a:r>
              <a:rPr lang="en-US" sz="2400" b="1" dirty="0" err="1" smtClean="0">
                <a:solidFill>
                  <a:srgbClr val="7030A0"/>
                </a:solidFill>
                <a:latin typeface="Times New Roman" panose="02020603050405020304" pitchFamily="18" charset="0"/>
                <a:cs typeface="Times New Roman" panose="02020603050405020304" pitchFamily="18" charset="0"/>
              </a:rPr>
              <a:t>phải</a:t>
            </a:r>
            <a:r>
              <a:rPr lang="vi-VN"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biết</a:t>
            </a:r>
            <a:r>
              <a:rPr lang="en-US" sz="2400" b="1" dirty="0" smtClean="0">
                <a:solidFill>
                  <a:srgbClr val="7030A0"/>
                </a:solidFill>
                <a:latin typeface="Times New Roman" panose="02020603050405020304" pitchFamily="18" charset="0"/>
                <a:cs typeface="Times New Roman" panose="02020603050405020304" pitchFamily="18" charset="0"/>
              </a:rPr>
              <a:t> </a:t>
            </a:r>
            <a:r>
              <a:rPr lang="vi-VN" sz="2400" b="1" dirty="0" smtClean="0">
                <a:solidFill>
                  <a:srgbClr val="7030A0"/>
                </a:solidFill>
                <a:latin typeface="Times New Roman" panose="02020603050405020304" pitchFamily="18" charset="0"/>
                <a:cs typeface="Times New Roman" panose="02020603050405020304" pitchFamily="18" charset="0"/>
              </a:rPr>
              <a:t>yêu thương, kính trọng bà, mẹ, và những người thân trong gia đình. Biết giúp đỡ bà, mẹ trong công việc hàng ngày, ngoan ngoãn vâng lời để bà, mẹ luôn được vui lòng.</a:t>
            </a:r>
            <a:endParaRPr 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02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12192000" cy="6858001"/>
          </a:xfrm>
          <a:prstGeom prst="rect">
            <a:avLst/>
          </a:prstGeom>
        </p:spPr>
      </p:pic>
      <p:sp>
        <p:nvSpPr>
          <p:cNvPr id="5" name="TextBox 4"/>
          <p:cNvSpPr txBox="1"/>
          <p:nvPr/>
        </p:nvSpPr>
        <p:spPr>
          <a:xfrm>
            <a:off x="2308302" y="2174488"/>
            <a:ext cx="8401608" cy="2339102"/>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Trò</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chơi</a:t>
            </a:r>
            <a:r>
              <a:rPr lang="en-US" sz="2400" b="1" dirty="0" smtClean="0">
                <a:solidFill>
                  <a:srgbClr val="FF0000"/>
                </a:solidFill>
                <a:latin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cs typeface="Times New Roman" panose="02020603050405020304" pitchFamily="18" charset="0"/>
              </a:rPr>
              <a:t>Thi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ai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nhanh</a:t>
            </a:r>
            <a:endParaRPr lang="en-US" sz="2400" b="1" dirty="0" smtClean="0">
              <a:solidFill>
                <a:srgbClr val="FF0000"/>
              </a:solidFill>
              <a:latin typeface="Times New Roman" panose="02020603050405020304" pitchFamily="18" charset="0"/>
              <a:cs typeface="Times New Roman" panose="02020603050405020304" pitchFamily="18" charset="0"/>
            </a:endParaRPr>
          </a:p>
          <a:p>
            <a:pPr algn="ctr"/>
            <a:r>
              <a:rPr lang="en-US" sz="2400" b="1" dirty="0" err="1" smtClean="0">
                <a:solidFill>
                  <a:srgbClr val="7030A0"/>
                </a:solidFill>
                <a:latin typeface="Times New Roman" panose="02020603050405020304" pitchFamily="18" charset="0"/>
                <a:cs typeface="Times New Roman" panose="02020603050405020304" pitchFamily="18" charset="0"/>
              </a:rPr>
              <a:t>Cách</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chơi:</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Cô</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cả</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cô</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màn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đưa</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ra</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trả</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thắng</a:t>
            </a:r>
            <a:endPar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000" b="1" dirty="0" err="1" smtClean="0">
                <a:solidFill>
                  <a:srgbClr val="7030A0"/>
                </a:solidFill>
                <a:latin typeface="Times New Roman" panose="02020603050405020304" pitchFamily="18" charset="0"/>
                <a:cs typeface="Times New Roman" panose="02020603050405020304" pitchFamily="18" charset="0"/>
              </a:rPr>
              <a:t>Luật</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chơi</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suy</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5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giây</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đưa</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ra</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trả</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khi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cô</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chưa</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xong</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hoặc</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suy</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quá</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lâu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án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tính</a:t>
            </a:r>
            <a:endPar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0820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176963"/>
          </a:xfrm>
          <a:prstGeom prst="rect">
            <a:avLst/>
          </a:prstGeom>
        </p:spPr>
      </p:pic>
      <p:sp>
        <p:nvSpPr>
          <p:cNvPr id="5" name="TextBox 4"/>
          <p:cNvSpPr txBox="1"/>
          <p:nvPr/>
        </p:nvSpPr>
        <p:spPr>
          <a:xfrm>
            <a:off x="2832410" y="1081668"/>
            <a:ext cx="3895618" cy="400110"/>
          </a:xfrm>
          <a:prstGeom prst="rect">
            <a:avLst/>
          </a:prstGeom>
          <a:noFill/>
        </p:spPr>
        <p:txBody>
          <a:bodyPr wrap="none" rtlCol="0">
            <a:spAutoFit/>
          </a:bodyPr>
          <a:lstStyle/>
          <a:p>
            <a:r>
              <a:rPr lang="en-US" sz="2000" b="1" dirty="0" err="1" smtClean="0">
                <a:solidFill>
                  <a:srgbClr val="C00000"/>
                </a:solidFill>
                <a:latin typeface="Times New Roman" panose="02020603050405020304" pitchFamily="18" charset="0"/>
                <a:cs typeface="Times New Roman" panose="02020603050405020304" pitchFamily="18" charset="0"/>
              </a:rPr>
              <a:t>Câu</a:t>
            </a:r>
            <a:r>
              <a:rPr lang="en-US" sz="2000" b="1" dirty="0" smtClean="0">
                <a:solidFill>
                  <a:srgbClr val="C00000"/>
                </a:solidFill>
                <a:latin typeface="Times New Roman" panose="02020603050405020304" pitchFamily="18" charset="0"/>
                <a:cs typeface="Times New Roman" panose="02020603050405020304" pitchFamily="18" charset="0"/>
              </a:rPr>
              <a:t> 1: </a:t>
            </a:r>
            <a:r>
              <a:rPr lang="en-US" sz="2000" b="1" dirty="0" err="1" smtClean="0">
                <a:solidFill>
                  <a:srgbClr val="C00000"/>
                </a:solidFill>
                <a:latin typeface="Times New Roman" panose="02020603050405020304" pitchFamily="18" charset="0"/>
                <a:cs typeface="Times New Roman" panose="02020603050405020304" pitchFamily="18" charset="0"/>
              </a:rPr>
              <a:t>Ngày</a:t>
            </a:r>
            <a:r>
              <a:rPr lang="en-US" sz="2000" b="1" dirty="0" smtClean="0">
                <a:solidFill>
                  <a:srgbClr val="C00000"/>
                </a:solidFill>
                <a:latin typeface="Times New Roman" panose="02020603050405020304" pitchFamily="18" charset="0"/>
                <a:cs typeface="Times New Roman" panose="02020603050405020304" pitchFamily="18" charset="0"/>
              </a:rPr>
              <a:t> 20/10 </a:t>
            </a:r>
            <a:r>
              <a:rPr lang="en-US" sz="2000" b="1" dirty="0" err="1" smtClean="0">
                <a:solidFill>
                  <a:srgbClr val="C00000"/>
                </a:solidFill>
                <a:latin typeface="Times New Roman" panose="02020603050405020304" pitchFamily="18" charset="0"/>
                <a:cs typeface="Times New Roman" panose="02020603050405020304" pitchFamily="18" charset="0"/>
              </a:rPr>
              <a:t>là</a:t>
            </a:r>
            <a:r>
              <a:rPr lang="en-US" sz="2000" b="1" dirty="0" smtClean="0">
                <a:solidFill>
                  <a:srgbClr val="C00000"/>
                </a:solidFill>
                <a:latin typeface="Times New Roman" panose="02020603050405020304" pitchFamily="18" charset="0"/>
                <a:cs typeface="Times New Roman" panose="02020603050405020304" pitchFamily="18" charset="0"/>
              </a:rPr>
              <a:t> </a:t>
            </a:r>
            <a:r>
              <a:rPr lang="en-US" sz="2000" b="1" dirty="0" err="1" smtClean="0">
                <a:solidFill>
                  <a:srgbClr val="C00000"/>
                </a:solidFill>
                <a:latin typeface="Times New Roman" panose="02020603050405020304" pitchFamily="18" charset="0"/>
                <a:cs typeface="Times New Roman" panose="02020603050405020304" pitchFamily="18" charset="0"/>
              </a:rPr>
              <a:t>ngày</a:t>
            </a:r>
            <a:r>
              <a:rPr lang="en-US" sz="2000" b="1" dirty="0" smtClean="0">
                <a:solidFill>
                  <a:srgbClr val="C00000"/>
                </a:solidFill>
                <a:latin typeface="Times New Roman" panose="02020603050405020304" pitchFamily="18" charset="0"/>
                <a:cs typeface="Times New Roman" panose="02020603050405020304" pitchFamily="18" charset="0"/>
              </a:rPr>
              <a:t> </a:t>
            </a:r>
            <a:r>
              <a:rPr lang="en-US" sz="2000" b="1" dirty="0" err="1" smtClean="0">
                <a:solidFill>
                  <a:srgbClr val="C00000"/>
                </a:solidFill>
                <a:latin typeface="Times New Roman" panose="02020603050405020304" pitchFamily="18" charset="0"/>
                <a:cs typeface="Times New Roman" panose="02020603050405020304" pitchFamily="18" charset="0"/>
              </a:rPr>
              <a:t>của</a:t>
            </a:r>
            <a:r>
              <a:rPr lang="en-US" sz="2000" b="1" dirty="0" smtClean="0">
                <a:solidFill>
                  <a:srgbClr val="C00000"/>
                </a:solidFill>
                <a:latin typeface="Times New Roman" panose="02020603050405020304" pitchFamily="18" charset="0"/>
                <a:cs typeface="Times New Roman" panose="02020603050405020304" pitchFamily="18" charset="0"/>
              </a:rPr>
              <a:t> </a:t>
            </a:r>
            <a:r>
              <a:rPr lang="en-US" sz="2000" b="1" dirty="0" err="1" smtClean="0">
                <a:solidFill>
                  <a:srgbClr val="C00000"/>
                </a:solidFill>
                <a:latin typeface="Times New Roman" panose="02020603050405020304" pitchFamily="18" charset="0"/>
                <a:cs typeface="Times New Roman" panose="02020603050405020304" pitchFamily="18" charset="0"/>
              </a:rPr>
              <a:t>ai</a:t>
            </a:r>
            <a:r>
              <a:rPr lang="en-US" sz="2000" b="1" dirty="0" smtClean="0">
                <a:solidFill>
                  <a:srgbClr val="C00000"/>
                </a:solidFill>
                <a:latin typeface="Times New Roman" panose="02020603050405020304" pitchFamily="18" charset="0"/>
                <a:cs typeface="Times New Roman" panose="02020603050405020304" pitchFamily="18" charset="0"/>
              </a:rPr>
              <a:t>?</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100039" y="1825625"/>
            <a:ext cx="1074333"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1. </a:t>
            </a:r>
            <a:r>
              <a:rPr lang="en-US" sz="2000" dirty="0" err="1" smtClean="0">
                <a:latin typeface="Times New Roman" panose="02020603050405020304" pitchFamily="18" charset="0"/>
                <a:cs typeface="Times New Roman" panose="02020603050405020304" pitchFamily="18" charset="0"/>
              </a:rPr>
              <a:t>Bác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sĩ</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100039" y="2360672"/>
            <a:ext cx="1873405"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2. </a:t>
            </a:r>
            <a:r>
              <a:rPr lang="en-US" dirty="0" err="1" smtClean="0">
                <a:latin typeface="Times New Roman" panose="02020603050405020304" pitchFamily="18" charset="0"/>
                <a:cs typeface="Times New Roman" panose="02020603050405020304" pitchFamily="18" charset="0"/>
              </a:rPr>
              <a:t>Công</a:t>
            </a:r>
            <a:r>
              <a:rPr lang="en-US" dirty="0" smtClean="0">
                <a:latin typeface="Times New Roman" panose="02020603050405020304" pitchFamily="18" charset="0"/>
                <a:cs typeface="Times New Roman" panose="02020603050405020304" pitchFamily="18" charset="0"/>
              </a:rPr>
              <a:t> an</a:t>
            </a: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200400" y="2943922"/>
            <a:ext cx="202523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3. </a:t>
            </a:r>
            <a:r>
              <a:rPr lang="en-US" dirty="0" err="1" smtClean="0">
                <a:latin typeface="Times New Roman" panose="02020603050405020304" pitchFamily="18" charset="0"/>
                <a:cs typeface="Times New Roman" panose="02020603050405020304" pitchFamily="18" charset="0"/>
              </a:rPr>
              <a:t>Phụ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nữ</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Việt</a:t>
            </a:r>
            <a:r>
              <a:rPr lang="en-US" dirty="0" smtClean="0">
                <a:latin typeface="Times New Roman" panose="02020603050405020304" pitchFamily="18" charset="0"/>
                <a:cs typeface="Times New Roman" panose="02020603050405020304" pitchFamily="18" charset="0"/>
              </a:rPr>
              <a:t> Nam</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1)">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3195935" cy="6823710"/>
          </a:xfrm>
          <a:prstGeom prst="rect">
            <a:avLst/>
          </a:prstGeom>
        </p:spPr>
      </p:pic>
      <p:sp>
        <p:nvSpPr>
          <p:cNvPr id="5" name="TextBox 4"/>
          <p:cNvSpPr txBox="1"/>
          <p:nvPr/>
        </p:nvSpPr>
        <p:spPr>
          <a:xfrm>
            <a:off x="2680508" y="1588770"/>
            <a:ext cx="4315605" cy="461665"/>
          </a:xfrm>
          <a:prstGeom prst="rect">
            <a:avLst/>
          </a:prstGeom>
          <a:noFill/>
        </p:spPr>
        <p:txBody>
          <a:bodyPr wrap="non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2: </a:t>
            </a:r>
            <a:r>
              <a:rPr lang="en-US" sz="2400" b="1" dirty="0" err="1" smtClean="0">
                <a:solidFill>
                  <a:srgbClr val="FF0000"/>
                </a:solidFill>
                <a:latin typeface="Times New Roman" panose="02020603050405020304" pitchFamily="18" charset="0"/>
                <a:cs typeface="Times New Roman" panose="02020603050405020304" pitchFamily="18" charset="0"/>
              </a:rPr>
              <a:t>Ngày</a:t>
            </a:r>
            <a:r>
              <a:rPr lang="en-US" sz="2400" b="1" dirty="0" smtClean="0">
                <a:solidFill>
                  <a:srgbClr val="FF0000"/>
                </a:solidFill>
                <a:latin typeface="Times New Roman" panose="02020603050405020304" pitchFamily="18" charset="0"/>
                <a:cs typeface="Times New Roman" panose="02020603050405020304" pitchFamily="18" charset="0"/>
              </a:rPr>
              <a:t> 20/10 </a:t>
            </a:r>
            <a:r>
              <a:rPr lang="en-US" sz="2400" b="1" dirty="0" err="1" smtClean="0">
                <a:solidFill>
                  <a:srgbClr val="FF0000"/>
                </a:solidFill>
                <a:latin typeface="Times New Roman" panose="02020603050405020304" pitchFamily="18" charset="0"/>
                <a:cs typeface="Times New Roman" panose="02020603050405020304" pitchFamily="18" charset="0"/>
              </a:rPr>
              <a:t>tôn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vinh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ai</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303270" y="2480310"/>
            <a:ext cx="1580882"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1. </a:t>
            </a:r>
            <a:r>
              <a:rPr lang="en-US" sz="2000" dirty="0" err="1" smtClean="0">
                <a:latin typeface="Times New Roman" panose="02020603050405020304" pitchFamily="18" charset="0"/>
                <a:cs typeface="Times New Roman" panose="02020603050405020304" pitchFamily="18" charset="0"/>
              </a:rPr>
              <a:t>Chú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đội</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303270" y="3154680"/>
            <a:ext cx="2519612"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2.  </a:t>
            </a:r>
            <a:r>
              <a:rPr lang="en-US" sz="2000" dirty="0" err="1" smtClean="0">
                <a:latin typeface="Times New Roman" panose="02020603050405020304" pitchFamily="18" charset="0"/>
                <a:cs typeface="Times New Roman" panose="02020603050405020304" pitchFamily="18" charset="0"/>
              </a:rPr>
              <a:t>thầy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thuốc</a:t>
            </a:r>
            <a:endParaRPr lang="en-US"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303269" y="3829050"/>
            <a:ext cx="3967325"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3: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gái</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95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350115" cy="7492024"/>
          </a:xfrm>
          <a:prstGeom prst="rect">
            <a:avLst/>
          </a:prstGeom>
        </p:spPr>
      </p:pic>
      <p:sp>
        <p:nvSpPr>
          <p:cNvPr id="5" name="TextBox 4"/>
          <p:cNvSpPr txBox="1"/>
          <p:nvPr/>
        </p:nvSpPr>
        <p:spPr>
          <a:xfrm>
            <a:off x="2765502" y="1393902"/>
            <a:ext cx="6314742" cy="400110"/>
          </a:xfrm>
          <a:prstGeom prst="rect">
            <a:avLst/>
          </a:prstGeom>
          <a:noFill/>
        </p:spPr>
        <p:txBody>
          <a:bodyPr wrap="none" rtlCol="0">
            <a:sp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Câu</a:t>
            </a:r>
            <a:r>
              <a:rPr lang="en-US" sz="2000" b="1" dirty="0" smtClean="0">
                <a:solidFill>
                  <a:srgbClr val="FF0000"/>
                </a:solidFill>
                <a:latin typeface="Times New Roman" panose="02020603050405020304" pitchFamily="18" charset="0"/>
                <a:cs typeface="Times New Roman" panose="02020603050405020304" pitchFamily="18" charset="0"/>
              </a:rPr>
              <a:t> 3: </a:t>
            </a:r>
            <a:r>
              <a:rPr lang="en-US" sz="2000" b="1" dirty="0" err="1">
                <a:solidFill>
                  <a:srgbClr val="FF0000"/>
                </a:solidFill>
                <a:latin typeface="Times New Roman" panose="02020603050405020304" pitchFamily="18" charset="0"/>
                <a:cs typeface="Times New Roman" panose="02020603050405020304" pitchFamily="18" charset="0"/>
              </a:rPr>
              <a:t>C</a:t>
            </a:r>
            <a:r>
              <a:rPr lang="en-US" sz="2000" b="1" dirty="0" err="1" smtClean="0">
                <a:solidFill>
                  <a:srgbClr val="FF0000"/>
                </a:solidFill>
                <a:latin typeface="Times New Roman" panose="02020603050405020304" pitchFamily="18" charset="0"/>
                <a:cs typeface="Times New Roman" panose="02020603050405020304" pitchFamily="18" charset="0"/>
              </a:rPr>
              <a:t>ác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hoạt</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động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thường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tổ</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chức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trong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ngày</a:t>
            </a:r>
            <a:r>
              <a:rPr lang="en-US" sz="2000" b="1" dirty="0" smtClean="0">
                <a:solidFill>
                  <a:srgbClr val="FF0000"/>
                </a:solidFill>
                <a:latin typeface="Times New Roman" panose="02020603050405020304" pitchFamily="18" charset="0"/>
                <a:cs typeface="Times New Roman" panose="02020603050405020304" pitchFamily="18" charset="0"/>
              </a:rPr>
              <a:t> 20/10?</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289610" y="2051824"/>
            <a:ext cx="1287532"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1. </a:t>
            </a:r>
            <a:r>
              <a:rPr lang="en-US" sz="2000" dirty="0" err="1" smtClean="0">
                <a:latin typeface="Times New Roman" panose="02020603050405020304" pitchFamily="18" charset="0"/>
                <a:cs typeface="Times New Roman" panose="02020603050405020304" pitchFamily="18" charset="0"/>
              </a:rPr>
              <a:t>Múa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lân</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289610" y="2719465"/>
            <a:ext cx="4850780"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2.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nghệ</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hội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thi</a:t>
            </a:r>
            <a:endParaRPr lang="en-US"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289610" y="3187051"/>
            <a:ext cx="2709745"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R</a:t>
            </a:r>
            <a:r>
              <a:rPr lang="en-US" sz="2000" dirty="0" err="1" smtClean="0">
                <a:latin typeface="Times New Roman" panose="02020603050405020304" pitchFamily="18" charset="0"/>
                <a:cs typeface="Times New Roman" panose="02020603050405020304" pitchFamily="18" charset="0"/>
              </a:rPr>
              <a:t>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đèn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601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1)">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97815"/>
            <a:ext cx="12287250" cy="6960870"/>
          </a:xfrm>
          <a:prstGeom prst="rect">
            <a:avLst/>
          </a:prstGeom>
        </p:spPr>
      </p:pic>
      <p:sp>
        <p:nvSpPr>
          <p:cNvPr id="5" name="TextBox 4"/>
          <p:cNvSpPr txBox="1"/>
          <p:nvPr/>
        </p:nvSpPr>
        <p:spPr>
          <a:xfrm>
            <a:off x="4014439" y="1690688"/>
            <a:ext cx="5029199"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Liên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hoan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Biểu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diễn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văn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nghệ</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58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52282"/>
            <a:ext cx="12192000" cy="7421072"/>
          </a:xfrm>
          <a:prstGeom prst="rect">
            <a:avLst/>
          </a:prstGeom>
        </p:spPr>
      </p:pic>
      <p:sp>
        <p:nvSpPr>
          <p:cNvPr id="5" name="TextBox 4"/>
          <p:cNvSpPr txBox="1"/>
          <p:nvPr/>
        </p:nvSpPr>
        <p:spPr>
          <a:xfrm>
            <a:off x="1628078" y="365125"/>
            <a:ext cx="2837636"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 </a:t>
            </a:r>
            <a:r>
              <a:rPr lang="en-US" sz="2400" b="1" dirty="0" err="1" smtClean="0">
                <a:solidFill>
                  <a:srgbClr val="FF0000"/>
                </a:solidFill>
                <a:latin typeface="Times New Roman" panose="02020603050405020304" pitchFamily="18" charset="0"/>
                <a:cs typeface="Times New Roman" panose="02020603050405020304" pitchFamily="18" charset="0"/>
              </a:rPr>
              <a:t>Mục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đích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yêu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cầu</a:t>
            </a:r>
            <a:r>
              <a:rPr lang="en-US" dirty="0" smtClean="0">
                <a:solidFill>
                  <a:srgbClr val="FF0000"/>
                </a:solidFill>
              </a:rPr>
              <a:t>:</a:t>
            </a:r>
            <a:endParaRPr lang="en-US" dirty="0">
              <a:solidFill>
                <a:srgbClr val="FF0000"/>
              </a:solidFill>
            </a:endParaRPr>
          </a:p>
        </p:txBody>
      </p:sp>
      <p:sp>
        <p:nvSpPr>
          <p:cNvPr id="6" name="TextBox 5"/>
          <p:cNvSpPr txBox="1"/>
          <p:nvPr/>
        </p:nvSpPr>
        <p:spPr>
          <a:xfrm>
            <a:off x="1717288" y="826790"/>
            <a:ext cx="9065942" cy="1323439"/>
          </a:xfrm>
          <a:prstGeom prst="rect">
            <a:avLst/>
          </a:prstGeom>
          <a:noFill/>
        </p:spPr>
        <p:txBody>
          <a:bodyPr wrap="square" rtlCol="0">
            <a:spAutoFit/>
          </a:bodyPr>
          <a:lstStyle/>
          <a:p>
            <a:r>
              <a:rPr lang="en-US" sz="2000" b="1" dirty="0" smtClean="0">
                <a:solidFill>
                  <a:srgbClr val="7030A0"/>
                </a:solidFill>
                <a:latin typeface="Times New Roman" panose="02020603050405020304" pitchFamily="18" charset="0"/>
                <a:cs typeface="Times New Roman" panose="02020603050405020304" pitchFamily="18" charset="0"/>
              </a:rPr>
              <a:t>1. </a:t>
            </a:r>
            <a:r>
              <a:rPr lang="en-US" sz="2000" b="1" dirty="0" err="1" smtClean="0">
                <a:solidFill>
                  <a:srgbClr val="7030A0"/>
                </a:solidFill>
                <a:latin typeface="Times New Roman" panose="02020603050405020304" pitchFamily="18" charset="0"/>
                <a:cs typeface="Times New Roman" panose="02020603050405020304" pitchFamily="18" charset="0"/>
              </a:rPr>
              <a:t>Kiến</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thức</a:t>
            </a:r>
            <a:r>
              <a:rPr lang="en-US" sz="2000" b="1" dirty="0" smtClean="0">
                <a:solidFill>
                  <a:srgbClr val="7030A0"/>
                </a:solidFill>
                <a:latin typeface="Times New Roman" panose="02020603050405020304" pitchFamily="18" charset="0"/>
                <a:cs typeface="Times New Roman" panose="02020603050405020304" pitchFamily="18" charset="0"/>
              </a:rPr>
              <a:t>:</a:t>
            </a:r>
          </a:p>
          <a:p>
            <a:r>
              <a:rPr lang="en-US" dirty="0" smtClean="0"/>
              <a:t>- </a:t>
            </a:r>
            <a:r>
              <a:rPr lang="en-US" sz="2000" dirty="0" err="1" smtClean="0">
                <a:latin typeface="Times New Roman" panose="02020603050405020304" pitchFamily="18" charset="0"/>
                <a:cs typeface="Times New Roman" panose="02020603050405020304" pitchFamily="18" charset="0"/>
              </a:rPr>
              <a:t>Trẻ</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ngày</a:t>
            </a:r>
            <a:r>
              <a:rPr lang="en-US" sz="2000" dirty="0" smtClean="0">
                <a:latin typeface="Times New Roman" panose="02020603050405020304" pitchFamily="18" charset="0"/>
                <a:cs typeface="Times New Roman" panose="02020603050405020304" pitchFamily="18" charset="0"/>
              </a:rPr>
              <a:t> 20 -10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nữ</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Việt</a:t>
            </a:r>
            <a:r>
              <a:rPr lang="en-US" sz="2000" dirty="0" smtClean="0">
                <a:latin typeface="Times New Roman" panose="02020603050405020304" pitchFamily="18" charset="0"/>
                <a:cs typeface="Times New Roman" panose="02020603050405020304" pitchFamily="18" charset="0"/>
              </a:rPr>
              <a:t> Nam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ý </a:t>
            </a:r>
            <a:r>
              <a:rPr lang="en-US" sz="2000" dirty="0" err="1" smtClean="0">
                <a:latin typeface="Times New Roman" panose="02020603050405020304" pitchFamily="18" charset="0"/>
                <a:cs typeface="Times New Roman" panose="02020603050405020304" pitchFamily="18" charset="0"/>
              </a:rPr>
              <a:t>nghĩa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lễ</a:t>
            </a:r>
            <a:r>
              <a:rPr lang="en-US" sz="2000" dirty="0" smtClean="0">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Trẻ</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số</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diễn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ngày</a:t>
            </a:r>
            <a:r>
              <a:rPr lang="en-US" sz="2000" dirty="0" smtClean="0">
                <a:latin typeface="Times New Roman" panose="02020603050405020304" pitchFamily="18" charset="0"/>
                <a:cs typeface="Times New Roman" panose="02020603050405020304" pitchFamily="18" charset="0"/>
              </a:rPr>
              <a:t> 20/10</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717288" y="2134924"/>
            <a:ext cx="8942641" cy="707886"/>
          </a:xfrm>
          <a:prstGeom prst="rect">
            <a:avLst/>
          </a:prstGeom>
          <a:noFill/>
        </p:spPr>
        <p:txBody>
          <a:bodyPr wrap="none" rtlCol="0">
            <a:spAutoFit/>
          </a:bodyPr>
          <a:lstStyle/>
          <a:p>
            <a:r>
              <a:rPr lang="vi-VN" sz="2000" b="1" dirty="0" smtClean="0">
                <a:solidFill>
                  <a:srgbClr val="7030A0"/>
                </a:solidFill>
                <a:latin typeface="Times New Roman" panose="02020603050405020304" pitchFamily="18" charset="0"/>
                <a:cs typeface="Times New Roman" panose="02020603050405020304" pitchFamily="18" charset="0"/>
              </a:rPr>
              <a:t>2. Kỹ năng:</a:t>
            </a:r>
          </a:p>
          <a:p>
            <a:r>
              <a:rPr lang="vi-VN" sz="2000" dirty="0" smtClean="0">
                <a:latin typeface="Times New Roman" panose="02020603050405020304" pitchFamily="18" charset="0"/>
                <a:cs typeface="Times New Roman" panose="02020603050405020304" pitchFamily="18" charset="0"/>
              </a:rPr>
              <a:t>- Trẻ trả lời đủ câu, rõ ý, phát triển ngôn ngữ và khả năng ghi nhớ có chủ định cho trẻ</a:t>
            </a:r>
          </a:p>
        </p:txBody>
      </p:sp>
      <p:sp>
        <p:nvSpPr>
          <p:cNvPr id="8" name="TextBox 7"/>
          <p:cNvSpPr txBox="1"/>
          <p:nvPr/>
        </p:nvSpPr>
        <p:spPr>
          <a:xfrm>
            <a:off x="1717288" y="2842810"/>
            <a:ext cx="10214517" cy="707886"/>
          </a:xfrm>
          <a:prstGeom prst="rect">
            <a:avLst/>
          </a:prstGeom>
          <a:noFill/>
        </p:spPr>
        <p:txBody>
          <a:bodyPr wrap="square" rtlCol="0">
            <a:spAutoFit/>
          </a:bodyPr>
          <a:lstStyle/>
          <a:p>
            <a:r>
              <a:rPr lang="vi-VN" sz="2000" b="1" dirty="0" smtClean="0">
                <a:solidFill>
                  <a:srgbClr val="7030A0"/>
                </a:solidFill>
                <a:latin typeface="Times New Roman" panose="02020603050405020304" pitchFamily="18" charset="0"/>
                <a:cs typeface="Times New Roman" panose="02020603050405020304" pitchFamily="18" charset="0"/>
              </a:rPr>
              <a:t>3. Thái độ:</a:t>
            </a:r>
          </a:p>
          <a:p>
            <a:r>
              <a:rPr lang="vi-VN" sz="2000" dirty="0" smtClean="0">
                <a:latin typeface="Times New Roman" panose="02020603050405020304" pitchFamily="18" charset="0"/>
                <a:cs typeface="Times New Roman" panose="02020603050405020304" pitchFamily="18" charset="0"/>
              </a:rPr>
              <a:t>- Trẻ biết yêu thương, thể hiện tình cảm của mình với bà, mẹ, cô giáo và các bạn gái</a:t>
            </a:r>
            <a:r>
              <a:rPr lang="vi-VN" dirty="0" smtClean="0"/>
              <a:t>.</a:t>
            </a:r>
            <a:endParaRPr lang="en-US" dirty="0"/>
          </a:p>
        </p:txBody>
      </p:sp>
    </p:spTree>
    <p:extLst>
      <p:ext uri="{BB962C8B-B14F-4D97-AF65-F5344CB8AC3E}">
        <p14:creationId xmlns:p14="http://schemas.microsoft.com/office/powerpoint/2010/main" val="124162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p:cTn id="23"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1" end="1"/>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p:cTn id="2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 calcmode="lin" valueType="num">
                                      <p:cBhvr>
                                        <p:cTn id="4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4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45" dur="10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50" dur="500"/>
                                        <p:tgtEl>
                                          <p:spTgt spid="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anim calcmode="lin" valueType="num">
                                      <p:cBhvr>
                                        <p:cTn id="55"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6"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7"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8"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40962"/>
            <a:ext cx="12192000" cy="6731694"/>
          </a:xfrm>
          <a:prstGeom prst="rect">
            <a:avLst/>
          </a:prstGeom>
        </p:spPr>
      </p:pic>
      <p:sp>
        <p:nvSpPr>
          <p:cNvPr id="6" name="TextBox 5"/>
          <p:cNvSpPr txBox="1"/>
          <p:nvPr/>
        </p:nvSpPr>
        <p:spPr>
          <a:xfrm>
            <a:off x="1973766" y="1393902"/>
            <a:ext cx="5347105" cy="2000548"/>
          </a:xfrm>
          <a:prstGeom prst="rect">
            <a:avLst/>
          </a:prstGeom>
          <a:noFill/>
        </p:spPr>
        <p:txBody>
          <a:bodyPr wrap="none" rtlCol="0">
            <a:spAutoFit/>
          </a:bodyPr>
          <a:lstStyle/>
          <a:p>
            <a:r>
              <a:rPr lang="vi-VN" sz="2400" b="1" dirty="0" smtClean="0">
                <a:solidFill>
                  <a:srgbClr val="FF0000"/>
                </a:solidFill>
                <a:latin typeface="Times New Roman" panose="02020603050405020304" pitchFamily="18" charset="0"/>
                <a:cs typeface="Times New Roman" panose="02020603050405020304" pitchFamily="18" charset="0"/>
              </a:rPr>
              <a:t>II. Chuẩn bị:</a:t>
            </a:r>
          </a:p>
          <a:p>
            <a:r>
              <a:rPr lang="vi-VN" sz="2000" b="1" dirty="0" smtClean="0">
                <a:solidFill>
                  <a:srgbClr val="7030A0"/>
                </a:solidFill>
                <a:latin typeface="Times New Roman" panose="02020603050405020304" pitchFamily="18" charset="0"/>
                <a:cs typeface="Times New Roman" panose="02020603050405020304" pitchFamily="18" charset="0"/>
              </a:rPr>
              <a:t>Đồ dùng của cô:</a:t>
            </a:r>
          </a:p>
          <a:p>
            <a:r>
              <a:rPr lang="vi-VN" sz="2000" dirty="0" smtClean="0">
                <a:latin typeface="+mj-lt"/>
              </a:rPr>
              <a:t>- Powpoint, que chỉ</a:t>
            </a:r>
          </a:p>
          <a:p>
            <a:r>
              <a:rPr lang="vi-VN" sz="2000" dirty="0" smtClean="0">
                <a:latin typeface="+mj-lt"/>
              </a:rPr>
              <a:t>- Video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vi-VN" sz="2000" dirty="0" smtClean="0">
                <a:latin typeface="Times New Roman" panose="02020603050405020304" pitchFamily="18" charset="0"/>
                <a:cs typeface="Times New Roman" panose="02020603050405020304" pitchFamily="18" charset="0"/>
              </a:rPr>
              <a:t> </a:t>
            </a:r>
            <a:r>
              <a:rPr lang="vi-VN" sz="2000" dirty="0" smtClean="0">
                <a:latin typeface="+mj-lt"/>
              </a:rPr>
              <a:t>về một số hoạt động ngày 20/10</a:t>
            </a:r>
          </a:p>
          <a:p>
            <a:r>
              <a:rPr lang="vi-VN" sz="2000" b="1" dirty="0" smtClean="0">
                <a:solidFill>
                  <a:srgbClr val="7030A0"/>
                </a:solidFill>
                <a:latin typeface="Times New Roman" panose="02020603050405020304" pitchFamily="18" charset="0"/>
                <a:cs typeface="Times New Roman" panose="02020603050405020304" pitchFamily="18" charset="0"/>
              </a:rPr>
              <a:t>Đồ dùng của trẻ:</a:t>
            </a:r>
          </a:p>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Âm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nhạc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145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2" end="2"/>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p:cTn id="29"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heel(1)">
                                      <p:cBhvr>
                                        <p:cTn id="37" dur="20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heel(1)">
                                      <p:cBhvr>
                                        <p:cTn id="42"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 y="91441"/>
            <a:ext cx="12070081" cy="6766560"/>
          </a:xfrm>
          <a:prstGeom prst="rect">
            <a:avLst/>
          </a:prstGeom>
        </p:spPr>
      </p:pic>
      <p:sp>
        <p:nvSpPr>
          <p:cNvPr id="5" name="Rectangle 4"/>
          <p:cNvSpPr/>
          <p:nvPr/>
        </p:nvSpPr>
        <p:spPr>
          <a:xfrm>
            <a:off x="1965960" y="1690689"/>
            <a:ext cx="7178040" cy="830997"/>
          </a:xfrm>
          <a:prstGeom prst="rect">
            <a:avLst/>
          </a:prstGeom>
        </p:spPr>
        <p:txBody>
          <a:bodyPr wrap="square">
            <a:spAutoFit/>
          </a:bodyPr>
          <a:lstStyle/>
          <a:p>
            <a:r>
              <a:rPr lang="vi-VN" sz="2400" b="1" dirty="0" smtClean="0">
                <a:solidFill>
                  <a:srgbClr val="FF0000"/>
                </a:solidFill>
                <a:latin typeface="Times New Roman" panose="02020603050405020304" pitchFamily="18" charset="0"/>
                <a:cs typeface="Times New Roman" panose="02020603050405020304" pitchFamily="18" charset="0"/>
              </a:rPr>
              <a:t>1. Ổn định, gây hứng thú</a:t>
            </a:r>
          </a:p>
          <a:p>
            <a:r>
              <a:rPr lang="vi-VN" sz="2400" dirty="0" smtClean="0">
                <a:latin typeface="Times New Roman" panose="02020603050405020304" pitchFamily="18" charset="0"/>
                <a:cs typeface="Times New Roman" panose="02020603050405020304" pitchFamily="18" charset="0"/>
              </a:rPr>
              <a:t>- Cho trẻ hát cùng ca sĩ bài hát “Bà ơi bà”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50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heel(1)">
                                      <p:cBhvr>
                                        <p:cTn id="15"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475911"/>
            <a:ext cx="12191999" cy="7665381"/>
          </a:xfrm>
          <a:prstGeom prst="rect">
            <a:avLst/>
          </a:prstGeom>
        </p:spPr>
      </p:pic>
      <p:sp>
        <p:nvSpPr>
          <p:cNvPr id="5" name="Rectangle 4"/>
          <p:cNvSpPr/>
          <p:nvPr/>
        </p:nvSpPr>
        <p:spPr>
          <a:xfrm>
            <a:off x="2548890" y="1143001"/>
            <a:ext cx="7635240" cy="1200329"/>
          </a:xfrm>
          <a:prstGeom prst="rect">
            <a:avLst/>
          </a:prstGeom>
        </p:spPr>
        <p:txBody>
          <a:bodyPr wrap="square">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Trò</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chuyện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về</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ngày</a:t>
            </a:r>
            <a:r>
              <a:rPr lang="en-US" sz="2400" b="1" dirty="0" smtClean="0">
                <a:solidFill>
                  <a:srgbClr val="FF0000"/>
                </a:solidFill>
                <a:latin typeface="Times New Roman" panose="02020603050405020304" pitchFamily="18" charset="0"/>
                <a:cs typeface="Times New Roman" panose="02020603050405020304" pitchFamily="18" charset="0"/>
              </a:rPr>
              <a:t> 20/10</a:t>
            </a:r>
          </a:p>
          <a:p>
            <a:pPr algn="ct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trẻ</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đoạn</a:t>
            </a:r>
            <a:r>
              <a:rPr lang="en-US" sz="2400" dirty="0" smtClean="0">
                <a:latin typeface="Times New Roman" panose="02020603050405020304" pitchFamily="18" charset="0"/>
                <a:cs typeface="Times New Roman" panose="02020603050405020304" pitchFamily="18" charset="0"/>
              </a:rPr>
              <a:t> video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20/10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13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805774"/>
            <a:ext cx="12192000" cy="7663774"/>
          </a:xfrm>
          <a:prstGeom prst="rect">
            <a:avLst/>
          </a:prstGeom>
        </p:spPr>
      </p:pic>
    </p:spTree>
    <p:extLst>
      <p:ext uri="{BB962C8B-B14F-4D97-AF65-F5344CB8AC3E}">
        <p14:creationId xmlns:p14="http://schemas.microsoft.com/office/powerpoint/2010/main" val="348411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470130" cy="6858000"/>
          </a:xfrm>
          <a:prstGeom prst="rect">
            <a:avLst/>
          </a:prstGeom>
        </p:spPr>
      </p:pic>
      <p:sp>
        <p:nvSpPr>
          <p:cNvPr id="5" name="TextBox 4"/>
          <p:cNvSpPr txBox="1"/>
          <p:nvPr/>
        </p:nvSpPr>
        <p:spPr>
          <a:xfrm>
            <a:off x="3691054" y="5876693"/>
            <a:ext cx="1996059" cy="707886"/>
          </a:xfrm>
          <a:prstGeom prst="rect">
            <a:avLst/>
          </a:prstGeom>
          <a:noFill/>
        </p:spPr>
        <p:txBody>
          <a:bodyPr wrap="non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Mít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tinh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83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22663" y="-12668"/>
            <a:ext cx="11898352" cy="6647644"/>
          </a:xfrm>
          <a:prstGeom prst="rect">
            <a:avLst/>
          </a:prstGeom>
        </p:spPr>
      </p:pic>
      <p:sp>
        <p:nvSpPr>
          <p:cNvPr id="4" name="TextBox 3"/>
          <p:cNvSpPr txBox="1"/>
          <p:nvPr/>
        </p:nvSpPr>
        <p:spPr>
          <a:xfrm>
            <a:off x="5542156" y="680224"/>
            <a:ext cx="1863011" cy="523220"/>
          </a:xfrm>
          <a:prstGeom prst="rect">
            <a:avLst/>
          </a:prstGeom>
          <a:noFill/>
        </p:spPr>
        <p:txBody>
          <a:bodyPr wrap="non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Thi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nấu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ăn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44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868" y="-100361"/>
            <a:ext cx="12192000" cy="6858000"/>
          </a:xfrm>
          <a:prstGeom prst="rect">
            <a:avLst/>
          </a:prstGeom>
        </p:spPr>
      </p:pic>
      <p:sp>
        <p:nvSpPr>
          <p:cNvPr id="5" name="TextBox 4"/>
          <p:cNvSpPr txBox="1"/>
          <p:nvPr/>
        </p:nvSpPr>
        <p:spPr>
          <a:xfrm>
            <a:off x="2241395" y="5865541"/>
            <a:ext cx="2372765" cy="584775"/>
          </a:xfrm>
          <a:prstGeom prst="rect">
            <a:avLst/>
          </a:prstGeom>
          <a:noFill/>
        </p:spPr>
        <p:txBody>
          <a:bodyPr wrap="non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Thi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cắm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hoa</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68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489</Words>
  <Application>Microsoft Office PowerPoint</Application>
  <PresentationFormat>Widescreen</PresentationFormat>
  <Paragraphs>48</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Techsi.vn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Techsi.vn</cp:lastModifiedBy>
  <cp:revision>13</cp:revision>
  <dcterms:created xsi:type="dcterms:W3CDTF">2024-10-14T02:29:08Z</dcterms:created>
  <dcterms:modified xsi:type="dcterms:W3CDTF">2024-11-02T08:45:58Z</dcterms:modified>
</cp:coreProperties>
</file>