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Sigmar One" panose="020B0604020202020204" charset="0"/>
      <p:regular r:id="rId13"/>
    </p:embeddedFont>
    <p:embeddedFont>
      <p:font typeface="DejaVu Serif Bold Italics" panose="020B0604020202020204" charset="0"/>
      <p:regular r:id="rId14"/>
    </p:embeddedFont>
    <p:embeddedFont>
      <p:font typeface="Noto Serif Display Bold Italics" panose="020B0604020202020204"/>
      <p:regular r:id="rId15"/>
    </p:embeddedFont>
    <p:embeddedFont>
      <p:font typeface="Calibri" panose="020F0502020204030204" pitchFamily="34" charset="0"/>
      <p:regular r:id="rId16"/>
      <p:bold r:id="rId17"/>
      <p:italic r:id="rId18"/>
      <p:boldItalic r:id="rId19"/>
    </p:embeddedFont>
    <p:embeddedFont>
      <p:font typeface="DejaVu Serif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9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4.svg"/><Relationship Id="rId5" Type="http://schemas.openxmlformats.org/officeDocument/2006/relationships/image" Target="../media/image40.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2.png"/><Relationship Id="rId12"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gif"/><Relationship Id="rId11" Type="http://schemas.openxmlformats.org/officeDocument/2006/relationships/image" Target="../media/image14.png"/><Relationship Id="rId5" Type="http://schemas.openxmlformats.org/officeDocument/2006/relationships/image" Target="../media/image20.svg"/><Relationship Id="rId10"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31.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rot="-143581">
            <a:off x="1261568" y="1356097"/>
            <a:ext cx="15843425"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2088367" y="2058142"/>
            <a:ext cx="1432550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asvg="http://schemas.microsoft.com/office/drawing/2016/SVG/main" xmlns="" r:embed="rId15"/>
                </a:ext>
              </a:extLst>
            </a:blip>
            <a:stretch>
              <a:fillRect b="-83216"/>
            </a:stretch>
          </a:blipFill>
        </p:spPr>
      </p:sp>
      <p:sp>
        <p:nvSpPr>
          <p:cNvPr id="21" name="TextBox 21"/>
          <p:cNvSpPr txBox="1"/>
          <p:nvPr/>
        </p:nvSpPr>
        <p:spPr>
          <a:xfrm>
            <a:off x="1959000" y="2689420"/>
            <a:ext cx="13468707" cy="1243331"/>
          </a:xfrm>
          <a:prstGeom prst="rect">
            <a:avLst/>
          </a:prstGeom>
        </p:spPr>
        <p:txBody>
          <a:bodyPr lIns="0" tIns="0" rIns="0" bIns="0" rtlCol="0" anchor="t">
            <a:spAutoFit/>
          </a:bodyPr>
          <a:lstStyle/>
          <a:p>
            <a:pPr algn="ctr">
              <a:lnSpc>
                <a:spcPts val="10219"/>
              </a:lnSpc>
            </a:pPr>
            <a:r>
              <a:rPr lang="en-US" sz="7299" dirty="0">
                <a:solidFill>
                  <a:srgbClr val="172A4C"/>
                </a:solidFill>
                <a:latin typeface="Sigmar One"/>
              </a:rPr>
              <a:t>LQVT</a:t>
            </a:r>
          </a:p>
        </p:txBody>
      </p:sp>
      <p:sp>
        <p:nvSpPr>
          <p:cNvPr id="22" name="TextBox 21"/>
          <p:cNvSpPr txBox="1"/>
          <p:nvPr/>
        </p:nvSpPr>
        <p:spPr>
          <a:xfrm>
            <a:off x="3907606" y="4357876"/>
            <a:ext cx="12801600" cy="1938992"/>
          </a:xfrm>
          <a:prstGeom prst="rect">
            <a:avLst/>
          </a:prstGeom>
          <a:noFill/>
        </p:spPr>
        <p:txBody>
          <a:bodyPr wrap="square" rtlCol="0">
            <a:spAutoFit/>
          </a:bodyPr>
          <a:lstStyle/>
          <a:p>
            <a:r>
              <a:rPr lang="en-US" sz="6000" b="1" dirty="0" err="1" smtClean="0">
                <a:latin typeface="Times New Roman" pitchFamily="18" charset="0"/>
                <a:cs typeface="Times New Roman" pitchFamily="18" charset="0"/>
              </a:rPr>
              <a:t>Xác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định</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trên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dưới</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trước</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phía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sau</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của</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bạn</a:t>
            </a:r>
            <a:r>
              <a:rPr lang="en-US" sz="6000" b="1" dirty="0" smtClean="0">
                <a:latin typeface="Times New Roman" pitchFamily="18" charset="0"/>
                <a:cs typeface="Times New Roman" pitchFamily="18" charset="0"/>
              </a:rPr>
              <a:t> </a:t>
            </a:r>
            <a:r>
              <a:rPr lang="en-US" sz="6000" b="1" dirty="0" err="1" smtClean="0">
                <a:latin typeface="Times New Roman" pitchFamily="18" charset="0"/>
                <a:cs typeface="Times New Roman" pitchFamily="18" charset="0"/>
              </a:rPr>
              <a:t>khác</a:t>
            </a:r>
            <a:endParaRPr lang="en-US" sz="6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2722752"/>
            <a:ext cx="13563247" cy="80498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*TC2: </a:t>
            </a:r>
            <a:r>
              <a:rPr lang="en-US" sz="5199">
                <a:solidFill>
                  <a:srgbClr val="000000"/>
                </a:solidFill>
                <a:latin typeface="DejaVu Serif Bold Italics"/>
              </a:rPr>
              <a:t>"Thi ai nhanh "</a:t>
            </a:r>
          </a:p>
          <a:p>
            <a:pPr algn="ctr">
              <a:lnSpc>
                <a:spcPts val="6720"/>
              </a:lnSpc>
            </a:pPr>
            <a:r>
              <a:rPr lang="en-US" sz="4800">
                <a:solidFill>
                  <a:srgbClr val="000000"/>
                </a:solidFill>
                <a:latin typeface="DejaVu Serif Bold"/>
              </a:rPr>
              <a:t>- Cô đặt 2 bạn Búp bê ngồi ở 2 vị trí khác nhau. Mời 2 đội lên chơi khi nghe cô nói đặt đồ chơi ở vị trí nào của bạn Búp Bê thì trẻ phải đặt đúng ở vị trí đó</a:t>
            </a:r>
          </a:p>
          <a:p>
            <a:pPr algn="ctr">
              <a:lnSpc>
                <a:spcPts val="7279"/>
              </a:lnSpc>
            </a:pPr>
            <a:r>
              <a:rPr lang="en-US" sz="5199">
                <a:solidFill>
                  <a:srgbClr val="000000"/>
                </a:solidFill>
                <a:latin typeface="DejaVu Serif Bold"/>
              </a:rPr>
              <a:t>VD: Cô nói " Đặt khối vuông ở phía trước của bạn Búp Bê "…..</a:t>
            </a:r>
          </a:p>
          <a:p>
            <a:pPr algn="ctr">
              <a:lnSpc>
                <a:spcPts val="7279"/>
              </a:lnSpc>
            </a:pPr>
            <a:endParaRPr lang="en-US" sz="5199">
              <a:solidFill>
                <a:srgbClr val="000000"/>
              </a:solidFill>
              <a:latin typeface="DejaVu Serif Bold"/>
            </a:endParaRPr>
          </a:p>
          <a:p>
            <a:pPr algn="ctr">
              <a:lnSpc>
                <a:spcPts val="7279"/>
              </a:lnSpc>
            </a:pPr>
            <a:endParaRPr lang="en-US" sz="5199">
              <a:solidFill>
                <a:srgbClr val="000000"/>
              </a:solidFill>
              <a:latin typeface="DejaVu Serif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F7765"/>
        </a:solidFill>
        <a:effectLst/>
      </p:bgPr>
    </p:bg>
    <p:spTree>
      <p:nvGrpSpPr>
        <p:cNvPr id="1" name=""/>
        <p:cNvGrpSpPr/>
        <p:nvPr/>
      </p:nvGrpSpPr>
      <p:grpSpPr>
        <a:xfrm>
          <a:off x="0" y="0"/>
          <a:ext cx="0" cy="0"/>
          <a:chOff x="0" y="0"/>
          <a:chExt cx="0" cy="0"/>
        </a:xfrm>
      </p:grpSpPr>
      <p:grpSp>
        <p:nvGrpSpPr>
          <p:cNvPr id="2" name="Group 2"/>
          <p:cNvGrpSpPr/>
          <p:nvPr/>
        </p:nvGrpSpPr>
        <p:grpSpPr>
          <a:xfrm>
            <a:off x="-1393410"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grpSp>
      <p:grpSp>
        <p:nvGrpSpPr>
          <p:cNvPr id="5" name="Group 5"/>
          <p:cNvGrpSpPr/>
          <p:nvPr/>
        </p:nvGrpSpPr>
        <p:grpSpPr>
          <a:xfrm rot="113656">
            <a:off x="2025261" y="1550886"/>
            <a:ext cx="15080543" cy="7722103"/>
            <a:chOff x="0" y="0"/>
            <a:chExt cx="3971830" cy="2033805"/>
          </a:xfrm>
        </p:grpSpPr>
        <p:sp>
          <p:nvSpPr>
            <p:cNvPr id="6" name="Freeform 6"/>
            <p:cNvSpPr/>
            <p:nvPr/>
          </p:nvSpPr>
          <p:spPr>
            <a:xfrm>
              <a:off x="0" y="0"/>
              <a:ext cx="3971830" cy="2033805"/>
            </a:xfrm>
            <a:custGeom>
              <a:avLst/>
              <a:gdLst/>
              <a:ahLst/>
              <a:cxnLst/>
              <a:rect l="l" t="t" r="r" b="b"/>
              <a:pathLst>
                <a:path w="3971830" h="2033805">
                  <a:moveTo>
                    <a:pt x="26182" y="0"/>
                  </a:moveTo>
                  <a:lnTo>
                    <a:pt x="3945648" y="0"/>
                  </a:lnTo>
                  <a:cubicBezTo>
                    <a:pt x="3960108" y="0"/>
                    <a:pt x="3971830" y="11722"/>
                    <a:pt x="3971830" y="26182"/>
                  </a:cubicBezTo>
                  <a:lnTo>
                    <a:pt x="3971830" y="2007623"/>
                  </a:lnTo>
                  <a:cubicBezTo>
                    <a:pt x="3971830" y="2014567"/>
                    <a:pt x="3969072" y="2021226"/>
                    <a:pt x="3964162" y="2026136"/>
                  </a:cubicBezTo>
                  <a:cubicBezTo>
                    <a:pt x="3959251" y="2031047"/>
                    <a:pt x="3952592" y="2033805"/>
                    <a:pt x="3945648" y="2033805"/>
                  </a:cubicBezTo>
                  <a:lnTo>
                    <a:pt x="26182" y="2033805"/>
                  </a:lnTo>
                  <a:cubicBezTo>
                    <a:pt x="19238" y="2033805"/>
                    <a:pt x="12579" y="2031047"/>
                    <a:pt x="7669" y="2026136"/>
                  </a:cubicBezTo>
                  <a:cubicBezTo>
                    <a:pt x="2758" y="2021226"/>
                    <a:pt x="0" y="2014567"/>
                    <a:pt x="0" y="2007623"/>
                  </a:cubicBezTo>
                  <a:lnTo>
                    <a:pt x="0" y="26182"/>
                  </a:lnTo>
                  <a:cubicBezTo>
                    <a:pt x="0" y="19238"/>
                    <a:pt x="2758" y="12579"/>
                    <a:pt x="7669" y="7669"/>
                  </a:cubicBezTo>
                  <a:cubicBezTo>
                    <a:pt x="12579" y="2758"/>
                    <a:pt x="19238" y="0"/>
                    <a:pt x="26182" y="0"/>
                  </a:cubicBezTo>
                  <a:close/>
                </a:path>
              </a:pathLst>
            </a:custGeom>
            <a:solidFill>
              <a:srgbClr val="ECD7C1"/>
            </a:solidFill>
          </p:spPr>
        </p:sp>
        <p:sp>
          <p:nvSpPr>
            <p:cNvPr id="7" name="TextBox 7"/>
            <p:cNvSpPr txBox="1"/>
            <p:nvPr/>
          </p:nvSpPr>
          <p:spPr>
            <a:xfrm>
              <a:off x="0" y="-28575"/>
              <a:ext cx="3971830"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4834">
            <a:off x="3139768" y="2136395"/>
            <a:ext cx="13225815" cy="6502787"/>
            <a:chOff x="0" y="0"/>
            <a:chExt cx="3483342" cy="1712668"/>
          </a:xfrm>
        </p:grpSpPr>
        <p:sp>
          <p:nvSpPr>
            <p:cNvPr id="9" name="Freeform 9"/>
            <p:cNvSpPr/>
            <p:nvPr/>
          </p:nvSpPr>
          <p:spPr>
            <a:xfrm>
              <a:off x="0" y="0"/>
              <a:ext cx="3483342" cy="1712668"/>
            </a:xfrm>
            <a:custGeom>
              <a:avLst/>
              <a:gdLst/>
              <a:ahLst/>
              <a:cxnLst/>
              <a:rect l="l" t="t" r="r" b="b"/>
              <a:pathLst>
                <a:path w="3483342" h="1712668">
                  <a:moveTo>
                    <a:pt x="29854" y="0"/>
                  </a:moveTo>
                  <a:lnTo>
                    <a:pt x="3453489" y="0"/>
                  </a:lnTo>
                  <a:cubicBezTo>
                    <a:pt x="3469977" y="0"/>
                    <a:pt x="3483342" y="13366"/>
                    <a:pt x="3483342" y="29854"/>
                  </a:cubicBezTo>
                  <a:lnTo>
                    <a:pt x="3483342" y="1682815"/>
                  </a:lnTo>
                  <a:cubicBezTo>
                    <a:pt x="3483342" y="1699302"/>
                    <a:pt x="3469977" y="1712668"/>
                    <a:pt x="3453489" y="1712668"/>
                  </a:cubicBezTo>
                  <a:lnTo>
                    <a:pt x="29854" y="1712668"/>
                  </a:lnTo>
                  <a:cubicBezTo>
                    <a:pt x="13366" y="1712668"/>
                    <a:pt x="0" y="1699302"/>
                    <a:pt x="0" y="1682815"/>
                  </a:cubicBezTo>
                  <a:lnTo>
                    <a:pt x="0" y="29854"/>
                  </a:lnTo>
                  <a:cubicBezTo>
                    <a:pt x="0" y="13366"/>
                    <a:pt x="13366" y="0"/>
                    <a:pt x="29854" y="0"/>
                  </a:cubicBezTo>
                  <a:close/>
                </a:path>
              </a:pathLst>
            </a:custGeom>
            <a:solidFill>
              <a:srgbClr val="FAF9F0"/>
            </a:solidFill>
          </p:spPr>
        </p:sp>
        <p:sp>
          <p:nvSpPr>
            <p:cNvPr id="10" name="TextBox 10"/>
            <p:cNvSpPr txBox="1"/>
            <p:nvPr/>
          </p:nvSpPr>
          <p:spPr>
            <a:xfrm>
              <a:off x="0" y="-28575"/>
              <a:ext cx="3483342" cy="174124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13656">
            <a:off x="-3602615" y="1209218"/>
            <a:ext cx="5310462" cy="7722103"/>
            <a:chOff x="0" y="0"/>
            <a:chExt cx="1398640" cy="2033805"/>
          </a:xfrm>
        </p:grpSpPr>
        <p:sp>
          <p:nvSpPr>
            <p:cNvPr id="12" name="Freeform 12"/>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ECD7C1"/>
            </a:solidFill>
          </p:spPr>
        </p:sp>
        <p:sp>
          <p:nvSpPr>
            <p:cNvPr id="13" name="TextBox 13"/>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14685">
            <a:off x="3149061" y="2096313"/>
            <a:ext cx="13207230" cy="6537579"/>
          </a:xfrm>
          <a:custGeom>
            <a:avLst/>
            <a:gdLst/>
            <a:ahLst/>
            <a:cxnLst/>
            <a:rect l="l" t="t" r="r" b="b"/>
            <a:pathLst>
              <a:path w="13207230" h="6537579">
                <a:moveTo>
                  <a:pt x="0" y="0"/>
                </a:moveTo>
                <a:lnTo>
                  <a:pt x="13207230" y="0"/>
                </a:lnTo>
                <a:lnTo>
                  <a:pt x="13207230" y="6537579"/>
                </a:lnTo>
                <a:lnTo>
                  <a:pt x="0" y="6537579"/>
                </a:lnTo>
                <a:lnTo>
                  <a:pt x="0" y="0"/>
                </a:lnTo>
                <a:close/>
              </a:path>
            </a:pathLst>
          </a:custGeom>
          <a:blipFill>
            <a:blip r:embed="rId6">
              <a:alphaModFix amt="19999"/>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132327">
            <a:off x="1287777" y="1955792"/>
            <a:ext cx="1142189" cy="6649712"/>
          </a:xfrm>
          <a:custGeom>
            <a:avLst/>
            <a:gdLst/>
            <a:ahLst/>
            <a:cxnLst/>
            <a:rect l="l" t="t" r="r" b="b"/>
            <a:pathLst>
              <a:path w="1142189" h="6649712">
                <a:moveTo>
                  <a:pt x="0" y="0"/>
                </a:moveTo>
                <a:lnTo>
                  <a:pt x="1142189" y="0"/>
                </a:lnTo>
                <a:lnTo>
                  <a:pt x="1142189" y="6649712"/>
                </a:lnTo>
                <a:lnTo>
                  <a:pt x="0" y="6649712"/>
                </a:lnTo>
                <a:lnTo>
                  <a:pt x="0" y="0"/>
                </a:lnTo>
                <a:close/>
              </a:path>
            </a:pathLst>
          </a:custGeom>
          <a:blipFill>
            <a:blip r:embed="rId8">
              <a:extLst>
                <a:ext uri="{96DAC541-7B7A-43D3-8B79-37D633B846F1}">
                  <asvg:svgBlip xmlns:asvg="http://schemas.microsoft.com/office/drawing/2016/SVG/main" xmlns="" r:embed="rId9"/>
                </a:ext>
              </a:extLst>
            </a:blip>
            <a:stretch>
              <a:fillRect b="-83216"/>
            </a:stretch>
          </a:blipFill>
        </p:spPr>
      </p:sp>
      <p:sp>
        <p:nvSpPr>
          <p:cNvPr id="16" name="Freeform 16"/>
          <p:cNvSpPr/>
          <p:nvPr/>
        </p:nvSpPr>
        <p:spPr>
          <a:xfrm>
            <a:off x="2385760" y="5070270"/>
            <a:ext cx="3470702" cy="5932823"/>
          </a:xfrm>
          <a:custGeom>
            <a:avLst/>
            <a:gdLst/>
            <a:ahLst/>
            <a:cxnLst/>
            <a:rect l="l" t="t" r="r" b="b"/>
            <a:pathLst>
              <a:path w="3470702" h="5932823">
                <a:moveTo>
                  <a:pt x="0" y="0"/>
                </a:moveTo>
                <a:lnTo>
                  <a:pt x="3470702" y="0"/>
                </a:lnTo>
                <a:lnTo>
                  <a:pt x="3470702" y="5932823"/>
                </a:lnTo>
                <a:lnTo>
                  <a:pt x="0" y="59328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Freeform 17"/>
          <p:cNvSpPr/>
          <p:nvPr/>
        </p:nvSpPr>
        <p:spPr>
          <a:xfrm rot="1909642">
            <a:off x="12346788" y="219171"/>
            <a:ext cx="6235931" cy="4887510"/>
          </a:xfrm>
          <a:custGeom>
            <a:avLst/>
            <a:gdLst/>
            <a:ahLst/>
            <a:cxnLst/>
            <a:rect l="l" t="t" r="r" b="b"/>
            <a:pathLst>
              <a:path w="6235931" h="4887510">
                <a:moveTo>
                  <a:pt x="0" y="0"/>
                </a:moveTo>
                <a:lnTo>
                  <a:pt x="6235931" y="0"/>
                </a:lnTo>
                <a:lnTo>
                  <a:pt x="6235931" y="4887509"/>
                </a:lnTo>
                <a:lnTo>
                  <a:pt x="0" y="48875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8" name="TextBox 18"/>
          <p:cNvSpPr txBox="1"/>
          <p:nvPr/>
        </p:nvSpPr>
        <p:spPr>
          <a:xfrm rot="174069">
            <a:off x="4605908" y="3911086"/>
            <a:ext cx="10509822" cy="2207809"/>
          </a:xfrm>
          <a:prstGeom prst="rect">
            <a:avLst/>
          </a:prstGeom>
        </p:spPr>
        <p:txBody>
          <a:bodyPr lIns="0" tIns="0" rIns="0" bIns="0" rtlCol="0" anchor="t">
            <a:spAutoFit/>
          </a:bodyPr>
          <a:lstStyle/>
          <a:p>
            <a:pPr algn="ctr">
              <a:lnSpc>
                <a:spcPts val="17959"/>
              </a:lnSpc>
            </a:pPr>
            <a:r>
              <a:rPr lang="en-US" sz="12828" spc="1552">
                <a:solidFill>
                  <a:srgbClr val="000000"/>
                </a:solidFill>
                <a:latin typeface="Better Together Scrip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235894" y="0"/>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rot="-143581">
            <a:off x="1421876" y="1352749"/>
            <a:ext cx="15683047" cy="7722103"/>
            <a:chOff x="0" y="0"/>
            <a:chExt cx="4130515" cy="2033805"/>
          </a:xfrm>
        </p:grpSpPr>
        <p:sp>
          <p:nvSpPr>
            <p:cNvPr id="6" name="Freeform 6"/>
            <p:cNvSpPr/>
            <p:nvPr/>
          </p:nvSpPr>
          <p:spPr>
            <a:xfrm>
              <a:off x="0" y="0"/>
              <a:ext cx="4130515" cy="2033805"/>
            </a:xfrm>
            <a:custGeom>
              <a:avLst/>
              <a:gdLst/>
              <a:ahLst/>
              <a:cxnLst/>
              <a:rect l="l" t="t" r="r" b="b"/>
              <a:pathLst>
                <a:path w="4130515" h="2033805">
                  <a:moveTo>
                    <a:pt x="25176" y="0"/>
                  </a:moveTo>
                  <a:lnTo>
                    <a:pt x="4105339" y="0"/>
                  </a:lnTo>
                  <a:cubicBezTo>
                    <a:pt x="4112016" y="0"/>
                    <a:pt x="4118419" y="2652"/>
                    <a:pt x="4123141" y="7374"/>
                  </a:cubicBezTo>
                  <a:cubicBezTo>
                    <a:pt x="4127862" y="12095"/>
                    <a:pt x="4130515" y="18499"/>
                    <a:pt x="4130515" y="25176"/>
                  </a:cubicBezTo>
                  <a:lnTo>
                    <a:pt x="4130515" y="2008629"/>
                  </a:lnTo>
                  <a:cubicBezTo>
                    <a:pt x="4130515" y="2015306"/>
                    <a:pt x="4127862" y="2021710"/>
                    <a:pt x="4123141" y="2026431"/>
                  </a:cubicBezTo>
                  <a:cubicBezTo>
                    <a:pt x="4118419" y="2031152"/>
                    <a:pt x="4112016" y="2033805"/>
                    <a:pt x="4105339" y="2033805"/>
                  </a:cubicBezTo>
                  <a:lnTo>
                    <a:pt x="25176" y="2033805"/>
                  </a:lnTo>
                  <a:cubicBezTo>
                    <a:pt x="18499" y="2033805"/>
                    <a:pt x="12095" y="2031152"/>
                    <a:pt x="7374" y="2026431"/>
                  </a:cubicBezTo>
                  <a:cubicBezTo>
                    <a:pt x="2652" y="2021710"/>
                    <a:pt x="0" y="2015306"/>
                    <a:pt x="0" y="2008629"/>
                  </a:cubicBezTo>
                  <a:lnTo>
                    <a:pt x="0" y="25176"/>
                  </a:lnTo>
                  <a:cubicBezTo>
                    <a:pt x="0" y="18499"/>
                    <a:pt x="2652" y="12095"/>
                    <a:pt x="7374" y="7374"/>
                  </a:cubicBezTo>
                  <a:cubicBezTo>
                    <a:pt x="12095" y="2652"/>
                    <a:pt x="18499" y="0"/>
                    <a:pt x="25176" y="0"/>
                  </a:cubicBezTo>
                  <a:close/>
                </a:path>
              </a:pathLst>
            </a:custGeom>
            <a:solidFill>
              <a:srgbClr val="825445"/>
            </a:solidFill>
          </p:spPr>
        </p:sp>
        <p:sp>
          <p:nvSpPr>
            <p:cNvPr id="7" name="TextBox 7"/>
            <p:cNvSpPr txBox="1"/>
            <p:nvPr/>
          </p:nvSpPr>
          <p:spPr>
            <a:xfrm>
              <a:off x="0" y="-28575"/>
              <a:ext cx="4130515" cy="206238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43581">
            <a:off x="-4201861" y="1870711"/>
            <a:ext cx="5310462" cy="7722103"/>
            <a:chOff x="0" y="0"/>
            <a:chExt cx="1398640" cy="2033805"/>
          </a:xfrm>
        </p:grpSpPr>
        <p:sp>
          <p:nvSpPr>
            <p:cNvPr id="9" name="Freeform 9"/>
            <p:cNvSpPr/>
            <p:nvPr/>
          </p:nvSpPr>
          <p:spPr>
            <a:xfrm>
              <a:off x="0" y="0"/>
              <a:ext cx="1398640" cy="2033805"/>
            </a:xfrm>
            <a:custGeom>
              <a:avLst/>
              <a:gdLst/>
              <a:ahLst/>
              <a:cxnLst/>
              <a:rect l="l" t="t" r="r" b="b"/>
              <a:pathLst>
                <a:path w="1398640" h="2033805">
                  <a:moveTo>
                    <a:pt x="74351" y="0"/>
                  </a:moveTo>
                  <a:lnTo>
                    <a:pt x="1324289" y="0"/>
                  </a:lnTo>
                  <a:cubicBezTo>
                    <a:pt x="1344008" y="0"/>
                    <a:pt x="1362920" y="7833"/>
                    <a:pt x="1376863" y="21777"/>
                  </a:cubicBezTo>
                  <a:cubicBezTo>
                    <a:pt x="1390807" y="35720"/>
                    <a:pt x="1398640" y="54632"/>
                    <a:pt x="1398640" y="74351"/>
                  </a:cubicBezTo>
                  <a:lnTo>
                    <a:pt x="1398640" y="1959454"/>
                  </a:lnTo>
                  <a:cubicBezTo>
                    <a:pt x="1398640" y="1979173"/>
                    <a:pt x="1390807" y="1998085"/>
                    <a:pt x="1376863" y="2012028"/>
                  </a:cubicBezTo>
                  <a:cubicBezTo>
                    <a:pt x="1362920" y="2025971"/>
                    <a:pt x="1344008" y="2033805"/>
                    <a:pt x="1324289" y="2033805"/>
                  </a:cubicBezTo>
                  <a:lnTo>
                    <a:pt x="74351" y="2033805"/>
                  </a:lnTo>
                  <a:cubicBezTo>
                    <a:pt x="54632" y="2033805"/>
                    <a:pt x="35720" y="2025971"/>
                    <a:pt x="21777" y="2012028"/>
                  </a:cubicBezTo>
                  <a:cubicBezTo>
                    <a:pt x="7833" y="1998085"/>
                    <a:pt x="0" y="1979173"/>
                    <a:pt x="0" y="1959454"/>
                  </a:cubicBezTo>
                  <a:lnTo>
                    <a:pt x="0" y="74351"/>
                  </a:lnTo>
                  <a:cubicBezTo>
                    <a:pt x="0" y="54632"/>
                    <a:pt x="7833" y="35720"/>
                    <a:pt x="21777" y="21777"/>
                  </a:cubicBezTo>
                  <a:cubicBezTo>
                    <a:pt x="35720" y="7833"/>
                    <a:pt x="54632" y="0"/>
                    <a:pt x="74351" y="0"/>
                  </a:cubicBezTo>
                  <a:close/>
                </a:path>
              </a:pathLst>
            </a:custGeom>
            <a:solidFill>
              <a:srgbClr val="825445"/>
            </a:solidFill>
          </p:spPr>
        </p:sp>
        <p:sp>
          <p:nvSpPr>
            <p:cNvPr id="10" name="TextBox 10"/>
            <p:cNvSpPr txBox="1"/>
            <p:nvPr/>
          </p:nvSpPr>
          <p:spPr>
            <a:xfrm>
              <a:off x="0" y="-28575"/>
              <a:ext cx="1398640" cy="206238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49877">
            <a:off x="3128753" y="1824865"/>
            <a:ext cx="13237751" cy="6613591"/>
            <a:chOff x="0" y="0"/>
            <a:chExt cx="3486486" cy="1741851"/>
          </a:xfrm>
        </p:grpSpPr>
        <p:sp>
          <p:nvSpPr>
            <p:cNvPr id="12" name="Freeform 12"/>
            <p:cNvSpPr/>
            <p:nvPr/>
          </p:nvSpPr>
          <p:spPr>
            <a:xfrm>
              <a:off x="0" y="0"/>
              <a:ext cx="3486486" cy="1741851"/>
            </a:xfrm>
            <a:custGeom>
              <a:avLst/>
              <a:gdLst/>
              <a:ahLst/>
              <a:cxnLst/>
              <a:rect l="l" t="t" r="r" b="b"/>
              <a:pathLst>
                <a:path w="3486486" h="1741851">
                  <a:moveTo>
                    <a:pt x="29827" y="0"/>
                  </a:moveTo>
                  <a:lnTo>
                    <a:pt x="3456660" y="0"/>
                  </a:lnTo>
                  <a:cubicBezTo>
                    <a:pt x="3473132" y="0"/>
                    <a:pt x="3486486" y="13354"/>
                    <a:pt x="3486486" y="29827"/>
                  </a:cubicBezTo>
                  <a:lnTo>
                    <a:pt x="3486486" y="1712024"/>
                  </a:lnTo>
                  <a:cubicBezTo>
                    <a:pt x="3486486" y="1719935"/>
                    <a:pt x="3483344" y="1727521"/>
                    <a:pt x="3477750" y="1733115"/>
                  </a:cubicBezTo>
                  <a:cubicBezTo>
                    <a:pt x="3472156" y="1738709"/>
                    <a:pt x="3464570" y="1741851"/>
                    <a:pt x="3456660" y="1741851"/>
                  </a:cubicBezTo>
                  <a:lnTo>
                    <a:pt x="29827" y="1741851"/>
                  </a:lnTo>
                  <a:cubicBezTo>
                    <a:pt x="13354" y="1741851"/>
                    <a:pt x="0" y="1728497"/>
                    <a:pt x="0" y="1712024"/>
                  </a:cubicBezTo>
                  <a:lnTo>
                    <a:pt x="0" y="29827"/>
                  </a:lnTo>
                  <a:cubicBezTo>
                    <a:pt x="0" y="13354"/>
                    <a:pt x="13354" y="0"/>
                    <a:pt x="29827" y="0"/>
                  </a:cubicBezTo>
                  <a:close/>
                </a:path>
              </a:pathLst>
            </a:custGeom>
            <a:solidFill>
              <a:srgbClr val="F7EFE2"/>
            </a:solidFill>
            <a:ln w="38100" cap="rnd">
              <a:solidFill>
                <a:srgbClr val="C79179"/>
              </a:solidFill>
              <a:prstDash val="dash"/>
              <a:round/>
            </a:ln>
          </p:spPr>
        </p:sp>
        <p:sp>
          <p:nvSpPr>
            <p:cNvPr id="13" name="TextBox 13"/>
            <p:cNvSpPr txBox="1"/>
            <p:nvPr/>
          </p:nvSpPr>
          <p:spPr>
            <a:xfrm>
              <a:off x="0" y="-28575"/>
              <a:ext cx="3486486" cy="177042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42552">
            <a:off x="3143014" y="1859345"/>
            <a:ext cx="13209010" cy="6538460"/>
          </a:xfrm>
          <a:custGeom>
            <a:avLst/>
            <a:gdLst/>
            <a:ahLst/>
            <a:cxnLst/>
            <a:rect l="l" t="t" r="r" b="b"/>
            <a:pathLst>
              <a:path w="13209010" h="6538460">
                <a:moveTo>
                  <a:pt x="0" y="0"/>
                </a:moveTo>
                <a:lnTo>
                  <a:pt x="13209010" y="0"/>
                </a:lnTo>
                <a:lnTo>
                  <a:pt x="13209010" y="6538460"/>
                </a:lnTo>
                <a:lnTo>
                  <a:pt x="0" y="6538460"/>
                </a:lnTo>
                <a:lnTo>
                  <a:pt x="0" y="0"/>
                </a:lnTo>
                <a:close/>
              </a:path>
            </a:pathLst>
          </a:custGeom>
          <a:blipFill>
            <a:blip r:embed="rId4">
              <a:alphaModFix amt="19999"/>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2781891">
            <a:off x="14462329" y="811938"/>
            <a:ext cx="2883442" cy="3253115"/>
          </a:xfrm>
          <a:custGeom>
            <a:avLst/>
            <a:gdLst/>
            <a:ahLst/>
            <a:cxnLst/>
            <a:rect l="l" t="t" r="r" b="b"/>
            <a:pathLst>
              <a:path w="2883442" h="3253115">
                <a:moveTo>
                  <a:pt x="0" y="0"/>
                </a:moveTo>
                <a:lnTo>
                  <a:pt x="2883442" y="0"/>
                </a:lnTo>
                <a:lnTo>
                  <a:pt x="2883442" y="3253115"/>
                </a:lnTo>
                <a:lnTo>
                  <a:pt x="0" y="325311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270427">
            <a:off x="2858133" y="6008044"/>
            <a:ext cx="2909355" cy="2957386"/>
          </a:xfrm>
          <a:custGeom>
            <a:avLst/>
            <a:gdLst/>
            <a:ahLst/>
            <a:cxnLst/>
            <a:rect l="l" t="t" r="r" b="b"/>
            <a:pathLst>
              <a:path w="2909355" h="2957386">
                <a:moveTo>
                  <a:pt x="0" y="0"/>
                </a:moveTo>
                <a:lnTo>
                  <a:pt x="2909354" y="0"/>
                </a:lnTo>
                <a:lnTo>
                  <a:pt x="2909354" y="2957386"/>
                </a:lnTo>
                <a:lnTo>
                  <a:pt x="0" y="29573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rot="7720389">
            <a:off x="-694460" y="-1506094"/>
            <a:ext cx="2525458" cy="4114800"/>
          </a:xfrm>
          <a:custGeom>
            <a:avLst/>
            <a:gdLst/>
            <a:ahLst/>
            <a:cxnLst/>
            <a:rect l="l" t="t" r="r" b="b"/>
            <a:pathLst>
              <a:path w="2525458" h="4114800">
                <a:moveTo>
                  <a:pt x="0" y="0"/>
                </a:moveTo>
                <a:lnTo>
                  <a:pt x="2525458" y="0"/>
                </a:lnTo>
                <a:lnTo>
                  <a:pt x="252545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2374795">
            <a:off x="16437101" y="7775227"/>
            <a:ext cx="2630043" cy="4114800"/>
          </a:xfrm>
          <a:custGeom>
            <a:avLst/>
            <a:gdLst/>
            <a:ahLst/>
            <a:cxnLst/>
            <a:rect l="l" t="t" r="r" b="b"/>
            <a:pathLst>
              <a:path w="2630043" h="4114800">
                <a:moveTo>
                  <a:pt x="0" y="0"/>
                </a:moveTo>
                <a:lnTo>
                  <a:pt x="2630043" y="0"/>
                </a:lnTo>
                <a:lnTo>
                  <a:pt x="263004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rot="-124910">
            <a:off x="696405" y="2406907"/>
            <a:ext cx="1142189" cy="6649712"/>
          </a:xfrm>
          <a:custGeom>
            <a:avLst/>
            <a:gdLst/>
            <a:ahLst/>
            <a:cxnLst/>
            <a:rect l="l" t="t" r="r" b="b"/>
            <a:pathLst>
              <a:path w="1142189" h="6649712">
                <a:moveTo>
                  <a:pt x="0" y="0"/>
                </a:moveTo>
                <a:lnTo>
                  <a:pt x="1142190" y="0"/>
                </a:lnTo>
                <a:lnTo>
                  <a:pt x="1142190" y="6649712"/>
                </a:lnTo>
                <a:lnTo>
                  <a:pt x="0" y="6649712"/>
                </a:lnTo>
                <a:lnTo>
                  <a:pt x="0" y="0"/>
                </a:lnTo>
                <a:close/>
              </a:path>
            </a:pathLst>
          </a:custGeom>
          <a:blipFill>
            <a:blip r:embed="rId14">
              <a:extLst>
                <a:ext uri="{96DAC541-7B7A-43D3-8B79-37D633B846F1}">
                  <asvg:svgBlip xmlns:asvg="http://schemas.microsoft.com/office/drawing/2016/SVG/main" xmlns="" r:embed="rId15"/>
                </a:ext>
              </a:extLst>
            </a:blip>
            <a:stretch>
              <a:fillRect b="-83216"/>
            </a:stretch>
          </a:blipFill>
        </p:spPr>
      </p:sp>
      <p:sp>
        <p:nvSpPr>
          <p:cNvPr id="20" name="TextBox 20"/>
          <p:cNvSpPr txBox="1"/>
          <p:nvPr/>
        </p:nvSpPr>
        <p:spPr>
          <a:xfrm>
            <a:off x="3317645" y="4499593"/>
            <a:ext cx="11854293"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Cô cho trẻ hát bài hát: </a:t>
            </a:r>
          </a:p>
          <a:p>
            <a:pPr algn="ctr">
              <a:lnSpc>
                <a:spcPts val="7279"/>
              </a:lnSpc>
            </a:pPr>
            <a:r>
              <a:rPr lang="en-US" sz="5199">
                <a:solidFill>
                  <a:srgbClr val="000000"/>
                </a:solidFill>
                <a:latin typeface="DejaVu Serif Bold"/>
              </a:rPr>
              <a:t>“Trái -phải, Trên -dưới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*Ôn xác định phía trên- dưới- trước- sau của bản thân.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207427"/>
            <a:ext cx="13563247" cy="183959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*Ôn xác định phía trên- dưới- trước- sau của bản thân.</a:t>
            </a:r>
          </a:p>
        </p:txBody>
      </p:sp>
      <p:sp>
        <p:nvSpPr>
          <p:cNvPr id="18" name="TextBox 18"/>
          <p:cNvSpPr txBox="1"/>
          <p:nvPr/>
        </p:nvSpPr>
        <p:spPr>
          <a:xfrm>
            <a:off x="6858520" y="7189574"/>
            <a:ext cx="4372273" cy="662940"/>
          </a:xfrm>
          <a:prstGeom prst="rect">
            <a:avLst/>
          </a:prstGeom>
        </p:spPr>
        <p:txBody>
          <a:bodyPr lIns="0" tIns="0" rIns="0" bIns="0" rtlCol="0" anchor="t">
            <a:spAutoFit/>
          </a:bodyPr>
          <a:lstStyle/>
          <a:p>
            <a:pPr algn="ctr">
              <a:lnSpc>
                <a:spcPts val="5459"/>
              </a:lnSpc>
            </a:pPr>
            <a:r>
              <a:rPr lang="en-US" sz="3899">
                <a:solidFill>
                  <a:srgbClr val="000000"/>
                </a:solidFill>
                <a:latin typeface="Noto Serif Display Bold Italics"/>
              </a:rPr>
              <a:t>Trò chơi: Dấu tay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641725"/>
            <a:ext cx="13563247" cy="1839595"/>
          </a:xfrm>
          <a:prstGeom prst="rect">
            <a:avLst/>
          </a:prstGeom>
        </p:spPr>
        <p:txBody>
          <a:bodyPr lIns="0" tIns="0" rIns="0" bIns="0" rtlCol="0" anchor="t">
            <a:spAutoFit/>
          </a:bodyPr>
          <a:lstStyle/>
          <a:p>
            <a:pPr algn="ctr">
              <a:lnSpc>
                <a:spcPts val="7279"/>
              </a:lnSpc>
            </a:pPr>
            <a:r>
              <a:rPr lang="en-US" sz="5199" dirty="0">
                <a:solidFill>
                  <a:srgbClr val="000000"/>
                </a:solidFill>
                <a:latin typeface="DejaVu Serif Bold"/>
              </a:rPr>
              <a:t>*</a:t>
            </a:r>
            <a:r>
              <a:rPr lang="en-US" sz="5199" dirty="0" err="1">
                <a:solidFill>
                  <a:srgbClr val="000000"/>
                </a:solidFill>
                <a:latin typeface="DejaVu Serif Bold"/>
              </a:rPr>
              <a:t>Xác</a:t>
            </a:r>
            <a:r>
              <a:rPr lang="en-US" sz="5199" dirty="0">
                <a:solidFill>
                  <a:srgbClr val="000000"/>
                </a:solidFill>
                <a:latin typeface="DejaVu Serif Bold"/>
              </a:rPr>
              <a:t> </a:t>
            </a:r>
            <a:r>
              <a:rPr lang="en-US" sz="5199" dirty="0" err="1">
                <a:solidFill>
                  <a:srgbClr val="000000"/>
                </a:solidFill>
                <a:latin typeface="DejaVu Serif Bold"/>
              </a:rPr>
              <a:t>định</a:t>
            </a:r>
            <a:r>
              <a:rPr lang="en-US" sz="5199" dirty="0">
                <a:solidFill>
                  <a:srgbClr val="000000"/>
                </a:solidFill>
                <a:latin typeface="DejaVu Serif Bold"/>
              </a:rPr>
              <a:t> </a:t>
            </a:r>
            <a:r>
              <a:rPr lang="en-US" sz="5199" dirty="0" err="1">
                <a:solidFill>
                  <a:srgbClr val="000000"/>
                </a:solidFill>
                <a:latin typeface="DejaVu Serif Bold"/>
              </a:rPr>
              <a:t>phía</a:t>
            </a:r>
            <a:r>
              <a:rPr lang="en-US" sz="5199" dirty="0">
                <a:solidFill>
                  <a:srgbClr val="000000"/>
                </a:solidFill>
                <a:latin typeface="DejaVu Serif Bold"/>
              </a:rPr>
              <a:t> </a:t>
            </a:r>
            <a:r>
              <a:rPr lang="en-US" sz="5199" dirty="0" err="1">
                <a:solidFill>
                  <a:srgbClr val="000000"/>
                </a:solidFill>
                <a:latin typeface="DejaVu Serif Bold"/>
              </a:rPr>
              <a:t>trên</a:t>
            </a:r>
            <a:r>
              <a:rPr lang="en-US" sz="5199" dirty="0">
                <a:solidFill>
                  <a:srgbClr val="000000"/>
                </a:solidFill>
                <a:latin typeface="DejaVu Serif Bold"/>
              </a:rPr>
              <a:t>- </a:t>
            </a:r>
            <a:r>
              <a:rPr lang="en-US" sz="5199" dirty="0" err="1">
                <a:solidFill>
                  <a:srgbClr val="000000"/>
                </a:solidFill>
                <a:latin typeface="DejaVu Serif Bold"/>
              </a:rPr>
              <a:t>dưới</a:t>
            </a:r>
            <a:r>
              <a:rPr lang="en-US" sz="5199" dirty="0">
                <a:solidFill>
                  <a:srgbClr val="000000"/>
                </a:solidFill>
                <a:latin typeface="DejaVu Serif Bold"/>
              </a:rPr>
              <a:t>- </a:t>
            </a:r>
            <a:r>
              <a:rPr lang="en-US" sz="5199" dirty="0" err="1">
                <a:solidFill>
                  <a:srgbClr val="000000"/>
                </a:solidFill>
                <a:latin typeface="DejaVu Serif Bold"/>
              </a:rPr>
              <a:t>trước</a:t>
            </a:r>
            <a:r>
              <a:rPr lang="en-US" sz="5199" dirty="0">
                <a:solidFill>
                  <a:srgbClr val="000000"/>
                </a:solidFill>
                <a:latin typeface="DejaVu Serif Bold"/>
              </a:rPr>
              <a:t>- </a:t>
            </a:r>
            <a:r>
              <a:rPr lang="en-US" sz="5199" dirty="0" err="1">
                <a:solidFill>
                  <a:srgbClr val="000000"/>
                </a:solidFill>
                <a:latin typeface="DejaVu Serif Bold"/>
              </a:rPr>
              <a:t>sau</a:t>
            </a:r>
            <a:r>
              <a:rPr lang="en-US" sz="5199" dirty="0">
                <a:solidFill>
                  <a:srgbClr val="000000"/>
                </a:solidFill>
                <a:latin typeface="DejaVu Serif Bold"/>
              </a:rPr>
              <a:t> </a:t>
            </a:r>
            <a:r>
              <a:rPr lang="en-US" sz="5199" dirty="0" err="1">
                <a:solidFill>
                  <a:srgbClr val="000000"/>
                </a:solidFill>
                <a:latin typeface="DejaVu Serif Bold"/>
              </a:rPr>
              <a:t>của</a:t>
            </a:r>
            <a:r>
              <a:rPr lang="en-US" sz="5199" dirty="0">
                <a:solidFill>
                  <a:srgbClr val="000000"/>
                </a:solidFill>
                <a:latin typeface="DejaVu Serif Bold"/>
              </a:rPr>
              <a:t> </a:t>
            </a:r>
            <a:r>
              <a:rPr lang="en-US" sz="5199" dirty="0" err="1">
                <a:solidFill>
                  <a:srgbClr val="000000"/>
                </a:solidFill>
                <a:latin typeface="DejaVu Serif Bold"/>
              </a:rPr>
              <a:t>đối</a:t>
            </a:r>
            <a:r>
              <a:rPr lang="en-US" sz="5199" dirty="0">
                <a:solidFill>
                  <a:srgbClr val="000000"/>
                </a:solidFill>
                <a:latin typeface="DejaVu Serif Bold"/>
              </a:rPr>
              <a:t> </a:t>
            </a:r>
            <a:r>
              <a:rPr lang="en-US" sz="5199" dirty="0" err="1">
                <a:solidFill>
                  <a:srgbClr val="000000"/>
                </a:solidFill>
                <a:latin typeface="DejaVu Serif Bold"/>
              </a:rPr>
              <a:t>tượng</a:t>
            </a:r>
            <a:r>
              <a:rPr lang="en-US" sz="5199" dirty="0">
                <a:solidFill>
                  <a:srgbClr val="000000"/>
                </a:solidFill>
                <a:latin typeface="DejaVu Serif Bold"/>
              </a:rPr>
              <a:t> </a:t>
            </a:r>
            <a:r>
              <a:rPr lang="en-US" sz="5199" dirty="0" err="1">
                <a:solidFill>
                  <a:srgbClr val="000000"/>
                </a:solidFill>
                <a:latin typeface="DejaVu Serif Bold"/>
              </a:rPr>
              <a:t>khác</a:t>
            </a:r>
            <a:endParaRPr lang="en-US" sz="5199" dirty="0">
              <a:solidFill>
                <a:srgbClr val="000000"/>
              </a:solidFill>
              <a:latin typeface="DejaVu Serif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363388" y="3789787"/>
            <a:ext cx="6354903" cy="4114800"/>
          </a:xfrm>
          <a:custGeom>
            <a:avLst/>
            <a:gdLst/>
            <a:ahLst/>
            <a:cxnLst/>
            <a:rect l="l" t="t" r="r" b="b"/>
            <a:pathLst>
              <a:path w="6354903" h="4114800">
                <a:moveTo>
                  <a:pt x="0" y="0"/>
                </a:moveTo>
                <a:lnTo>
                  <a:pt x="6354904" y="0"/>
                </a:lnTo>
                <a:lnTo>
                  <a:pt x="635490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9" name="Picture 9"/>
          <p:cNvPicPr>
            <a:picLocks noChangeAspect="1"/>
          </p:cNvPicPr>
          <p:nvPr/>
        </p:nvPicPr>
        <p:blipFill>
          <a:blip r:embed="rId6"/>
          <a:srcRect/>
          <a:stretch>
            <a:fillRect/>
          </a:stretch>
        </p:blipFill>
        <p:spPr>
          <a:xfrm>
            <a:off x="7569973" y="1028700"/>
            <a:ext cx="2606384" cy="3341518"/>
          </a:xfrm>
          <a:prstGeom prst="rect">
            <a:avLst/>
          </a:prstGeom>
        </p:spPr>
      </p:pic>
      <p:sp>
        <p:nvSpPr>
          <p:cNvPr id="10" name="Freeform 10"/>
          <p:cNvSpPr/>
          <p:nvPr/>
        </p:nvSpPr>
        <p:spPr>
          <a:xfrm>
            <a:off x="13406351" y="3122212"/>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990600" y="3250054"/>
            <a:ext cx="1152144" cy="4114800"/>
          </a:xfrm>
          <a:custGeom>
            <a:avLst/>
            <a:gdLst/>
            <a:ahLst/>
            <a:cxnLst/>
            <a:rect l="l" t="t" r="r" b="b"/>
            <a:pathLst>
              <a:path w="1152144" h="4114800">
                <a:moveTo>
                  <a:pt x="0" y="0"/>
                </a:moveTo>
                <a:lnTo>
                  <a:pt x="1152144" y="0"/>
                </a:lnTo>
                <a:lnTo>
                  <a:pt x="1152144"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6934200" y="7945192"/>
            <a:ext cx="4764590" cy="1584176"/>
          </a:xfrm>
          <a:custGeom>
            <a:avLst/>
            <a:gdLst/>
            <a:ahLst/>
            <a:cxnLst/>
            <a:rect l="l" t="t" r="r" b="b"/>
            <a:pathLst>
              <a:path w="6092986" h="1584176">
                <a:moveTo>
                  <a:pt x="0" y="0"/>
                </a:moveTo>
                <a:lnTo>
                  <a:pt x="6092986" y="0"/>
                </a:lnTo>
                <a:lnTo>
                  <a:pt x="6092986" y="1584176"/>
                </a:lnTo>
                <a:lnTo>
                  <a:pt x="0" y="15841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Right Arrow 12"/>
          <p:cNvSpPr/>
          <p:nvPr/>
        </p:nvSpPr>
        <p:spPr>
          <a:xfrm rot="10800000">
            <a:off x="3124200" y="5847187"/>
            <a:ext cx="990600" cy="104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2496800" y="5847187"/>
            <a:ext cx="909551" cy="1048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8540839" y="7248278"/>
            <a:ext cx="907961" cy="75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9456114" y="3122212"/>
            <a:ext cx="720243" cy="85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126052" y="2171700"/>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trên</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11693926" y="5043438"/>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sau</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2895600" y="4887224"/>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trước</a:t>
            </a:r>
            <a:endParaRPr lang="en-US" sz="3200" b="1" dirty="0">
              <a:solidFill>
                <a:srgbClr val="FF0000"/>
              </a:solidFill>
              <a:latin typeface="Times New Roman" pitchFamily="18" charset="0"/>
              <a:cs typeface="Times New Roman" pitchFamily="18" charset="0"/>
            </a:endParaRPr>
          </a:p>
        </p:txBody>
      </p:sp>
      <p:sp>
        <p:nvSpPr>
          <p:cNvPr id="20" name="TextBox 19"/>
          <p:cNvSpPr txBox="1"/>
          <p:nvPr/>
        </p:nvSpPr>
        <p:spPr>
          <a:xfrm>
            <a:off x="5638800" y="7623501"/>
            <a:ext cx="2218348"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Phía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dưới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267561" y="1028700"/>
            <a:ext cx="17687666" cy="8614252"/>
            <a:chOff x="0" y="0"/>
            <a:chExt cx="4658480" cy="2268774"/>
          </a:xfrm>
        </p:grpSpPr>
        <p:sp>
          <p:nvSpPr>
            <p:cNvPr id="6" name="Freeform 6"/>
            <p:cNvSpPr/>
            <p:nvPr/>
          </p:nvSpPr>
          <p:spPr>
            <a:xfrm>
              <a:off x="0" y="0"/>
              <a:ext cx="4658480" cy="2268774"/>
            </a:xfrm>
            <a:custGeom>
              <a:avLst/>
              <a:gdLst/>
              <a:ahLst/>
              <a:cxnLst/>
              <a:rect l="l" t="t" r="r" b="b"/>
              <a:pathLst>
                <a:path w="4658480" h="2268774">
                  <a:moveTo>
                    <a:pt x="22323" y="0"/>
                  </a:moveTo>
                  <a:lnTo>
                    <a:pt x="4636157" y="0"/>
                  </a:lnTo>
                  <a:cubicBezTo>
                    <a:pt x="4642078" y="0"/>
                    <a:pt x="4647755" y="2352"/>
                    <a:pt x="4651942" y="6538"/>
                  </a:cubicBezTo>
                  <a:cubicBezTo>
                    <a:pt x="4656128" y="10725"/>
                    <a:pt x="4658480" y="16402"/>
                    <a:pt x="4658480" y="22323"/>
                  </a:cubicBezTo>
                  <a:lnTo>
                    <a:pt x="4658480" y="2246451"/>
                  </a:lnTo>
                  <a:cubicBezTo>
                    <a:pt x="4658480" y="2252372"/>
                    <a:pt x="4656128" y="2258050"/>
                    <a:pt x="4651942" y="2262236"/>
                  </a:cubicBezTo>
                  <a:cubicBezTo>
                    <a:pt x="4647755" y="2266422"/>
                    <a:pt x="4642078" y="2268774"/>
                    <a:pt x="4636157" y="2268774"/>
                  </a:cubicBezTo>
                  <a:lnTo>
                    <a:pt x="22323" y="2268774"/>
                  </a:lnTo>
                  <a:cubicBezTo>
                    <a:pt x="16402" y="2268774"/>
                    <a:pt x="10725" y="2266422"/>
                    <a:pt x="6538" y="2262236"/>
                  </a:cubicBezTo>
                  <a:cubicBezTo>
                    <a:pt x="2352" y="2258050"/>
                    <a:pt x="0" y="2252372"/>
                    <a:pt x="0" y="2246451"/>
                  </a:cubicBezTo>
                  <a:lnTo>
                    <a:pt x="0" y="22323"/>
                  </a:lnTo>
                  <a:cubicBezTo>
                    <a:pt x="0" y="16402"/>
                    <a:pt x="2352" y="10725"/>
                    <a:pt x="6538" y="6538"/>
                  </a:cubicBezTo>
                  <a:cubicBezTo>
                    <a:pt x="10725" y="2352"/>
                    <a:pt x="16402" y="0"/>
                    <a:pt x="22323" y="0"/>
                  </a:cubicBezTo>
                  <a:close/>
                </a:path>
              </a:pathLst>
            </a:custGeom>
            <a:solidFill>
              <a:srgbClr val="FECF72"/>
            </a:solidFill>
            <a:ln w="38100" cap="rnd">
              <a:solidFill>
                <a:srgbClr val="AEA36F"/>
              </a:solidFill>
              <a:prstDash val="dash"/>
              <a:round/>
            </a:ln>
          </p:spPr>
        </p:sp>
        <p:sp>
          <p:nvSpPr>
            <p:cNvPr id="7" name="TextBox 7"/>
            <p:cNvSpPr txBox="1"/>
            <p:nvPr/>
          </p:nvSpPr>
          <p:spPr>
            <a:xfrm>
              <a:off x="0" y="-28575"/>
              <a:ext cx="4658480" cy="229734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8277961" y="2004906"/>
            <a:ext cx="1638067" cy="6300259"/>
          </a:xfrm>
          <a:custGeom>
            <a:avLst/>
            <a:gdLst/>
            <a:ahLst/>
            <a:cxnLst/>
            <a:rect l="l" t="t" r="r" b="b"/>
            <a:pathLst>
              <a:path w="1638067" h="6300259">
                <a:moveTo>
                  <a:pt x="0" y="0"/>
                </a:moveTo>
                <a:lnTo>
                  <a:pt x="1638067" y="0"/>
                </a:lnTo>
                <a:lnTo>
                  <a:pt x="1638067" y="6300260"/>
                </a:lnTo>
                <a:lnTo>
                  <a:pt x="0" y="63002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2067615" y="4703912"/>
            <a:ext cx="2798064" cy="4114800"/>
          </a:xfrm>
          <a:custGeom>
            <a:avLst/>
            <a:gdLst/>
            <a:ahLst/>
            <a:cxnLst/>
            <a:rect l="l" t="t" r="r" b="b"/>
            <a:pathLst>
              <a:path w="2798064" h="4114800">
                <a:moveTo>
                  <a:pt x="0" y="0"/>
                </a:moveTo>
                <a:lnTo>
                  <a:pt x="2798064" y="0"/>
                </a:lnTo>
                <a:lnTo>
                  <a:pt x="279806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118275" y="1028700"/>
            <a:ext cx="2051449" cy="1271898"/>
          </a:xfrm>
          <a:custGeom>
            <a:avLst/>
            <a:gdLst/>
            <a:ahLst/>
            <a:cxnLst/>
            <a:rect l="l" t="t" r="r" b="b"/>
            <a:pathLst>
              <a:path w="2051449" h="1271898">
                <a:moveTo>
                  <a:pt x="0" y="0"/>
                </a:moveTo>
                <a:lnTo>
                  <a:pt x="2051450" y="0"/>
                </a:lnTo>
                <a:lnTo>
                  <a:pt x="2051450" y="1271898"/>
                </a:lnTo>
                <a:lnTo>
                  <a:pt x="0" y="12718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28700" y="2300598"/>
            <a:ext cx="4151010" cy="6361701"/>
          </a:xfrm>
          <a:custGeom>
            <a:avLst/>
            <a:gdLst/>
            <a:ahLst/>
            <a:cxnLst/>
            <a:rect l="l" t="t" r="r" b="b"/>
            <a:pathLst>
              <a:path w="4151010" h="6361701">
                <a:moveTo>
                  <a:pt x="0" y="0"/>
                </a:moveTo>
                <a:lnTo>
                  <a:pt x="4151010" y="0"/>
                </a:lnTo>
                <a:lnTo>
                  <a:pt x="4151010" y="6361702"/>
                </a:lnTo>
                <a:lnTo>
                  <a:pt x="0" y="636170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7563939" y="7864832"/>
            <a:ext cx="2605785" cy="2786936"/>
          </a:xfrm>
          <a:custGeom>
            <a:avLst/>
            <a:gdLst/>
            <a:ahLst/>
            <a:cxnLst/>
            <a:rect l="l" t="t" r="r" b="b"/>
            <a:pathLst>
              <a:path w="2605785" h="2786936">
                <a:moveTo>
                  <a:pt x="0" y="0"/>
                </a:moveTo>
                <a:lnTo>
                  <a:pt x="2605786" y="0"/>
                </a:lnTo>
                <a:lnTo>
                  <a:pt x="2605786" y="2786936"/>
                </a:lnTo>
                <a:lnTo>
                  <a:pt x="0" y="2786936"/>
                </a:lnTo>
                <a:lnTo>
                  <a:pt x="0" y="0"/>
                </a:lnTo>
                <a:close/>
              </a:path>
            </a:pathLst>
          </a:custGeom>
          <a:blipFill>
            <a:blip r:embed="rId1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263033" y="4207427"/>
            <a:ext cx="13563247" cy="906145"/>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*Luyện tập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grpSp>
        <p:nvGrpSpPr>
          <p:cNvPr id="2" name="Group 2"/>
          <p:cNvGrpSpPr/>
          <p:nvPr/>
        </p:nvGrpSpPr>
        <p:grpSpPr>
          <a:xfrm>
            <a:off x="-1326635" y="36112"/>
            <a:ext cx="20399600" cy="10287000"/>
            <a:chOff x="0" y="0"/>
            <a:chExt cx="27199466"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3466"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alphaModFix amt="19999"/>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397247" y="1625443"/>
            <a:ext cx="15493506" cy="7872160"/>
            <a:chOff x="0" y="0"/>
            <a:chExt cx="4080594" cy="2073326"/>
          </a:xfrm>
        </p:grpSpPr>
        <p:sp>
          <p:nvSpPr>
            <p:cNvPr id="6" name="Freeform 6"/>
            <p:cNvSpPr/>
            <p:nvPr/>
          </p:nvSpPr>
          <p:spPr>
            <a:xfrm>
              <a:off x="0" y="0"/>
              <a:ext cx="4080594" cy="2073326"/>
            </a:xfrm>
            <a:custGeom>
              <a:avLst/>
              <a:gdLst/>
              <a:ahLst/>
              <a:cxnLst/>
              <a:rect l="l" t="t" r="r" b="b"/>
              <a:pathLst>
                <a:path w="4080594" h="2073326">
                  <a:moveTo>
                    <a:pt x="25484" y="0"/>
                  </a:moveTo>
                  <a:lnTo>
                    <a:pt x="4055110" y="0"/>
                  </a:lnTo>
                  <a:cubicBezTo>
                    <a:pt x="4061869" y="0"/>
                    <a:pt x="4068351" y="2685"/>
                    <a:pt x="4073130" y="7464"/>
                  </a:cubicBezTo>
                  <a:cubicBezTo>
                    <a:pt x="4077909" y="12243"/>
                    <a:pt x="4080594" y="18725"/>
                    <a:pt x="4080594" y="25484"/>
                  </a:cubicBezTo>
                  <a:lnTo>
                    <a:pt x="4080594" y="2047842"/>
                  </a:lnTo>
                  <a:cubicBezTo>
                    <a:pt x="4080594" y="2054601"/>
                    <a:pt x="4077909" y="2061083"/>
                    <a:pt x="4073130" y="2065862"/>
                  </a:cubicBezTo>
                  <a:cubicBezTo>
                    <a:pt x="4068351" y="2070641"/>
                    <a:pt x="4061869" y="2073326"/>
                    <a:pt x="4055110" y="2073326"/>
                  </a:cubicBezTo>
                  <a:lnTo>
                    <a:pt x="25484" y="2073326"/>
                  </a:lnTo>
                  <a:cubicBezTo>
                    <a:pt x="18725" y="2073326"/>
                    <a:pt x="12243" y="2070641"/>
                    <a:pt x="7464" y="2065862"/>
                  </a:cubicBezTo>
                  <a:cubicBezTo>
                    <a:pt x="2685" y="2061083"/>
                    <a:pt x="0" y="2054601"/>
                    <a:pt x="0" y="2047842"/>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7" name="TextBox 7"/>
            <p:cNvSpPr txBox="1"/>
            <p:nvPr/>
          </p:nvSpPr>
          <p:spPr>
            <a:xfrm>
              <a:off x="0" y="-28575"/>
              <a:ext cx="4080594" cy="21019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82063" y="-318330"/>
            <a:ext cx="15493506" cy="1765390"/>
            <a:chOff x="0" y="0"/>
            <a:chExt cx="4080594" cy="464959"/>
          </a:xfrm>
        </p:grpSpPr>
        <p:sp>
          <p:nvSpPr>
            <p:cNvPr id="9" name="Freeform 9"/>
            <p:cNvSpPr/>
            <p:nvPr/>
          </p:nvSpPr>
          <p:spPr>
            <a:xfrm>
              <a:off x="0" y="0"/>
              <a:ext cx="4080594" cy="464959"/>
            </a:xfrm>
            <a:custGeom>
              <a:avLst/>
              <a:gdLst/>
              <a:ahLst/>
              <a:cxnLst/>
              <a:rect l="l" t="t" r="r" b="b"/>
              <a:pathLst>
                <a:path w="4080594" h="464959">
                  <a:moveTo>
                    <a:pt x="25484" y="0"/>
                  </a:moveTo>
                  <a:lnTo>
                    <a:pt x="4055110" y="0"/>
                  </a:lnTo>
                  <a:cubicBezTo>
                    <a:pt x="4061869" y="0"/>
                    <a:pt x="4068351" y="2685"/>
                    <a:pt x="4073130" y="7464"/>
                  </a:cubicBezTo>
                  <a:cubicBezTo>
                    <a:pt x="4077909" y="12243"/>
                    <a:pt x="4080594" y="18725"/>
                    <a:pt x="4080594" y="25484"/>
                  </a:cubicBezTo>
                  <a:lnTo>
                    <a:pt x="4080594" y="439475"/>
                  </a:lnTo>
                  <a:cubicBezTo>
                    <a:pt x="4080594" y="446233"/>
                    <a:pt x="4077909" y="452715"/>
                    <a:pt x="4073130" y="457495"/>
                  </a:cubicBezTo>
                  <a:cubicBezTo>
                    <a:pt x="4068351" y="462274"/>
                    <a:pt x="4061869" y="464959"/>
                    <a:pt x="4055110" y="464959"/>
                  </a:cubicBezTo>
                  <a:lnTo>
                    <a:pt x="25484" y="464959"/>
                  </a:lnTo>
                  <a:cubicBezTo>
                    <a:pt x="11410" y="464959"/>
                    <a:pt x="0" y="453549"/>
                    <a:pt x="0" y="439475"/>
                  </a:cubicBezTo>
                  <a:lnTo>
                    <a:pt x="0" y="25484"/>
                  </a:lnTo>
                  <a:cubicBezTo>
                    <a:pt x="0" y="18725"/>
                    <a:pt x="2685" y="12243"/>
                    <a:pt x="7464" y="7464"/>
                  </a:cubicBezTo>
                  <a:cubicBezTo>
                    <a:pt x="12243" y="2685"/>
                    <a:pt x="18725" y="0"/>
                    <a:pt x="25484" y="0"/>
                  </a:cubicBezTo>
                  <a:close/>
                </a:path>
              </a:pathLst>
            </a:custGeom>
            <a:solidFill>
              <a:srgbClr val="825445"/>
            </a:solidFill>
          </p:spPr>
        </p:sp>
        <p:sp>
          <p:nvSpPr>
            <p:cNvPr id="10" name="TextBox 10"/>
            <p:cNvSpPr txBox="1"/>
            <p:nvPr/>
          </p:nvSpPr>
          <p:spPr>
            <a:xfrm>
              <a:off x="0" y="-28575"/>
              <a:ext cx="4080594" cy="49353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821328" y="2827527"/>
            <a:ext cx="14645344" cy="6273254"/>
            <a:chOff x="0" y="0"/>
            <a:chExt cx="3857210" cy="1652215"/>
          </a:xfrm>
        </p:grpSpPr>
        <p:sp>
          <p:nvSpPr>
            <p:cNvPr id="12" name="Freeform 12"/>
            <p:cNvSpPr/>
            <p:nvPr/>
          </p:nvSpPr>
          <p:spPr>
            <a:xfrm>
              <a:off x="0" y="0"/>
              <a:ext cx="3857210" cy="1652215"/>
            </a:xfrm>
            <a:custGeom>
              <a:avLst/>
              <a:gdLst/>
              <a:ahLst/>
              <a:cxnLst/>
              <a:rect l="l" t="t" r="r" b="b"/>
              <a:pathLst>
                <a:path w="3857210" h="1652215">
                  <a:moveTo>
                    <a:pt x="26960" y="0"/>
                  </a:moveTo>
                  <a:lnTo>
                    <a:pt x="3830250" y="0"/>
                  </a:lnTo>
                  <a:cubicBezTo>
                    <a:pt x="3845140" y="0"/>
                    <a:pt x="3857210" y="12070"/>
                    <a:pt x="3857210" y="26960"/>
                  </a:cubicBezTo>
                  <a:lnTo>
                    <a:pt x="3857210" y="1625255"/>
                  </a:lnTo>
                  <a:cubicBezTo>
                    <a:pt x="3857210" y="1640145"/>
                    <a:pt x="3845140" y="1652215"/>
                    <a:pt x="3830250" y="1652215"/>
                  </a:cubicBezTo>
                  <a:lnTo>
                    <a:pt x="26960" y="1652215"/>
                  </a:lnTo>
                  <a:cubicBezTo>
                    <a:pt x="12070" y="1652215"/>
                    <a:pt x="0" y="1640145"/>
                    <a:pt x="0" y="1625255"/>
                  </a:cubicBezTo>
                  <a:lnTo>
                    <a:pt x="0" y="26960"/>
                  </a:lnTo>
                  <a:cubicBezTo>
                    <a:pt x="0" y="12070"/>
                    <a:pt x="12070" y="0"/>
                    <a:pt x="26960" y="0"/>
                  </a:cubicBezTo>
                  <a:close/>
                </a:path>
              </a:pathLst>
            </a:custGeom>
            <a:solidFill>
              <a:srgbClr val="F7EFE2"/>
            </a:solidFill>
            <a:ln w="38100" cap="rnd">
              <a:solidFill>
                <a:srgbClr val="AEA36F"/>
              </a:solidFill>
              <a:prstDash val="dash"/>
              <a:round/>
            </a:ln>
          </p:spPr>
        </p:sp>
        <p:sp>
          <p:nvSpPr>
            <p:cNvPr id="13" name="TextBox 13"/>
            <p:cNvSpPr txBox="1"/>
            <p:nvPr/>
          </p:nvSpPr>
          <p:spPr>
            <a:xfrm>
              <a:off x="0" y="-28575"/>
              <a:ext cx="3857210" cy="168079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5826279" y="5722537"/>
            <a:ext cx="2128948" cy="4564463"/>
          </a:xfrm>
          <a:custGeom>
            <a:avLst/>
            <a:gdLst/>
            <a:ahLst/>
            <a:cxnLst/>
            <a:rect l="l" t="t" r="r" b="b"/>
            <a:pathLst>
              <a:path w="2128948" h="4564463">
                <a:moveTo>
                  <a:pt x="0" y="0"/>
                </a:moveTo>
                <a:lnTo>
                  <a:pt x="2128948" y="0"/>
                </a:lnTo>
                <a:lnTo>
                  <a:pt x="2128948" y="4564463"/>
                </a:lnTo>
                <a:lnTo>
                  <a:pt x="0" y="45644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rot="5400000">
            <a:off x="8689262" y="-4308184"/>
            <a:ext cx="1079108" cy="11510488"/>
          </a:xfrm>
          <a:custGeom>
            <a:avLst/>
            <a:gdLst/>
            <a:ahLst/>
            <a:cxnLst/>
            <a:rect l="l" t="t" r="r" b="b"/>
            <a:pathLst>
              <a:path w="1079108" h="11510488">
                <a:moveTo>
                  <a:pt x="0" y="0"/>
                </a:moveTo>
                <a:lnTo>
                  <a:pt x="1079108" y="0"/>
                </a:lnTo>
                <a:lnTo>
                  <a:pt x="1079108" y="11510488"/>
                </a:lnTo>
                <a:lnTo>
                  <a:pt x="0" y="1151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rot="9601665" flipH="1">
            <a:off x="611095" y="-267210"/>
            <a:ext cx="2116223" cy="4742236"/>
          </a:xfrm>
          <a:custGeom>
            <a:avLst/>
            <a:gdLst/>
            <a:ahLst/>
            <a:cxnLst/>
            <a:rect l="l" t="t" r="r" b="b"/>
            <a:pathLst>
              <a:path w="2116223" h="4742236">
                <a:moveTo>
                  <a:pt x="2116223" y="0"/>
                </a:moveTo>
                <a:lnTo>
                  <a:pt x="0" y="0"/>
                </a:lnTo>
                <a:lnTo>
                  <a:pt x="0" y="4742236"/>
                </a:lnTo>
                <a:lnTo>
                  <a:pt x="2116223" y="4742236"/>
                </a:lnTo>
                <a:lnTo>
                  <a:pt x="211622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2362377" y="2722752"/>
            <a:ext cx="13563247" cy="6831330"/>
          </a:xfrm>
          <a:prstGeom prst="rect">
            <a:avLst/>
          </a:prstGeom>
        </p:spPr>
        <p:txBody>
          <a:bodyPr lIns="0" tIns="0" rIns="0" bIns="0" rtlCol="0" anchor="t">
            <a:spAutoFit/>
          </a:bodyPr>
          <a:lstStyle/>
          <a:p>
            <a:pPr algn="ctr">
              <a:lnSpc>
                <a:spcPts val="6720"/>
              </a:lnSpc>
            </a:pPr>
            <a:r>
              <a:rPr lang="en-US" sz="4800">
                <a:solidFill>
                  <a:srgbClr val="000000"/>
                </a:solidFill>
                <a:latin typeface="DejaVu Serif Bold"/>
              </a:rPr>
              <a:t>*TC1:</a:t>
            </a:r>
            <a:r>
              <a:rPr lang="en-US" sz="4800">
                <a:solidFill>
                  <a:srgbClr val="000000"/>
                </a:solidFill>
                <a:latin typeface="DejaVu Serif Bold Italics"/>
              </a:rPr>
              <a:t>Về đúng phía theo yêu cầu của cô</a:t>
            </a:r>
          </a:p>
          <a:p>
            <a:pPr algn="ctr">
              <a:lnSpc>
                <a:spcPts val="6720"/>
              </a:lnSpc>
            </a:pPr>
            <a:r>
              <a:rPr lang="en-US" sz="4800">
                <a:solidFill>
                  <a:srgbClr val="000000"/>
                </a:solidFill>
                <a:latin typeface="DejaVu Serif Bold"/>
              </a:rPr>
              <a:t>+ Cho trẻ đứng vòng quanh cô trẻ vừa đi vừa hát bài đường và chân và khi nghe cô nói về phía nào thì trẻ chạy về đúng phía theo yêu cầu của cô.</a:t>
            </a:r>
          </a:p>
          <a:p>
            <a:pPr algn="ctr">
              <a:lnSpc>
                <a:spcPts val="6720"/>
              </a:lnSpc>
            </a:pPr>
            <a:r>
              <a:rPr lang="en-US" sz="4800">
                <a:solidFill>
                  <a:srgbClr val="000000"/>
                </a:solidFill>
                <a:latin typeface="DejaVu Serif Bold"/>
              </a:rPr>
              <a:t>- Nếu trẻ về sai cho mình bạn đó chơi lại hoặc cho trẻ nhảy lò cò</a:t>
            </a:r>
          </a:p>
          <a:p>
            <a:pPr algn="ctr">
              <a:lnSpc>
                <a:spcPts val="6720"/>
              </a:lnSpc>
            </a:pPr>
            <a:endParaRPr lang="en-US" sz="4800">
              <a:solidFill>
                <a:srgbClr val="000000"/>
              </a:solidFill>
              <a:latin typeface="DejaVu Serif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218</Words>
  <Application>Microsoft Office PowerPoint</Application>
  <PresentationFormat>Custom</PresentationFormat>
  <Paragraphs>20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Sigmar One</vt:lpstr>
      <vt:lpstr>Better Together Script</vt:lpstr>
      <vt:lpstr>DejaVu Serif Bold Italics</vt:lpstr>
      <vt:lpstr>Arial</vt:lpstr>
      <vt:lpstr>Noto Serif Display Bold Italics</vt:lpstr>
      <vt:lpstr>Calibri</vt:lpstr>
      <vt:lpstr>DejaVu Serif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Xác định phía trên,phía dưới,phía trước, phía sau của bạn khác</dc:title>
  <dc:creator>MSTT</dc:creator>
  <cp:lastModifiedBy>Techsi.vn</cp:lastModifiedBy>
  <cp:revision>4</cp:revision>
  <dcterms:created xsi:type="dcterms:W3CDTF">2006-08-16T00:00:00Z</dcterms:created>
  <dcterms:modified xsi:type="dcterms:W3CDTF">2024-08-28T00:01:35Z</dcterms:modified>
  <dc:identifier>DAF1ci-Kj3E</dc:identifier>
</cp:coreProperties>
</file>