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8" r:id="rId2"/>
    <p:sldId id="275" r:id="rId3"/>
    <p:sldId id="273" r:id="rId4"/>
    <p:sldId id="256" r:id="rId5"/>
    <p:sldId id="276" r:id="rId6"/>
    <p:sldId id="257" r:id="rId7"/>
    <p:sldId id="277" r:id="rId8"/>
    <p:sldId id="258" r:id="rId9"/>
    <p:sldId id="265" r:id="rId10"/>
    <p:sldId id="261" r:id="rId11"/>
    <p:sldId id="319" r:id="rId12"/>
    <p:sldId id="320" r:id="rId13"/>
    <p:sldId id="321" r:id="rId14"/>
    <p:sldId id="322" r:id="rId15"/>
    <p:sldId id="323" r:id="rId16"/>
    <p:sldId id="325" r:id="rId17"/>
    <p:sldId id="326" r:id="rId18"/>
    <p:sldId id="324" r:id="rId19"/>
    <p:sldId id="327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D254"/>
    <a:srgbClr val="008000"/>
    <a:srgbClr val="D95656"/>
    <a:srgbClr val="FFFFFF"/>
    <a:srgbClr val="C1D217"/>
    <a:srgbClr val="64D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673B6-D356-4467-B988-2B027728D6C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2DA98-49C5-4B2E-A222-6FC496726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0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4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6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45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5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7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60EB2-131F-4895-B530-BF97E0FAF536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ADD4D-4E53-46D6-9695-C81C31171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8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96"/>
            <a:ext cx="12064621" cy="7425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HOA MỌC LAN</a:t>
            </a:r>
            <a:endParaRPr lang="en-US" altLang="en-US" sz="2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65" y="2387122"/>
            <a:ext cx="11791668" cy="447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39C4D7C9-E7F0-2BE1-A363-C2CC488ADA6E}"/>
              </a:ext>
            </a:extLst>
          </p:cNvPr>
          <p:cNvSpPr>
            <a:spLocks/>
          </p:cNvSpPr>
          <p:nvPr/>
        </p:nvSpPr>
        <p:spPr bwMode="auto">
          <a:xfrm>
            <a:off x="4034698" y="2886202"/>
            <a:ext cx="3837188" cy="89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</a:p>
          <a:p>
            <a:pPr algn="ctr">
              <a:spcAft>
                <a:spcPts val="600"/>
              </a:spcAft>
            </a:pP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697" y="4341277"/>
            <a:ext cx="4997355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</a:t>
            </a: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tuổi</a:t>
            </a:r>
            <a:endParaRPr lang="en-US" alt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>
            <a:extLst>
              <a:ext uri="{FF2B5EF4-FFF2-40B4-BE49-F238E27FC236}">
                <a16:creationId xmlns:a16="http://schemas.microsoft.com/office/drawing/2014/main" id="{ABB3DED1-6218-A2CD-607F-CA7FB8DFE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09601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solidFill>
                <a:srgbClr val="003300"/>
              </a:solidFill>
            </a:endParaRPr>
          </a:p>
        </p:txBody>
      </p:sp>
      <p:sp>
        <p:nvSpPr>
          <p:cNvPr id="12292" name="AutoShape 31">
            <a:extLst>
              <a:ext uri="{FF2B5EF4-FFF2-40B4-BE49-F238E27FC236}">
                <a16:creationId xmlns:a16="http://schemas.microsoft.com/office/drawing/2014/main" id="{46C35C43-8168-2D2C-A19B-1BAE525BDA92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4684713" y="3925888"/>
            <a:ext cx="228600" cy="149225"/>
          </a:xfrm>
          <a:prstGeom prst="rtTriangle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7202" name="Picture 34">
            <a:extLst>
              <a:ext uri="{FF2B5EF4-FFF2-40B4-BE49-F238E27FC236}">
                <a16:creationId xmlns:a16="http://schemas.microsoft.com/office/drawing/2014/main" id="{4A3BBD58-9200-C9EB-5E9A-399A4582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733800"/>
            <a:ext cx="984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35">
            <a:extLst>
              <a:ext uri="{FF2B5EF4-FFF2-40B4-BE49-F238E27FC236}">
                <a16:creationId xmlns:a16="http://schemas.microsoft.com/office/drawing/2014/main" id="{2BD450AC-64C4-575D-DCCF-CBA765BDB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57201"/>
            <a:ext cx="431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000">
                <a:solidFill>
                  <a:srgbClr val="FF00FF"/>
                </a:solidFill>
              </a:rPr>
              <a:t>.</a:t>
            </a:r>
          </a:p>
        </p:txBody>
      </p:sp>
      <p:sp>
        <p:nvSpPr>
          <p:cNvPr id="12295" name="Rectangle 36">
            <a:extLst>
              <a:ext uri="{FF2B5EF4-FFF2-40B4-BE49-F238E27FC236}">
                <a16:creationId xmlns:a16="http://schemas.microsoft.com/office/drawing/2014/main" id="{96938BA4-1F91-D5EB-00F2-4E258EF8F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743201"/>
            <a:ext cx="431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000">
                <a:solidFill>
                  <a:srgbClr val="FF00FF"/>
                </a:solidFill>
              </a:rPr>
              <a:t>.</a:t>
            </a:r>
          </a:p>
        </p:txBody>
      </p:sp>
      <p:sp>
        <p:nvSpPr>
          <p:cNvPr id="12297" name="Text Box 20">
            <a:extLst>
              <a:ext uri="{FF2B5EF4-FFF2-40B4-BE49-F238E27FC236}">
                <a16:creationId xmlns:a16="http://schemas.microsoft.com/office/drawing/2014/main" id="{A81E266E-BE05-904F-2805-160BD980F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487989"/>
            <a:ext cx="7696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     </a:t>
            </a:r>
            <a:r>
              <a:rPr lang="en-US" altLang="en-US" sz="2400" b="1" dirty="0" err="1"/>
              <a:t>Học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tập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thật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tốt</a:t>
            </a:r>
            <a:r>
              <a:rPr lang="en-US" altLang="en-US" sz="2400" b="1" dirty="0"/>
              <a:t>                  </a:t>
            </a:r>
            <a:r>
              <a:rPr lang="en-US" altLang="en-US" sz="2400" b="1" dirty="0" err="1"/>
              <a:t>Trò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giỏi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kết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đoàn</a:t>
            </a:r>
            <a:endParaRPr lang="en-US" altLang="en-US" sz="2400" b="1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/>
              <a:t>     </a:t>
            </a:r>
            <a:r>
              <a:rPr lang="en-US" altLang="en-US" sz="2400" b="1" dirty="0" err="1"/>
              <a:t>Xứng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đáng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cháu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ngoan</a:t>
            </a:r>
            <a:r>
              <a:rPr lang="en-US" altLang="en-US" sz="2400" b="1" dirty="0"/>
              <a:t>     </a:t>
            </a:r>
            <a:r>
              <a:rPr lang="en-US" altLang="en-US" sz="2400" b="1" dirty="0" err="1"/>
              <a:t>Thắm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tình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bè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bạn</a:t>
            </a:r>
            <a:endParaRPr lang="en-US" alt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C2318-5911-1E72-5815-1ECD6D5A6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73"/>
          <a:stretch/>
        </p:blipFill>
        <p:spPr>
          <a:xfrm>
            <a:off x="2257732" y="354348"/>
            <a:ext cx="7676535" cy="5039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8B224-1A32-84EC-E4AF-CBFE6E0BF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4842A0-7AC8-F07A-3687-138EBAA0E222}"/>
              </a:ext>
            </a:extLst>
          </p:cNvPr>
          <p:cNvSpPr txBox="1"/>
          <p:nvPr/>
        </p:nvSpPr>
        <p:spPr>
          <a:xfrm>
            <a:off x="3726426" y="1868129"/>
            <a:ext cx="569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Đàm thoại trích dẫn</a:t>
            </a:r>
          </a:p>
        </p:txBody>
      </p:sp>
    </p:spTree>
    <p:extLst>
      <p:ext uri="{BB962C8B-B14F-4D97-AF65-F5344CB8AC3E}">
        <p14:creationId xmlns:p14="http://schemas.microsoft.com/office/powerpoint/2010/main" val="3089364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DD44C-C001-CB5A-2ADF-07C43378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400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1580F-58A6-797A-849C-632FA4389B2C}"/>
              </a:ext>
            </a:extLst>
          </p:cNvPr>
          <p:cNvSpPr txBox="1"/>
          <p:nvPr/>
        </p:nvSpPr>
        <p:spPr>
          <a:xfrm>
            <a:off x="3598608" y="2064774"/>
            <a:ext cx="560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Bài thơ có tên là gì. Do ai sáng tác?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8C711-5FC5-194E-0398-EF27B891C5EA}"/>
              </a:ext>
            </a:extLst>
          </p:cNvPr>
          <p:cNvSpPr txBox="1"/>
          <p:nvPr/>
        </p:nvSpPr>
        <p:spPr>
          <a:xfrm>
            <a:off x="4178709" y="2607835"/>
            <a:ext cx="4336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Bài thơ: Tình bạn</a:t>
            </a:r>
          </a:p>
          <a:p>
            <a:r>
              <a:rPr lang="en-US" sz="2400" b="1">
                <a:solidFill>
                  <a:schemeClr val="bg1"/>
                </a:solidFill>
              </a:rPr>
              <a:t>Tác giả : Trần Thị Thanh Hương</a:t>
            </a:r>
          </a:p>
        </p:txBody>
      </p:sp>
    </p:spTree>
    <p:extLst>
      <p:ext uri="{BB962C8B-B14F-4D97-AF65-F5344CB8AC3E}">
        <p14:creationId xmlns:p14="http://schemas.microsoft.com/office/powerpoint/2010/main" val="1795429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DD44C-C001-CB5A-2ADF-07C43378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t="1" r="1081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1580F-58A6-797A-849C-632FA4389B2C}"/>
              </a:ext>
            </a:extLst>
          </p:cNvPr>
          <p:cNvSpPr txBox="1"/>
          <p:nvPr/>
        </p:nvSpPr>
        <p:spPr>
          <a:xfrm>
            <a:off x="4168876" y="2231922"/>
            <a:ext cx="620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Bài thơ có những nhân vật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57004-9676-5696-A69C-26F5CBE6B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1" b="64943" l="17378" r="39646">
                        <a14:foregroundMark x1="25598" y1="15661" x2="25598" y2="15661"/>
                        <a14:foregroundMark x1="39750" y1="28879" x2="39750" y2="28879"/>
                        <a14:foregroundMark x1="17378" y1="43966" x2="17378" y2="43966"/>
                      </a14:backgroundRemoval>
                    </a14:imgEffect>
                  </a14:imgLayer>
                </a14:imgProps>
              </a:ext>
            </a:extLst>
          </a:blip>
          <a:srcRect l="15371" t="12519" r="59734" b="29123"/>
          <a:stretch/>
        </p:blipFill>
        <p:spPr>
          <a:xfrm flipH="1">
            <a:off x="2317171" y="3569979"/>
            <a:ext cx="1770766" cy="3054519"/>
          </a:xfrm>
          <a:prstGeom prst="rect">
            <a:avLst/>
          </a:prstGeom>
        </p:spPr>
      </p:pic>
      <p:pic>
        <p:nvPicPr>
          <p:cNvPr id="3" name="Picture 2" descr="A group of cartoon animals&#10;&#10;Description automatically generated">
            <a:extLst>
              <a:ext uri="{FF2B5EF4-FFF2-40B4-BE49-F238E27FC236}">
                <a16:creationId xmlns:a16="http://schemas.microsoft.com/office/drawing/2014/main" id="{E1FB308E-DF91-BD46-22AF-94F81C3F2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1" r="81305" b="7401"/>
          <a:stretch/>
        </p:blipFill>
        <p:spPr>
          <a:xfrm flipH="1">
            <a:off x="4354009" y="3458522"/>
            <a:ext cx="1931965" cy="3054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9C668-D65B-BB0B-EF6B-4F4CEC01A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87203" y="1904395"/>
            <a:ext cx="1851898" cy="480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56AB6-899D-5E3D-EF0B-76B125764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3960" y="3458522"/>
            <a:ext cx="1963296" cy="320877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6CA1D2-4AA4-7C71-F057-09B97459AC0F}"/>
              </a:ext>
            </a:extLst>
          </p:cNvPr>
          <p:cNvGrpSpPr/>
          <p:nvPr/>
        </p:nvGrpSpPr>
        <p:grpSpPr>
          <a:xfrm>
            <a:off x="304799" y="1297858"/>
            <a:ext cx="2923845" cy="2615381"/>
            <a:chOff x="304799" y="1297858"/>
            <a:chExt cx="2923845" cy="2615381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B8BBB6A0-146F-FFC0-2460-4E2F115BFC38}"/>
                </a:ext>
              </a:extLst>
            </p:cNvPr>
            <p:cNvSpPr/>
            <p:nvPr/>
          </p:nvSpPr>
          <p:spPr>
            <a:xfrm>
              <a:off x="304799" y="1297858"/>
              <a:ext cx="2923845" cy="2615381"/>
            </a:xfrm>
            <a:prstGeom prst="cloud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8486A2-7975-AB15-35E8-74A00919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80" b="98023" l="4619" r="90993">
                          <a14:foregroundMark x1="17321" y1="9887" x2="22402" y2="22034"/>
                          <a14:foregroundMark x1="25404" y1="7062" x2="26790" y2="19492"/>
                          <a14:foregroundMark x1="4619" y1="37853" x2="10393" y2="53955"/>
                          <a14:foregroundMark x1="28868" y1="82203" x2="39723" y2="98305"/>
                          <a14:foregroundMark x1="88684" y1="58192" x2="90993" y2="71751"/>
                          <a14:foregroundMark x1="32333" y1="11017" x2="34411" y2="223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077" y="1559893"/>
              <a:ext cx="2215787" cy="1811521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</p:spPr>
        </p:pic>
      </p:grpSp>
    </p:spTree>
    <p:extLst>
      <p:ext uri="{BB962C8B-B14F-4D97-AF65-F5344CB8AC3E}">
        <p14:creationId xmlns:p14="http://schemas.microsoft.com/office/powerpoint/2010/main" val="34767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DD44C-C001-CB5A-2ADF-07C43378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t="1" r="10818" b="1"/>
          <a:stretch/>
        </p:blipFill>
        <p:spPr>
          <a:xfrm>
            <a:off x="20" y="-82258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1580F-58A6-797A-849C-632FA4389B2C}"/>
              </a:ext>
            </a:extLst>
          </p:cNvPr>
          <p:cNvSpPr txBox="1"/>
          <p:nvPr/>
        </p:nvSpPr>
        <p:spPr>
          <a:xfrm>
            <a:off x="3531919" y="2270913"/>
            <a:ext cx="620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Khi đến lớp học các bạn đã phát hiện ra điều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57004-9676-5696-A69C-26F5CBE6B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1" b="64943" l="17378" r="39646">
                        <a14:foregroundMark x1="25598" y1="15661" x2="25598" y2="15661"/>
                        <a14:foregroundMark x1="39750" y1="28879" x2="39750" y2="28879"/>
                        <a14:foregroundMark x1="17378" y1="43966" x2="17378" y2="43966"/>
                      </a14:backgroundRemoval>
                    </a14:imgEffect>
                  </a14:imgLayer>
                </a14:imgProps>
              </a:ext>
            </a:extLst>
          </a:blip>
          <a:srcRect l="15371" t="12519" r="59734" b="29123"/>
          <a:stretch/>
        </p:blipFill>
        <p:spPr>
          <a:xfrm flipH="1">
            <a:off x="3542253" y="3719941"/>
            <a:ext cx="1718363" cy="3054519"/>
          </a:xfrm>
          <a:prstGeom prst="rect">
            <a:avLst/>
          </a:prstGeom>
        </p:spPr>
      </p:pic>
      <p:pic>
        <p:nvPicPr>
          <p:cNvPr id="3" name="Picture 2" descr="A group of cartoon animals&#10;&#10;Description automatically generated">
            <a:extLst>
              <a:ext uri="{FF2B5EF4-FFF2-40B4-BE49-F238E27FC236}">
                <a16:creationId xmlns:a16="http://schemas.microsoft.com/office/drawing/2014/main" id="{E1FB308E-DF91-BD46-22AF-94F81C3F2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1" r="81305" b="7401"/>
          <a:stretch/>
        </p:blipFill>
        <p:spPr>
          <a:xfrm flipH="1">
            <a:off x="5519911" y="3535651"/>
            <a:ext cx="1931965" cy="3054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9C668-D65B-BB0B-EF6B-4F4CEC01A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01120" y="2055767"/>
            <a:ext cx="1851898" cy="480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56AB6-899D-5E3D-EF0B-76B125764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672" y="3661650"/>
            <a:ext cx="1791820" cy="29285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6CA1D2-4AA4-7C71-F057-09B97459AC0F}"/>
              </a:ext>
            </a:extLst>
          </p:cNvPr>
          <p:cNvGrpSpPr/>
          <p:nvPr/>
        </p:nvGrpSpPr>
        <p:grpSpPr>
          <a:xfrm>
            <a:off x="545140" y="1678987"/>
            <a:ext cx="2571685" cy="2637374"/>
            <a:chOff x="304799" y="1297858"/>
            <a:chExt cx="2923845" cy="2615381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B8BBB6A0-146F-FFC0-2460-4E2F115BFC38}"/>
                </a:ext>
              </a:extLst>
            </p:cNvPr>
            <p:cNvSpPr/>
            <p:nvPr/>
          </p:nvSpPr>
          <p:spPr>
            <a:xfrm>
              <a:off x="304799" y="1297858"/>
              <a:ext cx="2923845" cy="2615381"/>
            </a:xfrm>
            <a:prstGeom prst="cloud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8486A2-7975-AB15-35E8-74A00919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80" b="98023" l="4619" r="90993">
                          <a14:foregroundMark x1="17321" y1="9887" x2="22402" y2="22034"/>
                          <a14:foregroundMark x1="25404" y1="7062" x2="26790" y2="19492"/>
                          <a14:foregroundMark x1="4619" y1="37853" x2="10393" y2="53955"/>
                          <a14:foregroundMark x1="28868" y1="82203" x2="39723" y2="98305"/>
                          <a14:foregroundMark x1="88684" y1="58192" x2="90993" y2="71751"/>
                          <a14:foregroundMark x1="32333" y1="11017" x2="34411" y2="223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077" y="1559893"/>
              <a:ext cx="2215787" cy="1811521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</p:spPr>
        </p:pic>
      </p:grpSp>
    </p:spTree>
    <p:extLst>
      <p:ext uri="{BB962C8B-B14F-4D97-AF65-F5344CB8AC3E}">
        <p14:creationId xmlns:p14="http://schemas.microsoft.com/office/powerpoint/2010/main" val="393964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DD44C-C001-CB5A-2ADF-07C433787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t="1" r="10818" b="1"/>
          <a:stretch/>
        </p:blipFill>
        <p:spPr>
          <a:xfrm>
            <a:off x="20" y="-82258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1580F-58A6-797A-849C-632FA4389B2C}"/>
              </a:ext>
            </a:extLst>
          </p:cNvPr>
          <p:cNvSpPr txBox="1"/>
          <p:nvPr/>
        </p:nvSpPr>
        <p:spPr>
          <a:xfrm>
            <a:off x="3531919" y="2270913"/>
            <a:ext cx="620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Khi biết bạn thỏ bị ốm thì các bạn trong lớp như thế nào?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57004-9676-5696-A69C-26F5CBE6B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1" b="64943" l="17378" r="39646">
                        <a14:foregroundMark x1="25598" y1="15661" x2="25598" y2="15661"/>
                        <a14:foregroundMark x1="39750" y1="28879" x2="39750" y2="28879"/>
                        <a14:foregroundMark x1="17378" y1="43966" x2="17378" y2="43966"/>
                      </a14:backgroundRemoval>
                    </a14:imgEffect>
                  </a14:imgLayer>
                </a14:imgProps>
              </a:ext>
            </a:extLst>
          </a:blip>
          <a:srcRect l="15371" t="12519" r="59734" b="29123"/>
          <a:stretch/>
        </p:blipFill>
        <p:spPr>
          <a:xfrm flipH="1">
            <a:off x="780973" y="3893444"/>
            <a:ext cx="1718363" cy="3054519"/>
          </a:xfrm>
          <a:prstGeom prst="rect">
            <a:avLst/>
          </a:prstGeom>
        </p:spPr>
      </p:pic>
      <p:pic>
        <p:nvPicPr>
          <p:cNvPr id="3" name="Picture 2" descr="A group of cartoon animals&#10;&#10;Description automatically generated">
            <a:extLst>
              <a:ext uri="{FF2B5EF4-FFF2-40B4-BE49-F238E27FC236}">
                <a16:creationId xmlns:a16="http://schemas.microsoft.com/office/drawing/2014/main" id="{E1FB308E-DF91-BD46-22AF-94F81C3F2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1" r="81305" b="7401"/>
          <a:stretch/>
        </p:blipFill>
        <p:spPr>
          <a:xfrm flipH="1">
            <a:off x="7461269" y="3774356"/>
            <a:ext cx="1931965" cy="3054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9C668-D65B-BB0B-EF6B-4F4CEC01A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40258" y="2055767"/>
            <a:ext cx="1851898" cy="4802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56AB6-899D-5E3D-EF0B-76B125764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313813" y="3928198"/>
            <a:ext cx="1851897" cy="292852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A0D2D13-4E28-BE4A-8EB4-EAB68A112485}"/>
              </a:ext>
            </a:extLst>
          </p:cNvPr>
          <p:cNvSpPr/>
          <p:nvPr/>
        </p:nvSpPr>
        <p:spPr>
          <a:xfrm>
            <a:off x="1464265" y="2369574"/>
            <a:ext cx="1377935" cy="13908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1" descr="Khe123">
            <a:extLst>
              <a:ext uri="{FF2B5EF4-FFF2-40B4-BE49-F238E27FC236}">
                <a16:creationId xmlns:a16="http://schemas.microsoft.com/office/drawing/2014/main" id="{2032B1C7-0098-FF39-C33D-990D657B5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59" y="2694032"/>
            <a:ext cx="1068135" cy="83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02D3778-CD4D-D44A-1C4D-DB58F38F0BD1}"/>
              </a:ext>
            </a:extLst>
          </p:cNvPr>
          <p:cNvSpPr/>
          <p:nvPr/>
        </p:nvSpPr>
        <p:spPr>
          <a:xfrm rot="1613020">
            <a:off x="5016066" y="3461402"/>
            <a:ext cx="1377935" cy="13908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0175CC-2B64-C975-47F1-8BEA1EB78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850" y="3832328"/>
            <a:ext cx="960365" cy="69359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8DBBA58E-558F-BF6D-65D9-692E3D8E0DFF}"/>
              </a:ext>
            </a:extLst>
          </p:cNvPr>
          <p:cNvSpPr/>
          <p:nvPr/>
        </p:nvSpPr>
        <p:spPr>
          <a:xfrm rot="12979478">
            <a:off x="8956630" y="2994280"/>
            <a:ext cx="1377935" cy="13908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15CA51-1456-8495-EB77-76158CCF77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2457" y="3253372"/>
            <a:ext cx="833359" cy="759217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4CA9D959-12F1-4E04-3D13-D0F51A070610}"/>
              </a:ext>
            </a:extLst>
          </p:cNvPr>
          <p:cNvSpPr/>
          <p:nvPr/>
        </p:nvSpPr>
        <p:spPr>
          <a:xfrm rot="19639651">
            <a:off x="6579023" y="2872096"/>
            <a:ext cx="1377935" cy="1390830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92994A-4692-FDFD-30B4-F52D3CB60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1408" y="3143011"/>
            <a:ext cx="912344" cy="8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A471A-12E5-0F9E-79C4-6521A859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400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DFD096-0E94-3D71-2196-F4E042347713}"/>
              </a:ext>
            </a:extLst>
          </p:cNvPr>
          <p:cNvSpPr txBox="1"/>
          <p:nvPr/>
        </p:nvSpPr>
        <p:spPr>
          <a:xfrm>
            <a:off x="3608439" y="2281084"/>
            <a:ext cx="563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Các con thấy tình bạn của các bạn dành cho thỏ như thế nào?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89731B1-614F-268D-8305-1054CDB12161}"/>
              </a:ext>
            </a:extLst>
          </p:cNvPr>
          <p:cNvSpPr/>
          <p:nvPr/>
        </p:nvSpPr>
        <p:spPr>
          <a:xfrm>
            <a:off x="2871019" y="3254477"/>
            <a:ext cx="5928852" cy="3244646"/>
          </a:xfrm>
          <a:prstGeom prst="cloud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74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A471A-12E5-0F9E-79C4-6521A859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400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DFD096-0E94-3D71-2196-F4E042347713}"/>
              </a:ext>
            </a:extLst>
          </p:cNvPr>
          <p:cNvSpPr txBox="1"/>
          <p:nvPr/>
        </p:nvSpPr>
        <p:spPr>
          <a:xfrm>
            <a:off x="3549446" y="2480272"/>
            <a:ext cx="563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Nếu như trong lớp mình có bạn bị ốm thì con sẽ làm gì? </a:t>
            </a:r>
          </a:p>
        </p:txBody>
      </p:sp>
    </p:spTree>
    <p:extLst>
      <p:ext uri="{BB962C8B-B14F-4D97-AF65-F5344CB8AC3E}">
        <p14:creationId xmlns:p14="http://schemas.microsoft.com/office/powerpoint/2010/main" val="3622451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B1A8FD-F8DA-BA65-20E2-E27BAD8AB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412"/>
            <a:ext cx="12192000" cy="690282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02FD3F-6475-BAEF-731C-D8C4EF28DB96}"/>
              </a:ext>
            </a:extLst>
          </p:cNvPr>
          <p:cNvSpPr txBox="1"/>
          <p:nvPr/>
        </p:nvSpPr>
        <p:spPr>
          <a:xfrm>
            <a:off x="2792361" y="147483"/>
            <a:ext cx="677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Giáo dục trẻ: Biết yêu thương quan tâm giúp đỡ bạn</a:t>
            </a:r>
          </a:p>
        </p:txBody>
      </p:sp>
    </p:spTree>
    <p:extLst>
      <p:ext uri="{BB962C8B-B14F-4D97-AF65-F5344CB8AC3E}">
        <p14:creationId xmlns:p14="http://schemas.microsoft.com/office/powerpoint/2010/main" val="3444079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7A471A-12E5-0F9E-79C4-6521A859E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400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DFD096-0E94-3D71-2196-F4E042347713}"/>
              </a:ext>
            </a:extLst>
          </p:cNvPr>
          <p:cNvSpPr txBox="1"/>
          <p:nvPr/>
        </p:nvSpPr>
        <p:spPr>
          <a:xfrm>
            <a:off x="3549446" y="2480272"/>
            <a:ext cx="563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Nếu như trong lớp mình có bạn bị ốm thì con sẽ làm gì?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94667-0B70-ADF9-ED51-4FACADA3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7" y="1800532"/>
            <a:ext cx="5886297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18C29-6218-459F-A228-15E7A65513E2}"/>
              </a:ext>
            </a:extLst>
          </p:cNvPr>
          <p:cNvSpPr txBox="1"/>
          <p:nvPr/>
        </p:nvSpPr>
        <p:spPr>
          <a:xfrm>
            <a:off x="3864077" y="4685607"/>
            <a:ext cx="570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Bài hát: Lớp chúng ta đoàn kết</a:t>
            </a:r>
          </a:p>
        </p:txBody>
      </p:sp>
    </p:spTree>
    <p:extLst>
      <p:ext uri="{BB962C8B-B14F-4D97-AF65-F5344CB8AC3E}">
        <p14:creationId xmlns:p14="http://schemas.microsoft.com/office/powerpoint/2010/main" val="1147579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E02739-1911-48D5-8167-40636B01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52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98CFB7-7739-494A-B5A4-E93068D1BAD0}"/>
              </a:ext>
            </a:extLst>
          </p:cNvPr>
          <p:cNvSpPr txBox="1"/>
          <p:nvPr/>
        </p:nvSpPr>
        <p:spPr>
          <a:xfrm>
            <a:off x="1524000" y="2134258"/>
            <a:ext cx="9144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5500" b="1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500" b="1" dirty="0" err="1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500" b="1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500" b="1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5500" b="1" dirty="0">
                <a:solidFill>
                  <a:srgbClr val="1E07C9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084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288EA-7BE6-4109-9C4D-7B710BA86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174E440E-1719-4B5E-A715-ECAB178F8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539" y="1039292"/>
            <a:ext cx="797029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Giờ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quen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hôm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nay 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đã kết thúc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</a:t>
            </a:r>
            <a:endParaRPr lang="vi-VN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Cảm ơn các con!</a:t>
            </a:r>
            <a:endParaRPr lang="en-US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Cô </a:t>
            </a:r>
            <a:r>
              <a:rPr lang="vi-VN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chúc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con </a:t>
            </a:r>
            <a:r>
              <a:rPr lang="en-US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luôn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chăm ngoan </a:t>
            </a:r>
            <a:r>
              <a:rPr lang="vi-VN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vi-VN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giỏi</a:t>
            </a:r>
            <a:r>
              <a:rPr lang="en-US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!</a:t>
            </a:r>
            <a:endParaRPr lang="vi-VN" alt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5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Border-88074">
            <a:extLst>
              <a:ext uri="{FF2B5EF4-FFF2-40B4-BE49-F238E27FC236}">
                <a16:creationId xmlns:a16="http://schemas.microsoft.com/office/drawing/2014/main" id="{8360DD1F-AA5B-7807-A5BF-5F0C9E3FA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>
            <a:extLst>
              <a:ext uri="{FF2B5EF4-FFF2-40B4-BE49-F238E27FC236}">
                <a16:creationId xmlns:a16="http://schemas.microsoft.com/office/drawing/2014/main" id="{36EE9FD8-8CD5-B9B9-C93A-DC94338C1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2192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124" name="Text Box 6">
            <a:extLst>
              <a:ext uri="{FF2B5EF4-FFF2-40B4-BE49-F238E27FC236}">
                <a16:creationId xmlns:a16="http://schemas.microsoft.com/office/drawing/2014/main" id="{F26FFB32-DF9D-B439-8053-CEAC0093E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2819400"/>
            <a:ext cx="58959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600" b="1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3600" b="1">
              <a:solidFill>
                <a:srgbClr val="FF0000"/>
              </a:solidFill>
            </a:endParaRPr>
          </a:p>
          <a:p>
            <a:pPr algn="ctr" eaLnBrk="1" hangingPunct="1"/>
            <a:endParaRPr lang="en-US" altLang="en-US" sz="4400">
              <a:solidFill>
                <a:srgbClr val="FF0000"/>
              </a:solidFill>
            </a:endParaRPr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EFFDECC7-C7CB-9190-C9ED-A811FED96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648201"/>
            <a:ext cx="184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000" b="1">
              <a:solidFill>
                <a:srgbClr val="9900CC"/>
              </a:solidFill>
            </a:endParaRPr>
          </a:p>
          <a:p>
            <a:pPr eaLnBrk="1" hangingPunct="1"/>
            <a:endParaRPr lang="en-US" altLang="en-US" sz="3000" b="1">
              <a:solidFill>
                <a:schemeClr val="accent2"/>
              </a:solidFill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D96F0279-3203-DB7B-3DF7-E1521B764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9336" y="685800"/>
            <a:ext cx="46166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6FEECD21-E382-F83D-0DAF-CCCF61527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762001"/>
            <a:ext cx="74676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      </a:t>
            </a:r>
          </a:p>
        </p:txBody>
      </p:sp>
      <p:pic>
        <p:nvPicPr>
          <p:cNvPr id="27660" name="Picture 12" descr="BCKMC007">
            <a:extLst>
              <a:ext uri="{FF2B5EF4-FFF2-40B4-BE49-F238E27FC236}">
                <a16:creationId xmlns:a16="http://schemas.microsoft.com/office/drawing/2014/main" id="{3111F114-12D8-9F5D-56E2-02302C2D4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228600"/>
            <a:ext cx="86963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13">
            <a:extLst>
              <a:ext uri="{FF2B5EF4-FFF2-40B4-BE49-F238E27FC236}">
                <a16:creationId xmlns:a16="http://schemas.microsoft.com/office/drawing/2014/main" id="{4403151C-2418-D1EF-5CAA-5A40E495A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101850"/>
            <a:ext cx="62609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“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833 0.05486 C 0.45833 0.05532 0.20087 0.00717 -0.0566 -0.0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47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3">
            <a:extLst>
              <a:ext uri="{FF2B5EF4-FFF2-40B4-BE49-F238E27FC236}">
                <a16:creationId xmlns:a16="http://schemas.microsoft.com/office/drawing/2014/main" id="{A8BE15E2-3DD1-6C72-86F6-A0B1765B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"/>
            <a:ext cx="792480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b="1" dirty="0">
                <a:solidFill>
                  <a:srgbClr val="9900CC"/>
                </a:solidFill>
              </a:rPr>
              <a:t>                       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BẠN</a:t>
            </a:r>
          </a:p>
          <a:p>
            <a:pPr eaLnBrk="1" hangingPunct="1"/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endParaRPr lang="en-US" altLang="en-US" sz="28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Thây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“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altLang="en-US" sz="28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      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8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eaLnBrk="1" hangingPunct="1"/>
            <a:r>
              <a:rPr lang="en-US" altLang="en-US" dirty="0">
                <a:solidFill>
                  <a:srgbClr val="33CC33"/>
                </a:solidFill>
              </a:rPr>
              <a:t>.</a:t>
            </a:r>
            <a:endParaRPr lang="en-US" altLang="en-US" sz="3300" dirty="0">
              <a:solidFill>
                <a:srgbClr val="9900CC"/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en-US" altLang="en-US" sz="3300" dirty="0">
              <a:solidFill>
                <a:srgbClr val="9900CC"/>
              </a:solidFill>
            </a:endParaRPr>
          </a:p>
          <a:p>
            <a:pPr eaLnBrk="1" hangingPunct="1"/>
            <a:endParaRPr lang="en-US" altLang="en-US" sz="5000" b="1" dirty="0">
              <a:solidFill>
                <a:srgbClr val="FF0000"/>
              </a:solidFill>
            </a:endParaRPr>
          </a:p>
          <a:p>
            <a:pPr eaLnBrk="1" hangingPunct="1"/>
            <a:endParaRPr lang="en-US" altLang="en-US" sz="5000" b="1" dirty="0">
              <a:solidFill>
                <a:srgbClr val="FF0000"/>
              </a:solidFill>
            </a:endParaRPr>
          </a:p>
        </p:txBody>
      </p:sp>
      <p:sp>
        <p:nvSpPr>
          <p:cNvPr id="6147" name="AutoShape 17">
            <a:extLst>
              <a:ext uri="{FF2B5EF4-FFF2-40B4-BE49-F238E27FC236}">
                <a16:creationId xmlns:a16="http://schemas.microsoft.com/office/drawing/2014/main" id="{525C70F5-649C-A357-2FFA-CAF1666451BC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4339432" y="1070769"/>
            <a:ext cx="95250" cy="87313"/>
          </a:xfrm>
          <a:prstGeom prst="rtTriangle">
            <a:avLst/>
          </a:prstGeom>
          <a:solidFill>
            <a:srgbClr val="99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48" name="AutoShape 18">
            <a:extLst>
              <a:ext uri="{FF2B5EF4-FFF2-40B4-BE49-F238E27FC236}">
                <a16:creationId xmlns:a16="http://schemas.microsoft.com/office/drawing/2014/main" id="{4C3E7575-5268-6869-7BC7-4F44E7488952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3506788" y="1065213"/>
            <a:ext cx="76200" cy="79375"/>
          </a:xfrm>
          <a:prstGeom prst="rtTriangle">
            <a:avLst/>
          </a:prstGeom>
          <a:solidFill>
            <a:srgbClr val="99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49" name="AutoShape 19">
            <a:extLst>
              <a:ext uri="{FF2B5EF4-FFF2-40B4-BE49-F238E27FC236}">
                <a16:creationId xmlns:a16="http://schemas.microsoft.com/office/drawing/2014/main" id="{99BE91D1-0049-1F01-98CC-DE87CED90890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7545388" y="531813"/>
            <a:ext cx="76200" cy="79375"/>
          </a:xfrm>
          <a:prstGeom prst="rtTriangle">
            <a:avLst/>
          </a:prstGeom>
          <a:solidFill>
            <a:srgbClr val="99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51" name="Rectangle 22">
            <a:extLst>
              <a:ext uri="{FF2B5EF4-FFF2-40B4-BE49-F238E27FC236}">
                <a16:creationId xmlns:a16="http://schemas.microsoft.com/office/drawing/2014/main" id="{2F9FA89D-427D-7978-D5D7-8BF02DA08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CC33"/>
                </a:solidFill>
              </a:rPr>
              <a:t>.</a:t>
            </a:r>
          </a:p>
        </p:txBody>
      </p:sp>
      <p:sp>
        <p:nvSpPr>
          <p:cNvPr id="6152" name="Rectangle 23">
            <a:extLst>
              <a:ext uri="{FF2B5EF4-FFF2-40B4-BE49-F238E27FC236}">
                <a16:creationId xmlns:a16="http://schemas.microsoft.com/office/drawing/2014/main" id="{D8FA3CBE-6C5C-F10E-D6A5-B8A1F0271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33CC33"/>
                </a:solidFill>
              </a:rPr>
              <a:t>.</a:t>
            </a:r>
          </a:p>
        </p:txBody>
      </p:sp>
      <p:sp>
        <p:nvSpPr>
          <p:cNvPr id="6153" name="Rectangle 24">
            <a:extLst>
              <a:ext uri="{FF2B5EF4-FFF2-40B4-BE49-F238E27FC236}">
                <a16:creationId xmlns:a16="http://schemas.microsoft.com/office/drawing/2014/main" id="{17D7449C-21F9-C9A1-74CC-5DC111E35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1371601"/>
            <a:ext cx="3603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0">
                <a:solidFill>
                  <a:srgbClr val="9900CC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4DF34-1D79-0426-CB62-0C167E38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541" y="2393504"/>
            <a:ext cx="6325147" cy="39992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Khe123">
            <a:extLst>
              <a:ext uri="{FF2B5EF4-FFF2-40B4-BE49-F238E27FC236}">
                <a16:creationId xmlns:a16="http://schemas.microsoft.com/office/drawing/2014/main" id="{75D9447A-6ABE-FC7F-C1FC-4915CC6E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562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Line 18">
            <a:extLst>
              <a:ext uri="{FF2B5EF4-FFF2-40B4-BE49-F238E27FC236}">
                <a16:creationId xmlns:a16="http://schemas.microsoft.com/office/drawing/2014/main" id="{B507808F-882D-4DF6-DEE5-9A3D97A760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34200" y="2133600"/>
            <a:ext cx="1828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Rectangle 22">
            <a:extLst>
              <a:ext uri="{FF2B5EF4-FFF2-40B4-BE49-F238E27FC236}">
                <a16:creationId xmlns:a16="http://schemas.microsoft.com/office/drawing/2014/main" id="{86F84020-77BD-5A68-B797-7C28F096D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604385"/>
            <a:ext cx="6096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3300"/>
                </a:solidFill>
              </a:rPr>
              <a:t> 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eaLnBrk="1" hangingPunct="1"/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AutoShape 27">
            <a:extLst>
              <a:ext uri="{FF2B5EF4-FFF2-40B4-BE49-F238E27FC236}">
                <a16:creationId xmlns:a16="http://schemas.microsoft.com/office/drawing/2014/main" id="{1AFDAC7F-E48C-0E21-A2F1-05D69C3DCE41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4034632" y="4652169"/>
            <a:ext cx="95250" cy="87313"/>
          </a:xfrm>
          <a:prstGeom prst="rtTriangle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7175" name="Rectangle 28">
            <a:extLst>
              <a:ext uri="{FF2B5EF4-FFF2-40B4-BE49-F238E27FC236}">
                <a16:creationId xmlns:a16="http://schemas.microsoft.com/office/drawing/2014/main" id="{E2BDE7D7-3735-0BD5-291D-1E1718748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CC"/>
                </a:solidFill>
              </a:rPr>
              <a:t>.</a:t>
            </a:r>
          </a:p>
        </p:txBody>
      </p:sp>
      <p:sp>
        <p:nvSpPr>
          <p:cNvPr id="7176" name="Rectangle 29">
            <a:extLst>
              <a:ext uri="{FF2B5EF4-FFF2-40B4-BE49-F238E27FC236}">
                <a16:creationId xmlns:a16="http://schemas.microsoft.com/office/drawing/2014/main" id="{1CA83EE3-CE11-A896-F08F-C7D232BF6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CC"/>
                </a:solidFill>
              </a:rPr>
              <a:t>.</a:t>
            </a:r>
          </a:p>
        </p:txBody>
      </p:sp>
      <p:sp>
        <p:nvSpPr>
          <p:cNvPr id="7177" name="Rectangle 30">
            <a:extLst>
              <a:ext uri="{FF2B5EF4-FFF2-40B4-BE49-F238E27FC236}">
                <a16:creationId xmlns:a16="http://schemas.microsoft.com/office/drawing/2014/main" id="{3C3AD963-8EC8-2B9F-C6D7-2949A18DC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334001"/>
            <a:ext cx="39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003300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EB289-0657-D529-5BF7-91AA47554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61" b="64943" l="17378" r="39646">
                        <a14:foregroundMark x1="25598" y1="15661" x2="25598" y2="15661"/>
                        <a14:foregroundMark x1="39750" y1="28879" x2="39750" y2="28879"/>
                        <a14:foregroundMark x1="17378" y1="43966" x2="17378" y2="43966"/>
                      </a14:backgroundRemoval>
                    </a14:imgEffect>
                  </a14:imgLayer>
                </a14:imgProps>
              </a:ext>
            </a:extLst>
          </a:blip>
          <a:srcRect l="15371" t="12519" r="59734" b="29123"/>
          <a:stretch/>
        </p:blipFill>
        <p:spPr>
          <a:xfrm flipH="1">
            <a:off x="8455741" y="629765"/>
            <a:ext cx="2340077" cy="4036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 descr="chanh">
            <a:extLst>
              <a:ext uri="{FF2B5EF4-FFF2-40B4-BE49-F238E27FC236}">
                <a16:creationId xmlns:a16="http://schemas.microsoft.com/office/drawing/2014/main" id="{B4B32A7A-85D3-BD69-64CE-2FE4658B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5756" r="13142" b="10791"/>
          <a:stretch>
            <a:fillRect/>
          </a:stretch>
        </p:blipFill>
        <p:spPr bwMode="auto">
          <a:xfrm>
            <a:off x="2133600" y="266700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chanhdualeo">
            <a:extLst>
              <a:ext uri="{FF2B5EF4-FFF2-40B4-BE49-F238E27FC236}">
                <a16:creationId xmlns:a16="http://schemas.microsoft.com/office/drawing/2014/main" id="{F8855544-2280-F984-5BC3-33AE5CE3A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r="11949" b="2499"/>
          <a:stretch>
            <a:fillRect/>
          </a:stretch>
        </p:blipFill>
        <p:spPr bwMode="auto">
          <a:xfrm>
            <a:off x="2133600" y="2286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Line 19">
            <a:extLst>
              <a:ext uri="{FF2B5EF4-FFF2-40B4-BE49-F238E27FC236}">
                <a16:creationId xmlns:a16="http://schemas.microsoft.com/office/drawing/2014/main" id="{6F8AFC0C-CC3E-A849-830B-EC0C4F50BB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2590800"/>
            <a:ext cx="2971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Line 20">
            <a:extLst>
              <a:ext uri="{FF2B5EF4-FFF2-40B4-BE49-F238E27FC236}">
                <a16:creationId xmlns:a16="http://schemas.microsoft.com/office/drawing/2014/main" id="{5C149053-67D6-AA1D-6975-BB6E0D7568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05200" y="1295400"/>
            <a:ext cx="3048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Rectangle 23">
            <a:extLst>
              <a:ext uri="{FF2B5EF4-FFF2-40B4-BE49-F238E27FC236}">
                <a16:creationId xmlns:a16="http://schemas.microsoft.com/office/drawing/2014/main" id="{157589C4-93B0-508C-81F3-67B944D97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05401"/>
            <a:ext cx="7315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b="1" dirty="0">
                <a:solidFill>
                  <a:srgbClr val="FF0000"/>
                </a:solidFill>
              </a:rPr>
              <a:t>         </a:t>
            </a:r>
            <a:r>
              <a:rPr lang="en-US" altLang="en-US" sz="3600" b="1" dirty="0" err="1"/>
              <a:t>Mèo</a:t>
            </a:r>
            <a:r>
              <a:rPr lang="en-US" altLang="en-US" sz="3600" b="1" dirty="0"/>
              <a:t> 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t</a:t>
            </a:r>
            <a:r>
              <a:rPr lang="en-US" altLang="en-US" sz="3600" b="1" dirty="0" err="1"/>
              <a:t>ôi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mu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a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a</a:t>
            </a:r>
            <a:r>
              <a:rPr lang="en-US" altLang="en-US" sz="3600" b="1" dirty="0" err="1"/>
              <a:t>nh</a:t>
            </a:r>
            <a:endParaRPr lang="en-US" altLang="en-US" sz="3600" b="1" dirty="0"/>
          </a:p>
          <a:p>
            <a:pPr eaLnBrk="1" hangingPunct="1"/>
            <a:r>
              <a:rPr lang="en-US" altLang="en-US" sz="3600" b="1" dirty="0"/>
              <a:t>      </a:t>
            </a:r>
            <a:r>
              <a:rPr lang="en-US" altLang="en-US" sz="3600" b="1" dirty="0" err="1"/>
              <a:t>Đ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á</a:t>
            </a:r>
            <a:r>
              <a:rPr lang="en-US" altLang="en-US" sz="3600" b="1" dirty="0" err="1"/>
              <a:t>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đường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át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ngọ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t</a:t>
            </a:r>
            <a:endParaRPr lang="en-US" alt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8199" name="Rectangle 28">
            <a:extLst>
              <a:ext uri="{FF2B5EF4-FFF2-40B4-BE49-F238E27FC236}">
                <a16:creationId xmlns:a16="http://schemas.microsoft.com/office/drawing/2014/main" id="{145FBE09-1E89-B1A3-0A12-425160410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CC"/>
                </a:solidFill>
              </a:rPr>
              <a:t>.</a:t>
            </a:r>
          </a:p>
        </p:txBody>
      </p:sp>
      <p:sp>
        <p:nvSpPr>
          <p:cNvPr id="8200" name="Rectangle 29">
            <a:extLst>
              <a:ext uri="{FF2B5EF4-FFF2-40B4-BE49-F238E27FC236}">
                <a16:creationId xmlns:a16="http://schemas.microsoft.com/office/drawing/2014/main" id="{58EAD581-3545-8249-E983-953402E09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175" y="324643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9900CC"/>
                </a:solidFill>
              </a:rPr>
              <a:t>.</a:t>
            </a:r>
          </a:p>
        </p:txBody>
      </p:sp>
      <p:sp>
        <p:nvSpPr>
          <p:cNvPr id="8201" name="AutoShape 31">
            <a:extLst>
              <a:ext uri="{FF2B5EF4-FFF2-40B4-BE49-F238E27FC236}">
                <a16:creationId xmlns:a16="http://schemas.microsoft.com/office/drawing/2014/main" id="{F0176C58-AECA-839F-4F1D-CACE64269182}"/>
              </a:ext>
            </a:extLst>
          </p:cNvPr>
          <p:cNvSpPr>
            <a:spLocks noChangeArrowheads="1"/>
          </p:cNvSpPr>
          <p:nvPr/>
        </p:nvSpPr>
        <p:spPr bwMode="auto">
          <a:xfrm rot="7001935">
            <a:off x="3381375" y="3933825"/>
            <a:ext cx="171450" cy="76200"/>
          </a:xfrm>
          <a:prstGeom prst="rtTriangl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C6C203-F8C8-9E5A-1DF8-BF110A79F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95" t="42968" r="43141" b="13298"/>
          <a:stretch/>
        </p:blipFill>
        <p:spPr>
          <a:xfrm flipH="1">
            <a:off x="6762747" y="314008"/>
            <a:ext cx="2514602" cy="411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164-291-large">
            <a:extLst>
              <a:ext uri="{FF2B5EF4-FFF2-40B4-BE49-F238E27FC236}">
                <a16:creationId xmlns:a16="http://schemas.microsoft.com/office/drawing/2014/main" id="{0C9B5EC7-D6FA-5B86-750B-BE5F6B757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1333" r="9334" b="20000"/>
          <a:stretch>
            <a:fillRect/>
          </a:stretch>
        </p:blipFill>
        <p:spPr bwMode="auto">
          <a:xfrm>
            <a:off x="7086600" y="2057400"/>
            <a:ext cx="3429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3" name="Line 17">
            <a:extLst>
              <a:ext uri="{FF2B5EF4-FFF2-40B4-BE49-F238E27FC236}">
                <a16:creationId xmlns:a16="http://schemas.microsoft.com/office/drawing/2014/main" id="{43234B50-1290-404C-C457-7CD952B214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2819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Rectangle 20">
            <a:extLst>
              <a:ext uri="{FF2B5EF4-FFF2-40B4-BE49-F238E27FC236}">
                <a16:creationId xmlns:a16="http://schemas.microsoft.com/office/drawing/2014/main" id="{4661184F-690E-537B-26CF-A5E3AB5A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5638800"/>
            <a:ext cx="56038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Hươu</a:t>
            </a:r>
            <a:r>
              <a:rPr lang="en-US" altLang="en-US" sz="4400" b="1" dirty="0">
                <a:latin typeface="Century Gothic" panose="020B0502020202020204" pitchFamily="34" charset="0"/>
              </a:rPr>
              <a:t>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mua</a:t>
            </a:r>
            <a:r>
              <a:rPr lang="en-US" altLang="en-US" sz="4400" b="1" dirty="0">
                <a:latin typeface="Century Gothic" panose="020B0502020202020204" pitchFamily="34" charset="0"/>
              </a:rPr>
              <a:t>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sữa</a:t>
            </a:r>
            <a:r>
              <a:rPr lang="en-US" altLang="en-US" sz="4400" b="1" dirty="0">
                <a:latin typeface="Century Gothic" panose="020B0502020202020204" pitchFamily="34" charset="0"/>
              </a:rPr>
              <a:t>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bột</a:t>
            </a:r>
            <a:endParaRPr lang="en-US" altLang="en-US" sz="4400" b="1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B4346-ECCF-CB44-EA02-12CE004C6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2" b="96223" l="9290" r="95628">
                        <a14:foregroundMark x1="24590" y1="86481" x2="21311" y2="94433"/>
                        <a14:foregroundMark x1="69399" y1="93837" x2="70492" y2="96620"/>
                        <a14:foregroundMark x1="40437" y1="6163" x2="66667" y2="11332"/>
                        <a14:foregroundMark x1="77049" y1="4175" x2="66667" y2="8350"/>
                        <a14:foregroundMark x1="59563" y1="1590" x2="53552" y2="6362"/>
                        <a14:foregroundMark x1="86339" y1="70179" x2="95628" y2="72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65754" y="192399"/>
            <a:ext cx="2438400" cy="5909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080926151340-551-496">
            <a:extLst>
              <a:ext uri="{FF2B5EF4-FFF2-40B4-BE49-F238E27FC236}">
                <a16:creationId xmlns:a16="http://schemas.microsoft.com/office/drawing/2014/main" id="{182C6F0C-9A46-6AD2-2414-2ED181AA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17583" r="13142"/>
          <a:stretch>
            <a:fillRect/>
          </a:stretch>
        </p:blipFill>
        <p:spPr bwMode="auto">
          <a:xfrm>
            <a:off x="1858297" y="914400"/>
            <a:ext cx="3124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Line 18">
            <a:extLst>
              <a:ext uri="{FF2B5EF4-FFF2-40B4-BE49-F238E27FC236}">
                <a16:creationId xmlns:a16="http://schemas.microsoft.com/office/drawing/2014/main" id="{652EAA6E-6C96-63FC-5E1A-5115B613A2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2514600"/>
            <a:ext cx="24384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Rectangle 20">
            <a:extLst>
              <a:ext uri="{FF2B5EF4-FFF2-40B4-BE49-F238E27FC236}">
                <a16:creationId xmlns:a16="http://schemas.microsoft.com/office/drawing/2014/main" id="{50737C93-8464-84C5-43E1-091D6F6D8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0574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44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45" name="Rectangle 21">
            <a:extLst>
              <a:ext uri="{FF2B5EF4-FFF2-40B4-BE49-F238E27FC236}">
                <a16:creationId xmlns:a16="http://schemas.microsoft.com/office/drawing/2014/main" id="{8509D98D-6910-A63F-88C5-2FD975FAC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358" y="5562600"/>
            <a:ext cx="808657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       N</a:t>
            </a:r>
            <a:r>
              <a:rPr lang="en-US" altLang="en-US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4400" b="1" dirty="0">
                <a:solidFill>
                  <a:srgbClr val="FF0000"/>
                </a:solidFill>
              </a:rPr>
              <a:t>i, </a:t>
            </a:r>
            <a:r>
              <a:rPr lang="en-US" altLang="en-US" sz="4400" b="1" dirty="0" err="1">
                <a:solidFill>
                  <a:srgbClr val="FF0000"/>
                </a:solidFill>
              </a:rPr>
              <a:t>sữ</a:t>
            </a:r>
            <a:r>
              <a:rPr lang="en-US" altLang="en-US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đâu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nanh</a:t>
            </a:r>
            <a:endParaRPr lang="en-US" alt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46" name="Rectangle 26">
            <a:extLst>
              <a:ext uri="{FF2B5EF4-FFF2-40B4-BE49-F238E27FC236}">
                <a16:creationId xmlns:a16="http://schemas.microsoft.com/office/drawing/2014/main" id="{E59BC33F-009F-BAF3-2C86-5B13B23A9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1"/>
            <a:ext cx="39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123" name="Picture 27">
            <a:extLst>
              <a:ext uri="{FF2B5EF4-FFF2-40B4-BE49-F238E27FC236}">
                <a16:creationId xmlns:a16="http://schemas.microsoft.com/office/drawing/2014/main" id="{2A34383F-7131-7936-58F6-68D0BBD1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15000"/>
            <a:ext cx="228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cartoon animals&#10;&#10;Description automatically generated">
            <a:extLst>
              <a:ext uri="{FF2B5EF4-FFF2-40B4-BE49-F238E27FC236}">
                <a16:creationId xmlns:a16="http://schemas.microsoft.com/office/drawing/2014/main" id="{71D90396-9387-1713-42FA-B40BE7EAB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1" r="81305" b="7401"/>
          <a:stretch/>
        </p:blipFill>
        <p:spPr>
          <a:xfrm flipH="1">
            <a:off x="6476754" y="1683480"/>
            <a:ext cx="2362692" cy="3735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>
            <a:extLst>
              <a:ext uri="{FF2B5EF4-FFF2-40B4-BE49-F238E27FC236}">
                <a16:creationId xmlns:a16="http://schemas.microsoft.com/office/drawing/2014/main" id="{AF601A46-F8F5-B977-EA64-4EDFBAB0D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334000"/>
            <a:ext cx="8686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</a:rPr>
              <a:t>        </a:t>
            </a:r>
            <a:r>
              <a:rPr lang="en-US" altLang="en-US" sz="4400" b="1" dirty="0" err="1"/>
              <a:t>Chúc</a:t>
            </a:r>
            <a:r>
              <a:rPr lang="en-US" altLang="en-US" sz="4400" b="1" dirty="0"/>
              <a:t> 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bạn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khỏe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nh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a</a:t>
            </a:r>
            <a:r>
              <a:rPr lang="en-US" altLang="en-US" sz="4400" b="1" dirty="0" err="1"/>
              <a:t>nh</a:t>
            </a:r>
            <a:endParaRPr lang="en-US" altLang="en-US" sz="4400" b="1" dirty="0"/>
          </a:p>
          <a:p>
            <a:pPr eaLnBrk="1" hangingPunct="1"/>
            <a:r>
              <a:rPr lang="en-US" altLang="en-US" sz="4400" b="1" dirty="0"/>
              <a:t>        </a:t>
            </a:r>
            <a:r>
              <a:rPr lang="en-US" altLang="en-US" sz="4400" b="1" dirty="0" err="1"/>
              <a:t>Cùng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nh</a:t>
            </a:r>
            <a:r>
              <a:rPr lang="en-US" altLang="en-US" sz="4400" b="1" dirty="0" err="1">
                <a:latin typeface="Century Gothic" panose="020B0502020202020204" pitchFamily="34" charset="0"/>
              </a:rPr>
              <a:t>a</a:t>
            </a:r>
            <a:r>
              <a:rPr lang="en-US" altLang="en-US" sz="4400" b="1" dirty="0" err="1"/>
              <a:t>u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đến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lớp</a:t>
            </a:r>
            <a:endParaRPr lang="en-US" altLang="en-US" sz="4400" b="1" dirty="0"/>
          </a:p>
          <a:p>
            <a:pPr eaLnBrk="1" hangingPunct="1"/>
            <a:endParaRPr lang="en-US" altLang="en-US" sz="44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                </a:t>
            </a:r>
            <a:endParaRPr lang="en-US" altLang="en-US" b="1" dirty="0">
              <a:solidFill>
                <a:srgbClr val="9900CC"/>
              </a:solidFill>
            </a:endParaRPr>
          </a:p>
        </p:txBody>
      </p:sp>
      <p:sp>
        <p:nvSpPr>
          <p:cNvPr id="11267" name="Rectangle 16">
            <a:extLst>
              <a:ext uri="{FF2B5EF4-FFF2-40B4-BE49-F238E27FC236}">
                <a16:creationId xmlns:a16="http://schemas.microsoft.com/office/drawing/2014/main" id="{D08116D2-4680-4C3B-C3ED-6D1394E0A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-152400"/>
            <a:ext cx="431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00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422F8E-ECF1-4BEB-5E26-38F17A5E6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20" y="170306"/>
            <a:ext cx="6833800" cy="51636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323</Words>
  <Application>Microsoft Office PowerPoint</Application>
  <PresentationFormat>Widescreen</PresentationFormat>
  <Paragraphs>58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Roboto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DOTHITHUYHANG87@msjim.org</dc:creator>
  <cp:lastModifiedBy>Trang Nguyen</cp:lastModifiedBy>
  <cp:revision>40</cp:revision>
  <dcterms:created xsi:type="dcterms:W3CDTF">2021-11-23T14:46:44Z</dcterms:created>
  <dcterms:modified xsi:type="dcterms:W3CDTF">2024-09-09T06:46:38Z</dcterms:modified>
</cp:coreProperties>
</file>