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52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7/24/2024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D983-EA6C-4385-8C33-ACB1B610AB37}" type="datetimeFigureOut">
              <a:rPr lang="en-US" smtClean="0"/>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D983-EA6C-4385-8C33-ACB1B610AB37}" type="datetimeFigureOut">
              <a:rPr lang="en-US" smtClean="0"/>
              <a:t>7/24/2024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D983-EA6C-4385-8C33-ACB1B610AB37}" type="datetimeFigureOut">
              <a:rPr lang="en-US" smtClean="0"/>
              <a:t>7/24/2024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7/24/2024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7/24/2024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2400" b="1" dirty="0" smtClean="0">
                <a:solidFill>
                  <a:srgbClr val="002060"/>
                </a:solidFill>
                <a:latin typeface="Times New Roman" pitchFamily="18" charset="0"/>
                <a:cs typeface="Times New Roman" pitchFamily="18" charset="0"/>
              </a:rPr>
              <a:t>ỦY BAN NHÂN DÂN QUẬN LONG BIÊN</a:t>
            </a:r>
            <a:br>
              <a:rPr lang="en-US" sz="2400" b="1" dirty="0" smtClean="0">
                <a:solidFill>
                  <a:srgbClr val="002060"/>
                </a:solidFill>
                <a:latin typeface="Times New Roman" pitchFamily="18" charset="0"/>
                <a:cs typeface="Times New Roman" pitchFamily="18" charset="0"/>
              </a:rPr>
            </a:br>
            <a:r>
              <a:rPr lang="en-US" sz="2400" b="1" dirty="0" smtClean="0">
                <a:solidFill>
                  <a:srgbClr val="002060"/>
                </a:solidFill>
                <a:latin typeface="Times New Roman" pitchFamily="18" charset="0"/>
                <a:cs typeface="Times New Roman" pitchFamily="18" charset="0"/>
              </a:rPr>
              <a:t>TRƯỜNG MẦM NON HOA </a:t>
            </a:r>
            <a:r>
              <a:rPr lang="en-US" sz="2400" b="1" dirty="0" smtClean="0">
                <a:solidFill>
                  <a:srgbClr val="002060"/>
                </a:solidFill>
                <a:latin typeface="Times New Roman" pitchFamily="18" charset="0"/>
                <a:cs typeface="Times New Roman" pitchFamily="18" charset="0"/>
              </a:rPr>
              <a:t>MỘC LAN</a:t>
            </a:r>
            <a:endParaRPr lang="en-US" sz="2400" b="1" dirty="0">
              <a:solidFill>
                <a:srgbClr val="002060"/>
              </a:solidFill>
              <a:latin typeface="Times New Roman" pitchFamily="18" charset="0"/>
              <a:cs typeface="Times New Roman" pitchFamily="18" charset="0"/>
            </a:endParaRPr>
          </a:p>
        </p:txBody>
      </p:sp>
      <p:sp>
        <p:nvSpPr>
          <p:cNvPr id="3" name="Subtitle 2"/>
          <p:cNvSpPr>
            <a:spLocks noGrp="1"/>
          </p:cNvSpPr>
          <p:nvPr>
            <p:ph type="subTitle" idx="1"/>
          </p:nvPr>
        </p:nvSpPr>
        <p:spPr/>
        <p:txBody>
          <a:bodyPr>
            <a:normAutofit/>
          </a:bodyPr>
          <a:lstStyle/>
          <a:p>
            <a:r>
              <a:rPr lang="en-US" sz="2800" dirty="0" err="1" smtClean="0">
                <a:solidFill>
                  <a:srgbClr val="C00000"/>
                </a:solidFill>
                <a:latin typeface="Times New Roman" pitchFamily="18" charset="0"/>
                <a:cs typeface="Times New Roman" pitchFamily="18" charset="0"/>
              </a:rPr>
              <a:t>Đề</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tài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Nhận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biết</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tập</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nói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chú</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bộ</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đội</a:t>
            </a:r>
            <a:endParaRPr lang="en-US" sz="2800" dirty="0" smtClean="0">
              <a:solidFill>
                <a:srgbClr val="C00000"/>
              </a:solidFill>
              <a:latin typeface="Times New Roman" pitchFamily="18" charset="0"/>
              <a:cs typeface="Times New Roman" pitchFamily="18" charset="0"/>
            </a:endParaRPr>
          </a:p>
          <a:p>
            <a:r>
              <a:rPr lang="en-US" sz="2800" dirty="0" err="1" smtClean="0">
                <a:solidFill>
                  <a:srgbClr val="C00000"/>
                </a:solidFill>
                <a:latin typeface="Times New Roman" pitchFamily="18" charset="0"/>
                <a:cs typeface="Times New Roman" pitchFamily="18" charset="0"/>
              </a:rPr>
              <a:t>Lứa</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tuổi:Nhà</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trẻ</a:t>
            </a:r>
            <a:r>
              <a:rPr lang="en-US" sz="2800" dirty="0" smtClean="0">
                <a:solidFill>
                  <a:srgbClr val="C00000"/>
                </a:solidFill>
                <a:latin typeface="Times New Roman" pitchFamily="18" charset="0"/>
                <a:cs typeface="Times New Roman" pitchFamily="18" charset="0"/>
              </a:rPr>
              <a:t> (24 – 36 </a:t>
            </a:r>
            <a:r>
              <a:rPr lang="en-US" sz="2800" dirty="0" err="1" smtClean="0">
                <a:solidFill>
                  <a:srgbClr val="C00000"/>
                </a:solidFill>
                <a:latin typeface="Times New Roman" pitchFamily="18" charset="0"/>
                <a:cs typeface="Times New Roman" pitchFamily="18" charset="0"/>
              </a:rPr>
              <a:t>tháng</a:t>
            </a:r>
            <a:r>
              <a:rPr lang="en-US" sz="2800" dirty="0" smtClean="0">
                <a:solidFill>
                  <a:srgbClr val="C00000"/>
                </a:solidFill>
                <a:latin typeface="Times New Roman" pitchFamily="18" charset="0"/>
                <a:cs typeface="Times New Roman" pitchFamily="18" charset="0"/>
              </a:rPr>
              <a:t>)</a:t>
            </a:r>
          </a:p>
          <a:p>
            <a:endParaRPr lang="en-US" dirty="0"/>
          </a:p>
        </p:txBody>
      </p:sp>
      <p:sp>
        <p:nvSpPr>
          <p:cNvPr id="6" name="Rectangle 5"/>
          <p:cNvSpPr/>
          <p:nvPr/>
        </p:nvSpPr>
        <p:spPr>
          <a:xfrm>
            <a:off x="1066800" y="2502187"/>
            <a:ext cx="6858000" cy="646331"/>
          </a:xfrm>
          <a:prstGeom prst="rect">
            <a:avLst/>
          </a:prstGeom>
          <a:noFill/>
        </p:spPr>
        <p:txBody>
          <a:bodyPr wrap="square" lIns="91440" tIns="45720" rIns="91440" bIns="45720">
            <a:spAutoFit/>
          </a:bodyPr>
          <a:lstStyle/>
          <a:p>
            <a:pPr algn="ct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a:t>
            </a:r>
            <a:r>
              <a:rPr lang="en-US" sz="36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NGÔN</a:t>
            </a: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NGỮ</a:t>
            </a:r>
            <a:endPar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 name="TextBox 6"/>
          <p:cNvSpPr txBox="1"/>
          <p:nvPr/>
        </p:nvSpPr>
        <p:spPr>
          <a:xfrm>
            <a:off x="3009900" y="6176427"/>
            <a:ext cx="3124200" cy="369332"/>
          </a:xfrm>
          <a:prstGeom prst="rect">
            <a:avLst/>
          </a:prstGeom>
          <a:noFill/>
        </p:spPr>
        <p:txBody>
          <a:bodyPr wrap="square" rtlCol="0">
            <a:spAutoFit/>
          </a:bodyPr>
          <a:lstStyle/>
          <a:p>
            <a:endParaRPr lang="en-US"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3355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nodePh="1">
                                  <p:stCondLst>
                                    <p:cond delay="0"/>
                                  </p:stCondLst>
                                  <p:endCondLst>
                                    <p:cond evt="begin" delay="0">
                                      <p:tn val="29"/>
                                    </p:cond>
                                  </p:end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smtClean="0">
                <a:latin typeface="Times New Roman" pitchFamily="18" charset="0"/>
                <a:cs typeface="Times New Roman" pitchFamily="18" charset="0"/>
              </a:rPr>
              <a:t>      Các con vừa quan sát</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smtClean="0">
                <a:solidFill>
                  <a:srgbClr val="00B050"/>
                </a:solidFill>
              </a:rPr>
              <a:t>Trò chơi:</a:t>
            </a:r>
            <a:br>
              <a:rPr lang="en-US" smtClean="0">
                <a:solidFill>
                  <a:srgbClr val="00B050"/>
                </a:solidFill>
              </a:rPr>
            </a:br>
            <a:r>
              <a:rPr lang="en-US" smtClean="0">
                <a:solidFill>
                  <a:srgbClr val="00B050"/>
                </a:solidFill>
              </a:rPr>
              <a:t>Thi xem ai nhanh</a:t>
            </a:r>
            <a:endParaRPr lang="en-US">
              <a:solidFill>
                <a:srgbClr val="00B050"/>
              </a:solidFill>
            </a:endParaRP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smtClean="0">
                <a:solidFill>
                  <a:srgbClr val="FF0000"/>
                </a:solidFill>
              </a:rPr>
              <a:t>Kính chúc các cô sức khỏe</a:t>
            </a:r>
            <a:endParaRPr lang="en-US">
              <a:solidFill>
                <a:srgbClr val="FF0000"/>
              </a:solidFill>
            </a:endParaRP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smtClean="0">
                <a:latin typeface="Times New Roman" pitchFamily="18" charset="0"/>
                <a:cs typeface="Times New Roman" pitchFamily="18" charset="0"/>
              </a:rPr>
              <a:t>I</a:t>
            </a:r>
            <a:r>
              <a:rPr lang="vi-VN" sz="2400" b="1" smtClean="0">
                <a:latin typeface="Times New Roman" pitchFamily="18" charset="0"/>
                <a:cs typeface="Times New Roman" pitchFamily="18" charset="0"/>
              </a:rPr>
              <a:t>. </a:t>
            </a:r>
            <a:r>
              <a:rPr lang="vi-VN" sz="2400" b="1">
                <a:latin typeface="Times New Roman" pitchFamily="18" charset="0"/>
                <a:cs typeface="Times New Roman" pitchFamily="18" charset="0"/>
              </a:rPr>
              <a:t>Mục </a:t>
            </a:r>
            <a:r>
              <a:rPr lang="vi-VN" sz="2400" b="1" smtClean="0">
                <a:latin typeface="Times New Roman" pitchFamily="18" charset="0"/>
                <a:cs typeface="Times New Roman" pitchFamily="18" charset="0"/>
              </a:rPr>
              <a:t>tiêu</a:t>
            </a:r>
            <a:r>
              <a:rPr lang="vi-VN" sz="2400">
                <a:latin typeface="Times New Roman" pitchFamily="18" charset="0"/>
                <a:cs typeface="Times New Roman" pitchFamily="18" charset="0"/>
              </a:rPr>
              <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1.</a:t>
            </a:r>
            <a:r>
              <a:rPr lang="vi-VN" sz="2400" smtClean="0">
                <a:latin typeface="Times New Roman" pitchFamily="18" charset="0"/>
                <a:cs typeface="Times New Roman" pitchFamily="18" charset="0"/>
              </a:rPr>
              <a:t>Kiến </a:t>
            </a:r>
            <a:r>
              <a:rPr lang="vi-VN" sz="2400">
                <a:latin typeface="Times New Roman" pitchFamily="18" charset="0"/>
                <a:cs typeface="Times New Roman" pitchFamily="18" charset="0"/>
              </a:rPr>
              <a:t>thức:</a:t>
            </a:r>
          </a:p>
          <a:p>
            <a:r>
              <a:rPr lang="vi-VN" sz="2400">
                <a:latin typeface="Times New Roman" pitchFamily="18" charset="0"/>
                <a:cs typeface="Times New Roman" pitchFamily="18" charset="0"/>
              </a:rPr>
              <a:t>- Trẻ nhận biết được đặc điểm về trang phục, công việc của chú bộ đội bộ binh, bộ đội hải quân.</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Biết phân biệt đặc trưng của các chú bộ đội.</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2.K</a:t>
            </a:r>
            <a:r>
              <a:rPr lang="vi-VN" sz="2400" smtClean="0">
                <a:latin typeface="Times New Roman" pitchFamily="18" charset="0"/>
                <a:cs typeface="Times New Roman" pitchFamily="18" charset="0"/>
              </a:rPr>
              <a:t>ỹ </a:t>
            </a:r>
            <a:r>
              <a:rPr lang="vi-VN" sz="2400">
                <a:latin typeface="Times New Roman" pitchFamily="18" charset="0"/>
                <a:cs typeface="Times New Roman" pitchFamily="18" charset="0"/>
              </a:rPr>
              <a:t>năng:</a:t>
            </a:r>
          </a:p>
          <a:p>
            <a:pPr marL="285750" indent="-285750">
              <a:buFontTx/>
              <a:buChar char="-"/>
            </a:pPr>
            <a:r>
              <a:rPr lang="vi-VN" sz="2400" smtClean="0">
                <a:latin typeface="Times New Roman" pitchFamily="18" charset="0"/>
                <a:cs typeface="Times New Roman" pitchFamily="18" charset="0"/>
              </a:rPr>
              <a:t>Rèn </a:t>
            </a:r>
            <a:r>
              <a:rPr lang="vi-VN" sz="2400">
                <a:latin typeface="Times New Roman" pitchFamily="18" charset="0"/>
                <a:cs typeface="Times New Roman" pitchFamily="18" charset="0"/>
              </a:rPr>
              <a:t>khả năng quan sát, ghi nhớ có chủ định</a:t>
            </a:r>
            <a:r>
              <a:rPr lang="vi-VN" sz="2400" smtClean="0">
                <a:latin typeface="Times New Roman" pitchFamily="18" charset="0"/>
                <a:cs typeface="Times New Roman" pitchFamily="18" charset="0"/>
              </a:rPr>
              <a:t>.</a:t>
            </a:r>
            <a:endParaRPr lang="en-US" sz="2400" smtClean="0">
              <a:latin typeface="Times New Roman" pitchFamily="18" charset="0"/>
              <a:cs typeface="Times New Roman" pitchFamily="18" charset="0"/>
            </a:endParaRPr>
          </a:p>
          <a:p>
            <a:pPr marL="285750" indent="-285750">
              <a:buFontTx/>
              <a:buChar char="-"/>
            </a:pPr>
            <a:r>
              <a:rPr lang="en-US" sz="2400" smtClean="0">
                <a:latin typeface="Times New Roman" pitchFamily="18" charset="0"/>
                <a:cs typeface="Times New Roman" pitchFamily="18" charset="0"/>
              </a:rPr>
              <a:t>Rèn cho trẻ nói đúng từ,không ngọng.</a:t>
            </a:r>
          </a:p>
          <a:p>
            <a:r>
              <a:rPr lang="en-US" sz="2400" smtClean="0">
                <a:latin typeface="Times New Roman" pitchFamily="18" charset="0"/>
                <a:cs typeface="Times New Roman" pitchFamily="18" charset="0"/>
              </a:rPr>
              <a:t>3.</a:t>
            </a:r>
            <a:r>
              <a:rPr lang="vi-VN" sz="2400" smtClean="0">
                <a:latin typeface="Times New Roman" pitchFamily="18" charset="0"/>
                <a:cs typeface="Times New Roman" pitchFamily="18" charset="0"/>
              </a:rPr>
              <a:t>Thái </a:t>
            </a:r>
            <a:r>
              <a:rPr lang="vi-VN" sz="2400">
                <a:latin typeface="Times New Roman" pitchFamily="18" charset="0"/>
                <a:cs typeface="Times New Roman" pitchFamily="18" charset="0"/>
              </a:rPr>
              <a:t>độ:</a:t>
            </a:r>
          </a:p>
          <a:p>
            <a:r>
              <a:rPr lang="vi-VN" sz="2400">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a:t>
            </a: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Ổn định tổ chức-gây hứng thú</a:t>
            </a: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smtClean="0">
                <a:solidFill>
                  <a:srgbClr val="C00000"/>
                </a:solidFill>
                <a:latin typeface="Times New Roman" pitchFamily="18" charset="0"/>
                <a:cs typeface="Times New Roman" pitchFamily="18" charset="0"/>
              </a:rPr>
              <a:t>Cô và trẻ hát bài: “Chú bộ đội”</a:t>
            </a:r>
            <a:endParaRPr lang="en-US" sz="28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1936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Đàm thoại – trò chuyện về bài hát</a:t>
            </a:r>
            <a:endParaRPr lang="en-US" sz="2400">
              <a:latin typeface="Times New Roman" pitchFamily="18" charset="0"/>
              <a:cs typeface="Times New Roman" pitchFamily="18" charset="0"/>
            </a:endParaRP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Có </a:t>
            </a:r>
            <a:r>
              <a:rPr lang="vi-VN" sz="2400">
                <a:latin typeface="Times New Roman" pitchFamily="18" charset="0"/>
                <a:cs typeface="Times New Roman" pitchFamily="18" charset="0"/>
              </a:rPr>
              <a:t>rất nhiều các chú bộ đội đóng quân ở các doanh trại quân đội, các chú bộ đội làm rất nhiều công việc khác nhau và rất vất vả.</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Để </a:t>
            </a:r>
            <a:r>
              <a:rPr lang="vi-VN" sz="2400">
                <a:latin typeface="Times New Roman" pitchFamily="18" charset="0"/>
                <a:cs typeface="Times New Roman" pitchFamily="18" charset="0"/>
              </a:rPr>
              <a:t>hiểu hơn về các chú bộ đội và công việc của các chú làm như thế nào? Các con </a:t>
            </a:r>
            <a:r>
              <a:rPr lang="en-US" sz="2400" smtClean="0">
                <a:latin typeface="Times New Roman" pitchFamily="18" charset="0"/>
                <a:cs typeface="Times New Roman" pitchFamily="18" charset="0"/>
              </a:rPr>
              <a:t>hãy quan sát lên màn hình nhé!</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endPar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smtClean="0"/>
              <a:t>Chú bộ đội bộ binh</a:t>
            </a:r>
            <a:endParaRPr lang="en-US"/>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smtClean="0"/>
              <a:t>Mũ áo</a:t>
            </a:r>
            <a:endParaRPr lang="en-US"/>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smtClean="0"/>
              <a:t>Trang phục màu xanh</a:t>
            </a:r>
            <a:endParaRPr lang="en-US"/>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smtClean="0"/>
              <a:t>Thắt lưng</a:t>
            </a:r>
            <a:endParaRPr lang="en-US"/>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smtClean="0"/>
              <a:t>Đôi giày</a:t>
            </a:r>
            <a:endParaRPr lang="en-US"/>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smtClean="0">
                <a:latin typeface="+mj-lt"/>
              </a:rPr>
              <a:t>     </a:t>
            </a:r>
            <a:r>
              <a:rPr lang="vi-VN" sz="2000" smtClean="0">
                <a:latin typeface="+mj-lt"/>
              </a:rPr>
              <a:t>Vừa </a:t>
            </a:r>
            <a:r>
              <a:rPr lang="vi-VN" sz="2000">
                <a:latin typeface="+mj-lt"/>
              </a:rPr>
              <a:t>rồi các con được quan sát trò chuyện về chú bộ đội bộ binh đấy. Các chú mặc trang phục màu xanh lá cây, mũ có ngôi sao vàng, vai đeo súng. </a:t>
            </a:r>
            <a:r>
              <a:rPr lang="en-US" sz="2000" smtClean="0">
                <a:latin typeface="+mj-lt"/>
              </a:rPr>
              <a:t>           </a:t>
            </a:r>
            <a:r>
              <a:rPr lang="vi-VN" sz="2000" smtClean="0">
                <a:latin typeface="+mj-lt"/>
              </a:rPr>
              <a:t>Hằng </a:t>
            </a:r>
            <a:r>
              <a:rPr lang="vi-VN" sz="2000">
                <a:latin typeface="+mj-lt"/>
              </a:rPr>
              <a:t>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vi-VN" sz="2000" smtClean="0">
                <a:latin typeface="+mj-lt"/>
              </a:rPr>
              <a:t>.</a:t>
            </a:r>
            <a:r>
              <a:rPr lang="en-US" sz="2000" smtClean="0">
                <a:latin typeface="+mj-lt"/>
              </a:rPr>
              <a:t>  </a:t>
            </a:r>
            <a:endParaRPr lang="en-US" sz="2000">
              <a:latin typeface="+mj-lt"/>
            </a:endParaRP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smtClean="0"/>
              <a:t>Chú bộ đội hải quân</a:t>
            </a:r>
            <a:endParaRPr lang="en-US"/>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smtClean="0"/>
              <a:t>Trang phục màu trắng</a:t>
            </a:r>
            <a:endParaRPr lang="en-US"/>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smtClean="0"/>
              <a:t>Cái mũ</a:t>
            </a:r>
            <a:endParaRPr lang="en-US"/>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smtClean="0"/>
              <a:t>Súng</a:t>
            </a:r>
            <a:endParaRPr lang="en-US"/>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smtClean="0"/>
              <a:t>Thắt lưng</a:t>
            </a:r>
            <a:endParaRPr lang="en-US"/>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TotalTime>
  <Words>265</Words>
  <Application>Microsoft Office PowerPoint</Application>
  <PresentationFormat>On-screen Show (4:3)</PresentationFormat>
  <Paragraphs>30</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ỦY BAN NHÂN DÂN QUẬN LONG BIÊN TRƯỜNG MẦM NON HOA MỘC 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cô sức khỏe</vt:lpstr>
    </vt:vector>
  </TitlesOfParts>
  <Company>minhtuan6990@gmail.com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Techsi.vn</cp:lastModifiedBy>
  <cp:revision>10</cp:revision>
  <dcterms:created xsi:type="dcterms:W3CDTF">2021-11-19T11:04:11Z</dcterms:created>
  <dcterms:modified xsi:type="dcterms:W3CDTF">2024-07-24T17:55:52Z</dcterms:modified>
</cp:coreProperties>
</file>