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9" r:id="rId3"/>
    <p:sldId id="278" r:id="rId4"/>
    <p:sldId id="277" r:id="rId5"/>
    <p:sldId id="271" r:id="rId6"/>
    <p:sldId id="272" r:id="rId7"/>
    <p:sldId id="273" r:id="rId8"/>
    <p:sldId id="279" r:id="rId9"/>
    <p:sldId id="275" r:id="rId10"/>
    <p:sldId id="283" r:id="rId11"/>
    <p:sldId id="284" r:id="rId12"/>
    <p:sldId id="285" r:id="rId13"/>
    <p:sldId id="281" r:id="rId14"/>
    <p:sldId id="280" r:id="rId15"/>
    <p:sldId id="287" r:id="rId16"/>
    <p:sldId id="288" r:id="rId17"/>
    <p:sldId id="258" r:id="rId18"/>
    <p:sldId id="290" r:id="rId19"/>
    <p:sldId id="274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g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audio" Target="../media/media1.wma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microsoft.com/office/2007/relationships/media" Target="../media/media1.wma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3.jpg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microsoft.com/office/2007/relationships/hdphoto" Target="../media/hdphoto12.wd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13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49.png"/><Relationship Id="rId3" Type="http://schemas.openxmlformats.org/officeDocument/2006/relationships/image" Target="../media/image23.jpg"/><Relationship Id="rId7" Type="http://schemas.openxmlformats.org/officeDocument/2006/relationships/image" Target="../media/image46.png"/><Relationship Id="rId12" Type="http://schemas.microsoft.com/office/2007/relationships/hdphoto" Target="../media/hdphoto1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microsoft.com/office/2007/relationships/hdphoto" Target="../media/hdphoto13.wdp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audio" Target="../media/audio1.wav"/><Relationship Id="rId10" Type="http://schemas.openxmlformats.org/officeDocument/2006/relationships/image" Target="../media/image54.png"/><Relationship Id="rId4" Type="http://schemas.openxmlformats.org/officeDocument/2006/relationships/audio" Target="../media/audio4.wav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3.wav"/><Relationship Id="rId7" Type="http://schemas.openxmlformats.org/officeDocument/2006/relationships/image" Target="../media/image50.png"/><Relationship Id="rId12" Type="http://schemas.openxmlformats.org/officeDocument/2006/relationships/image" Target="../media/image5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55.png"/><Relationship Id="rId5" Type="http://schemas.openxmlformats.org/officeDocument/2006/relationships/audio" Target="../media/audio5.wav"/><Relationship Id="rId10" Type="http://schemas.openxmlformats.org/officeDocument/2006/relationships/image" Target="../media/image53.png"/><Relationship Id="rId4" Type="http://schemas.openxmlformats.org/officeDocument/2006/relationships/audio" Target="../media/audio4.wav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8"/>
            <a:ext cx="12192000" cy="6932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3668" y="98931"/>
            <a:ext cx="7793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>
              <a:defRPr/>
            </a:pPr>
            <a:r>
              <a:rPr lang="en-US" sz="2800" b="1" ker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HOA MỘC LAN</a:t>
            </a:r>
            <a:b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kern="0" dirty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2989796"/>
            <a:ext cx="9144000" cy="2019487"/>
          </a:xfrm>
        </p:spPr>
        <p:txBody>
          <a:bodyPr>
            <a:normAutofit fontScale="25000" lnSpcReduction="20000"/>
          </a:bodyPr>
          <a:lstStyle/>
          <a:p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7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4-5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56FCC-6742-C063-9749-22DAE172A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" b="802"/>
          <a:stretch/>
        </p:blipFill>
        <p:spPr>
          <a:xfrm>
            <a:off x="4940551" y="1053878"/>
            <a:ext cx="1909219" cy="1803466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50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891">
        <p:circle/>
      </p:transition>
    </mc:Choice>
    <mc:Fallback xmlns="">
      <p:transition spd="slow" advTm="19891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785" y="0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1- 4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3 - 1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2 - 3</a:t>
            </a:r>
          </a:p>
        </p:txBody>
      </p:sp>
    </p:spTree>
    <p:extLst>
      <p:ext uri="{BB962C8B-B14F-4D97-AF65-F5344CB8AC3E}">
        <p14:creationId xmlns:p14="http://schemas.microsoft.com/office/powerpoint/2010/main" val="284971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587">
        <p15:prstTrans prst="crush"/>
      </p:transition>
    </mc:Choice>
    <mc:Fallback xmlns="">
      <p:transition spd="slow" advTm="2158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9520" y="3944919"/>
            <a:ext cx="4387740" cy="1810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243" y="442932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83033" y="2916170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54214" y="285910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65724" y="389653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05" y="3932129"/>
            <a:ext cx="1543585" cy="1688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63" y="3896537"/>
            <a:ext cx="1688124" cy="168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0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08" y="3959554"/>
            <a:ext cx="1819835" cy="1819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3799" y="3920572"/>
            <a:ext cx="1822862" cy="1816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1959" y="3887820"/>
            <a:ext cx="1822862" cy="18167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94731" y="5737338"/>
            <a:ext cx="1116660" cy="8786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705876" y="5803425"/>
            <a:ext cx="1097465" cy="8125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9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8">
        <p:fade/>
      </p:transition>
    </mc:Choice>
    <mc:Fallback xmlns="">
      <p:transition spd="med" advTm="2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125760"/>
            <a:ext cx="10803048" cy="2389839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1- 4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3 - 1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92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448">
        <p:split orient="vert"/>
      </p:transition>
    </mc:Choice>
    <mc:Fallback xmlns="">
      <p:transition spd="slow" advTm="21448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557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40826" y="2409"/>
            <a:ext cx="10913292" cy="17303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492" y="-304444"/>
            <a:ext cx="2997750" cy="238644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571285" y="-285158"/>
            <a:ext cx="3057430" cy="2322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916" y="-333153"/>
            <a:ext cx="2836054" cy="2383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852" y="-208745"/>
            <a:ext cx="3047065" cy="2275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98" l="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8295" y="253218"/>
            <a:ext cx="1832812" cy="14795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4012" y="2384750"/>
            <a:ext cx="1810669" cy="109127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263921" y="240498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15125" y="3553660"/>
            <a:ext cx="4240947" cy="15979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79846" y="3487305"/>
            <a:ext cx="5423925" cy="1597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3006" y="3579511"/>
            <a:ext cx="1828959" cy="147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8" y="3224966"/>
            <a:ext cx="2920754" cy="2275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8110" y="3144850"/>
            <a:ext cx="3048264" cy="2274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2724" y="3180189"/>
            <a:ext cx="3048264" cy="2274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6151" y="3243384"/>
            <a:ext cx="3048264" cy="227400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92494" y="5071248"/>
            <a:ext cx="1029984" cy="867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124498" y="5102248"/>
            <a:ext cx="1019238" cy="8058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2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29">
        <p:fade/>
      </p:transition>
    </mc:Choice>
    <mc:Fallback xmlns="">
      <p:transition spd="med" advTm="25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539022"/>
      </p:ext>
    </p:extLst>
  </p:cSld>
  <p:clrMapOvr>
    <a:masterClrMapping/>
  </p:clrMapOvr>
  <p:transition spd="slow" advTm="131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028" y="1083212"/>
            <a:ext cx="10515600" cy="19694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96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2</a:t>
            </a:r>
            <a:br>
              <a:rPr lang="en-US" sz="96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US" sz="8000" b="1" dirty="0">
                <a:solidFill>
                  <a:srgbClr val="7030A0"/>
                </a:solidFill>
              </a:rPr>
            </a:br>
            <a:r>
              <a:rPr lang="en-US" sz="8000" b="1" dirty="0">
                <a:solidFill>
                  <a:srgbClr val="7030A0"/>
                </a:solidFill>
              </a:rPr>
              <a:t>  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8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8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80">
        <p:circle/>
      </p:transition>
    </mc:Choice>
    <mc:Fallback xmlns="">
      <p:transition spd="slow" advTm="608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36469" y="3385547"/>
            <a:ext cx="3773157" cy="120012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5699" y="534093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1- 4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35705" y="5371140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3 - 1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45702" y="5371140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0659" y="20889"/>
            <a:ext cx="9927771" cy="17125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305" y="328945"/>
            <a:ext cx="1606918" cy="1296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23" y="268916"/>
            <a:ext cx="1711547" cy="13806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772" y="252386"/>
            <a:ext cx="1711547" cy="1380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77" y="236386"/>
            <a:ext cx="1711547" cy="13806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193" y="254097"/>
            <a:ext cx="1711547" cy="13806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13342" y="3339155"/>
            <a:ext cx="3826412" cy="120671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187684" y="6103364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5374136" y="6173706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8659791" y="6173705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7953669"/>
      </p:ext>
    </p:extLst>
  </p:cSld>
  <p:clrMapOvr>
    <a:masterClrMapping/>
  </p:clrMapOvr>
  <p:transition spd="slow" advTm="1758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462720" y="2912576"/>
            <a:ext cx="2891079" cy="1049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32114" y="621460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26" y="2334042"/>
            <a:ext cx="2517866" cy="124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627" y="823787"/>
            <a:ext cx="1606918" cy="1296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058" y="810568"/>
            <a:ext cx="1606918" cy="1296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425" y="882173"/>
            <a:ext cx="1606918" cy="1296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148" y="823788"/>
            <a:ext cx="1606918" cy="1296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466" y="829627"/>
            <a:ext cx="1606918" cy="129624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621537" y="621460"/>
            <a:ext cx="34337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82857" y="3504008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731" y="3797836"/>
            <a:ext cx="1606918" cy="12962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769" y="3797837"/>
            <a:ext cx="1606918" cy="12962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18" y="3752086"/>
            <a:ext cx="1606918" cy="12962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992" y="3797835"/>
            <a:ext cx="1606918" cy="12962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111" y="3859089"/>
            <a:ext cx="1606918" cy="129624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059127" y="3504008"/>
            <a:ext cx="0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56548" y="5216590"/>
            <a:ext cx="2504049" cy="1280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2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68">
        <p:fade/>
      </p:transition>
    </mc:Choice>
    <mc:Fallback xmlns="">
      <p:transition spd="med" advTm="13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160">
        <p:split orient="vert"/>
      </p:transition>
    </mc:Choice>
    <mc:Fallback xmlns="">
      <p:transition spd="slow" advTm="151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2975" y="2049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7030A0"/>
                </a:solidFill>
              </a:rPr>
              <a:t>Nội</a:t>
            </a:r>
            <a:r>
              <a:rPr lang="en-US" sz="8000" b="1" dirty="0">
                <a:solidFill>
                  <a:srgbClr val="7030A0"/>
                </a:solidFill>
              </a:rPr>
              <a:t> dung 3:</a:t>
            </a:r>
          </a:p>
          <a:p>
            <a:pPr marL="0" indent="0" algn="ctr">
              <a:buNone/>
            </a:pPr>
            <a:r>
              <a:rPr lang="en-US" sz="8000" b="1" i="1" dirty="0" err="1">
                <a:solidFill>
                  <a:srgbClr val="FF0000"/>
                </a:solidFill>
              </a:rPr>
              <a:t>Trò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chơi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ôn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luyện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977">
        <p15:prstTrans prst="crush"/>
      </p:transition>
    </mc:Choice>
    <mc:Fallback xmlns="">
      <p:transition spd="slow" advTm="697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C5B675-C3BB-50BC-2651-12AB2456B2DD}"/>
              </a:ext>
            </a:extLst>
          </p:cNvPr>
          <p:cNvSpPr txBox="1"/>
          <p:nvPr/>
        </p:nvSpPr>
        <p:spPr>
          <a:xfrm>
            <a:off x="3048000" y="1671827"/>
            <a:ext cx="6096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Mục đích- yêu cầu</a:t>
            </a:r>
            <a:endParaRPr lang="vi-VN" sz="2400" b="1" i="0">
              <a:solidFill>
                <a:srgbClr val="FF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1. Kiến thức.</a:t>
            </a:r>
            <a:endParaRPr lang="vi-VN" b="0" i="0">
              <a:solidFill>
                <a:srgbClr val="3C3C3C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Củng cố đếm đến 5, nhận biết chữ số 5.</a:t>
            </a: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Trẻ biết tách nhóm đồ dùng đồ chơi có số lượng 5 thành 2 phần bằng nhiều cách khác nhau (1 - 4; 2 – 3) và biết gộp 2 nhóm đối tượng lại với nhau trong phạm vi 5.</a:t>
            </a: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Biết diễn đạt kết quả của mình.</a:t>
            </a:r>
            <a:b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</a:br>
            <a:r>
              <a:rPr lang="vi-VN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2. Kĩ năng.</a:t>
            </a:r>
            <a:endParaRPr lang="vi-VN" b="0" i="0">
              <a:solidFill>
                <a:srgbClr val="3C3C3C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-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Rèn kỹ năng tách và gộp nhóm có 5 đối tượng thành 2 phần theo nhiều cách khác nhau (1-4; 2-3), biết so sánh và nói kết quả sau khi tách, gộp.</a:t>
            </a:r>
            <a:b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</a:br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-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Phát triển tư duy, ngôn ngữ cho trẻ</a:t>
            </a:r>
            <a:endParaRPr lang="vi-VN" b="0" i="0">
              <a:solidFill>
                <a:srgbClr val="3C3C3C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vi-VN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3. Giáo dục.</a:t>
            </a:r>
            <a:endParaRPr lang="vi-VN" b="0" i="0">
              <a:solidFill>
                <a:srgbClr val="3C3C3C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l"/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-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  <a:r>
              <a:rPr lang="vi-VN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Trẻ có nề nếp và thói quen, hứng thú, chú ý trong giờ học, tích cực tham gia hoạt động, biết phối hợp cùng bạn khi chơi.</a:t>
            </a:r>
            <a:endParaRPr lang="vi-VN" b="0" i="0">
              <a:solidFill>
                <a:srgbClr val="3C3C3C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159297"/>
      </p:ext>
    </p:extLst>
  </p:cSld>
  <p:clrMapOvr>
    <a:masterClrMapping/>
  </p:clrMapOvr>
  <p:transition spd="slow" advTm="11224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19152" y="2135740"/>
            <a:ext cx="2229521" cy="93578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34413"/>
            <a:ext cx="2251606" cy="93578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74615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1223" y="4511768"/>
            <a:ext cx="2251606" cy="89281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22">
        <p:fade/>
      </p:transition>
    </mc:Choice>
    <mc:Fallback xmlns="">
      <p:transition spd="med" advTm="31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2" y="3116645"/>
            <a:ext cx="3705126" cy="277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76" y="3216158"/>
            <a:ext cx="4164870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60519" y="1948743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047" y="540457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19281" y="2676177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7767" y="2174708"/>
            <a:ext cx="2251606" cy="10731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8143" y="4507912"/>
            <a:ext cx="2251606" cy="89666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710" y="3652381"/>
            <a:ext cx="1231499" cy="12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77" y="4279370"/>
            <a:ext cx="1231499" cy="1274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828" y="4239857"/>
            <a:ext cx="1216251" cy="1258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324" y="4386931"/>
            <a:ext cx="1231499" cy="12741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45937" y="547462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43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1quả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2quả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8" y="399401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20" y="4013392"/>
            <a:ext cx="1561322" cy="14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7"/>
            <a:ext cx="3835445" cy="31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64" y="3335570"/>
            <a:ext cx="4260622" cy="27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187453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312" y="557023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45245" y="2801915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18472" y="285567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6" y="404819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2" y="4052860"/>
            <a:ext cx="1561322" cy="14345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57" y="4206205"/>
            <a:ext cx="1442405" cy="13252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6" y="4418538"/>
            <a:ext cx="1413486" cy="1298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7" y="4236997"/>
            <a:ext cx="1408892" cy="1294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8118" y="5682615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76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9812" y="540457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622055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99735" y="2379875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99735" y="535447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12" y="3968749"/>
            <a:ext cx="18190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2618" y="526548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98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0097" y="1446419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25" y="3902526"/>
            <a:ext cx="1075866" cy="113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6" y="4037110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003596" y="1546845"/>
            <a:ext cx="3716185" cy="1728075"/>
            <a:chOff x="1962943" y="2343765"/>
            <a:chExt cx="2285207" cy="100538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3" y="1672874"/>
            <a:ext cx="1068165" cy="160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44" y="4067989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5" y="5754544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019340" y="5669591"/>
            <a:ext cx="2285207" cy="1005381"/>
            <a:chOff x="1962943" y="2343765"/>
            <a:chExt cx="2285207" cy="100538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9345034" y="5720959"/>
            <a:ext cx="2285207" cy="1005381"/>
            <a:chOff x="1962943" y="2343765"/>
            <a:chExt cx="2285207" cy="1005381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733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42995 -0.26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3893" y="1499286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25" y="1352135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63" y="1499286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12" y="1455514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24" y="3620402"/>
            <a:ext cx="1425762" cy="17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97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09" y="5173614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27" y="5597175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75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56" y="386319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842">
            <a:off x="10569589" y="346690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9569" y="3243221"/>
            <a:ext cx="1213209" cy="146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9941" y="5439143"/>
            <a:ext cx="1451036" cy="160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4643" y="5277581"/>
            <a:ext cx="1547871" cy="1717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8591" y="3948436"/>
            <a:ext cx="121320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0.04375 L -0.17006 -0.483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2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0573 -0.517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13566" y="920685"/>
            <a:ext cx="8452834" cy="2387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Cô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chúc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các</a:t>
            </a:r>
            <a:r>
              <a:rPr lang="en-US" b="1" i="1" dirty="0">
                <a:solidFill>
                  <a:srgbClr val="FF0000"/>
                </a:solidFill>
              </a:rPr>
              <a:t> con </a:t>
            </a:r>
            <a:r>
              <a:rPr lang="en-US" b="1" i="1" dirty="0" err="1">
                <a:solidFill>
                  <a:srgbClr val="FF0000"/>
                </a:solidFill>
              </a:rPr>
              <a:t>luôn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chăm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ngoan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học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giỏi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69583" y="4281553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/>
              <a:t>Xin </a:t>
            </a:r>
            <a:r>
              <a:rPr lang="en-US" sz="4400" b="1" dirty="0" err="1"/>
              <a:t>chào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hẹn</a:t>
            </a:r>
            <a:r>
              <a:rPr lang="en-US" sz="4400" b="1" dirty="0"/>
              <a:t> </a:t>
            </a:r>
            <a:r>
              <a:rPr lang="en-US" sz="4400" b="1" dirty="0" err="1"/>
              <a:t>gặp</a:t>
            </a:r>
            <a:r>
              <a:rPr lang="en-US" sz="4400" b="1" dirty="0"/>
              <a:t> </a:t>
            </a:r>
            <a:r>
              <a:rPr lang="en-US" sz="4400" b="1" dirty="0" err="1"/>
              <a:t>lại</a:t>
            </a:r>
            <a:r>
              <a:rPr lang="en-US" sz="4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13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5864" y="2433711"/>
            <a:ext cx="9144000" cy="95660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             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1: 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19421" y="3512234"/>
            <a:ext cx="9144000" cy="319336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2: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/>
          </a:p>
          <a:p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3:</a:t>
            </a:r>
          </a:p>
          <a:p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36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575">
        <p15:prstTrans prst="fallOver"/>
      </p:transition>
    </mc:Choice>
    <mc:Fallback xmlns="">
      <p:transition spd="slow" advTm="18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err="1">
                <a:solidFill>
                  <a:srgbClr val="FF0000"/>
                </a:solidFill>
              </a:rPr>
              <a:t>Nội</a:t>
            </a:r>
            <a:r>
              <a:rPr lang="en-US" sz="6000" b="1" dirty="0">
                <a:solidFill>
                  <a:srgbClr val="FF0000"/>
                </a:solidFill>
              </a:rPr>
              <a:t> dung 1: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Ôn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số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lượng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trong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phạm</a:t>
            </a:r>
            <a:r>
              <a:rPr lang="en-US" sz="5400" b="1" i="1" dirty="0">
                <a:solidFill>
                  <a:srgbClr val="FF0000"/>
                </a:solidFill>
              </a:rPr>
              <a:t> vi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01501"/>
      </p:ext>
    </p:extLst>
  </p:cSld>
  <p:clrMapOvr>
    <a:masterClrMapping/>
  </p:clrMapOvr>
  <p:transition spd="slow" advTm="6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17" y="5032005"/>
            <a:ext cx="1990789" cy="16889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838" y="5335389"/>
            <a:ext cx="1864787" cy="158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048" y="5367217"/>
            <a:ext cx="2053303" cy="1740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60" y="5144768"/>
            <a:ext cx="232410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97630" l="8787" r="937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82557" y="1851082"/>
            <a:ext cx="6373191" cy="5626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61843" y="437281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4" y="4954148"/>
            <a:ext cx="2324100" cy="1962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0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423">
        <p15:prstTrans prst="fracture"/>
      </p:transition>
    </mc:Choice>
    <mc:Fallback xmlns="">
      <p:transition spd="slow" advTm="18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7" y="4529797"/>
            <a:ext cx="1194748" cy="15812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66" y="5049254"/>
            <a:ext cx="1446705" cy="191475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9" y="5199581"/>
            <a:ext cx="1337434" cy="177013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9" y="4915067"/>
            <a:ext cx="1303606" cy="1725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09406" y="787792"/>
            <a:ext cx="4953276" cy="65960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49197" y="4476306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1901" y="5017789"/>
            <a:ext cx="1450974" cy="1914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08083" y="4779224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2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919">
        <p:fade/>
      </p:transition>
    </mc:Choice>
    <mc:Fallback xmlns="">
      <p:transition spd="med" advTm="35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82" y="4427293"/>
            <a:ext cx="1902117" cy="234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" b="92683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59" y="4674710"/>
            <a:ext cx="2021147" cy="230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920" y="4847044"/>
            <a:ext cx="1872805" cy="213754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299" y="4491095"/>
            <a:ext cx="1830868" cy="2089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99834" y="703072"/>
            <a:ext cx="4956478" cy="6596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2304" y="4849635"/>
            <a:ext cx="1877731" cy="2139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4862" y="4901579"/>
            <a:ext cx="1877731" cy="2139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83344" y="462347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407">
        <p:fade/>
      </p:transition>
    </mc:Choice>
    <mc:Fallback xmlns="">
      <p:transition spd="med" advTm="34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err="1">
                <a:solidFill>
                  <a:srgbClr val="0070C0"/>
                </a:solidFill>
              </a:rPr>
              <a:t>Nội</a:t>
            </a:r>
            <a:r>
              <a:rPr lang="en-US" sz="5400" b="1" dirty="0">
                <a:solidFill>
                  <a:srgbClr val="0070C0"/>
                </a:solidFill>
              </a:rPr>
              <a:t> dung 2: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Tách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và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gộp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nhóm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có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số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lượng</a:t>
            </a:r>
            <a:r>
              <a:rPr lang="en-US" sz="4800" b="1" i="1" dirty="0">
                <a:solidFill>
                  <a:srgbClr val="FF0000"/>
                </a:solidFill>
              </a:rPr>
              <a:t>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554649"/>
      </p:ext>
    </p:extLst>
  </p:cSld>
  <p:clrMapOvr>
    <a:masterClrMapping/>
  </p:clrMapOvr>
  <p:transition spd="slow" advTm="112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540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</a:t>
            </a:r>
            <a:br>
              <a:rPr lang="en-US" b="1" dirty="0"/>
            </a:b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split orient="vert"/>
      </p:transition>
    </mc:Choice>
    <mc:Fallback xmlns=""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6|1.3|3.3|7.9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|0.9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1|1.3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6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|1.1|1.2|1.4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2|1.3|1.3|1.8|1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|1.2|1.1|11.1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445</Words>
  <Application>Microsoft Office PowerPoint</Application>
  <PresentationFormat>Widescreen</PresentationFormat>
  <Paragraphs>136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                                Nội dung 1:   Ôn số lượng trong phạm vi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1 Tách theo yêu cầu</vt:lpstr>
      <vt:lpstr>PowerPoint Presentation</vt:lpstr>
      <vt:lpstr>PowerPoint Presentation</vt:lpstr>
      <vt:lpstr>PowerPoint Presentation</vt:lpstr>
      <vt:lpstr>PowerPoint Presentation</vt:lpstr>
      <vt:lpstr>5</vt:lpstr>
      <vt:lpstr>Phần 2     Tách theo ý thích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luôn chăm ngoan học giỏi!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104</cp:revision>
  <dcterms:created xsi:type="dcterms:W3CDTF">2021-02-23T01:13:29Z</dcterms:created>
  <dcterms:modified xsi:type="dcterms:W3CDTF">2024-06-06T02:57:27Z</dcterms:modified>
</cp:coreProperties>
</file>