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3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24" r:id="rId3"/>
  </p:sldMasterIdLst>
  <p:notesMasterIdLst>
    <p:notesMasterId r:id="rId30"/>
  </p:notesMasterIdLst>
  <p:sldIdLst>
    <p:sldId id="313" r:id="rId4"/>
    <p:sldId id="394" r:id="rId5"/>
    <p:sldId id="417" r:id="rId6"/>
    <p:sldId id="416" r:id="rId7"/>
    <p:sldId id="404" r:id="rId8"/>
    <p:sldId id="395" r:id="rId9"/>
    <p:sldId id="397" r:id="rId10"/>
    <p:sldId id="398" r:id="rId11"/>
    <p:sldId id="401" r:id="rId12"/>
    <p:sldId id="402" r:id="rId13"/>
    <p:sldId id="403" r:id="rId14"/>
    <p:sldId id="410" r:id="rId15"/>
    <p:sldId id="409" r:id="rId16"/>
    <p:sldId id="415" r:id="rId17"/>
    <p:sldId id="411" r:id="rId18"/>
    <p:sldId id="423" r:id="rId19"/>
    <p:sldId id="368" r:id="rId20"/>
    <p:sldId id="369" r:id="rId21"/>
    <p:sldId id="370" r:id="rId22"/>
    <p:sldId id="405" r:id="rId23"/>
    <p:sldId id="406" r:id="rId24"/>
    <p:sldId id="407" r:id="rId25"/>
    <p:sldId id="372" r:id="rId26"/>
    <p:sldId id="374" r:id="rId27"/>
    <p:sldId id="424" r:id="rId28"/>
    <p:sldId id="420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66"/>
    <a:srgbClr val="FF0000"/>
    <a:srgbClr val="CCECFF"/>
    <a:srgbClr val="FF99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70" d="100"/>
          <a:sy n="70" d="100"/>
        </p:scale>
        <p:origin x="174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B7E38E9-6D2C-4B09-BD3F-AB347B92A6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BA4B-BA33-41DB-B0DC-360A58A835F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3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BA4B-BA33-41DB-B0DC-360A58A835F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88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99F8-DADF-45C8-B581-8FE57AAD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A520-28A9-4A72-9600-00F333777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109C-762A-427F-A791-CA14A9E78F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9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4FB6-2F7B-40C5-AE83-0BCFB353CD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E740-CF09-4CAC-889F-9E551F13BF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834E-2A83-4292-BE97-3A05A625D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45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F21FC8D-D16E-4A5F-B9B2-276D8F88A3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8766-21C1-4A99-B529-74DFDFC6D6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24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37A8-9D68-4FC3-A5C7-02A7D2C1E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42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29B4-5C73-4CC3-9100-DA100C98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12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69AF-BF97-4F0A-98FA-280D6AEA5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38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0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77AB3C88-653A-4CAD-B2D9-2B142AB4B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hangingPunct="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8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98.xml"/><Relationship Id="rId7" Type="http://schemas.openxmlformats.org/officeDocument/2006/relationships/image" Target="../media/image18.jpe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22.jpeg"/><Relationship Id="rId5" Type="http://schemas.openxmlformats.org/officeDocument/2006/relationships/tags" Target="../tags/tag105.xml"/><Relationship Id="rId10" Type="http://schemas.openxmlformats.org/officeDocument/2006/relationships/image" Target="../media/image21.jpeg"/><Relationship Id="rId4" Type="http://schemas.openxmlformats.org/officeDocument/2006/relationships/tags" Target="../tags/tag104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4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9.jp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18.xml"/><Relationship Id="rId15" Type="http://schemas.openxmlformats.org/officeDocument/2006/relationships/image" Target="../media/image20.jpeg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28.jpeg"/><Relationship Id="rId5" Type="http://schemas.openxmlformats.org/officeDocument/2006/relationships/tags" Target="../tags/tag128.xml"/><Relationship Id="rId10" Type="http://schemas.openxmlformats.org/officeDocument/2006/relationships/image" Target="../media/image5.jpeg"/><Relationship Id="rId4" Type="http://schemas.openxmlformats.org/officeDocument/2006/relationships/tags" Target="../tags/tag127.xml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32.jpg"/><Relationship Id="rId5" Type="http://schemas.openxmlformats.org/officeDocument/2006/relationships/tags" Target="../tags/tag134.xml"/><Relationship Id="rId10" Type="http://schemas.openxmlformats.org/officeDocument/2006/relationships/image" Target="../media/image31.jpg"/><Relationship Id="rId4" Type="http://schemas.openxmlformats.org/officeDocument/2006/relationships/tags" Target="../tags/tag133.xml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13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36.jpeg"/><Relationship Id="rId5" Type="http://schemas.openxmlformats.org/officeDocument/2006/relationships/tags" Target="../tags/tag140.xml"/><Relationship Id="rId10" Type="http://schemas.openxmlformats.org/officeDocument/2006/relationships/image" Target="../media/image35.jpeg"/><Relationship Id="rId4" Type="http://schemas.openxmlformats.org/officeDocument/2006/relationships/tags" Target="../tags/tag139.xml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6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5.jpeg"/><Relationship Id="rId5" Type="http://schemas.openxmlformats.org/officeDocument/2006/relationships/tags" Target="../tags/tag53.xml"/><Relationship Id="rId10" Type="http://schemas.openxmlformats.org/officeDocument/2006/relationships/image" Target="../media/image4.jpeg"/><Relationship Id="rId4" Type="http://schemas.openxmlformats.org/officeDocument/2006/relationships/tags" Target="../tags/tag52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1.jpe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148.xml"/><Relationship Id="rId7" Type="http://schemas.openxmlformats.org/officeDocument/2006/relationships/image" Target="../media/image42.jpe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165.xml"/><Relationship Id="rId12" Type="http://schemas.openxmlformats.org/officeDocument/2006/relationships/image" Target="../media/image47.jpe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4.xml"/><Relationship Id="rId11" Type="http://schemas.openxmlformats.org/officeDocument/2006/relationships/image" Target="../media/image46.jpeg"/><Relationship Id="rId5" Type="http://schemas.openxmlformats.org/officeDocument/2006/relationships/tags" Target="../tags/tag163.xml"/><Relationship Id="rId10" Type="http://schemas.openxmlformats.org/officeDocument/2006/relationships/image" Target="../media/image45.png"/><Relationship Id="rId4" Type="http://schemas.openxmlformats.org/officeDocument/2006/relationships/tags" Target="../tags/tag162.xml"/><Relationship Id="rId9" Type="http://schemas.openxmlformats.org/officeDocument/2006/relationships/image" Target="../media/image9.jp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3" Type="http://schemas.openxmlformats.org/officeDocument/2006/relationships/tags" Target="../tags/tag58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5" Type="http://schemas.openxmlformats.org/officeDocument/2006/relationships/audio" Target="../media/audio1.wav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24" Type="http://schemas.openxmlformats.org/officeDocument/2006/relationships/image" Target="../media/image10.png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image" Target="../media/image9.jpg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40228" y="1268760"/>
            <a:ext cx="8476928" cy="432048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64938" y="2348880"/>
            <a:ext cx="8227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Khám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phá</a:t>
            </a:r>
            <a:r>
              <a:rPr lang="en-US" sz="3600" b="1" dirty="0">
                <a:solidFill>
                  <a:srgbClr val="0070C0"/>
                </a:solidFill>
              </a:rPr>
              <a:t> khoa </a:t>
            </a:r>
            <a:r>
              <a:rPr lang="en-US" sz="3600" b="1" dirty="0" err="1">
                <a:solidFill>
                  <a:srgbClr val="0070C0"/>
                </a:solidFill>
              </a:rPr>
              <a:t>học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TÌM HIỂU MỘT SỐ NGUỒN NƯỚC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r>
              <a:rPr lang="en-US" sz="3600" b="1">
                <a:solidFill>
                  <a:srgbClr val="0070C0"/>
                </a:solidFill>
              </a:rPr>
              <a:t>: 3 - 4 </a:t>
            </a:r>
            <a:r>
              <a:rPr lang="en-US" sz="3600" b="1" dirty="0" err="1">
                <a:solidFill>
                  <a:srgbClr val="0070C0"/>
                </a:solidFill>
              </a:rPr>
              <a:t>tuổi</a:t>
            </a:r>
            <a:endParaRPr lang="en-US" sz="3600" b="1" dirty="0">
              <a:solidFill>
                <a:srgbClr val="0070C0"/>
              </a:solidFill>
            </a:endParaRPr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3155" y="82369"/>
            <a:ext cx="847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07078" y="932632"/>
            <a:ext cx="1224962" cy="12672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EEC29-39A1-E7E2-40D5-A53A613272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078" y="981562"/>
            <a:ext cx="1218121" cy="11693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26556" y="5877272"/>
            <a:ext cx="3290888" cy="832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3314" name="Picture 2" descr="Nước máy có sạch không? Nên sử dụng thế nào để đảm bảo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</a:rPr>
              <a:t>VÒNG TUẦN HOÀN CỦA NƯỚC</a:t>
            </a:r>
          </a:p>
        </p:txBody>
      </p:sp>
      <p:pic>
        <p:nvPicPr>
          <p:cNvPr id="8222" name="Picture 30" descr="Vẽ sơ đồ vòng tuần hoàn của nước trong tự nhiên một cách đơn giản theo |  VietJack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7" y="1052736"/>
            <a:ext cx="590465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òng tuần hoàn của nước là gì - Dạy Trẻ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79" y="1052736"/>
            <a:ext cx="5652121" cy="5805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>
                <a:latin typeface="Arial" panose="020B0604020202020204" pitchFamily="34" charset="0"/>
              </a:rPr>
              <a:t>Câu 2: Nước tồn tại ở 3 trạng thái: Thể rắn, thể lỏng và thể khí. Nước có tính chất: Trong suốt, không màu, không mùi, không vị. Đúng hay sai?</a:t>
            </a:r>
            <a:endParaRPr lang="vi-VN" sz="2800" dirty="0"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5"/>
            </p:custDataLst>
          </p:nvPr>
        </p:nvGrpSpPr>
        <p:grpSpPr>
          <a:xfrm>
            <a:off x="1750740" y="2348880"/>
            <a:ext cx="5349240" cy="457200"/>
            <a:chOff x="1750740" y="2348880"/>
            <a:chExt cx="5349240" cy="457200"/>
          </a:xfrm>
        </p:grpSpPr>
        <p:sp>
          <p:nvSpPr>
            <p:cNvPr id="4" name="mmprod_s2_1041"/>
            <p:cNvSpPr txBox="1"/>
            <p:nvPr>
              <p:custDataLst>
                <p:tags r:id="rId9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/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10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/>
                <a:t>Đúng</a:t>
              </a:r>
              <a:endParaRPr lang="en-US" sz="2600" dirty="0"/>
            </a:p>
          </p:txBody>
        </p:sp>
      </p:grpSp>
      <p:grpSp>
        <p:nvGrpSpPr>
          <p:cNvPr id="12" name="mmprod_answer10237"/>
          <p:cNvGrpSpPr/>
          <p:nvPr>
            <p:custDataLst>
              <p:tags r:id="rId6"/>
            </p:custDataLst>
          </p:nvPr>
        </p:nvGrpSpPr>
        <p:grpSpPr>
          <a:xfrm>
            <a:off x="1750740" y="2978800"/>
            <a:ext cx="5349240" cy="457200"/>
            <a:chOff x="1750740" y="2978800"/>
            <a:chExt cx="5349240" cy="457200"/>
          </a:xfrm>
        </p:grpSpPr>
        <p:sp>
          <p:nvSpPr>
            <p:cNvPr id="9" name="mmprod_s2_1042"/>
            <p:cNvSpPr txBox="1"/>
            <p:nvPr>
              <p:custDataLst>
                <p:tags r:id="rId7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/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8"/>
              </p:custDataLst>
            </p:nvPr>
          </p:nvSpPr>
          <p:spPr>
            <a:xfrm>
              <a:off x="2347640" y="297880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/>
                <a:t>Sai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77723" y="326334"/>
            <a:ext cx="800251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Hiểu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Nguồn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45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>
            <p:custDataLst>
              <p:tags r:id="rId2"/>
            </p:custDataLst>
          </p:nvPr>
        </p:nvSpPr>
        <p:spPr>
          <a:xfrm>
            <a:off x="736627" y="6268616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3"/>
            </p:custDataLst>
          </p:nvPr>
        </p:nvSpPr>
        <p:spPr>
          <a:xfrm>
            <a:off x="153441" y="6109260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4"/>
            </p:custDataLst>
          </p:nvPr>
        </p:nvSpPr>
        <p:spPr>
          <a:xfrm>
            <a:off x="1268371" y="6268616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>
            <p:custDataLst>
              <p:tags r:id="rId5"/>
            </p:custDataLst>
          </p:nvPr>
        </p:nvSpPr>
        <p:spPr>
          <a:xfrm>
            <a:off x="8537100" y="6122506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>
            <p:custDataLst>
              <p:tags r:id="rId6"/>
            </p:custDataLst>
          </p:nvPr>
        </p:nvSpPr>
        <p:spPr>
          <a:xfrm>
            <a:off x="8051827" y="6281868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>
            <p:custDataLst>
              <p:tags r:id="rId7"/>
            </p:custDataLst>
          </p:nvPr>
        </p:nvSpPr>
        <p:spPr>
          <a:xfrm>
            <a:off x="7564810" y="6281868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>
            <p:custDataLst>
              <p:tags r:id="rId8"/>
            </p:custDataLst>
          </p:nvPr>
        </p:nvSpPr>
        <p:spPr>
          <a:xfrm>
            <a:off x="12842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17632" y="1948939"/>
            <a:ext cx="175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KIẾN THỨC</a:t>
            </a:r>
          </a:p>
        </p:txBody>
      </p:sp>
      <p:sp>
        <p:nvSpPr>
          <p:cNvPr id="13" name="Rounded Rectangle 12"/>
          <p:cNvSpPr/>
          <p:nvPr>
            <p:custDataLst>
              <p:tags r:id="rId10"/>
            </p:custDataLst>
          </p:nvPr>
        </p:nvSpPr>
        <p:spPr>
          <a:xfrm>
            <a:off x="4143372" y="1785926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62622" y="1967668"/>
            <a:ext cx="1677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KĨ NĂNG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>
            <p:custDataLst>
              <p:tags r:id="rId12"/>
            </p:custDataLst>
          </p:nvPr>
        </p:nvSpPr>
        <p:spPr>
          <a:xfrm>
            <a:off x="68526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40088" y="1926237"/>
            <a:ext cx="1497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THÁI ĐỘ</a:t>
            </a:r>
          </a:p>
        </p:txBody>
      </p:sp>
      <p:sp>
        <p:nvSpPr>
          <p:cNvPr id="2" name="Oval Callout 1"/>
          <p:cNvSpPr/>
          <p:nvPr>
            <p:custDataLst>
              <p:tags r:id="rId14"/>
            </p:custDataLst>
          </p:nvPr>
        </p:nvSpPr>
        <p:spPr>
          <a:xfrm rot="10800000">
            <a:off x="31569" y="2835833"/>
            <a:ext cx="3172279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15"/>
            </p:custDataLst>
          </p:nvPr>
        </p:nvSpPr>
        <p:spPr>
          <a:xfrm>
            <a:off x="0" y="3267205"/>
            <a:ext cx="32861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Sự cần thiết của nước đối với con người và muôn vật.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Trẻ biết nước có ở đâu.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Vòng tuần hoàn và các tính chất của nước.</a:t>
            </a:r>
          </a:p>
          <a:p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Oval Callout 25"/>
          <p:cNvSpPr/>
          <p:nvPr>
            <p:custDataLst>
              <p:tags r:id="rId16"/>
            </p:custDataLst>
          </p:nvPr>
        </p:nvSpPr>
        <p:spPr>
          <a:xfrm rot="10800000">
            <a:off x="3246860" y="2786058"/>
            <a:ext cx="2981324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17"/>
            </p:custDataLst>
          </p:nvPr>
        </p:nvSpPr>
        <p:spPr>
          <a:xfrm>
            <a:off x="3357554" y="3100187"/>
            <a:ext cx="27860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Quan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sát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nhận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biết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cs typeface="Arial" pitchFamily="34" charset="0"/>
              </a:rPr>
              <a:t>Phát triển ngôn ngữ cho trẻ, trẻ sử dụng vốn từ </a:t>
            </a:r>
            <a:r>
              <a:rPr lang="en-US" sz="1700">
                <a:cs typeface="Arial" pitchFamily="34" charset="0"/>
              </a:rPr>
              <a:t>phong phú </a:t>
            </a:r>
            <a:r>
              <a:rPr lang="en-US" sz="1700" dirty="0">
                <a:cs typeface="Arial" pitchFamily="34" charset="0"/>
              </a:rPr>
              <a:t>để </a:t>
            </a:r>
            <a:r>
              <a:rPr lang="en-US" sz="1700">
                <a:cs typeface="Arial" pitchFamily="34" charset="0"/>
              </a:rPr>
              <a:t>diễn đạt </a:t>
            </a:r>
            <a:r>
              <a:rPr lang="en-US" sz="1700" dirty="0">
                <a:cs typeface="Arial" pitchFamily="34" charset="0"/>
              </a:rPr>
              <a:t>về nước.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val Callout 27"/>
          <p:cNvSpPr/>
          <p:nvPr>
            <p:custDataLst>
              <p:tags r:id="rId18"/>
            </p:custDataLst>
          </p:nvPr>
        </p:nvSpPr>
        <p:spPr>
          <a:xfrm rot="10800000">
            <a:off x="6209694" y="2786058"/>
            <a:ext cx="2934305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9"/>
            </p:custDataLst>
          </p:nvPr>
        </p:nvSpPr>
        <p:spPr>
          <a:xfrm>
            <a:off x="6357982" y="3143248"/>
            <a:ext cx="26431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Yêu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thích môn học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>
                <a:cs typeface="Arial" pitchFamily="34" charset="0"/>
              </a:rPr>
              <a:t>Giáo dục trẻ bảo vệ nguồn nước, và sử dụng đúng cách, không lãng phí.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14290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9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2" name="click.wav"/>
          </p:stSnd>
        </p:sndAc>
      </p:transition>
    </mc:Choice>
    <mc:Fallback xmlns="">
      <p:transition spd="slow">
        <p:split orient="vert"/>
        <p:sndAc>
          <p:stSnd>
            <p:snd r:embed="rId25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971600" y="228602"/>
            <a:ext cx="7391399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8951" y="443349"/>
            <a:ext cx="389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NỘI DUNG BÀI HỌC </a:t>
            </a:r>
          </a:p>
        </p:txBody>
      </p:sp>
      <p:sp>
        <p:nvSpPr>
          <p:cNvPr id="13" name="Flowchart: Alternate Process 12"/>
          <p:cNvSpPr/>
          <p:nvPr>
            <p:custDataLst>
              <p:tags r:id="rId4"/>
            </p:custDataLst>
          </p:nvPr>
        </p:nvSpPr>
        <p:spPr>
          <a:xfrm>
            <a:off x="1288990" y="1318593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>
            <p:custDataLst>
              <p:tags r:id="rId5"/>
            </p:custDataLst>
          </p:nvPr>
        </p:nvSpPr>
        <p:spPr>
          <a:xfrm>
            <a:off x="1288990" y="3021408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tính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chất, vai trò của nước</a:t>
            </a:r>
          </a:p>
        </p:txBody>
      </p:sp>
      <p:sp>
        <p:nvSpPr>
          <p:cNvPr id="30" name="Flowchart: Alternate Process 29"/>
          <p:cNvSpPr/>
          <p:nvPr>
            <p:custDataLst>
              <p:tags r:id="rId6"/>
            </p:custDataLst>
          </p:nvPr>
        </p:nvSpPr>
        <p:spPr>
          <a:xfrm>
            <a:off x="1288990" y="4724400"/>
            <a:ext cx="6595378" cy="1219200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3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1475656" y="11663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51520" y="5948736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9220" name="Picture 4" descr="Top 100 hình ảnh trời mưa to, bão bùng chất chứa nhiều tâm tr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157412" y="60198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 </a:t>
            </a:r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biển</a:t>
            </a:r>
            <a:r>
              <a:rPr lang="en-US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 mặn</a:t>
            </a:r>
            <a:endParaRPr lang="en-US" sz="3600" kern="10" dirty="0">
              <a:ln w="0">
                <a:solidFill>
                  <a:srgbClr val="0000CC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0" name="Picture 2" descr="Nước biển ấm lên ảnh hưởng đến hệ sinh thái dưới lòng đại d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"/>
            <a:ext cx="9144000" cy="59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  <p:tag name="ISPRING_UUID" val="{6D81B4F5-F072-4774-9A94-32E5D9D98679}"/>
  <p:tag name="ISPRING_RESOURCE_FOLDER" val="D:\Desktop\KIỀU OANH\dieu-ki-dieu-cua-nuoc-1_14072022 (2)\"/>
  <p:tag name="ISPRING_PRESENTATION_PATH" val="D:\Desktop\KIỀU OANH\dieu-ki-dieu-cua-nuoc-1_14072022 (2).pptx"/>
  <p:tag name="ISPRING_PROJECT_FOLDER_UPDATED" val="1"/>
  <p:tag name="ISPRING_SCREEN_RECS_UPDATED" val="D:\Desktop\KIỀU OANH\dieu-ki-dieu-cua-nuoc-1_14072022 (2)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  <p:tag name="GENSWF_ADVANCE_TIME" val="0.00"/>
  <p:tag name="ISPRING_SLIDE_INDENT_LEVEL" val="0"/>
  <p:tag name="ISPRING_CUSTOM_TIMING_USED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  <p:tag name="GENSWF_ADVANCE_TIME" val="0.00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4,1005274955,D:\EL năm 17 -18\mầm non\Chị Hảo\MAM NON\dieu ki dieu cua nuoc_pptx\Media.ppcx"/>
  <p:tag name="HTML_SHAPEINFO" val="&lt;SlideThumbPath val=&quot;Slide6.PNG&quot;/&gt;"/>
  <p:tag name="GENSWF_ADVANCE_TIME" val="0.00"/>
  <p:tag name="ISPRING_SLIDE_INDENT_LEVEL" val="0"/>
  <p:tag name="ISPRING_CUSTOM_TIMING_US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AD78AE6-DFD0-4D72-8CF8-ADB1EA65FB51}&quot;/&gt;&lt;isInvalidForFieldText val=&quot;0&quot;/&gt;&lt;Image&gt;&lt;filename val=&quot;D:\EL năm 17 -18\mầm non\Chị Hảo\BAIDUTHI\data\asimages\{BAD78AE6-DFD0-4D72-8CF8-ADB1EA65FB51}_6.png&quot;/&gt;&lt;left val=&quot;53&quot;/&gt;&lt;top val=&quot;490&quot;/&gt;&lt;width val=&quot;39&quot;/&gt;&lt;height val=&quot;49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0D8059-8EDC-4B54-81C6-962DC4A4E2A9}&quot;/&gt;&lt;isInvalidForFieldText val=&quot;0&quot;/&gt;&lt;Image&gt;&lt;filename val=&quot;D:\EL năm 17 -18\mầm non\Chị Hảo\BAIDUTHI\data\asimages\{030D8059-8EDC-4B54-81C6-962DC4A4E2A9}_6.png&quot;/&gt;&lt;left val=&quot;5&quot;/&gt;&lt;top val=&quot;475&quot;/&gt;&lt;width val=&quot;49&quot;/&gt;&lt;height val=&quot;120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F555DE0-BC72-4FC8-85F8-93D0BA2F4D90}&quot;/&gt;&lt;isInvalidForFieldText val=&quot;0&quot;/&gt;&lt;Image&gt;&lt;filename val=&quot;D:\EL năm 17 -18\mầm non\Chị Hảo\BAIDUTHI\data\asimages\{6F555DE0-BC72-4FC8-85F8-93D0BA2F4D90}_6.png&quot;/&gt;&lt;left val=&quot;90&quot;/&gt;&lt;top val=&quot;485&quot;/&gt;&lt;width val=&quot;48&quot;/&gt;&lt;height val=&quot;9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B3BBFB-9FC1-417B-BBC1-C8B8B6F54D36}&quot;/&gt;&lt;isInvalidForFieldText val=&quot;0&quot;/&gt;&lt;Image&gt;&lt;filename val=&quot;D:\EL năm 17 -18\mầm non\Chị Hảo\BAIDUTHI\data\asimages\{2EB3BBFB-9FC1-417B-BBC1-C8B8B6F54D36}_6.png&quot;/&gt;&lt;left val=&quot;666&quot;/&gt;&lt;top val=&quot;476&quot;/&gt;&lt;width val=&quot;49&quot;/&gt;&lt;height val=&quot;11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ABF897-669D-40C3-8D16-EC47DA2C95B4}&quot;/&gt;&lt;isInvalidForFieldText val=&quot;0&quot;/&gt;&lt;Image&gt;&lt;filename val=&quot;D:\EL năm 17 -18\mầm non\Chị Hảo\BAIDUTHI\data\asimages\{03ABF897-669D-40C3-8D16-EC47DA2C95B4}_6.png&quot;/&gt;&lt;left val=&quot;629&quot;/&gt;&lt;top val=&quot;491&quot;/&gt;&lt;width val=&quot;39&quot;/&gt;&lt;height val=&quot;4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5A29689-43A2-4E51-94DE-D7E9EA9AE8AD}&quot;/&gt;&lt;isInvalidForFieldText val=&quot;0&quot;/&gt;&lt;Image&gt;&lt;filename val=&quot;D:\EL năm 17 -18\mầm non\Chị Hảo\BAIDUTHI\data\asimages\{95A29689-43A2-4E51-94DE-D7E9EA9AE8AD}_6.png&quot;/&gt;&lt;left val=&quot;586&quot;/&gt;&lt;top val=&quot;486&quot;/&gt;&lt;width val=&quot;48&quot;/&gt;&lt;height val=&quot;99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34E8C4E-D8E1-44AA-99F5-07E650BB987B}&quot;/&gt;&lt;isInvalidForFieldText val=&quot;0&quot;/&gt;&lt;Image&gt;&lt;filename val=&quot;D:\EL năm 17 -18\mầm non\Chị Hảo\BAIDUTHI\data\asimages\{D34E8C4E-D8E1-44AA-99F5-07E650BB987B}_6.png&quot;/&gt;&lt;left val=&quot;88&quot;/&gt;&lt;top val=&quot;128&quot;/&gt;&lt;width val=&quot;176&quot;/&gt;&lt;height val=&quot;80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047CBF51-15C4-4D88-B8C5-B46B64745C8D}_6.png&quot;/&gt;&lt;left val=&quot;101&quot;/&gt;&lt;top val=&quot;151&quot;/&gt;&lt;width val=&quot;140&quot;/&gt;&lt;height val=&quot;3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B44206E-E828-4AEA-9292-C044701A4691}&quot;/&gt;&lt;isInvalidForFieldText val=&quot;0&quot;/&gt;&lt;Image&gt;&lt;filename val=&quot;D:\EL năm 17 -18\mầm non\Chị Hảo\BAIDUTHI\data\asimages\{CB44206E-E828-4AEA-9292-C044701A4691}_6.png&quot;/&gt;&lt;left val=&quot;314&quot;/&gt;&lt;top val=&quot;128&quot;/&gt;&lt;width val=&quot;176&quot;/&gt;&lt;height val=&quot;80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6005AE5-6BA7-44B9-8A48-C379DC34A407}_6.png&quot;/&gt;&lt;left val=&quot;333&quot;/&gt;&lt;top val=&quot;153&quot;/&gt;&lt;width val=&quot;134&quot;/&gt;&lt;height val=&quot;3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DAF9466-47E6-4B20-BBA2-D822B25C4EA0}&quot;/&gt;&lt;isInvalidForFieldText val=&quot;0&quot;/&gt;&lt;Image&gt;&lt;filename val=&quot;D:\EL năm 17 -18\mầm non\Chị Hảo\BAIDUTHI\data\asimages\{4DAF9466-47E6-4B20-BBA2-D822B25C4EA0}_6.png&quot;/&gt;&lt;left val=&quot;527&quot;/&gt;&lt;top val=&quot;128&quot;/&gt;&lt;width val=&quot;176&quot;/&gt;&lt;height val=&quot;8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8DC855A-88B9-4220-9A49-9D538F83BA72}_6.png&quot;/&gt;&lt;left val=&quot;552&quot;/&gt;&lt;top val=&quot;149&quot;/&gt;&lt;width val=&quot;120&quot;/&gt;&lt;height val=&quot;34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ED2128C-1AE0-40DB-A21F-CF7D2C303867}&quot;/&gt;&lt;isInvalidForFieldText val=&quot;0&quot;/&gt;&lt;Image&gt;&lt;filename val=&quot;D:\EL năm 17 -18\mầm non\Chị Hảo\BAIDUTHI\data\asimages\{6ED2128C-1AE0-40DB-A21F-CF7D2C303867}_6.png&quot;/&gt;&lt;left val=&quot;-26&quot;/&gt;&lt;top val=&quot;174&quot;/&gt;&lt;width val=&quot;281&quot;/&gt;&lt;height val=&quot;21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7&quot;/&gt;&lt;lineCharCount val=&quot;24&quot;/&gt;&lt;lineCharCount val=&quot;27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FADA6812-2E75-4C26-A91D-2705528402ED}_6.png&quot;/&gt;&lt;left val=&quot;-2&quot;/&gt;&lt;top val=&quot;255&quot;/&gt;&lt;width val=&quot;261&quot;/&gt;&lt;height val=&quot;13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F6C0EE4-116C-4951-8AB4-178AD2FF07BD}&quot;/&gt;&lt;isInvalidForFieldText val=&quot;0&quot;/&gt;&lt;Image&gt;&lt;filename val=&quot;D:\EL năm 17 -18\mầm non\Chị Hảo\BAIDUTHI\data\asimages\{AF6C0EE4-116C-4951-8AB4-178AD2FF07BD}_6.png&quot;/&gt;&lt;left val=&quot;227&quot;/&gt;&lt;top val=&quot;170&quot;/&gt;&lt;width val=&quot;266&quot;/&gt;&lt;height val=&quot;21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0&quot;/&gt;&lt;lineCharCount val=&quot;20&quot;/&gt;&lt;lineCharCount val=&quot;25&quot;/&gt;&lt;lineCharCount val=&quot;2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34D2EAE-3CCD-4451-8ABF-DB3FC8BF3E47}_6.png&quot;/&gt;&lt;left val=&quot;261&quot;/&gt;&lt;top val=&quot;242&quot;/&gt;&lt;width val=&quot;229&quot;/&gt;&lt;height val=&quot;118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72F2671-077B-4E50-93BB-1837FC747316}&quot;/&gt;&lt;isInvalidForFieldText val=&quot;0&quot;/&gt;&lt;Image&gt;&lt;filename val=&quot;D:\EL năm 17 -18\mầm non\Chị Hảo\BAIDUTHI\data\asimages\{672F2671-077B-4E50-93BB-1837FC747316}_6.png&quot;/&gt;&lt;left val=&quot;460&quot;/&gt;&lt;top val=&quot;170&quot;/&gt;&lt;width val=&quot;262&quot;/&gt;&lt;height val=&quot;21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8&quot;/&gt;&lt;lineCharCount val=&quot;20&quot;/&gt;&lt;lineCharCount val=&quot;18&quot;/&gt;&lt;lineCharCount val=&quot;16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F328BD3-86DD-4ADB-87BD-49186EA44349}_6.png&quot;/&gt;&lt;left val=&quot;497&quot;/&gt;&lt;top val=&quot;245&quot;/&gt;&lt;width val=&quot;211&quot;/&gt;&lt;height val=&quot;118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PRESENTER_SHAPEINFO" val="&lt;ThreeDShapeInfo&gt;&lt;uuid val=&quot;{8B1AEEFB-C0B0-4204-B2B0-E04BF22A253A}&quot;/&gt;&lt;isInvalidForFieldText val=&quot;0&quot;/&gt;&lt;Image&gt;&lt;filename val=&quot;D:\EL năm 17 -18\mầm non\Chị Hảo\BAIDUTHI\data\asimages\{8B1AEEFB-C0B0-4204-B2B0-E04BF22A253A}_7.png&quot;/&gt;&lt;left val=&quot;97&quot;/&gt;&lt;top val=&quot;101&quot;/&gt;&lt;width val=&quot;527&quot;/&gt;&lt;height val=&quot;107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6&quot;/&gt;&lt;/TableIndex&gt;&lt;/ShapeTextInfo&gt;"/>
  <p:tag name="PRESENTER_SHAPEINFO" val="&lt;ThreeDShapeInfo&gt;&lt;uuid val=&quot;{425D7CB5-6C54-4A38-BF62-CA7DC572155E}&quot;/&gt;&lt;isInvalidForFieldText val=&quot;0&quot;/&gt;&lt;Image&gt;&lt;filename val=&quot;D:\EL năm 17 -18\mầm non\Chị Hảo\BAIDUTHI\data\asimages\{425D7CB5-6C54-4A38-BF62-CA7DC572155E}_7.png&quot;/&gt;&lt;left val=&quot;97&quot;/&gt;&lt;top val=&quot;235&quot;/&gt;&lt;width val=&quot;527&quot;/&gt;&lt;height val=&quot;107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33&quot;/&gt;&lt;lineCharCount val=&quot;15&quot;/&gt;&lt;/TableIndex&gt;&lt;/ShapeTextInfo&gt;"/>
  <p:tag name="PRESENTER_SHAPEINFO" val="&lt;ThreeDShapeInfo&gt;&lt;uuid val=&quot;{6032A627-8A7F-4643-A001-385936D442EB}&quot;/&gt;&lt;isInvalidForFieldText val=&quot;0&quot;/&gt;&lt;Image&gt;&lt;filename val=&quot;D:\EL năm 17 -18\mầm non\Chị Hảo\BAIDUTHI\data\asimages\{6032A627-8A7F-4643-A001-385936D442EB}_7.png&quot;/&gt;&lt;left val=&quot;97&quot;/&gt;&lt;top val=&quot;369&quot;/&gt;&lt;width val=&quot;527&quot;/&gt;&lt;height val=&quot;10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</TotalTime>
  <Words>571</Words>
  <Application>Microsoft Office PowerPoint</Application>
  <PresentationFormat>On-screen Show (4:3)</PresentationFormat>
  <Paragraphs>69</Paragraphs>
  <Slides>26</Slides>
  <Notes>3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Verdana</vt:lpstr>
      <vt:lpstr>VNI-Avo</vt:lpstr>
      <vt:lpstr>Wingdings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2 cốc nước</vt:lpstr>
      <vt:lpstr>PowerPoint Presentation</vt:lpstr>
      <vt:lpstr>Kết luận</vt:lpstr>
      <vt:lpstr>Câu 2: Nước tồn tại ở 3 trạng thái: Thể rắn, thể lỏng và thể khí. Nước có tính chất: Trong suốt, không màu, không mùi, không vị. Đúng hay sai?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Trang Nguyen</cp:lastModifiedBy>
  <cp:revision>428</cp:revision>
  <dcterms:created xsi:type="dcterms:W3CDTF">2008-09-15T14:04:11Z</dcterms:created>
  <dcterms:modified xsi:type="dcterms:W3CDTF">2024-06-06T02:41:23Z</dcterms:modified>
</cp:coreProperties>
</file>