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72" r:id="rId7"/>
    <p:sldId id="262" r:id="rId8"/>
    <p:sldId id="263" r:id="rId9"/>
    <p:sldId id="264" r:id="rId10"/>
    <p:sldId id="265" r:id="rId11"/>
    <p:sldId id="266" r:id="rId12"/>
    <p:sldId id="267" r:id="rId13"/>
    <p:sldId id="273" r:id="rId14"/>
    <p:sldId id="269" r:id="rId15"/>
    <p:sldId id="270" r:id="rId16"/>
    <p:sldId id="271" r:id="rId17"/>
  </p:sldIdLst>
  <p:sldSz cx="18288000" cy="10287000"/>
  <p:notesSz cx="6858000" cy="9144000"/>
  <p:embeddedFontLst>
    <p:embeddedFont>
      <p:font typeface="Roboto" panose="02000000000000000000" pitchFamily="2" charset="0"/>
      <p:regular r:id="rId19"/>
      <p:bold r:id="rId20"/>
      <p:italic r:id="rId21"/>
      <p:boldItalic r:id="rId22"/>
    </p:embeddedFont>
    <p:embeddedFont>
      <p:font typeface="Roboto Bold" panose="02000000000000000000" pitchFamily="2" charset="0"/>
      <p:regular r:id="rId23"/>
      <p:bold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77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68BF01-AB79-4B0A-9D30-3B95CB67DCAE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8E37C-AB2C-4963-ABE7-7DD75D9DF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749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8E37C-AB2C-4963-ABE7-7DD75D9DFA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184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960F2-1900-4003-B539-4DF4CB8D7CF4}" type="datetime1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ageCurlDouble"/>
      </p:transition>
    </mc:Choice>
    <mc:Fallback xmlns="">
      <p:transition spd="slow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2C55-3692-4E79-A182-362D6E1D2FD2}" type="datetime1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ageCurlDouble"/>
      </p:transition>
    </mc:Choice>
    <mc:Fallback xmlns="">
      <p:transition spd="slow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AD4D1-2D68-4EA8-8230-F41D861F66DB}" type="datetime1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ageCurlDouble"/>
      </p:transition>
    </mc:Choice>
    <mc:Fallback xmlns="">
      <p:transition spd="slow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34C5-960C-408F-986B-FF3714D3709D}" type="datetime1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ageCurlDouble"/>
      </p:transition>
    </mc:Choice>
    <mc:Fallback xmlns="">
      <p:transition spd="slow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AA400-020F-4B0E-9F03-107C8B56969F}" type="datetime1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ageCurlDouble"/>
      </p:transition>
    </mc:Choice>
    <mc:Fallback xmlns="">
      <p:transition spd="slow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AF134-068A-41B1-933F-DB036DAD4039}" type="datetime1">
              <a:rPr lang="en-US" smtClean="0"/>
              <a:t>6/25/2024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ageCurlDouble"/>
      </p:transition>
    </mc:Choice>
    <mc:Fallback xmlns="">
      <p:transition spd="slow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2F60D-9237-4EF5-8D1E-F6FA3CD00181}" type="datetime1">
              <a:rPr lang="en-US" smtClean="0"/>
              <a:t>6/25/2024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ageCurlDouble"/>
      </p:transition>
    </mc:Choice>
    <mc:Fallback xmlns="">
      <p:transition spd="slow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5295A-6D9B-4071-A937-5DE07C557059}" type="datetime1">
              <a:rPr lang="en-US" smtClean="0"/>
              <a:t>6/25/2024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ageCurlDouble"/>
      </p:transition>
    </mc:Choice>
    <mc:Fallback xmlns="">
      <p:transition spd="slow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B8F44-B5A2-4E14-8CD0-84FA5D89D4D0}" type="datetime1">
              <a:rPr lang="en-US" smtClean="0"/>
              <a:t>6/25/2024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ageCurlDouble"/>
      </p:transition>
    </mc:Choice>
    <mc:Fallback xmlns="">
      <p:transition spd="slow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20858-BB82-4AE6-B24E-8CD5250F5255}" type="datetime1">
              <a:rPr lang="en-US" smtClean="0"/>
              <a:t>6/25/2024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ageCurlDouble"/>
      </p:transition>
    </mc:Choice>
    <mc:Fallback xmlns="">
      <p:transition spd="slow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7DC81-2FE3-4501-8A11-B35023E52DB0}" type="datetime1">
              <a:rPr lang="en-US" smtClean="0"/>
              <a:t>6/25/2024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ageCurlDouble"/>
      </p:transition>
    </mc:Choice>
    <mc:Fallback xmlns="">
      <p:transition spd="slow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0B6AB-070B-4F38-BA7B-18D84BC20480}" type="datetime1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ageCurlDouble"/>
      </p:transition>
    </mc:Choice>
    <mc:Fallback xmlns="">
      <p:transition spd="slow" advTm="5000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18" Type="http://schemas.openxmlformats.org/officeDocument/2006/relationships/image" Target="../media/image16.sv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svg"/><Relationship Id="rId20" Type="http://schemas.openxmlformats.org/officeDocument/2006/relationships/image" Target="../media/image1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19" Type="http://schemas.openxmlformats.org/officeDocument/2006/relationships/image" Target="../media/image17.pn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3.svg"/><Relationship Id="rId7" Type="http://schemas.openxmlformats.org/officeDocument/2006/relationships/image" Target="../media/image10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slide" Target="slide4.xml"/><Relationship Id="rId5" Type="http://schemas.openxmlformats.org/officeDocument/2006/relationships/image" Target="../media/image21.svg"/><Relationship Id="rId10" Type="http://schemas.openxmlformats.org/officeDocument/2006/relationships/image" Target="../media/image37.png"/><Relationship Id="rId4" Type="http://schemas.openxmlformats.org/officeDocument/2006/relationships/image" Target="../media/image20.png"/><Relationship Id="rId9" Type="http://schemas.openxmlformats.org/officeDocument/2006/relationships/image" Target="../media/image39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41.svg"/><Relationship Id="rId7" Type="http://schemas.openxmlformats.org/officeDocument/2006/relationships/image" Target="../media/image6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svg"/><Relationship Id="rId7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slide" Target="slide4.xml"/><Relationship Id="rId5" Type="http://schemas.openxmlformats.org/officeDocument/2006/relationships/image" Target="../media/image25.svg"/><Relationship Id="rId10" Type="http://schemas.openxmlformats.org/officeDocument/2006/relationships/image" Target="../media/image34.png"/><Relationship Id="rId4" Type="http://schemas.openxmlformats.org/officeDocument/2006/relationships/image" Target="../media/image24.png"/><Relationship Id="rId9" Type="http://schemas.openxmlformats.org/officeDocument/2006/relationships/image" Target="../media/image8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svg"/><Relationship Id="rId7" Type="http://schemas.openxmlformats.org/officeDocument/2006/relationships/image" Target="../media/image6.svg"/><Relationship Id="rId12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slide" Target="slide4.xml"/><Relationship Id="rId5" Type="http://schemas.openxmlformats.org/officeDocument/2006/relationships/image" Target="../media/image25.svg"/><Relationship Id="rId10" Type="http://schemas.openxmlformats.org/officeDocument/2006/relationships/image" Target="../media/image34.png"/><Relationship Id="rId4" Type="http://schemas.openxmlformats.org/officeDocument/2006/relationships/image" Target="../media/image24.png"/><Relationship Id="rId9" Type="http://schemas.openxmlformats.org/officeDocument/2006/relationships/image" Target="../media/image8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3.svg"/><Relationship Id="rId7" Type="http://schemas.openxmlformats.org/officeDocument/2006/relationships/image" Target="../media/image10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slide" Target="slide4.xml"/><Relationship Id="rId5" Type="http://schemas.openxmlformats.org/officeDocument/2006/relationships/image" Target="../media/image21.svg"/><Relationship Id="rId10" Type="http://schemas.openxmlformats.org/officeDocument/2006/relationships/image" Target="../media/image37.png"/><Relationship Id="rId4" Type="http://schemas.openxmlformats.org/officeDocument/2006/relationships/image" Target="../media/image20.png"/><Relationship Id="rId9" Type="http://schemas.openxmlformats.org/officeDocument/2006/relationships/image" Target="../media/image39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svg"/><Relationship Id="rId7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5.svg"/><Relationship Id="rId10" Type="http://schemas.openxmlformats.org/officeDocument/2006/relationships/image" Target="../media/image34.png"/><Relationship Id="rId4" Type="http://schemas.openxmlformats.org/officeDocument/2006/relationships/image" Target="../media/image24.png"/><Relationship Id="rId9" Type="http://schemas.openxmlformats.org/officeDocument/2006/relationships/image" Target="../media/image8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6.svg"/><Relationship Id="rId3" Type="http://schemas.openxmlformats.org/officeDocument/2006/relationships/image" Target="../media/image43.svg"/><Relationship Id="rId7" Type="http://schemas.openxmlformats.org/officeDocument/2006/relationships/image" Target="../media/image21.svg"/><Relationship Id="rId12" Type="http://schemas.openxmlformats.org/officeDocument/2006/relationships/image" Target="../media/image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16.svg"/><Relationship Id="rId5" Type="http://schemas.openxmlformats.org/officeDocument/2006/relationships/image" Target="../media/image12.svg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0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3.svg"/><Relationship Id="rId7" Type="http://schemas.openxmlformats.org/officeDocument/2006/relationships/image" Target="../media/image10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6.svg"/><Relationship Id="rId5" Type="http://schemas.openxmlformats.org/officeDocument/2006/relationships/image" Target="../media/image21.svg"/><Relationship Id="rId10" Type="http://schemas.openxmlformats.org/officeDocument/2006/relationships/image" Target="../media/image5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svg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6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svg"/><Relationship Id="rId5" Type="http://schemas.openxmlformats.org/officeDocument/2006/relationships/image" Target="../media/image10.svg"/><Relationship Id="rId15" Type="http://schemas.openxmlformats.org/officeDocument/2006/relationships/slide" Target="slide7.xml"/><Relationship Id="rId10" Type="http://schemas.openxmlformats.org/officeDocument/2006/relationships/image" Target="../media/image30.png"/><Relationship Id="rId4" Type="http://schemas.openxmlformats.org/officeDocument/2006/relationships/image" Target="../media/image9.png"/><Relationship Id="rId9" Type="http://schemas.openxmlformats.org/officeDocument/2006/relationships/image" Target="../media/image29.svg"/><Relationship Id="rId1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svg"/><Relationship Id="rId7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slide" Target="slide4.xml"/><Relationship Id="rId5" Type="http://schemas.openxmlformats.org/officeDocument/2006/relationships/image" Target="../media/image25.svg"/><Relationship Id="rId10" Type="http://schemas.openxmlformats.org/officeDocument/2006/relationships/image" Target="../media/image34.png"/><Relationship Id="rId4" Type="http://schemas.openxmlformats.org/officeDocument/2006/relationships/image" Target="../media/image24.png"/><Relationship Id="rId9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svg"/><Relationship Id="rId7" Type="http://schemas.openxmlformats.org/officeDocument/2006/relationships/image" Target="../media/image6.svg"/><Relationship Id="rId12" Type="http://schemas.openxmlformats.org/officeDocument/2006/relationships/hyperlink" Target="https://www.youtube.com/watch?v=oa9f_JKz2k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slide" Target="slide4.xml"/><Relationship Id="rId5" Type="http://schemas.openxmlformats.org/officeDocument/2006/relationships/image" Target="../media/image25.svg"/><Relationship Id="rId10" Type="http://schemas.openxmlformats.org/officeDocument/2006/relationships/image" Target="../media/image34.png"/><Relationship Id="rId4" Type="http://schemas.openxmlformats.org/officeDocument/2006/relationships/image" Target="../media/image24.png"/><Relationship Id="rId9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svg"/><Relationship Id="rId7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slide" Target="slide4.xml"/><Relationship Id="rId5" Type="http://schemas.openxmlformats.org/officeDocument/2006/relationships/image" Target="../media/image25.svg"/><Relationship Id="rId10" Type="http://schemas.openxmlformats.org/officeDocument/2006/relationships/image" Target="../media/image34.png"/><Relationship Id="rId4" Type="http://schemas.openxmlformats.org/officeDocument/2006/relationships/image" Target="../media/image24.png"/><Relationship Id="rId9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7" Type="http://schemas.openxmlformats.org/officeDocument/2006/relationships/slide" Target="slide4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36.svg"/><Relationship Id="rId7" Type="http://schemas.openxmlformats.org/officeDocument/2006/relationships/image" Target="../media/image39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1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12459" y="-10287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177607" y="6751439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23924" y="862403"/>
            <a:ext cx="15240152" cy="8562194"/>
          </a:xfrm>
          <a:custGeom>
            <a:avLst/>
            <a:gdLst/>
            <a:ahLst/>
            <a:cxnLst/>
            <a:rect l="l" t="t" r="r" b="b"/>
            <a:pathLst>
              <a:path w="15240152" h="8562194">
                <a:moveTo>
                  <a:pt x="0" y="0"/>
                </a:moveTo>
                <a:lnTo>
                  <a:pt x="15240152" y="0"/>
                </a:lnTo>
                <a:lnTo>
                  <a:pt x="15240152" y="8562194"/>
                </a:lnTo>
                <a:lnTo>
                  <a:pt x="0" y="856219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211310">
            <a:off x="-384318" y="-101607"/>
            <a:ext cx="1853276" cy="1846537"/>
          </a:xfrm>
          <a:custGeom>
            <a:avLst/>
            <a:gdLst/>
            <a:ahLst/>
            <a:cxnLst/>
            <a:rect l="l" t="t" r="r" b="b"/>
            <a:pathLst>
              <a:path w="1853276" h="1846537">
                <a:moveTo>
                  <a:pt x="0" y="0"/>
                </a:moveTo>
                <a:lnTo>
                  <a:pt x="1853277" y="0"/>
                </a:lnTo>
                <a:lnTo>
                  <a:pt x="1853277" y="1846536"/>
                </a:lnTo>
                <a:lnTo>
                  <a:pt x="0" y="184653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81068" y="8973858"/>
            <a:ext cx="1885713" cy="1313142"/>
          </a:xfrm>
          <a:custGeom>
            <a:avLst/>
            <a:gdLst/>
            <a:ahLst/>
            <a:cxnLst/>
            <a:rect l="l" t="t" r="r" b="b"/>
            <a:pathLst>
              <a:path w="1885713" h="1313142">
                <a:moveTo>
                  <a:pt x="0" y="0"/>
                </a:moveTo>
                <a:lnTo>
                  <a:pt x="1885712" y="0"/>
                </a:lnTo>
                <a:lnTo>
                  <a:pt x="1885712" y="1313142"/>
                </a:lnTo>
                <a:lnTo>
                  <a:pt x="0" y="131314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6375441" y="6650337"/>
            <a:ext cx="5537118" cy="899611"/>
            <a:chOff x="0" y="0"/>
            <a:chExt cx="1458336" cy="23693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458336" cy="236934"/>
            </a:xfrm>
            <a:custGeom>
              <a:avLst/>
              <a:gdLst/>
              <a:ahLst/>
              <a:cxnLst/>
              <a:rect l="l" t="t" r="r" b="b"/>
              <a:pathLst>
                <a:path w="1458336" h="236934">
                  <a:moveTo>
                    <a:pt x="40547" y="0"/>
                  </a:moveTo>
                  <a:lnTo>
                    <a:pt x="1417788" y="0"/>
                  </a:lnTo>
                  <a:cubicBezTo>
                    <a:pt x="1440182" y="0"/>
                    <a:pt x="1458336" y="18154"/>
                    <a:pt x="1458336" y="40547"/>
                  </a:cubicBezTo>
                  <a:lnTo>
                    <a:pt x="1458336" y="196387"/>
                  </a:lnTo>
                  <a:cubicBezTo>
                    <a:pt x="1458336" y="218781"/>
                    <a:pt x="1440182" y="236934"/>
                    <a:pt x="1417788" y="236934"/>
                  </a:cubicBezTo>
                  <a:lnTo>
                    <a:pt x="40547" y="236934"/>
                  </a:lnTo>
                  <a:cubicBezTo>
                    <a:pt x="18154" y="236934"/>
                    <a:pt x="0" y="218781"/>
                    <a:pt x="0" y="196387"/>
                  </a:cubicBezTo>
                  <a:lnTo>
                    <a:pt x="0" y="40547"/>
                  </a:lnTo>
                  <a:cubicBezTo>
                    <a:pt x="0" y="18154"/>
                    <a:pt x="18154" y="0"/>
                    <a:pt x="4054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3335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1458336" cy="2750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 rot="403428">
            <a:off x="16458411" y="109646"/>
            <a:ext cx="1993808" cy="2057400"/>
          </a:xfrm>
          <a:custGeom>
            <a:avLst/>
            <a:gdLst/>
            <a:ahLst/>
            <a:cxnLst/>
            <a:rect l="l" t="t" r="r" b="b"/>
            <a:pathLst>
              <a:path w="1993808" h="2057400">
                <a:moveTo>
                  <a:pt x="0" y="0"/>
                </a:moveTo>
                <a:lnTo>
                  <a:pt x="1993807" y="0"/>
                </a:lnTo>
                <a:lnTo>
                  <a:pt x="1993807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417858">
            <a:off x="16445550" y="8665025"/>
            <a:ext cx="1741724" cy="1767432"/>
          </a:xfrm>
          <a:custGeom>
            <a:avLst/>
            <a:gdLst/>
            <a:ahLst/>
            <a:cxnLst/>
            <a:rect l="l" t="t" r="r" b="b"/>
            <a:pathLst>
              <a:path w="1741724" h="1767432">
                <a:moveTo>
                  <a:pt x="0" y="0"/>
                </a:moveTo>
                <a:lnTo>
                  <a:pt x="1741724" y="0"/>
                </a:lnTo>
                <a:lnTo>
                  <a:pt x="1741724" y="1767433"/>
                </a:lnTo>
                <a:lnTo>
                  <a:pt x="0" y="176743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7271">
            <a:off x="626238" y="4580441"/>
            <a:ext cx="1637406" cy="1708868"/>
          </a:xfrm>
          <a:custGeom>
            <a:avLst/>
            <a:gdLst/>
            <a:ahLst/>
            <a:cxnLst/>
            <a:rect l="l" t="t" r="r" b="b"/>
            <a:pathLst>
              <a:path w="1637406" h="1708868">
                <a:moveTo>
                  <a:pt x="0" y="0"/>
                </a:moveTo>
                <a:lnTo>
                  <a:pt x="1637406" y="0"/>
                </a:lnTo>
                <a:lnTo>
                  <a:pt x="1637406" y="1708867"/>
                </a:lnTo>
                <a:lnTo>
                  <a:pt x="0" y="170886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808354">
            <a:off x="16968835" y="3948198"/>
            <a:ext cx="1463768" cy="1930629"/>
          </a:xfrm>
          <a:custGeom>
            <a:avLst/>
            <a:gdLst/>
            <a:ahLst/>
            <a:cxnLst/>
            <a:rect l="l" t="t" r="r" b="b"/>
            <a:pathLst>
              <a:path w="1463768" h="1930629">
                <a:moveTo>
                  <a:pt x="0" y="0"/>
                </a:moveTo>
                <a:lnTo>
                  <a:pt x="1463767" y="0"/>
                </a:lnTo>
                <a:lnTo>
                  <a:pt x="1463767" y="1930629"/>
                </a:lnTo>
                <a:lnTo>
                  <a:pt x="0" y="1930629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9139238" y="4274503"/>
            <a:ext cx="9525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endParaRPr/>
          </a:p>
        </p:txBody>
      </p:sp>
      <p:sp>
        <p:nvSpPr>
          <p:cNvPr id="18" name="TextBox 18"/>
          <p:cNvSpPr txBox="1"/>
          <p:nvPr/>
        </p:nvSpPr>
        <p:spPr>
          <a:xfrm>
            <a:off x="4926407" y="5687501"/>
            <a:ext cx="8646130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000"/>
              </a:lnSpc>
            </a:pPr>
            <a:r>
              <a:rPr lang="en-US" sz="5000" dirty="0">
                <a:solidFill>
                  <a:srgbClr val="000000"/>
                </a:solidFill>
                <a:latin typeface="Roboto Bold"/>
              </a:rPr>
              <a:t>CHỦ ĐỀ: THẾ GIỚI THỰC VẬT</a:t>
            </a:r>
          </a:p>
        </p:txBody>
      </p:sp>
      <p:sp>
        <p:nvSpPr>
          <p:cNvPr id="19" name="Freeform 19"/>
          <p:cNvSpPr/>
          <p:nvPr/>
        </p:nvSpPr>
        <p:spPr>
          <a:xfrm>
            <a:off x="5591874" y="1967675"/>
            <a:ext cx="7315200" cy="64008"/>
          </a:xfrm>
          <a:custGeom>
            <a:avLst/>
            <a:gdLst/>
            <a:ahLst/>
            <a:cxnLst/>
            <a:rect l="l" t="t" r="r" b="b"/>
            <a:pathLst>
              <a:path w="7315200" h="64008">
                <a:moveTo>
                  <a:pt x="0" y="0"/>
                </a:moveTo>
                <a:lnTo>
                  <a:pt x="7315200" y="0"/>
                </a:lnTo>
                <a:lnTo>
                  <a:pt x="7315200" y="64008"/>
                </a:lnTo>
                <a:lnTo>
                  <a:pt x="0" y="64008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2600102" y="1033571"/>
            <a:ext cx="13097321" cy="1107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sz="3600" b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NON HOA MỘC LAN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6115462" y="4156508"/>
            <a:ext cx="5982221" cy="1654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>
                <a:solidFill>
                  <a:srgbClr val="483A00"/>
                </a:solidFill>
                <a:latin typeface="Roboto Bold"/>
              </a:rPr>
              <a:t>BÀI GIẢNG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904877" y="6870801"/>
            <a:ext cx="11792546" cy="8335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Roboto Bold"/>
              </a:rPr>
              <a:t>Nhận </a:t>
            </a:r>
            <a:r>
              <a:rPr lang="en-US" sz="5000" dirty="0">
                <a:solidFill>
                  <a:srgbClr val="000000"/>
                </a:solidFill>
                <a:latin typeface="Roboto Bold"/>
              </a:rPr>
              <a:t>biết tập nói quả cam, quả chuối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5568951" y="8027626"/>
            <a:ext cx="7075245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000"/>
              </a:lnSpc>
            </a:pPr>
            <a:r>
              <a:rPr lang="en-US" sz="5000" dirty="0">
                <a:solidFill>
                  <a:srgbClr val="000000"/>
                </a:solidFill>
                <a:latin typeface="Roboto"/>
              </a:rPr>
              <a:t>Độ tuổi: 24-36 tháng tuổi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25761" y="2420458"/>
            <a:ext cx="1626952" cy="15618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ageCurlDouble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5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705446" cy="10509060"/>
          </a:xfrm>
          <a:custGeom>
            <a:avLst/>
            <a:gdLst/>
            <a:ahLst/>
            <a:cxnLst/>
            <a:rect l="l" t="t" r="r" b="b"/>
            <a:pathLst>
              <a:path w="18705446" h="10509060">
                <a:moveTo>
                  <a:pt x="0" y="0"/>
                </a:moveTo>
                <a:lnTo>
                  <a:pt x="18705446" y="0"/>
                </a:lnTo>
                <a:lnTo>
                  <a:pt x="18705446" y="10509060"/>
                </a:lnTo>
                <a:lnTo>
                  <a:pt x="0" y="1050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81940" y="1945127"/>
            <a:ext cx="8062060" cy="7313173"/>
            <a:chOff x="0" y="0"/>
            <a:chExt cx="2027736" cy="18393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027736" cy="1839379"/>
            </a:xfrm>
            <a:custGeom>
              <a:avLst/>
              <a:gdLst/>
              <a:ahLst/>
              <a:cxnLst/>
              <a:rect l="l" t="t" r="r" b="b"/>
              <a:pathLst>
                <a:path w="2027736" h="1839379">
                  <a:moveTo>
                    <a:pt x="48975" y="0"/>
                  </a:moveTo>
                  <a:lnTo>
                    <a:pt x="1978761" y="0"/>
                  </a:lnTo>
                  <a:cubicBezTo>
                    <a:pt x="1991750" y="0"/>
                    <a:pt x="2004207" y="5160"/>
                    <a:pt x="2013391" y="14344"/>
                  </a:cubicBezTo>
                  <a:cubicBezTo>
                    <a:pt x="2022576" y="23529"/>
                    <a:pt x="2027736" y="35986"/>
                    <a:pt x="2027736" y="48975"/>
                  </a:cubicBezTo>
                  <a:lnTo>
                    <a:pt x="2027736" y="1790404"/>
                  </a:lnTo>
                  <a:cubicBezTo>
                    <a:pt x="2027736" y="1803393"/>
                    <a:pt x="2022576" y="1815850"/>
                    <a:pt x="2013391" y="1825034"/>
                  </a:cubicBezTo>
                  <a:cubicBezTo>
                    <a:pt x="2004207" y="1834219"/>
                    <a:pt x="1991750" y="1839379"/>
                    <a:pt x="1978761" y="1839379"/>
                  </a:cubicBezTo>
                  <a:lnTo>
                    <a:pt x="48975" y="1839379"/>
                  </a:lnTo>
                  <a:cubicBezTo>
                    <a:pt x="35986" y="1839379"/>
                    <a:pt x="23529" y="1834219"/>
                    <a:pt x="14344" y="1825034"/>
                  </a:cubicBezTo>
                  <a:cubicBezTo>
                    <a:pt x="5160" y="1815850"/>
                    <a:pt x="0" y="1803393"/>
                    <a:pt x="0" y="1790404"/>
                  </a:cubicBezTo>
                  <a:lnTo>
                    <a:pt x="0" y="48975"/>
                  </a:lnTo>
                  <a:cubicBezTo>
                    <a:pt x="0" y="35986"/>
                    <a:pt x="5160" y="23529"/>
                    <a:pt x="14344" y="14344"/>
                  </a:cubicBezTo>
                  <a:cubicBezTo>
                    <a:pt x="23529" y="5160"/>
                    <a:pt x="35986" y="0"/>
                    <a:pt x="48975" y="0"/>
                  </a:cubicBezTo>
                  <a:close/>
                </a:path>
              </a:pathLst>
            </a:custGeom>
            <a:solidFill>
              <a:srgbClr val="FFEDED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027736" cy="18774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670951" y="1945127"/>
            <a:ext cx="7588349" cy="7313173"/>
            <a:chOff x="0" y="0"/>
            <a:chExt cx="1908590" cy="183937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08590" cy="1839379"/>
            </a:xfrm>
            <a:custGeom>
              <a:avLst/>
              <a:gdLst/>
              <a:ahLst/>
              <a:cxnLst/>
              <a:rect l="l" t="t" r="r" b="b"/>
              <a:pathLst>
                <a:path w="1908590" h="1839379">
                  <a:moveTo>
                    <a:pt x="52032" y="0"/>
                  </a:moveTo>
                  <a:lnTo>
                    <a:pt x="1856558" y="0"/>
                  </a:lnTo>
                  <a:cubicBezTo>
                    <a:pt x="1870358" y="0"/>
                    <a:pt x="1883592" y="5482"/>
                    <a:pt x="1893350" y="15240"/>
                  </a:cubicBezTo>
                  <a:cubicBezTo>
                    <a:pt x="1903108" y="24998"/>
                    <a:pt x="1908590" y="38232"/>
                    <a:pt x="1908590" y="52032"/>
                  </a:cubicBezTo>
                  <a:lnTo>
                    <a:pt x="1908590" y="1787347"/>
                  </a:lnTo>
                  <a:cubicBezTo>
                    <a:pt x="1908590" y="1816083"/>
                    <a:pt x="1885295" y="1839379"/>
                    <a:pt x="1856558" y="1839379"/>
                  </a:cubicBezTo>
                  <a:lnTo>
                    <a:pt x="52032" y="1839379"/>
                  </a:lnTo>
                  <a:cubicBezTo>
                    <a:pt x="23296" y="1839379"/>
                    <a:pt x="0" y="1816083"/>
                    <a:pt x="0" y="1787347"/>
                  </a:cubicBezTo>
                  <a:lnTo>
                    <a:pt x="0" y="52032"/>
                  </a:lnTo>
                  <a:cubicBezTo>
                    <a:pt x="0" y="23296"/>
                    <a:pt x="23296" y="0"/>
                    <a:pt x="52032" y="0"/>
                  </a:cubicBezTo>
                  <a:close/>
                </a:path>
              </a:pathLst>
            </a:custGeom>
            <a:solidFill>
              <a:srgbClr val="FFEDED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908590" cy="18774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6754154" y="8307488"/>
            <a:ext cx="1951293" cy="1901623"/>
          </a:xfrm>
          <a:custGeom>
            <a:avLst/>
            <a:gdLst/>
            <a:ahLst/>
            <a:cxnLst/>
            <a:rect l="l" t="t" r="r" b="b"/>
            <a:pathLst>
              <a:path w="1951293" h="1901623">
                <a:moveTo>
                  <a:pt x="0" y="0"/>
                </a:moveTo>
                <a:lnTo>
                  <a:pt x="1951292" y="0"/>
                </a:lnTo>
                <a:lnTo>
                  <a:pt x="1951292" y="1901624"/>
                </a:lnTo>
                <a:lnTo>
                  <a:pt x="0" y="19016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0" y="389409"/>
            <a:ext cx="1723600" cy="1778574"/>
          </a:xfrm>
          <a:custGeom>
            <a:avLst/>
            <a:gdLst/>
            <a:ahLst/>
            <a:cxnLst/>
            <a:rect l="l" t="t" r="r" b="b"/>
            <a:pathLst>
              <a:path w="1723600" h="1778574">
                <a:moveTo>
                  <a:pt x="0" y="0"/>
                </a:moveTo>
                <a:lnTo>
                  <a:pt x="1723600" y="0"/>
                </a:lnTo>
                <a:lnTo>
                  <a:pt x="1723600" y="1778574"/>
                </a:lnTo>
                <a:lnTo>
                  <a:pt x="0" y="17785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0678547" y="2509810"/>
            <a:ext cx="5573156" cy="6183807"/>
          </a:xfrm>
          <a:custGeom>
            <a:avLst/>
            <a:gdLst/>
            <a:ahLst/>
            <a:cxnLst/>
            <a:rect l="l" t="t" r="r" b="b"/>
            <a:pathLst>
              <a:path w="5573156" h="6183807">
                <a:moveTo>
                  <a:pt x="0" y="0"/>
                </a:moveTo>
                <a:lnTo>
                  <a:pt x="5573156" y="0"/>
                </a:lnTo>
                <a:lnTo>
                  <a:pt x="5573156" y="6183807"/>
                </a:lnTo>
                <a:lnTo>
                  <a:pt x="0" y="618380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092331" y="2905410"/>
            <a:ext cx="6041278" cy="5392608"/>
          </a:xfrm>
          <a:custGeom>
            <a:avLst/>
            <a:gdLst/>
            <a:ahLst/>
            <a:cxnLst/>
            <a:rect l="l" t="t" r="r" b="b"/>
            <a:pathLst>
              <a:path w="6041278" h="5392608">
                <a:moveTo>
                  <a:pt x="0" y="0"/>
                </a:moveTo>
                <a:lnTo>
                  <a:pt x="6041278" y="0"/>
                </a:lnTo>
                <a:lnTo>
                  <a:pt x="6041278" y="5392607"/>
                </a:lnTo>
                <a:lnTo>
                  <a:pt x="0" y="539260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833" b="-833"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5354460" y="471439"/>
            <a:ext cx="7579080" cy="1288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75"/>
              </a:lnSpc>
            </a:pPr>
            <a:r>
              <a:rPr lang="en-US" sz="10081" dirty="0">
                <a:solidFill>
                  <a:srgbClr val="8A9C60"/>
                </a:solidFill>
                <a:latin typeface="Roboto"/>
              </a:rPr>
              <a:t>SO SÁNH</a:t>
            </a:r>
          </a:p>
        </p:txBody>
      </p:sp>
      <p:sp>
        <p:nvSpPr>
          <p:cNvPr id="14" name="Action Button: Home 13">
            <a:hlinkClick r:id="rId11" action="ppaction://hlinksldjump" highlightClick="1"/>
          </p:cNvPr>
          <p:cNvSpPr/>
          <p:nvPr/>
        </p:nvSpPr>
        <p:spPr>
          <a:xfrm>
            <a:off x="16107997" y="9475543"/>
            <a:ext cx="860983" cy="97214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ageCurlDouble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2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705446" cy="10509060"/>
          </a:xfrm>
          <a:custGeom>
            <a:avLst/>
            <a:gdLst/>
            <a:ahLst/>
            <a:cxnLst/>
            <a:rect l="l" t="t" r="r" b="b"/>
            <a:pathLst>
              <a:path w="18705446" h="10509060">
                <a:moveTo>
                  <a:pt x="0" y="0"/>
                </a:moveTo>
                <a:lnTo>
                  <a:pt x="18705446" y="0"/>
                </a:lnTo>
                <a:lnTo>
                  <a:pt x="18705446" y="10509060"/>
                </a:lnTo>
                <a:lnTo>
                  <a:pt x="0" y="1050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65224" y="2415413"/>
            <a:ext cx="7945284" cy="6842887"/>
            <a:chOff x="0" y="0"/>
            <a:chExt cx="1998365" cy="172109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98365" cy="1721094"/>
            </a:xfrm>
            <a:custGeom>
              <a:avLst/>
              <a:gdLst/>
              <a:ahLst/>
              <a:cxnLst/>
              <a:rect l="l" t="t" r="r" b="b"/>
              <a:pathLst>
                <a:path w="1998365" h="1721094">
                  <a:moveTo>
                    <a:pt x="49695" y="0"/>
                  </a:moveTo>
                  <a:lnTo>
                    <a:pt x="1948670" y="0"/>
                  </a:lnTo>
                  <a:cubicBezTo>
                    <a:pt x="1976116" y="0"/>
                    <a:pt x="1998365" y="22249"/>
                    <a:pt x="1998365" y="49695"/>
                  </a:cubicBezTo>
                  <a:lnTo>
                    <a:pt x="1998365" y="1671400"/>
                  </a:lnTo>
                  <a:cubicBezTo>
                    <a:pt x="1998365" y="1698845"/>
                    <a:pt x="1976116" y="1721094"/>
                    <a:pt x="1948670" y="1721094"/>
                  </a:cubicBezTo>
                  <a:lnTo>
                    <a:pt x="49695" y="1721094"/>
                  </a:lnTo>
                  <a:cubicBezTo>
                    <a:pt x="36515" y="1721094"/>
                    <a:pt x="23875" y="1715859"/>
                    <a:pt x="14555" y="1706539"/>
                  </a:cubicBezTo>
                  <a:cubicBezTo>
                    <a:pt x="5236" y="1697220"/>
                    <a:pt x="0" y="1684580"/>
                    <a:pt x="0" y="1671400"/>
                  </a:cubicBezTo>
                  <a:lnTo>
                    <a:pt x="0" y="49695"/>
                  </a:lnTo>
                  <a:cubicBezTo>
                    <a:pt x="0" y="36515"/>
                    <a:pt x="5236" y="23875"/>
                    <a:pt x="14555" y="14555"/>
                  </a:cubicBezTo>
                  <a:cubicBezTo>
                    <a:pt x="23875" y="5236"/>
                    <a:pt x="36515" y="0"/>
                    <a:pt x="49695" y="0"/>
                  </a:cubicBezTo>
                  <a:close/>
                </a:path>
              </a:pathLst>
            </a:custGeom>
            <a:solidFill>
              <a:srgbClr val="FFF5D3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998365" cy="17591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128884" y="8674801"/>
            <a:ext cx="2315168" cy="1612199"/>
          </a:xfrm>
          <a:custGeom>
            <a:avLst/>
            <a:gdLst/>
            <a:ahLst/>
            <a:cxnLst/>
            <a:rect l="l" t="t" r="r" b="b"/>
            <a:pathLst>
              <a:path w="2315168" h="1612199">
                <a:moveTo>
                  <a:pt x="0" y="0"/>
                </a:moveTo>
                <a:lnTo>
                  <a:pt x="2315168" y="0"/>
                </a:lnTo>
                <a:lnTo>
                  <a:pt x="2315168" y="1612199"/>
                </a:lnTo>
                <a:lnTo>
                  <a:pt x="0" y="16121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852170" y="-555163"/>
            <a:ext cx="1853276" cy="1846537"/>
          </a:xfrm>
          <a:custGeom>
            <a:avLst/>
            <a:gdLst/>
            <a:ahLst/>
            <a:cxnLst/>
            <a:rect l="l" t="t" r="r" b="b"/>
            <a:pathLst>
              <a:path w="1853276" h="1846537">
                <a:moveTo>
                  <a:pt x="0" y="0"/>
                </a:moveTo>
                <a:lnTo>
                  <a:pt x="1853276" y="0"/>
                </a:lnTo>
                <a:lnTo>
                  <a:pt x="1853276" y="1846537"/>
                </a:lnTo>
                <a:lnTo>
                  <a:pt x="0" y="184653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9994896" y="2415413"/>
            <a:ext cx="7264404" cy="6663708"/>
            <a:chOff x="0" y="0"/>
            <a:chExt cx="1827113" cy="167602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827113" cy="1676028"/>
            </a:xfrm>
            <a:custGeom>
              <a:avLst/>
              <a:gdLst/>
              <a:ahLst/>
              <a:cxnLst/>
              <a:rect l="l" t="t" r="r" b="b"/>
              <a:pathLst>
                <a:path w="1827113" h="1676028">
                  <a:moveTo>
                    <a:pt x="54352" y="0"/>
                  </a:moveTo>
                  <a:lnTo>
                    <a:pt x="1772760" y="0"/>
                  </a:lnTo>
                  <a:cubicBezTo>
                    <a:pt x="1802778" y="0"/>
                    <a:pt x="1827113" y="24334"/>
                    <a:pt x="1827113" y="54352"/>
                  </a:cubicBezTo>
                  <a:lnTo>
                    <a:pt x="1827113" y="1621676"/>
                  </a:lnTo>
                  <a:cubicBezTo>
                    <a:pt x="1827113" y="1651694"/>
                    <a:pt x="1802778" y="1676028"/>
                    <a:pt x="1772760" y="1676028"/>
                  </a:cubicBezTo>
                  <a:lnTo>
                    <a:pt x="54352" y="1676028"/>
                  </a:lnTo>
                  <a:cubicBezTo>
                    <a:pt x="24334" y="1676028"/>
                    <a:pt x="0" y="1651694"/>
                    <a:pt x="0" y="1621676"/>
                  </a:cubicBezTo>
                  <a:lnTo>
                    <a:pt x="0" y="54352"/>
                  </a:lnTo>
                  <a:cubicBezTo>
                    <a:pt x="0" y="24334"/>
                    <a:pt x="24334" y="0"/>
                    <a:pt x="54352" y="0"/>
                  </a:cubicBezTo>
                  <a:close/>
                </a:path>
              </a:pathLst>
            </a:custGeom>
            <a:solidFill>
              <a:srgbClr val="FFF5D3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827113" cy="17141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365224" y="2589851"/>
            <a:ext cx="7067255" cy="6489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319212" lvl="1" indent="-659606" algn="l">
              <a:lnSpc>
                <a:spcPts val="8554"/>
              </a:lnSpc>
              <a:buFont typeface="Arial"/>
              <a:buChar char="•"/>
            </a:pPr>
            <a:r>
              <a:rPr lang="en-US" sz="6110">
                <a:solidFill>
                  <a:srgbClr val="000000"/>
                </a:solidFill>
                <a:latin typeface="Roboto"/>
              </a:rPr>
              <a:t>Rửa tay sạch sẽ.</a:t>
            </a:r>
          </a:p>
          <a:p>
            <a:pPr marL="1319212" lvl="1" indent="-659606" algn="l">
              <a:lnSpc>
                <a:spcPts val="8554"/>
              </a:lnSpc>
              <a:buFont typeface="Arial"/>
              <a:buChar char="•"/>
            </a:pPr>
            <a:r>
              <a:rPr lang="en-US" sz="6110">
                <a:solidFill>
                  <a:srgbClr val="000000"/>
                </a:solidFill>
                <a:latin typeface="Roboto"/>
              </a:rPr>
              <a:t>Dùng dao gọt vỏ quả cam.</a:t>
            </a:r>
          </a:p>
          <a:p>
            <a:pPr marL="1319212" lvl="1" indent="-659606" algn="l">
              <a:lnSpc>
                <a:spcPts val="8554"/>
              </a:lnSpc>
              <a:buFont typeface="Arial"/>
              <a:buChar char="•"/>
            </a:pPr>
            <a:r>
              <a:rPr lang="en-US" sz="6110">
                <a:solidFill>
                  <a:srgbClr val="000000"/>
                </a:solidFill>
                <a:latin typeface="Roboto"/>
              </a:rPr>
              <a:t>Bóc từng múi cam và ăn.</a:t>
            </a:r>
          </a:p>
          <a:p>
            <a:pPr algn="l">
              <a:lnSpc>
                <a:spcPts val="8554"/>
              </a:lnSpc>
            </a:pPr>
            <a:endParaRPr lang="en-US" sz="611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093470" y="2525547"/>
            <a:ext cx="7067255" cy="6489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319212" lvl="1" indent="-659606" algn="l">
              <a:lnSpc>
                <a:spcPts val="8554"/>
              </a:lnSpc>
              <a:buFont typeface="Arial"/>
              <a:buChar char="•"/>
            </a:pPr>
            <a:r>
              <a:rPr lang="en-US" sz="6110">
                <a:solidFill>
                  <a:srgbClr val="000000"/>
                </a:solidFill>
                <a:latin typeface="Roboto"/>
              </a:rPr>
              <a:t>Rửa tay sạch sẽ.</a:t>
            </a:r>
          </a:p>
          <a:p>
            <a:pPr marL="1319212" lvl="1" indent="-659606" algn="l">
              <a:lnSpc>
                <a:spcPts val="8554"/>
              </a:lnSpc>
              <a:buFont typeface="Arial"/>
              <a:buChar char="•"/>
            </a:pPr>
            <a:r>
              <a:rPr lang="en-US" sz="6110">
                <a:solidFill>
                  <a:srgbClr val="000000"/>
                </a:solidFill>
                <a:latin typeface="Roboto"/>
              </a:rPr>
              <a:t>Bóc vỏ từ trên xuống dưới.</a:t>
            </a:r>
          </a:p>
          <a:p>
            <a:pPr marL="1319212" lvl="1" indent="-659606" algn="l">
              <a:lnSpc>
                <a:spcPts val="8554"/>
              </a:lnSpc>
              <a:buFont typeface="Arial"/>
              <a:buChar char="•"/>
            </a:pPr>
            <a:r>
              <a:rPr lang="en-US" sz="6110">
                <a:solidFill>
                  <a:srgbClr val="000000"/>
                </a:solidFill>
                <a:latin typeface="Roboto"/>
              </a:rPr>
              <a:t>Chia thành từng miếng nhỏ và ăn</a:t>
            </a:r>
          </a:p>
          <a:p>
            <a:pPr algn="l">
              <a:lnSpc>
                <a:spcPts val="8554"/>
              </a:lnSpc>
            </a:pPr>
            <a:endParaRPr lang="en-US" sz="611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979606" y="978954"/>
            <a:ext cx="14746234" cy="767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80"/>
              </a:lnSpc>
            </a:pPr>
            <a:r>
              <a:rPr lang="en-US" sz="6000">
                <a:solidFill>
                  <a:srgbClr val="8A9C60"/>
                </a:solidFill>
                <a:latin typeface="Roboto"/>
              </a:rPr>
              <a:t>CÔ HƯỚNG DẪN TRẺ CÁCH BÓC VỎ VÀ ĂN</a:t>
            </a:r>
          </a:p>
        </p:txBody>
      </p:sp>
      <p:sp>
        <p:nvSpPr>
          <p:cNvPr id="14" name="Action Button: Home 13">
            <a:hlinkClick r:id="rId8" action="ppaction://hlinksldjump" highlightClick="1"/>
          </p:cNvPr>
          <p:cNvSpPr/>
          <p:nvPr/>
        </p:nvSpPr>
        <p:spPr>
          <a:xfrm>
            <a:off x="17748328" y="9458741"/>
            <a:ext cx="860983" cy="97214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ageCurlDouble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1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705446" cy="10509060"/>
          </a:xfrm>
          <a:custGeom>
            <a:avLst/>
            <a:gdLst/>
            <a:ahLst/>
            <a:cxnLst/>
            <a:rect l="l" t="t" r="r" b="b"/>
            <a:pathLst>
              <a:path w="18705446" h="10509060">
                <a:moveTo>
                  <a:pt x="0" y="0"/>
                </a:moveTo>
                <a:lnTo>
                  <a:pt x="18705446" y="0"/>
                </a:lnTo>
                <a:lnTo>
                  <a:pt x="18705446" y="10509060"/>
                </a:lnTo>
                <a:lnTo>
                  <a:pt x="0" y="1050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513182" cy="228837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13182" cy="2288374"/>
            </a:xfrm>
            <a:custGeom>
              <a:avLst/>
              <a:gdLst/>
              <a:ahLst/>
              <a:cxnLst/>
              <a:rect l="l" t="t" r="r" b="b"/>
              <a:pathLst>
                <a:path w="4513182" h="2288374">
                  <a:moveTo>
                    <a:pt x="24327" y="0"/>
                  </a:moveTo>
                  <a:lnTo>
                    <a:pt x="4488855" y="0"/>
                  </a:lnTo>
                  <a:cubicBezTo>
                    <a:pt x="4502291" y="0"/>
                    <a:pt x="4513182" y="10891"/>
                    <a:pt x="4513182" y="24327"/>
                  </a:cubicBezTo>
                  <a:lnTo>
                    <a:pt x="4513182" y="2264047"/>
                  </a:lnTo>
                  <a:cubicBezTo>
                    <a:pt x="4513182" y="2277483"/>
                    <a:pt x="4502291" y="2288374"/>
                    <a:pt x="4488855" y="2288374"/>
                  </a:cubicBezTo>
                  <a:lnTo>
                    <a:pt x="24327" y="2288374"/>
                  </a:lnTo>
                  <a:cubicBezTo>
                    <a:pt x="10891" y="2288374"/>
                    <a:pt x="0" y="2277483"/>
                    <a:pt x="0" y="2264047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FF1E7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513182" cy="23264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sz="2000"/>
            </a:p>
          </p:txBody>
        </p:sp>
      </p:grpSp>
      <p:sp>
        <p:nvSpPr>
          <p:cNvPr id="6" name="Freeform 6"/>
          <p:cNvSpPr/>
          <p:nvPr/>
        </p:nvSpPr>
        <p:spPr>
          <a:xfrm>
            <a:off x="327610" y="616156"/>
            <a:ext cx="2120824" cy="2455691"/>
          </a:xfrm>
          <a:custGeom>
            <a:avLst/>
            <a:gdLst/>
            <a:ahLst/>
            <a:cxnLst/>
            <a:rect l="l" t="t" r="r" b="b"/>
            <a:pathLst>
              <a:path w="2120824" h="2455691">
                <a:moveTo>
                  <a:pt x="0" y="0"/>
                </a:moveTo>
                <a:lnTo>
                  <a:pt x="2120824" y="0"/>
                </a:lnTo>
                <a:lnTo>
                  <a:pt x="2120824" y="2455690"/>
                </a:lnTo>
                <a:lnTo>
                  <a:pt x="0" y="24556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347170">
            <a:off x="15925726" y="7662105"/>
            <a:ext cx="2049937" cy="2042483"/>
          </a:xfrm>
          <a:custGeom>
            <a:avLst/>
            <a:gdLst/>
            <a:ahLst/>
            <a:cxnLst/>
            <a:rect l="l" t="t" r="r" b="b"/>
            <a:pathLst>
              <a:path w="2049937" h="2042483">
                <a:moveTo>
                  <a:pt x="0" y="0"/>
                </a:moveTo>
                <a:lnTo>
                  <a:pt x="2049937" y="0"/>
                </a:lnTo>
                <a:lnTo>
                  <a:pt x="2049937" y="2042483"/>
                </a:lnTo>
                <a:lnTo>
                  <a:pt x="0" y="20424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34224" y="7747727"/>
            <a:ext cx="2687160" cy="1871240"/>
          </a:xfrm>
          <a:custGeom>
            <a:avLst/>
            <a:gdLst/>
            <a:ahLst/>
            <a:cxnLst/>
            <a:rect l="l" t="t" r="r" b="b"/>
            <a:pathLst>
              <a:path w="2687160" h="1871240">
                <a:moveTo>
                  <a:pt x="0" y="0"/>
                </a:moveTo>
                <a:lnTo>
                  <a:pt x="2687160" y="0"/>
                </a:lnTo>
                <a:lnTo>
                  <a:pt x="2687160" y="1871240"/>
                </a:lnTo>
                <a:lnTo>
                  <a:pt x="0" y="187124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598388" y="-573667"/>
            <a:ext cx="1196434" cy="3204734"/>
          </a:xfrm>
          <a:custGeom>
            <a:avLst/>
            <a:gdLst/>
            <a:ahLst/>
            <a:cxnLst/>
            <a:rect l="l" t="t" r="r" b="b"/>
            <a:pathLst>
              <a:path w="1196434" h="3204734">
                <a:moveTo>
                  <a:pt x="0" y="0"/>
                </a:moveTo>
                <a:lnTo>
                  <a:pt x="1196434" y="0"/>
                </a:lnTo>
                <a:lnTo>
                  <a:pt x="1196434" y="3204734"/>
                </a:lnTo>
                <a:lnTo>
                  <a:pt x="0" y="320473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1" name="Action Button: Home 10">
            <a:hlinkClick r:id="rId11" action="ppaction://hlinksldjump" highlightClick="1"/>
          </p:cNvPr>
          <p:cNvSpPr/>
          <p:nvPr/>
        </p:nvSpPr>
        <p:spPr>
          <a:xfrm>
            <a:off x="15182897" y="8180245"/>
            <a:ext cx="860983" cy="97214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12" name="TextBox 16"/>
          <p:cNvSpPr txBox="1"/>
          <p:nvPr/>
        </p:nvSpPr>
        <p:spPr>
          <a:xfrm>
            <a:off x="4583434" y="3109947"/>
            <a:ext cx="8770744" cy="1205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375"/>
              </a:lnSpc>
            </a:pPr>
            <a:r>
              <a:rPr lang="vi-VN" sz="10081" dirty="0">
                <a:solidFill>
                  <a:srgbClr val="8A9C60"/>
                </a:solidFill>
                <a:latin typeface="Roboto"/>
              </a:rPr>
              <a:t>HOẠT ĐỘNG 3:</a:t>
            </a:r>
            <a:endParaRPr lang="en-US" sz="10081" dirty="0">
              <a:solidFill>
                <a:srgbClr val="8A9C60"/>
              </a:solidFill>
              <a:latin typeface="Roboto"/>
            </a:endParaRPr>
          </a:p>
        </p:txBody>
      </p:sp>
      <p:sp>
        <p:nvSpPr>
          <p:cNvPr id="13" name="TextBox 16"/>
          <p:cNvSpPr txBox="1"/>
          <p:nvPr/>
        </p:nvSpPr>
        <p:spPr>
          <a:xfrm>
            <a:off x="4583434" y="4729879"/>
            <a:ext cx="8770744" cy="12272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375"/>
              </a:lnSpc>
            </a:pPr>
            <a:r>
              <a:rPr lang="vi-VN" sz="10081" dirty="0">
                <a:solidFill>
                  <a:srgbClr val="8A9C60"/>
                </a:solidFill>
                <a:latin typeface="Roboto"/>
              </a:rPr>
              <a:t>CỦNG CỐ</a:t>
            </a:r>
            <a:endParaRPr lang="en-US" sz="10081" dirty="0">
              <a:solidFill>
                <a:srgbClr val="8A9C60"/>
              </a:solidFill>
              <a:latin typeface="Roboto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ageCurlDouble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1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38037" y="-53353"/>
            <a:ext cx="18705446" cy="10509060"/>
          </a:xfrm>
          <a:custGeom>
            <a:avLst/>
            <a:gdLst/>
            <a:ahLst/>
            <a:cxnLst/>
            <a:rect l="l" t="t" r="r" b="b"/>
            <a:pathLst>
              <a:path w="18705446" h="10509060">
                <a:moveTo>
                  <a:pt x="0" y="0"/>
                </a:moveTo>
                <a:lnTo>
                  <a:pt x="18705446" y="0"/>
                </a:lnTo>
                <a:lnTo>
                  <a:pt x="18705446" y="10509060"/>
                </a:lnTo>
                <a:lnTo>
                  <a:pt x="0" y="1050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96943" y="342900"/>
            <a:ext cx="16653751" cy="8516230"/>
            <a:chOff x="-117664" y="-79702"/>
            <a:chExt cx="4630846" cy="2368076"/>
          </a:xfrm>
        </p:grpSpPr>
        <p:sp>
          <p:nvSpPr>
            <p:cNvPr id="4" name="Freeform 4"/>
            <p:cNvSpPr/>
            <p:nvPr/>
          </p:nvSpPr>
          <p:spPr>
            <a:xfrm>
              <a:off x="-117664" y="-79702"/>
              <a:ext cx="4513182" cy="2288374"/>
            </a:xfrm>
            <a:custGeom>
              <a:avLst/>
              <a:gdLst/>
              <a:ahLst/>
              <a:cxnLst/>
              <a:rect l="l" t="t" r="r" b="b"/>
              <a:pathLst>
                <a:path w="4513182" h="2288374">
                  <a:moveTo>
                    <a:pt x="24327" y="0"/>
                  </a:moveTo>
                  <a:lnTo>
                    <a:pt x="4488855" y="0"/>
                  </a:lnTo>
                  <a:cubicBezTo>
                    <a:pt x="4502291" y="0"/>
                    <a:pt x="4513182" y="10891"/>
                    <a:pt x="4513182" y="24327"/>
                  </a:cubicBezTo>
                  <a:lnTo>
                    <a:pt x="4513182" y="2264047"/>
                  </a:lnTo>
                  <a:cubicBezTo>
                    <a:pt x="4513182" y="2277483"/>
                    <a:pt x="4502291" y="2288374"/>
                    <a:pt x="4488855" y="2288374"/>
                  </a:cubicBezTo>
                  <a:lnTo>
                    <a:pt x="24327" y="2288374"/>
                  </a:lnTo>
                  <a:cubicBezTo>
                    <a:pt x="10891" y="2288374"/>
                    <a:pt x="0" y="2277483"/>
                    <a:pt x="0" y="2264047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FF1E7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513182" cy="23264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sz="2000"/>
            </a:p>
          </p:txBody>
        </p:sp>
      </p:grpSp>
      <p:sp>
        <p:nvSpPr>
          <p:cNvPr id="6" name="Freeform 6"/>
          <p:cNvSpPr/>
          <p:nvPr/>
        </p:nvSpPr>
        <p:spPr>
          <a:xfrm>
            <a:off x="78374" y="354157"/>
            <a:ext cx="2120824" cy="2455691"/>
          </a:xfrm>
          <a:custGeom>
            <a:avLst/>
            <a:gdLst/>
            <a:ahLst/>
            <a:cxnLst/>
            <a:rect l="l" t="t" r="r" b="b"/>
            <a:pathLst>
              <a:path w="2120824" h="2455691">
                <a:moveTo>
                  <a:pt x="0" y="0"/>
                </a:moveTo>
                <a:lnTo>
                  <a:pt x="2120824" y="0"/>
                </a:lnTo>
                <a:lnTo>
                  <a:pt x="2120824" y="2455690"/>
                </a:lnTo>
                <a:lnTo>
                  <a:pt x="0" y="24556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347170">
            <a:off x="15925726" y="7662105"/>
            <a:ext cx="2049937" cy="2042483"/>
          </a:xfrm>
          <a:custGeom>
            <a:avLst/>
            <a:gdLst/>
            <a:ahLst/>
            <a:cxnLst/>
            <a:rect l="l" t="t" r="r" b="b"/>
            <a:pathLst>
              <a:path w="2049937" h="2042483">
                <a:moveTo>
                  <a:pt x="0" y="0"/>
                </a:moveTo>
                <a:lnTo>
                  <a:pt x="2049937" y="0"/>
                </a:lnTo>
                <a:lnTo>
                  <a:pt x="2049937" y="2042483"/>
                </a:lnTo>
                <a:lnTo>
                  <a:pt x="0" y="20424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34224" y="7747727"/>
            <a:ext cx="2687160" cy="1871240"/>
          </a:xfrm>
          <a:custGeom>
            <a:avLst/>
            <a:gdLst/>
            <a:ahLst/>
            <a:cxnLst/>
            <a:rect l="l" t="t" r="r" b="b"/>
            <a:pathLst>
              <a:path w="2687160" h="1871240">
                <a:moveTo>
                  <a:pt x="0" y="0"/>
                </a:moveTo>
                <a:lnTo>
                  <a:pt x="2687160" y="0"/>
                </a:lnTo>
                <a:lnTo>
                  <a:pt x="2687160" y="1871240"/>
                </a:lnTo>
                <a:lnTo>
                  <a:pt x="0" y="187124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598388" y="-573667"/>
            <a:ext cx="1196434" cy="3204734"/>
          </a:xfrm>
          <a:custGeom>
            <a:avLst/>
            <a:gdLst/>
            <a:ahLst/>
            <a:cxnLst/>
            <a:rect l="l" t="t" r="r" b="b"/>
            <a:pathLst>
              <a:path w="1196434" h="3204734">
                <a:moveTo>
                  <a:pt x="0" y="0"/>
                </a:moveTo>
                <a:lnTo>
                  <a:pt x="1196434" y="0"/>
                </a:lnTo>
                <a:lnTo>
                  <a:pt x="1196434" y="3204734"/>
                </a:lnTo>
                <a:lnTo>
                  <a:pt x="0" y="320473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1" name="Action Button: Home 10">
            <a:hlinkClick r:id="rId11" action="ppaction://hlinksldjump" highlightClick="1"/>
          </p:cNvPr>
          <p:cNvSpPr/>
          <p:nvPr/>
        </p:nvSpPr>
        <p:spPr>
          <a:xfrm>
            <a:off x="15182897" y="8180245"/>
            <a:ext cx="860983" cy="97214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06042" y="1731586"/>
            <a:ext cx="17526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26"/>
          <p:cNvSpPr txBox="1"/>
          <p:nvPr/>
        </p:nvSpPr>
        <p:spPr>
          <a:xfrm>
            <a:off x="2931919" y="2112354"/>
            <a:ext cx="2534835" cy="628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48"/>
              </a:lnSpc>
            </a:pPr>
            <a:r>
              <a:rPr lang="vi-VN" sz="5320" dirty="0">
                <a:solidFill>
                  <a:srgbClr val="483A00"/>
                </a:solidFill>
                <a:latin typeface="Roboto"/>
              </a:rPr>
              <a:t>Câu 1</a:t>
            </a:r>
            <a:endParaRPr lang="en-US" sz="5320" dirty="0">
              <a:solidFill>
                <a:srgbClr val="483A00"/>
              </a:solidFill>
              <a:latin typeface="Roboto"/>
            </a:endParaRPr>
          </a:p>
        </p:txBody>
      </p:sp>
      <p:sp>
        <p:nvSpPr>
          <p:cNvPr id="14" name="TextBox 23"/>
          <p:cNvSpPr txBox="1"/>
          <p:nvPr/>
        </p:nvSpPr>
        <p:spPr>
          <a:xfrm>
            <a:off x="6324362" y="1769745"/>
            <a:ext cx="11792546" cy="8335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000"/>
              </a:lnSpc>
            </a:pPr>
            <a:r>
              <a:rPr lang="vi-VN" sz="5000" dirty="0">
                <a:solidFill>
                  <a:srgbClr val="000000"/>
                </a:solidFill>
                <a:latin typeface="Roboto Bold"/>
              </a:rPr>
              <a:t>Đây là quả gì?</a:t>
            </a:r>
            <a:endParaRPr lang="en-US" sz="5000" dirty="0">
              <a:solidFill>
                <a:srgbClr val="000000"/>
              </a:solidFill>
              <a:latin typeface="Roboto Bold"/>
            </a:endParaRPr>
          </a:p>
        </p:txBody>
      </p:sp>
      <p:sp>
        <p:nvSpPr>
          <p:cNvPr id="15" name="Freeform 12"/>
          <p:cNvSpPr/>
          <p:nvPr/>
        </p:nvSpPr>
        <p:spPr>
          <a:xfrm>
            <a:off x="6755847" y="2874586"/>
            <a:ext cx="4403123" cy="3964567"/>
          </a:xfrm>
          <a:custGeom>
            <a:avLst/>
            <a:gdLst/>
            <a:ahLst/>
            <a:cxnLst/>
            <a:rect l="l" t="t" r="r" b="b"/>
            <a:pathLst>
              <a:path w="6041278" h="5392608">
                <a:moveTo>
                  <a:pt x="0" y="0"/>
                </a:moveTo>
                <a:lnTo>
                  <a:pt x="6041278" y="0"/>
                </a:lnTo>
                <a:lnTo>
                  <a:pt x="6041278" y="5392607"/>
                </a:lnTo>
                <a:lnTo>
                  <a:pt x="0" y="539260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833" b="-833"/>
            </a:stretch>
          </a:blipFill>
        </p:spPr>
      </p:sp>
      <p:sp>
        <p:nvSpPr>
          <p:cNvPr id="18" name="Rectangle 17"/>
          <p:cNvSpPr/>
          <p:nvPr/>
        </p:nvSpPr>
        <p:spPr>
          <a:xfrm>
            <a:off x="3791441" y="7359296"/>
            <a:ext cx="3815309" cy="87292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TextBox 26"/>
          <p:cNvSpPr txBox="1"/>
          <p:nvPr/>
        </p:nvSpPr>
        <p:spPr>
          <a:xfrm>
            <a:off x="3822474" y="7548640"/>
            <a:ext cx="3563534" cy="628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48"/>
              </a:lnSpc>
            </a:pPr>
            <a:r>
              <a:rPr lang="vi-VN" sz="5320" dirty="0">
                <a:solidFill>
                  <a:srgbClr val="483A00"/>
                </a:solidFill>
                <a:latin typeface="Roboto"/>
              </a:rPr>
              <a:t>A. </a:t>
            </a:r>
            <a:r>
              <a:rPr lang="vi-VN" sz="5000" dirty="0">
                <a:solidFill>
                  <a:srgbClr val="483A00"/>
                </a:solidFill>
                <a:latin typeface="Roboto"/>
              </a:rPr>
              <a:t>Quả</a:t>
            </a:r>
            <a:r>
              <a:rPr lang="vi-VN" sz="5320" dirty="0">
                <a:solidFill>
                  <a:srgbClr val="483A00"/>
                </a:solidFill>
                <a:latin typeface="Roboto"/>
              </a:rPr>
              <a:t> cam</a:t>
            </a:r>
            <a:endParaRPr lang="en-US" sz="5320" dirty="0">
              <a:solidFill>
                <a:srgbClr val="483A00"/>
              </a:solidFill>
              <a:latin typeface="Roboto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891368" y="7311264"/>
            <a:ext cx="4275875" cy="87292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6"/>
          <p:cNvSpPr txBox="1"/>
          <p:nvPr/>
        </p:nvSpPr>
        <p:spPr>
          <a:xfrm>
            <a:off x="9970849" y="7481569"/>
            <a:ext cx="3765901" cy="628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48"/>
              </a:lnSpc>
            </a:pPr>
            <a:r>
              <a:rPr lang="vi-VN" sz="5320" dirty="0">
                <a:solidFill>
                  <a:srgbClr val="483A00"/>
                </a:solidFill>
                <a:latin typeface="Roboto"/>
              </a:rPr>
              <a:t>B. </a:t>
            </a:r>
            <a:r>
              <a:rPr lang="vi-VN" sz="5000" dirty="0">
                <a:solidFill>
                  <a:srgbClr val="483A00"/>
                </a:solidFill>
                <a:latin typeface="Roboto"/>
              </a:rPr>
              <a:t>Quả</a:t>
            </a:r>
            <a:r>
              <a:rPr lang="vi-VN" sz="5320" dirty="0">
                <a:solidFill>
                  <a:srgbClr val="483A00"/>
                </a:solidFill>
                <a:latin typeface="Roboto"/>
              </a:rPr>
              <a:t> chuối</a:t>
            </a:r>
            <a:endParaRPr lang="en-US" sz="5320" dirty="0">
              <a:solidFill>
                <a:srgbClr val="483A00"/>
              </a:solidFill>
              <a:latin typeface="Roboto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001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ageCurlDouble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 animBg="1"/>
      <p:bldP spid="18" grpId="1" animBg="1"/>
      <p:bldP spid="20" grpId="0"/>
      <p:bldP spid="20" grpId="1"/>
      <p:bldP spid="21" grpId="0" animBg="1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5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8341" y="271442"/>
            <a:ext cx="18705446" cy="10509060"/>
          </a:xfrm>
          <a:custGeom>
            <a:avLst/>
            <a:gdLst/>
            <a:ahLst/>
            <a:cxnLst/>
            <a:rect l="l" t="t" r="r" b="b"/>
            <a:pathLst>
              <a:path w="18705446" h="10509060">
                <a:moveTo>
                  <a:pt x="0" y="0"/>
                </a:moveTo>
                <a:lnTo>
                  <a:pt x="18705446" y="0"/>
                </a:lnTo>
                <a:lnTo>
                  <a:pt x="18705446" y="10509060"/>
                </a:lnTo>
                <a:lnTo>
                  <a:pt x="0" y="1050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81940" y="1945127"/>
            <a:ext cx="8062060" cy="7313173"/>
            <a:chOff x="0" y="0"/>
            <a:chExt cx="2027736" cy="18393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027736" cy="1839379"/>
            </a:xfrm>
            <a:custGeom>
              <a:avLst/>
              <a:gdLst/>
              <a:ahLst/>
              <a:cxnLst/>
              <a:rect l="l" t="t" r="r" b="b"/>
              <a:pathLst>
                <a:path w="2027736" h="1839379">
                  <a:moveTo>
                    <a:pt x="48975" y="0"/>
                  </a:moveTo>
                  <a:lnTo>
                    <a:pt x="1978761" y="0"/>
                  </a:lnTo>
                  <a:cubicBezTo>
                    <a:pt x="1991750" y="0"/>
                    <a:pt x="2004207" y="5160"/>
                    <a:pt x="2013391" y="14344"/>
                  </a:cubicBezTo>
                  <a:cubicBezTo>
                    <a:pt x="2022576" y="23529"/>
                    <a:pt x="2027736" y="35986"/>
                    <a:pt x="2027736" y="48975"/>
                  </a:cubicBezTo>
                  <a:lnTo>
                    <a:pt x="2027736" y="1790404"/>
                  </a:lnTo>
                  <a:cubicBezTo>
                    <a:pt x="2027736" y="1803393"/>
                    <a:pt x="2022576" y="1815850"/>
                    <a:pt x="2013391" y="1825034"/>
                  </a:cubicBezTo>
                  <a:cubicBezTo>
                    <a:pt x="2004207" y="1834219"/>
                    <a:pt x="1991750" y="1839379"/>
                    <a:pt x="1978761" y="1839379"/>
                  </a:cubicBezTo>
                  <a:lnTo>
                    <a:pt x="48975" y="1839379"/>
                  </a:lnTo>
                  <a:cubicBezTo>
                    <a:pt x="35986" y="1839379"/>
                    <a:pt x="23529" y="1834219"/>
                    <a:pt x="14344" y="1825034"/>
                  </a:cubicBezTo>
                  <a:cubicBezTo>
                    <a:pt x="5160" y="1815850"/>
                    <a:pt x="0" y="1803393"/>
                    <a:pt x="0" y="1790404"/>
                  </a:cubicBezTo>
                  <a:lnTo>
                    <a:pt x="0" y="48975"/>
                  </a:lnTo>
                  <a:cubicBezTo>
                    <a:pt x="0" y="35986"/>
                    <a:pt x="5160" y="23529"/>
                    <a:pt x="14344" y="14344"/>
                  </a:cubicBezTo>
                  <a:cubicBezTo>
                    <a:pt x="23529" y="5160"/>
                    <a:pt x="35986" y="0"/>
                    <a:pt x="48975" y="0"/>
                  </a:cubicBezTo>
                  <a:close/>
                </a:path>
              </a:pathLst>
            </a:custGeom>
            <a:solidFill>
              <a:srgbClr val="FFEDED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027736" cy="18774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670951" y="1945127"/>
            <a:ext cx="7588349" cy="7313173"/>
            <a:chOff x="0" y="0"/>
            <a:chExt cx="1908590" cy="183937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08590" cy="1839379"/>
            </a:xfrm>
            <a:custGeom>
              <a:avLst/>
              <a:gdLst/>
              <a:ahLst/>
              <a:cxnLst/>
              <a:rect l="l" t="t" r="r" b="b"/>
              <a:pathLst>
                <a:path w="1908590" h="1839379">
                  <a:moveTo>
                    <a:pt x="52032" y="0"/>
                  </a:moveTo>
                  <a:lnTo>
                    <a:pt x="1856558" y="0"/>
                  </a:lnTo>
                  <a:cubicBezTo>
                    <a:pt x="1870358" y="0"/>
                    <a:pt x="1883592" y="5482"/>
                    <a:pt x="1893350" y="15240"/>
                  </a:cubicBezTo>
                  <a:cubicBezTo>
                    <a:pt x="1903108" y="24998"/>
                    <a:pt x="1908590" y="38232"/>
                    <a:pt x="1908590" y="52032"/>
                  </a:cubicBezTo>
                  <a:lnTo>
                    <a:pt x="1908590" y="1787347"/>
                  </a:lnTo>
                  <a:cubicBezTo>
                    <a:pt x="1908590" y="1816083"/>
                    <a:pt x="1885295" y="1839379"/>
                    <a:pt x="1856558" y="1839379"/>
                  </a:cubicBezTo>
                  <a:lnTo>
                    <a:pt x="52032" y="1839379"/>
                  </a:lnTo>
                  <a:cubicBezTo>
                    <a:pt x="23296" y="1839379"/>
                    <a:pt x="0" y="1816083"/>
                    <a:pt x="0" y="1787347"/>
                  </a:cubicBezTo>
                  <a:lnTo>
                    <a:pt x="0" y="52032"/>
                  </a:lnTo>
                  <a:cubicBezTo>
                    <a:pt x="0" y="23296"/>
                    <a:pt x="23296" y="0"/>
                    <a:pt x="52032" y="0"/>
                  </a:cubicBezTo>
                  <a:close/>
                </a:path>
              </a:pathLst>
            </a:custGeom>
            <a:solidFill>
              <a:srgbClr val="FFEDED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908590" cy="18774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7655530" y="9100319"/>
            <a:ext cx="1951293" cy="1901623"/>
          </a:xfrm>
          <a:custGeom>
            <a:avLst/>
            <a:gdLst/>
            <a:ahLst/>
            <a:cxnLst/>
            <a:rect l="l" t="t" r="r" b="b"/>
            <a:pathLst>
              <a:path w="1951293" h="1901623">
                <a:moveTo>
                  <a:pt x="0" y="0"/>
                </a:moveTo>
                <a:lnTo>
                  <a:pt x="1951292" y="0"/>
                </a:lnTo>
                <a:lnTo>
                  <a:pt x="1951292" y="1901624"/>
                </a:lnTo>
                <a:lnTo>
                  <a:pt x="0" y="19016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117647" y="80373"/>
            <a:ext cx="1723600" cy="1778574"/>
          </a:xfrm>
          <a:custGeom>
            <a:avLst/>
            <a:gdLst/>
            <a:ahLst/>
            <a:cxnLst/>
            <a:rect l="l" t="t" r="r" b="b"/>
            <a:pathLst>
              <a:path w="1723600" h="1778574">
                <a:moveTo>
                  <a:pt x="0" y="0"/>
                </a:moveTo>
                <a:lnTo>
                  <a:pt x="1723600" y="0"/>
                </a:lnTo>
                <a:lnTo>
                  <a:pt x="1723600" y="1778574"/>
                </a:lnTo>
                <a:lnTo>
                  <a:pt x="0" y="17785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0678547" y="2509810"/>
            <a:ext cx="5573156" cy="6183807"/>
          </a:xfrm>
          <a:custGeom>
            <a:avLst/>
            <a:gdLst/>
            <a:ahLst/>
            <a:cxnLst/>
            <a:rect l="l" t="t" r="r" b="b"/>
            <a:pathLst>
              <a:path w="5573156" h="6183807">
                <a:moveTo>
                  <a:pt x="0" y="0"/>
                </a:moveTo>
                <a:lnTo>
                  <a:pt x="5573156" y="0"/>
                </a:lnTo>
                <a:lnTo>
                  <a:pt x="5573156" y="6183807"/>
                </a:lnTo>
                <a:lnTo>
                  <a:pt x="0" y="618380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092331" y="2905410"/>
            <a:ext cx="6041278" cy="5392608"/>
          </a:xfrm>
          <a:custGeom>
            <a:avLst/>
            <a:gdLst/>
            <a:ahLst/>
            <a:cxnLst/>
            <a:rect l="l" t="t" r="r" b="b"/>
            <a:pathLst>
              <a:path w="6041278" h="5392608">
                <a:moveTo>
                  <a:pt x="0" y="0"/>
                </a:moveTo>
                <a:lnTo>
                  <a:pt x="6041278" y="0"/>
                </a:lnTo>
                <a:lnTo>
                  <a:pt x="6041278" y="5392607"/>
                </a:lnTo>
                <a:lnTo>
                  <a:pt x="0" y="539260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833" b="-833"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5299681" y="495002"/>
            <a:ext cx="8742540" cy="1205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375"/>
              </a:lnSpc>
            </a:pPr>
            <a:r>
              <a:rPr lang="vi-VN" sz="10081" dirty="0">
                <a:solidFill>
                  <a:srgbClr val="8A9C60"/>
                </a:solidFill>
                <a:latin typeface="Roboto"/>
              </a:rPr>
              <a:t>Ô CỬA BÍ MẬT</a:t>
            </a:r>
            <a:endParaRPr lang="en-US" sz="10081" dirty="0">
              <a:solidFill>
                <a:srgbClr val="8A9C60"/>
              </a:solidFill>
              <a:latin typeface="Roboto"/>
            </a:endParaRPr>
          </a:p>
        </p:txBody>
      </p:sp>
      <p:sp>
        <p:nvSpPr>
          <p:cNvPr id="14" name="Action Button: Home 13">
            <a:hlinkClick r:id="rId11" action="ppaction://hlinksldjump" highlightClick="1"/>
          </p:cNvPr>
          <p:cNvSpPr/>
          <p:nvPr/>
        </p:nvSpPr>
        <p:spPr>
          <a:xfrm>
            <a:off x="16486553" y="9460100"/>
            <a:ext cx="860983" cy="97214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87011" y="1768485"/>
            <a:ext cx="8490923" cy="766645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535977" y="1761632"/>
            <a:ext cx="8490923" cy="766645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23"/>
          <p:cNvSpPr txBox="1"/>
          <p:nvPr/>
        </p:nvSpPr>
        <p:spPr>
          <a:xfrm>
            <a:off x="3435868" y="2509810"/>
            <a:ext cx="4506442" cy="8335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000"/>
              </a:lnSpc>
            </a:pPr>
            <a:r>
              <a:rPr lang="vi-VN" sz="5000" dirty="0">
                <a:solidFill>
                  <a:schemeClr val="bg1"/>
                </a:solidFill>
                <a:latin typeface="Roboto Bold"/>
              </a:rPr>
              <a:t>Ô cửa số 1</a:t>
            </a:r>
            <a:endParaRPr lang="en-US" sz="5000" dirty="0">
              <a:solidFill>
                <a:schemeClr val="bg1"/>
              </a:solidFill>
              <a:latin typeface="Roboto Bold"/>
            </a:endParaRPr>
          </a:p>
        </p:txBody>
      </p:sp>
      <p:sp>
        <p:nvSpPr>
          <p:cNvPr id="19" name="TextBox 23"/>
          <p:cNvSpPr txBox="1"/>
          <p:nvPr/>
        </p:nvSpPr>
        <p:spPr>
          <a:xfrm>
            <a:off x="12285056" y="2477797"/>
            <a:ext cx="4506442" cy="8335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000"/>
              </a:lnSpc>
            </a:pPr>
            <a:r>
              <a:rPr lang="vi-VN" sz="5000" dirty="0">
                <a:solidFill>
                  <a:schemeClr val="bg1"/>
                </a:solidFill>
                <a:latin typeface="Roboto Bold"/>
              </a:rPr>
              <a:t>Ô cửa số 2</a:t>
            </a:r>
            <a:endParaRPr lang="en-US" sz="5000" dirty="0">
              <a:solidFill>
                <a:schemeClr val="bg1"/>
              </a:solidFill>
              <a:latin typeface="Roboto Bold"/>
            </a:endParaRPr>
          </a:p>
        </p:txBody>
      </p:sp>
      <p:sp>
        <p:nvSpPr>
          <p:cNvPr id="20" name="TextBox 23"/>
          <p:cNvSpPr txBox="1"/>
          <p:nvPr/>
        </p:nvSpPr>
        <p:spPr>
          <a:xfrm>
            <a:off x="1496569" y="6129453"/>
            <a:ext cx="7271808" cy="16991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000"/>
              </a:lnSpc>
            </a:pPr>
            <a:r>
              <a:rPr lang="vi-VN" sz="4000" dirty="0">
                <a:solidFill>
                  <a:schemeClr val="bg1"/>
                </a:solidFill>
                <a:latin typeface="Roboto Bold"/>
              </a:rPr>
              <a:t>Quả gì thơm ngọt mát lành, bên trong có múi, ăn rất ngọt lành?</a:t>
            </a:r>
            <a:endParaRPr lang="en-US" sz="4000" dirty="0">
              <a:solidFill>
                <a:schemeClr val="bg1"/>
              </a:solidFill>
              <a:latin typeface="Roboto Bold"/>
            </a:endParaRPr>
          </a:p>
        </p:txBody>
      </p:sp>
      <p:sp>
        <p:nvSpPr>
          <p:cNvPr id="22" name="TextBox 23"/>
          <p:cNvSpPr txBox="1"/>
          <p:nvPr/>
        </p:nvSpPr>
        <p:spPr>
          <a:xfrm>
            <a:off x="10038774" y="6078157"/>
            <a:ext cx="7271808" cy="16991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000"/>
              </a:lnSpc>
            </a:pPr>
            <a:r>
              <a:rPr lang="vi-VN" sz="4000" dirty="0">
                <a:solidFill>
                  <a:schemeClr val="bg1"/>
                </a:solidFill>
                <a:latin typeface="Roboto Bold"/>
              </a:rPr>
              <a:t>Quả gì cong cong, khi chín vàng ươm, ăn vào ngọt lắm?</a:t>
            </a:r>
            <a:endParaRPr lang="en-US" sz="4000" dirty="0">
              <a:solidFill>
                <a:schemeClr val="bg1"/>
              </a:solidFill>
              <a:latin typeface="Roboto Bold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ageCurlDouble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  <p:bldP spid="19" grpId="0"/>
      <p:bldP spid="20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1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705446" cy="10509060"/>
          </a:xfrm>
          <a:custGeom>
            <a:avLst/>
            <a:gdLst/>
            <a:ahLst/>
            <a:cxnLst/>
            <a:rect l="l" t="t" r="r" b="b"/>
            <a:pathLst>
              <a:path w="18705446" h="10509060">
                <a:moveTo>
                  <a:pt x="0" y="0"/>
                </a:moveTo>
                <a:lnTo>
                  <a:pt x="18705446" y="0"/>
                </a:lnTo>
                <a:lnTo>
                  <a:pt x="18705446" y="10509060"/>
                </a:lnTo>
                <a:lnTo>
                  <a:pt x="0" y="1050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513182" cy="228837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13182" cy="2288374"/>
            </a:xfrm>
            <a:custGeom>
              <a:avLst/>
              <a:gdLst/>
              <a:ahLst/>
              <a:cxnLst/>
              <a:rect l="l" t="t" r="r" b="b"/>
              <a:pathLst>
                <a:path w="4513182" h="2288374">
                  <a:moveTo>
                    <a:pt x="24327" y="0"/>
                  </a:moveTo>
                  <a:lnTo>
                    <a:pt x="4488855" y="0"/>
                  </a:lnTo>
                  <a:cubicBezTo>
                    <a:pt x="4502291" y="0"/>
                    <a:pt x="4513182" y="10891"/>
                    <a:pt x="4513182" y="24327"/>
                  </a:cubicBezTo>
                  <a:lnTo>
                    <a:pt x="4513182" y="2264047"/>
                  </a:lnTo>
                  <a:cubicBezTo>
                    <a:pt x="4513182" y="2277483"/>
                    <a:pt x="4502291" y="2288374"/>
                    <a:pt x="4488855" y="2288374"/>
                  </a:cubicBezTo>
                  <a:lnTo>
                    <a:pt x="24327" y="2288374"/>
                  </a:lnTo>
                  <a:cubicBezTo>
                    <a:pt x="10891" y="2288374"/>
                    <a:pt x="0" y="2277483"/>
                    <a:pt x="0" y="2264047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FF1E7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513182" cy="23264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99964" y="3852896"/>
            <a:ext cx="1400589" cy="1400589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599964" y="5947474"/>
            <a:ext cx="1400589" cy="1400589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046063" y="3852896"/>
            <a:ext cx="1400589" cy="1400589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046063" y="5947474"/>
            <a:ext cx="1400589" cy="1400589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327610" y="616156"/>
            <a:ext cx="2120824" cy="2455691"/>
          </a:xfrm>
          <a:custGeom>
            <a:avLst/>
            <a:gdLst/>
            <a:ahLst/>
            <a:cxnLst/>
            <a:rect l="l" t="t" r="r" b="b"/>
            <a:pathLst>
              <a:path w="2120824" h="2455691">
                <a:moveTo>
                  <a:pt x="0" y="0"/>
                </a:moveTo>
                <a:lnTo>
                  <a:pt x="2120824" y="0"/>
                </a:lnTo>
                <a:lnTo>
                  <a:pt x="2120824" y="2455690"/>
                </a:lnTo>
                <a:lnTo>
                  <a:pt x="0" y="24556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1347170">
            <a:off x="15925726" y="7662105"/>
            <a:ext cx="2049937" cy="2042483"/>
          </a:xfrm>
          <a:custGeom>
            <a:avLst/>
            <a:gdLst/>
            <a:ahLst/>
            <a:cxnLst/>
            <a:rect l="l" t="t" r="r" b="b"/>
            <a:pathLst>
              <a:path w="2049937" h="2042483">
                <a:moveTo>
                  <a:pt x="0" y="0"/>
                </a:moveTo>
                <a:lnTo>
                  <a:pt x="2049937" y="0"/>
                </a:lnTo>
                <a:lnTo>
                  <a:pt x="2049937" y="2042483"/>
                </a:lnTo>
                <a:lnTo>
                  <a:pt x="0" y="20424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434224" y="7747727"/>
            <a:ext cx="2687160" cy="1871240"/>
          </a:xfrm>
          <a:custGeom>
            <a:avLst/>
            <a:gdLst/>
            <a:ahLst/>
            <a:cxnLst/>
            <a:rect l="l" t="t" r="r" b="b"/>
            <a:pathLst>
              <a:path w="2687160" h="1871240">
                <a:moveTo>
                  <a:pt x="0" y="0"/>
                </a:moveTo>
                <a:lnTo>
                  <a:pt x="2687160" y="0"/>
                </a:lnTo>
                <a:lnTo>
                  <a:pt x="2687160" y="1871240"/>
                </a:lnTo>
                <a:lnTo>
                  <a:pt x="0" y="187124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4598388" y="-573667"/>
            <a:ext cx="1196434" cy="3204734"/>
          </a:xfrm>
          <a:custGeom>
            <a:avLst/>
            <a:gdLst/>
            <a:ahLst/>
            <a:cxnLst/>
            <a:rect l="l" t="t" r="r" b="b"/>
            <a:pathLst>
              <a:path w="1196434" h="3204734">
                <a:moveTo>
                  <a:pt x="0" y="0"/>
                </a:moveTo>
                <a:lnTo>
                  <a:pt x="1196434" y="0"/>
                </a:lnTo>
                <a:lnTo>
                  <a:pt x="1196434" y="3204734"/>
                </a:lnTo>
                <a:lnTo>
                  <a:pt x="0" y="320473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5563183" y="1497429"/>
            <a:ext cx="7579080" cy="1288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75"/>
              </a:lnSpc>
            </a:pPr>
            <a:r>
              <a:rPr lang="en-US" sz="10081">
                <a:solidFill>
                  <a:srgbClr val="8A9C60"/>
                </a:solidFill>
                <a:latin typeface="Roboto"/>
              </a:rPr>
              <a:t>GIÁO DỤC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08942" y="3449562"/>
            <a:ext cx="15641753" cy="5233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278972" lvl="1" indent="-639486" algn="l">
              <a:lnSpc>
                <a:spcPts val="8293"/>
              </a:lnSpc>
              <a:buFont typeface="Arial"/>
              <a:buChar char="•"/>
            </a:pPr>
            <a:r>
              <a:rPr lang="en-US" sz="5923" dirty="0">
                <a:solidFill>
                  <a:srgbClr val="000000"/>
                </a:solidFill>
                <a:latin typeface="Roboto"/>
              </a:rPr>
              <a:t>Trẻ biết lợi ích các loại quả</a:t>
            </a:r>
          </a:p>
          <a:p>
            <a:pPr marL="1278972" lvl="1" indent="-639486" algn="l">
              <a:lnSpc>
                <a:spcPts val="8293"/>
              </a:lnSpc>
              <a:buFont typeface="Arial"/>
              <a:buChar char="•"/>
            </a:pPr>
            <a:r>
              <a:rPr lang="en-US" sz="5923" dirty="0">
                <a:solidFill>
                  <a:srgbClr val="000000"/>
                </a:solidFill>
                <a:latin typeface="Roboto"/>
              </a:rPr>
              <a:t>Trẻ biết cách ăn quả cam,  quả chuối</a:t>
            </a:r>
          </a:p>
          <a:p>
            <a:pPr marL="1278972" lvl="1" indent="-639486" algn="l">
              <a:lnSpc>
                <a:spcPts val="8293"/>
              </a:lnSpc>
              <a:buFont typeface="Arial"/>
              <a:buChar char="•"/>
            </a:pPr>
            <a:r>
              <a:rPr lang="en-US" sz="5923" dirty="0">
                <a:solidFill>
                  <a:srgbClr val="000000"/>
                </a:solidFill>
                <a:latin typeface="Roboto"/>
              </a:rPr>
              <a:t>Trẻ biết tôn trọng, yêu quý, bảo vệ các loại quả</a:t>
            </a:r>
          </a:p>
          <a:p>
            <a:pPr algn="l">
              <a:lnSpc>
                <a:spcPts val="8293"/>
              </a:lnSpc>
            </a:pPr>
            <a:endParaRPr lang="en-US" sz="5923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ageCurlDouble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2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40226" y="209230"/>
            <a:ext cx="18705446" cy="10509060"/>
          </a:xfrm>
          <a:custGeom>
            <a:avLst/>
            <a:gdLst/>
            <a:ahLst/>
            <a:cxnLst/>
            <a:rect l="l" t="t" r="r" b="b"/>
            <a:pathLst>
              <a:path w="18705446" h="10509060">
                <a:moveTo>
                  <a:pt x="0" y="0"/>
                </a:moveTo>
                <a:lnTo>
                  <a:pt x="18705447" y="0"/>
                </a:lnTo>
                <a:lnTo>
                  <a:pt x="18705447" y="10509060"/>
                </a:lnTo>
                <a:lnTo>
                  <a:pt x="0" y="1050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468667">
            <a:off x="628114" y="7809558"/>
            <a:ext cx="1741724" cy="1767432"/>
          </a:xfrm>
          <a:custGeom>
            <a:avLst/>
            <a:gdLst/>
            <a:ahLst/>
            <a:cxnLst/>
            <a:rect l="l" t="t" r="r" b="b"/>
            <a:pathLst>
              <a:path w="1741724" h="1767432">
                <a:moveTo>
                  <a:pt x="0" y="0"/>
                </a:moveTo>
                <a:lnTo>
                  <a:pt x="1741724" y="0"/>
                </a:lnTo>
                <a:lnTo>
                  <a:pt x="1741724" y="1767432"/>
                </a:lnTo>
                <a:lnTo>
                  <a:pt x="0" y="17674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565059">
            <a:off x="16282004" y="332705"/>
            <a:ext cx="1954592" cy="1904838"/>
          </a:xfrm>
          <a:custGeom>
            <a:avLst/>
            <a:gdLst/>
            <a:ahLst/>
            <a:cxnLst/>
            <a:rect l="l" t="t" r="r" b="b"/>
            <a:pathLst>
              <a:path w="1954592" h="1904838">
                <a:moveTo>
                  <a:pt x="0" y="0"/>
                </a:moveTo>
                <a:lnTo>
                  <a:pt x="1954592" y="0"/>
                </a:lnTo>
                <a:lnTo>
                  <a:pt x="1954592" y="1904838"/>
                </a:lnTo>
                <a:lnTo>
                  <a:pt x="0" y="19048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2513147">
            <a:off x="15982290" y="7243719"/>
            <a:ext cx="2115163" cy="2182626"/>
          </a:xfrm>
          <a:custGeom>
            <a:avLst/>
            <a:gdLst/>
            <a:ahLst/>
            <a:cxnLst/>
            <a:rect l="l" t="t" r="r" b="b"/>
            <a:pathLst>
              <a:path w="2115163" h="2182626">
                <a:moveTo>
                  <a:pt x="0" y="0"/>
                </a:moveTo>
                <a:lnTo>
                  <a:pt x="2115162" y="0"/>
                </a:lnTo>
                <a:lnTo>
                  <a:pt x="2115162" y="2182625"/>
                </a:lnTo>
                <a:lnTo>
                  <a:pt x="0" y="218262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964633">
            <a:off x="-50827" y="-58540"/>
            <a:ext cx="1648651" cy="2174479"/>
          </a:xfrm>
          <a:custGeom>
            <a:avLst/>
            <a:gdLst/>
            <a:ahLst/>
            <a:cxnLst/>
            <a:rect l="l" t="t" r="r" b="b"/>
            <a:pathLst>
              <a:path w="1648651" h="2174479">
                <a:moveTo>
                  <a:pt x="0" y="0"/>
                </a:moveTo>
                <a:lnTo>
                  <a:pt x="1648651" y="0"/>
                </a:lnTo>
                <a:lnTo>
                  <a:pt x="1648651" y="2174480"/>
                </a:lnTo>
                <a:lnTo>
                  <a:pt x="0" y="217448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426085" y="8335032"/>
            <a:ext cx="1853276" cy="1846537"/>
          </a:xfrm>
          <a:custGeom>
            <a:avLst/>
            <a:gdLst/>
            <a:ahLst/>
            <a:cxnLst/>
            <a:rect l="l" t="t" r="r" b="b"/>
            <a:pathLst>
              <a:path w="1853276" h="1846537">
                <a:moveTo>
                  <a:pt x="0" y="0"/>
                </a:moveTo>
                <a:lnTo>
                  <a:pt x="1853276" y="0"/>
                </a:lnTo>
                <a:lnTo>
                  <a:pt x="1853276" y="1846536"/>
                </a:lnTo>
                <a:lnTo>
                  <a:pt x="0" y="184653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551953" y="4356217"/>
            <a:ext cx="14281993" cy="10814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88"/>
              </a:lnSpc>
            </a:pPr>
            <a:r>
              <a:rPr lang="en-US" sz="8481">
                <a:solidFill>
                  <a:srgbClr val="8A9C60"/>
                </a:solidFill>
                <a:latin typeface="Roboto"/>
              </a:rPr>
              <a:t>XIN CHÂN THÀNH CẢM ƠN!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ageCurlDouble"/>
      </p:transition>
    </mc:Choice>
    <mc:Fallback xmlns="">
      <p:transition spd="slow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1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705446" cy="10509060"/>
          </a:xfrm>
          <a:custGeom>
            <a:avLst/>
            <a:gdLst/>
            <a:ahLst/>
            <a:cxnLst/>
            <a:rect l="l" t="t" r="r" b="b"/>
            <a:pathLst>
              <a:path w="18705446" h="10509060">
                <a:moveTo>
                  <a:pt x="0" y="0"/>
                </a:moveTo>
                <a:lnTo>
                  <a:pt x="18705446" y="0"/>
                </a:lnTo>
                <a:lnTo>
                  <a:pt x="18705446" y="10509060"/>
                </a:lnTo>
                <a:lnTo>
                  <a:pt x="0" y="1050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4638363"/>
            <a:ext cx="4884023" cy="3877080"/>
            <a:chOff x="0" y="0"/>
            <a:chExt cx="1358082" cy="107808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58082" cy="1078085"/>
            </a:xfrm>
            <a:custGeom>
              <a:avLst/>
              <a:gdLst/>
              <a:ahLst/>
              <a:cxnLst/>
              <a:rect l="l" t="t" r="r" b="b"/>
              <a:pathLst>
                <a:path w="1358082" h="1078085">
                  <a:moveTo>
                    <a:pt x="80843" y="0"/>
                  </a:moveTo>
                  <a:lnTo>
                    <a:pt x="1277239" y="0"/>
                  </a:lnTo>
                  <a:cubicBezTo>
                    <a:pt x="1298680" y="0"/>
                    <a:pt x="1319243" y="8517"/>
                    <a:pt x="1334404" y="23678"/>
                  </a:cubicBezTo>
                  <a:cubicBezTo>
                    <a:pt x="1349565" y="38839"/>
                    <a:pt x="1358082" y="59402"/>
                    <a:pt x="1358082" y="80843"/>
                  </a:cubicBezTo>
                  <a:lnTo>
                    <a:pt x="1358082" y="997243"/>
                  </a:lnTo>
                  <a:cubicBezTo>
                    <a:pt x="1358082" y="1018683"/>
                    <a:pt x="1349565" y="1039246"/>
                    <a:pt x="1334404" y="1054407"/>
                  </a:cubicBezTo>
                  <a:cubicBezTo>
                    <a:pt x="1319243" y="1069568"/>
                    <a:pt x="1298680" y="1078085"/>
                    <a:pt x="1277239" y="1078085"/>
                  </a:cubicBezTo>
                  <a:lnTo>
                    <a:pt x="80843" y="1078085"/>
                  </a:lnTo>
                  <a:cubicBezTo>
                    <a:pt x="59402" y="1078085"/>
                    <a:pt x="38839" y="1069568"/>
                    <a:pt x="23678" y="1054407"/>
                  </a:cubicBezTo>
                  <a:cubicBezTo>
                    <a:pt x="8517" y="1039246"/>
                    <a:pt x="0" y="1018683"/>
                    <a:pt x="0" y="997243"/>
                  </a:cubicBezTo>
                  <a:lnTo>
                    <a:pt x="0" y="80843"/>
                  </a:lnTo>
                  <a:cubicBezTo>
                    <a:pt x="0" y="59402"/>
                    <a:pt x="8517" y="38839"/>
                    <a:pt x="23678" y="23678"/>
                  </a:cubicBezTo>
                  <a:cubicBezTo>
                    <a:pt x="38839" y="8517"/>
                    <a:pt x="59402" y="0"/>
                    <a:pt x="80843" y="0"/>
                  </a:cubicBezTo>
                  <a:close/>
                </a:path>
              </a:pathLst>
            </a:custGeom>
            <a:solidFill>
              <a:srgbClr val="EFF1E7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358082" cy="11161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939774" y="328901"/>
            <a:ext cx="10212578" cy="2108515"/>
            <a:chOff x="0" y="0"/>
            <a:chExt cx="952587" cy="19667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52587" cy="196673"/>
            </a:xfrm>
            <a:custGeom>
              <a:avLst/>
              <a:gdLst/>
              <a:ahLst/>
              <a:cxnLst/>
              <a:rect l="l" t="t" r="r" b="b"/>
              <a:pathLst>
                <a:path w="952587" h="196673">
                  <a:moveTo>
                    <a:pt x="952587" y="0"/>
                  </a:moveTo>
                  <a:lnTo>
                    <a:pt x="0" y="0"/>
                  </a:lnTo>
                  <a:lnTo>
                    <a:pt x="101600" y="98337"/>
                  </a:lnTo>
                  <a:lnTo>
                    <a:pt x="0" y="196673"/>
                  </a:lnTo>
                  <a:lnTo>
                    <a:pt x="952587" y="196673"/>
                  </a:lnTo>
                  <a:lnTo>
                    <a:pt x="850987" y="98337"/>
                  </a:lnTo>
                  <a:lnTo>
                    <a:pt x="952587" y="0"/>
                  </a:lnTo>
                  <a:close/>
                </a:path>
              </a:pathLst>
            </a:custGeom>
            <a:solidFill>
              <a:srgbClr val="DBE0C2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88900" y="-38100"/>
              <a:ext cx="774787" cy="2347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701988" y="4638363"/>
            <a:ext cx="4884023" cy="3877080"/>
            <a:chOff x="0" y="0"/>
            <a:chExt cx="1358082" cy="107808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358082" cy="1078085"/>
            </a:xfrm>
            <a:custGeom>
              <a:avLst/>
              <a:gdLst/>
              <a:ahLst/>
              <a:cxnLst/>
              <a:rect l="l" t="t" r="r" b="b"/>
              <a:pathLst>
                <a:path w="1358082" h="1078085">
                  <a:moveTo>
                    <a:pt x="80843" y="0"/>
                  </a:moveTo>
                  <a:lnTo>
                    <a:pt x="1277239" y="0"/>
                  </a:lnTo>
                  <a:cubicBezTo>
                    <a:pt x="1298680" y="0"/>
                    <a:pt x="1319243" y="8517"/>
                    <a:pt x="1334404" y="23678"/>
                  </a:cubicBezTo>
                  <a:cubicBezTo>
                    <a:pt x="1349565" y="38839"/>
                    <a:pt x="1358082" y="59402"/>
                    <a:pt x="1358082" y="80843"/>
                  </a:cubicBezTo>
                  <a:lnTo>
                    <a:pt x="1358082" y="997243"/>
                  </a:lnTo>
                  <a:cubicBezTo>
                    <a:pt x="1358082" y="1018683"/>
                    <a:pt x="1349565" y="1039246"/>
                    <a:pt x="1334404" y="1054407"/>
                  </a:cubicBezTo>
                  <a:cubicBezTo>
                    <a:pt x="1319243" y="1069568"/>
                    <a:pt x="1298680" y="1078085"/>
                    <a:pt x="1277239" y="1078085"/>
                  </a:cubicBezTo>
                  <a:lnTo>
                    <a:pt x="80843" y="1078085"/>
                  </a:lnTo>
                  <a:cubicBezTo>
                    <a:pt x="59402" y="1078085"/>
                    <a:pt x="38839" y="1069568"/>
                    <a:pt x="23678" y="1054407"/>
                  </a:cubicBezTo>
                  <a:cubicBezTo>
                    <a:pt x="8517" y="1039246"/>
                    <a:pt x="0" y="1018683"/>
                    <a:pt x="0" y="997243"/>
                  </a:cubicBezTo>
                  <a:lnTo>
                    <a:pt x="0" y="80843"/>
                  </a:lnTo>
                  <a:cubicBezTo>
                    <a:pt x="0" y="59402"/>
                    <a:pt x="8517" y="38839"/>
                    <a:pt x="23678" y="23678"/>
                  </a:cubicBezTo>
                  <a:cubicBezTo>
                    <a:pt x="38839" y="8517"/>
                    <a:pt x="59402" y="0"/>
                    <a:pt x="80843" y="0"/>
                  </a:cubicBezTo>
                  <a:close/>
                </a:path>
              </a:pathLst>
            </a:custGeom>
            <a:solidFill>
              <a:srgbClr val="EFF1E7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358082" cy="11161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2375277" y="4638363"/>
            <a:ext cx="4884023" cy="3877080"/>
            <a:chOff x="0" y="0"/>
            <a:chExt cx="1358082" cy="107808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358082" cy="1078085"/>
            </a:xfrm>
            <a:custGeom>
              <a:avLst/>
              <a:gdLst/>
              <a:ahLst/>
              <a:cxnLst/>
              <a:rect l="l" t="t" r="r" b="b"/>
              <a:pathLst>
                <a:path w="1358082" h="1078085">
                  <a:moveTo>
                    <a:pt x="80843" y="0"/>
                  </a:moveTo>
                  <a:lnTo>
                    <a:pt x="1277239" y="0"/>
                  </a:lnTo>
                  <a:cubicBezTo>
                    <a:pt x="1298680" y="0"/>
                    <a:pt x="1319243" y="8517"/>
                    <a:pt x="1334404" y="23678"/>
                  </a:cubicBezTo>
                  <a:cubicBezTo>
                    <a:pt x="1349565" y="38839"/>
                    <a:pt x="1358082" y="59402"/>
                    <a:pt x="1358082" y="80843"/>
                  </a:cubicBezTo>
                  <a:lnTo>
                    <a:pt x="1358082" y="997243"/>
                  </a:lnTo>
                  <a:cubicBezTo>
                    <a:pt x="1358082" y="1018683"/>
                    <a:pt x="1349565" y="1039246"/>
                    <a:pt x="1334404" y="1054407"/>
                  </a:cubicBezTo>
                  <a:cubicBezTo>
                    <a:pt x="1319243" y="1069568"/>
                    <a:pt x="1298680" y="1078085"/>
                    <a:pt x="1277239" y="1078085"/>
                  </a:cubicBezTo>
                  <a:lnTo>
                    <a:pt x="80843" y="1078085"/>
                  </a:lnTo>
                  <a:cubicBezTo>
                    <a:pt x="59402" y="1078085"/>
                    <a:pt x="38839" y="1069568"/>
                    <a:pt x="23678" y="1054407"/>
                  </a:cubicBezTo>
                  <a:cubicBezTo>
                    <a:pt x="8517" y="1039246"/>
                    <a:pt x="0" y="1018683"/>
                    <a:pt x="0" y="997243"/>
                  </a:cubicBezTo>
                  <a:lnTo>
                    <a:pt x="0" y="80843"/>
                  </a:lnTo>
                  <a:cubicBezTo>
                    <a:pt x="0" y="59402"/>
                    <a:pt x="8517" y="38839"/>
                    <a:pt x="23678" y="23678"/>
                  </a:cubicBezTo>
                  <a:cubicBezTo>
                    <a:pt x="38839" y="8517"/>
                    <a:pt x="59402" y="0"/>
                    <a:pt x="80843" y="0"/>
                  </a:cubicBezTo>
                  <a:close/>
                </a:path>
              </a:pathLst>
            </a:custGeom>
            <a:solidFill>
              <a:srgbClr val="EFF1E7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1358082" cy="11161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 rot="-961778">
            <a:off x="-8266" y="308274"/>
            <a:ext cx="1685196" cy="1642300"/>
          </a:xfrm>
          <a:custGeom>
            <a:avLst/>
            <a:gdLst/>
            <a:ahLst/>
            <a:cxnLst/>
            <a:rect l="l" t="t" r="r" b="b"/>
            <a:pathLst>
              <a:path w="1685196" h="1642300">
                <a:moveTo>
                  <a:pt x="0" y="0"/>
                </a:moveTo>
                <a:lnTo>
                  <a:pt x="1685196" y="0"/>
                </a:lnTo>
                <a:lnTo>
                  <a:pt x="1685196" y="1642300"/>
                </a:lnTo>
                <a:lnTo>
                  <a:pt x="0" y="16423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6564400" y="139413"/>
            <a:ext cx="1723600" cy="1778574"/>
          </a:xfrm>
          <a:custGeom>
            <a:avLst/>
            <a:gdLst/>
            <a:ahLst/>
            <a:cxnLst/>
            <a:rect l="l" t="t" r="r" b="b"/>
            <a:pathLst>
              <a:path w="1723600" h="1778574">
                <a:moveTo>
                  <a:pt x="0" y="0"/>
                </a:moveTo>
                <a:lnTo>
                  <a:pt x="1723600" y="0"/>
                </a:lnTo>
                <a:lnTo>
                  <a:pt x="1723600" y="1778574"/>
                </a:lnTo>
                <a:lnTo>
                  <a:pt x="0" y="17785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5256523" y="862650"/>
            <a:ext cx="7579080" cy="1288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75"/>
              </a:lnSpc>
            </a:pPr>
            <a:r>
              <a:rPr lang="en-US" sz="10081" dirty="0">
                <a:solidFill>
                  <a:srgbClr val="8A9C60"/>
                </a:solidFill>
                <a:latin typeface="Roboto"/>
              </a:rPr>
              <a:t>MỤC ĐÍCH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808932" y="3426097"/>
            <a:ext cx="5539779" cy="1143757"/>
            <a:chOff x="0" y="0"/>
            <a:chExt cx="952587" cy="19667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952587" cy="196673"/>
            </a:xfrm>
            <a:custGeom>
              <a:avLst/>
              <a:gdLst/>
              <a:ahLst/>
              <a:cxnLst/>
              <a:rect l="l" t="t" r="r" b="b"/>
              <a:pathLst>
                <a:path w="952587" h="196673">
                  <a:moveTo>
                    <a:pt x="952587" y="0"/>
                  </a:moveTo>
                  <a:lnTo>
                    <a:pt x="0" y="0"/>
                  </a:lnTo>
                  <a:lnTo>
                    <a:pt x="101600" y="98337"/>
                  </a:lnTo>
                  <a:lnTo>
                    <a:pt x="0" y="196673"/>
                  </a:lnTo>
                  <a:lnTo>
                    <a:pt x="952587" y="196673"/>
                  </a:lnTo>
                  <a:lnTo>
                    <a:pt x="850987" y="98337"/>
                  </a:lnTo>
                  <a:lnTo>
                    <a:pt x="952587" y="0"/>
                  </a:lnTo>
                  <a:close/>
                </a:path>
              </a:pathLst>
            </a:custGeom>
            <a:solidFill>
              <a:srgbClr val="FEE27E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88900" y="-38100"/>
              <a:ext cx="774787" cy="2347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320684" y="3818544"/>
            <a:ext cx="4496725" cy="6777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48"/>
              </a:lnSpc>
            </a:pPr>
            <a:r>
              <a:rPr lang="en-US" sz="5320" dirty="0">
                <a:solidFill>
                  <a:srgbClr val="483A00"/>
                </a:solidFill>
                <a:latin typeface="Roboto"/>
              </a:rPr>
              <a:t>KIẾN THỨC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6550964" y="3413295"/>
            <a:ext cx="5539779" cy="1143757"/>
            <a:chOff x="0" y="0"/>
            <a:chExt cx="952587" cy="196673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952587" cy="196673"/>
            </a:xfrm>
            <a:custGeom>
              <a:avLst/>
              <a:gdLst/>
              <a:ahLst/>
              <a:cxnLst/>
              <a:rect l="l" t="t" r="r" b="b"/>
              <a:pathLst>
                <a:path w="952587" h="196673">
                  <a:moveTo>
                    <a:pt x="952587" y="0"/>
                  </a:moveTo>
                  <a:lnTo>
                    <a:pt x="0" y="0"/>
                  </a:lnTo>
                  <a:lnTo>
                    <a:pt x="101600" y="98337"/>
                  </a:lnTo>
                  <a:lnTo>
                    <a:pt x="0" y="196673"/>
                  </a:lnTo>
                  <a:lnTo>
                    <a:pt x="952587" y="196673"/>
                  </a:lnTo>
                  <a:lnTo>
                    <a:pt x="850987" y="98337"/>
                  </a:lnTo>
                  <a:lnTo>
                    <a:pt x="952587" y="0"/>
                  </a:lnTo>
                  <a:close/>
                </a:path>
              </a:pathLst>
            </a:custGeom>
            <a:solidFill>
              <a:srgbClr val="FEE27E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88900" y="-38100"/>
              <a:ext cx="774787" cy="2347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2241767" y="3422238"/>
            <a:ext cx="5539779" cy="1143757"/>
            <a:chOff x="0" y="0"/>
            <a:chExt cx="952587" cy="196673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952587" cy="196673"/>
            </a:xfrm>
            <a:custGeom>
              <a:avLst/>
              <a:gdLst/>
              <a:ahLst/>
              <a:cxnLst/>
              <a:rect l="l" t="t" r="r" b="b"/>
              <a:pathLst>
                <a:path w="952587" h="196673">
                  <a:moveTo>
                    <a:pt x="952587" y="0"/>
                  </a:moveTo>
                  <a:lnTo>
                    <a:pt x="0" y="0"/>
                  </a:lnTo>
                  <a:lnTo>
                    <a:pt x="101600" y="98337"/>
                  </a:lnTo>
                  <a:lnTo>
                    <a:pt x="0" y="196673"/>
                  </a:lnTo>
                  <a:lnTo>
                    <a:pt x="952587" y="196673"/>
                  </a:lnTo>
                  <a:lnTo>
                    <a:pt x="850987" y="98337"/>
                  </a:lnTo>
                  <a:lnTo>
                    <a:pt x="952587" y="0"/>
                  </a:lnTo>
                  <a:close/>
                </a:path>
              </a:pathLst>
            </a:custGeom>
            <a:solidFill>
              <a:srgbClr val="FEE27E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88900" y="-38100"/>
              <a:ext cx="774787" cy="2347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1158960" y="4880327"/>
            <a:ext cx="4623503" cy="3421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69349" lvl="1" indent="-234675" algn="l">
              <a:lnSpc>
                <a:spcPts val="3043"/>
              </a:lnSpc>
              <a:buFont typeface="Arial"/>
              <a:buChar char="•"/>
            </a:pPr>
            <a:r>
              <a:rPr lang="en-US" sz="2173" dirty="0">
                <a:solidFill>
                  <a:srgbClr val="000000"/>
                </a:solidFill>
                <a:latin typeface="Roboto"/>
              </a:rPr>
              <a:t>Trẻ biết tên gọi chính xác của quả cam và quả chuối.</a:t>
            </a:r>
          </a:p>
          <a:p>
            <a:pPr marL="469349" lvl="1" indent="-234675" algn="l">
              <a:lnSpc>
                <a:spcPts val="3043"/>
              </a:lnSpc>
              <a:buFont typeface="Arial"/>
              <a:buChar char="•"/>
            </a:pPr>
            <a:r>
              <a:rPr lang="en-US" sz="2173" dirty="0">
                <a:solidFill>
                  <a:srgbClr val="000000"/>
                </a:solidFill>
                <a:latin typeface="Roboto"/>
              </a:rPr>
              <a:t>Trẻ biết phân biệt được quả cam và quả chuối với các loại quả khác về hình dạng, màu sắc.</a:t>
            </a:r>
          </a:p>
          <a:p>
            <a:pPr marL="469349" lvl="1" indent="-234675" algn="l">
              <a:lnSpc>
                <a:spcPts val="3043"/>
              </a:lnSpc>
              <a:buFont typeface="Arial"/>
              <a:buChar char="•"/>
            </a:pPr>
            <a:r>
              <a:rPr lang="en-US" sz="2173" dirty="0">
                <a:solidFill>
                  <a:srgbClr val="000000"/>
                </a:solidFill>
                <a:latin typeface="Roboto"/>
              </a:rPr>
              <a:t>Trẻ biết mô tả được một số đặc điểm cơ bản của quả cam và quả chuối như: vỏ, ruột, vị ngọt, chua,...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6832249" y="4842387"/>
            <a:ext cx="4623503" cy="3802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69349" lvl="1" indent="-234675" algn="l">
              <a:lnSpc>
                <a:spcPts val="3043"/>
              </a:lnSpc>
              <a:buFont typeface="Arial"/>
              <a:buChar char="•"/>
            </a:pPr>
            <a:r>
              <a:rPr lang="en-US" sz="2173">
                <a:solidFill>
                  <a:srgbClr val="000000"/>
                </a:solidFill>
                <a:latin typeface="Roboto"/>
              </a:rPr>
              <a:t>Kỹ năng quan sát: trẻ biết quan sát hình dạng, màu sắc, kích thước của quả cam và quả chuối.</a:t>
            </a:r>
          </a:p>
          <a:p>
            <a:pPr marL="469349" lvl="1" indent="-234675" algn="l">
              <a:lnSpc>
                <a:spcPts val="3043"/>
              </a:lnSpc>
              <a:buFont typeface="Arial"/>
              <a:buChar char="•"/>
            </a:pPr>
            <a:r>
              <a:rPr lang="en-US" sz="2173">
                <a:solidFill>
                  <a:srgbClr val="000000"/>
                </a:solidFill>
                <a:latin typeface="Roboto"/>
              </a:rPr>
              <a:t>Phát triển kỹ năng : trẻ biết phân biệt được quả cam và quả chuối với các loại quả khác.</a:t>
            </a:r>
          </a:p>
          <a:p>
            <a:pPr marL="469349" lvl="1" indent="-234675" algn="l">
              <a:lnSpc>
                <a:spcPts val="3043"/>
              </a:lnSpc>
              <a:buFont typeface="Arial"/>
              <a:buChar char="•"/>
            </a:pPr>
            <a:r>
              <a:rPr lang="en-US" sz="2173">
                <a:solidFill>
                  <a:srgbClr val="000000"/>
                </a:solidFill>
                <a:latin typeface="Roboto"/>
              </a:rPr>
              <a:t>Rèn luyện kỹ năng vận động tinh: trẻ biết cầm, sờ, nếm quả cam và quả chuối.</a:t>
            </a:r>
          </a:p>
          <a:p>
            <a:pPr algn="l">
              <a:lnSpc>
                <a:spcPts val="3043"/>
              </a:lnSpc>
            </a:pPr>
            <a:endParaRPr lang="en-US" sz="2173">
              <a:solidFill>
                <a:srgbClr val="000000"/>
              </a:solidFill>
              <a:latin typeface="Roboto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12509937" y="4880327"/>
            <a:ext cx="4623503" cy="2278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69349" lvl="1" indent="-234675" algn="l">
              <a:lnSpc>
                <a:spcPts val="3043"/>
              </a:lnSpc>
              <a:buFont typeface="Arial"/>
              <a:buChar char="•"/>
            </a:pPr>
            <a:r>
              <a:rPr lang="en-US" sz="2173" dirty="0">
                <a:solidFill>
                  <a:srgbClr val="000000"/>
                </a:solidFill>
                <a:latin typeface="Roboto"/>
              </a:rPr>
              <a:t>Trẻ hứng thú tham gia hoạt động học tập.</a:t>
            </a:r>
          </a:p>
          <a:p>
            <a:pPr marL="469349" lvl="1" indent="-234675" algn="l">
              <a:lnSpc>
                <a:spcPts val="3043"/>
              </a:lnSpc>
              <a:buFont typeface="Arial"/>
              <a:buChar char="•"/>
            </a:pPr>
            <a:r>
              <a:rPr lang="en-US" sz="2173" dirty="0">
                <a:solidFill>
                  <a:srgbClr val="000000"/>
                </a:solidFill>
                <a:latin typeface="Roboto"/>
              </a:rPr>
              <a:t>Trẻ yêu thích và trân trọng các loại trái cây.</a:t>
            </a:r>
          </a:p>
          <a:p>
            <a:pPr marL="469349" lvl="1" indent="-234675" algn="l">
              <a:lnSpc>
                <a:spcPts val="3043"/>
              </a:lnSpc>
              <a:buFont typeface="Arial"/>
              <a:buChar char="•"/>
            </a:pPr>
            <a:r>
              <a:rPr lang="en-US" sz="2173" dirty="0">
                <a:solidFill>
                  <a:srgbClr val="000000"/>
                </a:solidFill>
                <a:latin typeface="Roboto"/>
              </a:rPr>
              <a:t>Trẻ có ý thức bảo vệ môi trường.</a:t>
            </a:r>
          </a:p>
          <a:p>
            <a:pPr algn="l">
              <a:lnSpc>
                <a:spcPts val="3043"/>
              </a:lnSpc>
            </a:pPr>
            <a:endParaRPr lang="en-US" sz="2173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6959027" y="3782946"/>
            <a:ext cx="4496725" cy="6777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48"/>
              </a:lnSpc>
            </a:pPr>
            <a:r>
              <a:rPr lang="en-US" sz="5320" dirty="0">
                <a:solidFill>
                  <a:srgbClr val="483A00"/>
                </a:solidFill>
                <a:latin typeface="Roboto"/>
              </a:rPr>
              <a:t>KỸ NĂNG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2636715" y="3839638"/>
            <a:ext cx="4496725" cy="6777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48"/>
              </a:lnSpc>
            </a:pPr>
            <a:r>
              <a:rPr lang="en-US" sz="5320" dirty="0">
                <a:solidFill>
                  <a:srgbClr val="483A00"/>
                </a:solidFill>
                <a:latin typeface="Roboto"/>
              </a:rPr>
              <a:t>THÁI ĐỘ</a:t>
            </a: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ageCurlDouble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8" grpId="0"/>
      <p:bldP spid="29" grpId="0"/>
      <p:bldP spid="30" grpId="0"/>
      <p:bldP spid="31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5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705446" cy="10509060"/>
          </a:xfrm>
          <a:custGeom>
            <a:avLst/>
            <a:gdLst/>
            <a:ahLst/>
            <a:cxnLst/>
            <a:rect l="l" t="t" r="r" b="b"/>
            <a:pathLst>
              <a:path w="18705446" h="10509060">
                <a:moveTo>
                  <a:pt x="0" y="0"/>
                </a:moveTo>
                <a:lnTo>
                  <a:pt x="18705446" y="0"/>
                </a:lnTo>
                <a:lnTo>
                  <a:pt x="18705446" y="10509060"/>
                </a:lnTo>
                <a:lnTo>
                  <a:pt x="0" y="1050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81940" y="1945127"/>
            <a:ext cx="16177360" cy="7313173"/>
            <a:chOff x="0" y="0"/>
            <a:chExt cx="4068862" cy="18393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68862" cy="1839379"/>
            </a:xfrm>
            <a:custGeom>
              <a:avLst/>
              <a:gdLst/>
              <a:ahLst/>
              <a:cxnLst/>
              <a:rect l="l" t="t" r="r" b="b"/>
              <a:pathLst>
                <a:path w="4068862" h="1839379">
                  <a:moveTo>
                    <a:pt x="24407" y="0"/>
                  </a:moveTo>
                  <a:lnTo>
                    <a:pt x="4044455" y="0"/>
                  </a:lnTo>
                  <a:cubicBezTo>
                    <a:pt x="4050928" y="0"/>
                    <a:pt x="4057136" y="2571"/>
                    <a:pt x="4061714" y="7149"/>
                  </a:cubicBezTo>
                  <a:cubicBezTo>
                    <a:pt x="4066291" y="11726"/>
                    <a:pt x="4068862" y="17934"/>
                    <a:pt x="4068862" y="24407"/>
                  </a:cubicBezTo>
                  <a:lnTo>
                    <a:pt x="4068862" y="1814972"/>
                  </a:lnTo>
                  <a:cubicBezTo>
                    <a:pt x="4068862" y="1821445"/>
                    <a:pt x="4066291" y="1827653"/>
                    <a:pt x="4061714" y="1832230"/>
                  </a:cubicBezTo>
                  <a:cubicBezTo>
                    <a:pt x="4057136" y="1836807"/>
                    <a:pt x="4050928" y="1839379"/>
                    <a:pt x="4044455" y="1839379"/>
                  </a:cubicBezTo>
                  <a:lnTo>
                    <a:pt x="24407" y="1839379"/>
                  </a:lnTo>
                  <a:cubicBezTo>
                    <a:pt x="17934" y="1839379"/>
                    <a:pt x="11726" y="1836807"/>
                    <a:pt x="7149" y="1832230"/>
                  </a:cubicBezTo>
                  <a:cubicBezTo>
                    <a:pt x="2571" y="1827653"/>
                    <a:pt x="0" y="1821445"/>
                    <a:pt x="0" y="1814972"/>
                  </a:cubicBezTo>
                  <a:lnTo>
                    <a:pt x="0" y="24407"/>
                  </a:lnTo>
                  <a:cubicBezTo>
                    <a:pt x="0" y="17934"/>
                    <a:pt x="2571" y="11726"/>
                    <a:pt x="7149" y="7149"/>
                  </a:cubicBezTo>
                  <a:cubicBezTo>
                    <a:pt x="11726" y="2571"/>
                    <a:pt x="17934" y="0"/>
                    <a:pt x="24407" y="0"/>
                  </a:cubicBezTo>
                  <a:close/>
                </a:path>
              </a:pathLst>
            </a:custGeom>
            <a:solidFill>
              <a:srgbClr val="FFEDED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068862" cy="18774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088930" y="38058"/>
            <a:ext cx="14163379" cy="1603646"/>
            <a:chOff x="0" y="0"/>
            <a:chExt cx="1406886" cy="15929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06886" cy="159294"/>
            </a:xfrm>
            <a:custGeom>
              <a:avLst/>
              <a:gdLst/>
              <a:ahLst/>
              <a:cxnLst/>
              <a:rect l="l" t="t" r="r" b="b"/>
              <a:pathLst>
                <a:path w="1406886" h="159294">
                  <a:moveTo>
                    <a:pt x="1406886" y="0"/>
                  </a:moveTo>
                  <a:lnTo>
                    <a:pt x="0" y="0"/>
                  </a:lnTo>
                  <a:lnTo>
                    <a:pt x="101600" y="79647"/>
                  </a:lnTo>
                  <a:lnTo>
                    <a:pt x="0" y="159294"/>
                  </a:lnTo>
                  <a:lnTo>
                    <a:pt x="1406886" y="159294"/>
                  </a:lnTo>
                  <a:lnTo>
                    <a:pt x="1305286" y="79647"/>
                  </a:lnTo>
                  <a:lnTo>
                    <a:pt x="1406886" y="0"/>
                  </a:lnTo>
                  <a:close/>
                </a:path>
              </a:pathLst>
            </a:custGeom>
            <a:solidFill>
              <a:srgbClr val="DBE0C2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88900" y="-38100"/>
              <a:ext cx="1229086" cy="1973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-368176" y="8605307"/>
            <a:ext cx="2448594" cy="2386266"/>
          </a:xfrm>
          <a:custGeom>
            <a:avLst/>
            <a:gdLst/>
            <a:ahLst/>
            <a:cxnLst/>
            <a:rect l="l" t="t" r="r" b="b"/>
            <a:pathLst>
              <a:path w="2448594" h="2386266">
                <a:moveTo>
                  <a:pt x="0" y="0"/>
                </a:moveTo>
                <a:lnTo>
                  <a:pt x="2448594" y="0"/>
                </a:lnTo>
                <a:lnTo>
                  <a:pt x="2448594" y="2386266"/>
                </a:lnTo>
                <a:lnTo>
                  <a:pt x="0" y="23862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438145" y="8088492"/>
            <a:ext cx="2267301" cy="2339617"/>
          </a:xfrm>
          <a:custGeom>
            <a:avLst/>
            <a:gdLst/>
            <a:ahLst/>
            <a:cxnLst/>
            <a:rect l="l" t="t" r="r" b="b"/>
            <a:pathLst>
              <a:path w="2267301" h="2339617">
                <a:moveTo>
                  <a:pt x="0" y="0"/>
                </a:moveTo>
                <a:lnTo>
                  <a:pt x="2267301" y="0"/>
                </a:lnTo>
                <a:lnTo>
                  <a:pt x="2267301" y="2339616"/>
                </a:lnTo>
                <a:lnTo>
                  <a:pt x="0" y="23396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716696" y="-92824"/>
            <a:ext cx="2452532" cy="2839774"/>
          </a:xfrm>
          <a:custGeom>
            <a:avLst/>
            <a:gdLst/>
            <a:ahLst/>
            <a:cxnLst/>
            <a:rect l="l" t="t" r="r" b="b"/>
            <a:pathLst>
              <a:path w="2452532" h="2839774">
                <a:moveTo>
                  <a:pt x="0" y="0"/>
                </a:moveTo>
                <a:lnTo>
                  <a:pt x="2452532" y="0"/>
                </a:lnTo>
                <a:lnTo>
                  <a:pt x="2452532" y="2839774"/>
                </a:lnTo>
                <a:lnTo>
                  <a:pt x="0" y="283977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6093406" y="25792"/>
            <a:ext cx="2612041" cy="2602543"/>
          </a:xfrm>
          <a:custGeom>
            <a:avLst/>
            <a:gdLst/>
            <a:ahLst/>
            <a:cxnLst/>
            <a:rect l="l" t="t" r="r" b="b"/>
            <a:pathLst>
              <a:path w="2612041" h="2602543">
                <a:moveTo>
                  <a:pt x="0" y="0"/>
                </a:moveTo>
                <a:lnTo>
                  <a:pt x="2612040" y="0"/>
                </a:lnTo>
                <a:lnTo>
                  <a:pt x="2612040" y="2602542"/>
                </a:lnTo>
                <a:lnTo>
                  <a:pt x="0" y="260254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2311564" y="2746950"/>
            <a:ext cx="6081527" cy="5976972"/>
            <a:chOff x="0" y="0"/>
            <a:chExt cx="1601719" cy="157418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601719" cy="1574182"/>
            </a:xfrm>
            <a:custGeom>
              <a:avLst/>
              <a:gdLst/>
              <a:ahLst/>
              <a:cxnLst/>
              <a:rect l="l" t="t" r="r" b="b"/>
              <a:pathLst>
                <a:path w="1601719" h="1574182">
                  <a:moveTo>
                    <a:pt x="64924" y="0"/>
                  </a:moveTo>
                  <a:lnTo>
                    <a:pt x="1536795" y="0"/>
                  </a:lnTo>
                  <a:cubicBezTo>
                    <a:pt x="1572651" y="0"/>
                    <a:pt x="1601719" y="29068"/>
                    <a:pt x="1601719" y="64924"/>
                  </a:cubicBezTo>
                  <a:lnTo>
                    <a:pt x="1601719" y="1509258"/>
                  </a:lnTo>
                  <a:cubicBezTo>
                    <a:pt x="1601719" y="1545115"/>
                    <a:pt x="1572651" y="1574182"/>
                    <a:pt x="1536795" y="1574182"/>
                  </a:cubicBezTo>
                  <a:lnTo>
                    <a:pt x="64924" y="1574182"/>
                  </a:lnTo>
                  <a:cubicBezTo>
                    <a:pt x="47705" y="1574182"/>
                    <a:pt x="31191" y="1567342"/>
                    <a:pt x="19016" y="1555166"/>
                  </a:cubicBezTo>
                  <a:cubicBezTo>
                    <a:pt x="6840" y="1542991"/>
                    <a:pt x="0" y="1526477"/>
                    <a:pt x="0" y="1509258"/>
                  </a:cubicBezTo>
                  <a:lnTo>
                    <a:pt x="0" y="64924"/>
                  </a:lnTo>
                  <a:cubicBezTo>
                    <a:pt x="0" y="29068"/>
                    <a:pt x="29068" y="0"/>
                    <a:pt x="64924" y="0"/>
                  </a:cubicBezTo>
                  <a:close/>
                </a:path>
              </a:pathLst>
            </a:custGeom>
            <a:solidFill>
              <a:srgbClr val="FFEEB2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1601719" cy="16122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5125081" y="474527"/>
            <a:ext cx="7579080" cy="1205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375"/>
              </a:lnSpc>
            </a:pPr>
            <a:r>
              <a:rPr lang="en-US" sz="10081" dirty="0">
                <a:solidFill>
                  <a:srgbClr val="8A9C60"/>
                </a:solidFill>
                <a:latin typeface="Roboto"/>
              </a:rPr>
              <a:t>CHUẨN BỊ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2582437" y="2910841"/>
            <a:ext cx="5539779" cy="1143757"/>
            <a:chOff x="0" y="0"/>
            <a:chExt cx="952587" cy="19667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952587" cy="196673"/>
            </a:xfrm>
            <a:custGeom>
              <a:avLst/>
              <a:gdLst/>
              <a:ahLst/>
              <a:cxnLst/>
              <a:rect l="l" t="t" r="r" b="b"/>
              <a:pathLst>
                <a:path w="952587" h="196673">
                  <a:moveTo>
                    <a:pt x="952587" y="0"/>
                  </a:moveTo>
                  <a:lnTo>
                    <a:pt x="0" y="0"/>
                  </a:lnTo>
                  <a:lnTo>
                    <a:pt x="101600" y="98337"/>
                  </a:lnTo>
                  <a:lnTo>
                    <a:pt x="0" y="196673"/>
                  </a:lnTo>
                  <a:lnTo>
                    <a:pt x="952587" y="196673"/>
                  </a:lnTo>
                  <a:lnTo>
                    <a:pt x="850987" y="98337"/>
                  </a:lnTo>
                  <a:lnTo>
                    <a:pt x="952587" y="0"/>
                  </a:lnTo>
                  <a:close/>
                </a:path>
              </a:pathLst>
            </a:custGeom>
            <a:solidFill>
              <a:srgbClr val="FEE27E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88900" y="-38100"/>
              <a:ext cx="774787" cy="2347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9663397" y="2613227"/>
            <a:ext cx="6081527" cy="5976972"/>
            <a:chOff x="0" y="0"/>
            <a:chExt cx="1601719" cy="157418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601719" cy="1574182"/>
            </a:xfrm>
            <a:custGeom>
              <a:avLst/>
              <a:gdLst/>
              <a:ahLst/>
              <a:cxnLst/>
              <a:rect l="l" t="t" r="r" b="b"/>
              <a:pathLst>
                <a:path w="1601719" h="1574182">
                  <a:moveTo>
                    <a:pt x="64924" y="0"/>
                  </a:moveTo>
                  <a:lnTo>
                    <a:pt x="1536795" y="0"/>
                  </a:lnTo>
                  <a:cubicBezTo>
                    <a:pt x="1572651" y="0"/>
                    <a:pt x="1601719" y="29068"/>
                    <a:pt x="1601719" y="64924"/>
                  </a:cubicBezTo>
                  <a:lnTo>
                    <a:pt x="1601719" y="1509258"/>
                  </a:lnTo>
                  <a:cubicBezTo>
                    <a:pt x="1601719" y="1545115"/>
                    <a:pt x="1572651" y="1574182"/>
                    <a:pt x="1536795" y="1574182"/>
                  </a:cubicBezTo>
                  <a:lnTo>
                    <a:pt x="64924" y="1574182"/>
                  </a:lnTo>
                  <a:cubicBezTo>
                    <a:pt x="47705" y="1574182"/>
                    <a:pt x="31191" y="1567342"/>
                    <a:pt x="19016" y="1555166"/>
                  </a:cubicBezTo>
                  <a:cubicBezTo>
                    <a:pt x="6840" y="1542991"/>
                    <a:pt x="0" y="1526477"/>
                    <a:pt x="0" y="1509258"/>
                  </a:cubicBezTo>
                  <a:lnTo>
                    <a:pt x="0" y="64924"/>
                  </a:lnTo>
                  <a:cubicBezTo>
                    <a:pt x="0" y="29068"/>
                    <a:pt x="29068" y="0"/>
                    <a:pt x="64924" y="0"/>
                  </a:cubicBezTo>
                  <a:close/>
                </a:path>
              </a:pathLst>
            </a:custGeom>
            <a:solidFill>
              <a:srgbClr val="FFEEB2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1601719" cy="16122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0205145" y="2746950"/>
            <a:ext cx="5539779" cy="1143757"/>
            <a:chOff x="0" y="0"/>
            <a:chExt cx="952587" cy="196673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952587" cy="196673"/>
            </a:xfrm>
            <a:custGeom>
              <a:avLst/>
              <a:gdLst/>
              <a:ahLst/>
              <a:cxnLst/>
              <a:rect l="l" t="t" r="r" b="b"/>
              <a:pathLst>
                <a:path w="952587" h="196673">
                  <a:moveTo>
                    <a:pt x="952587" y="0"/>
                  </a:moveTo>
                  <a:lnTo>
                    <a:pt x="0" y="0"/>
                  </a:lnTo>
                  <a:lnTo>
                    <a:pt x="101600" y="98337"/>
                  </a:lnTo>
                  <a:lnTo>
                    <a:pt x="0" y="196673"/>
                  </a:lnTo>
                  <a:lnTo>
                    <a:pt x="952587" y="196673"/>
                  </a:lnTo>
                  <a:lnTo>
                    <a:pt x="850987" y="98337"/>
                  </a:lnTo>
                  <a:lnTo>
                    <a:pt x="952587" y="0"/>
                  </a:lnTo>
                  <a:close/>
                </a:path>
              </a:pathLst>
            </a:custGeom>
            <a:solidFill>
              <a:srgbClr val="FEE27E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88900" y="-38100"/>
              <a:ext cx="774787" cy="2347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3103965" y="3205760"/>
            <a:ext cx="4496725" cy="6777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48"/>
              </a:lnSpc>
            </a:pPr>
            <a:r>
              <a:rPr lang="en-US" sz="5320" dirty="0">
                <a:solidFill>
                  <a:srgbClr val="483A00"/>
                </a:solidFill>
                <a:latin typeface="Roboto"/>
              </a:rPr>
              <a:t>ĐỒ DÙNG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726672" y="3034666"/>
            <a:ext cx="4496725" cy="6777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48"/>
              </a:lnSpc>
            </a:pPr>
            <a:r>
              <a:rPr lang="en-US" sz="5320">
                <a:solidFill>
                  <a:srgbClr val="483A00"/>
                </a:solidFill>
                <a:latin typeface="Roboto"/>
              </a:rPr>
              <a:t>MÔI TRƯỜNG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582437" y="4206132"/>
            <a:ext cx="4623503" cy="43840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3191" lvl="1" indent="-396596" algn="just">
              <a:lnSpc>
                <a:spcPts val="5143"/>
              </a:lnSpc>
              <a:buFont typeface="Arial"/>
              <a:buChar char="•"/>
            </a:pPr>
            <a:r>
              <a:rPr lang="en-US" sz="3673">
                <a:solidFill>
                  <a:srgbClr val="000000"/>
                </a:solidFill>
                <a:latin typeface="Roboto"/>
              </a:rPr>
              <a:t>2 quả cam, 2 quả chuối.</a:t>
            </a:r>
          </a:p>
          <a:p>
            <a:pPr marL="793191" lvl="1" indent="-396596" algn="just">
              <a:lnSpc>
                <a:spcPts val="5143"/>
              </a:lnSpc>
              <a:buFont typeface="Arial"/>
              <a:buChar char="•"/>
            </a:pPr>
            <a:r>
              <a:rPr lang="en-US" sz="3673">
                <a:solidFill>
                  <a:srgbClr val="000000"/>
                </a:solidFill>
                <a:latin typeface="Roboto"/>
              </a:rPr>
              <a:t>Rổ đựng trái cây.</a:t>
            </a:r>
          </a:p>
          <a:p>
            <a:pPr marL="793191" lvl="1" indent="-396596" algn="just">
              <a:lnSpc>
                <a:spcPts val="5143"/>
              </a:lnSpc>
              <a:buFont typeface="Arial"/>
              <a:buChar char="•"/>
            </a:pPr>
            <a:r>
              <a:rPr lang="en-US" sz="3673">
                <a:solidFill>
                  <a:srgbClr val="000000"/>
                </a:solidFill>
                <a:latin typeface="Roboto"/>
              </a:rPr>
              <a:t>Khăn lau tay.</a:t>
            </a:r>
          </a:p>
          <a:p>
            <a:pPr marL="793191" lvl="1" indent="-396596" algn="just">
              <a:lnSpc>
                <a:spcPts val="5143"/>
              </a:lnSpc>
              <a:buFont typeface="Arial"/>
              <a:buChar char="•"/>
            </a:pPr>
            <a:r>
              <a:rPr lang="en-US" sz="3673">
                <a:solidFill>
                  <a:srgbClr val="000000"/>
                </a:solidFill>
                <a:latin typeface="Roboto"/>
              </a:rPr>
              <a:t>Dao gọt vỏ.</a:t>
            </a:r>
          </a:p>
          <a:p>
            <a:pPr marL="793191" lvl="1" indent="-396596" algn="just">
              <a:lnSpc>
                <a:spcPts val="5143"/>
              </a:lnSpc>
              <a:buFont typeface="Arial"/>
              <a:buChar char="•"/>
            </a:pPr>
            <a:r>
              <a:rPr lang="en-US" sz="3673">
                <a:solidFill>
                  <a:srgbClr val="000000"/>
                </a:solidFill>
                <a:latin typeface="Roboto"/>
              </a:rPr>
              <a:t>Giấy ăn.</a:t>
            </a:r>
          </a:p>
          <a:p>
            <a:pPr algn="just">
              <a:lnSpc>
                <a:spcPts val="4023"/>
              </a:lnSpc>
            </a:pPr>
            <a:endParaRPr lang="en-US" sz="3673">
              <a:solidFill>
                <a:srgbClr val="000000"/>
              </a:solidFill>
              <a:latin typeface="Roboto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9934271" y="4206132"/>
            <a:ext cx="5539779" cy="3736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3191" lvl="1" indent="-396596" algn="just">
              <a:lnSpc>
                <a:spcPts val="5143"/>
              </a:lnSpc>
              <a:buFont typeface="Arial"/>
              <a:buChar char="•"/>
            </a:pPr>
            <a:r>
              <a:rPr lang="en-US" sz="3673">
                <a:solidFill>
                  <a:srgbClr val="000000"/>
                </a:solidFill>
                <a:latin typeface="Roboto"/>
              </a:rPr>
              <a:t>Lớp học được trang trí với hình ảnh quả cam, quả chuối.</a:t>
            </a:r>
          </a:p>
          <a:p>
            <a:pPr marL="793191" lvl="1" indent="-396596" algn="just">
              <a:lnSpc>
                <a:spcPts val="5143"/>
              </a:lnSpc>
              <a:buFont typeface="Arial"/>
              <a:buChar char="•"/>
            </a:pPr>
            <a:r>
              <a:rPr lang="en-US" sz="3673">
                <a:solidFill>
                  <a:srgbClr val="000000"/>
                </a:solidFill>
                <a:latin typeface="Roboto"/>
              </a:rPr>
              <a:t>Sắp xếp chỗ ngồi cho trẻ gọn gàng, an toàn.</a:t>
            </a:r>
          </a:p>
          <a:p>
            <a:pPr algn="just">
              <a:lnSpc>
                <a:spcPts val="4023"/>
              </a:lnSpc>
            </a:pPr>
            <a:endParaRPr lang="en-US" sz="3673">
              <a:solidFill>
                <a:srgbClr val="000000"/>
              </a:solidFill>
              <a:latin typeface="Roboto"/>
            </a:endParaRP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ageCurlDouble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6" grpId="0"/>
      <p:bldP spid="27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5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705446" cy="10509060"/>
          </a:xfrm>
          <a:custGeom>
            <a:avLst/>
            <a:gdLst/>
            <a:ahLst/>
            <a:cxnLst/>
            <a:rect l="l" t="t" r="r" b="b"/>
            <a:pathLst>
              <a:path w="18705446" h="10509060">
                <a:moveTo>
                  <a:pt x="0" y="0"/>
                </a:moveTo>
                <a:lnTo>
                  <a:pt x="18705446" y="0"/>
                </a:lnTo>
                <a:lnTo>
                  <a:pt x="18705446" y="10509060"/>
                </a:lnTo>
                <a:lnTo>
                  <a:pt x="0" y="1050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465256" y="-255581"/>
            <a:ext cx="2489169" cy="2568561"/>
          </a:xfrm>
          <a:custGeom>
            <a:avLst/>
            <a:gdLst/>
            <a:ahLst/>
            <a:cxnLst/>
            <a:rect l="l" t="t" r="r" b="b"/>
            <a:pathLst>
              <a:path w="2489169" h="2568561">
                <a:moveTo>
                  <a:pt x="0" y="0"/>
                </a:moveTo>
                <a:lnTo>
                  <a:pt x="2489169" y="0"/>
                </a:lnTo>
                <a:lnTo>
                  <a:pt x="2489169" y="2568562"/>
                </a:lnTo>
                <a:lnTo>
                  <a:pt x="0" y="25685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8246744"/>
            <a:ext cx="2779226" cy="2673110"/>
          </a:xfrm>
          <a:custGeom>
            <a:avLst/>
            <a:gdLst/>
            <a:ahLst/>
            <a:cxnLst/>
            <a:rect l="l" t="t" r="r" b="b"/>
            <a:pathLst>
              <a:path w="2779226" h="2673110">
                <a:moveTo>
                  <a:pt x="0" y="0"/>
                </a:moveTo>
                <a:lnTo>
                  <a:pt x="2779226" y="0"/>
                </a:lnTo>
                <a:lnTo>
                  <a:pt x="2779226" y="2673110"/>
                </a:lnTo>
                <a:lnTo>
                  <a:pt x="0" y="267311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303205" y="866201"/>
            <a:ext cx="10162051" cy="8554599"/>
          </a:xfrm>
          <a:custGeom>
            <a:avLst/>
            <a:gdLst/>
            <a:ahLst/>
            <a:cxnLst/>
            <a:rect l="l" t="t" r="r" b="b"/>
            <a:pathLst>
              <a:path w="10162051" h="8554599">
                <a:moveTo>
                  <a:pt x="0" y="0"/>
                </a:moveTo>
                <a:lnTo>
                  <a:pt x="10162051" y="0"/>
                </a:lnTo>
                <a:lnTo>
                  <a:pt x="10162051" y="8554598"/>
                </a:lnTo>
                <a:lnTo>
                  <a:pt x="0" y="85545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28700" y="2312981"/>
            <a:ext cx="4675228" cy="4921293"/>
          </a:xfrm>
          <a:custGeom>
            <a:avLst/>
            <a:gdLst/>
            <a:ahLst/>
            <a:cxnLst/>
            <a:rect l="l" t="t" r="r" b="b"/>
            <a:pathLst>
              <a:path w="4675228" h="4921293">
                <a:moveTo>
                  <a:pt x="0" y="0"/>
                </a:moveTo>
                <a:lnTo>
                  <a:pt x="4675228" y="0"/>
                </a:lnTo>
                <a:lnTo>
                  <a:pt x="4675228" y="4921292"/>
                </a:lnTo>
                <a:lnTo>
                  <a:pt x="0" y="492129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845348" y="1144184"/>
            <a:ext cx="1365955" cy="1422870"/>
          </a:xfrm>
          <a:custGeom>
            <a:avLst/>
            <a:gdLst/>
            <a:ahLst/>
            <a:cxnLst/>
            <a:rect l="l" t="t" r="r" b="b"/>
            <a:pathLst>
              <a:path w="1365955" h="1422870">
                <a:moveTo>
                  <a:pt x="0" y="0"/>
                </a:moveTo>
                <a:lnTo>
                  <a:pt x="1365955" y="0"/>
                </a:lnTo>
                <a:lnTo>
                  <a:pt x="1365955" y="1422869"/>
                </a:lnTo>
                <a:lnTo>
                  <a:pt x="0" y="142286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396372" y="4274944"/>
            <a:ext cx="5939885" cy="1918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47"/>
              </a:lnSpc>
            </a:pPr>
            <a:r>
              <a:rPr lang="en-US" sz="7901" dirty="0">
                <a:solidFill>
                  <a:srgbClr val="000000"/>
                </a:solidFill>
                <a:latin typeface="Roboto"/>
              </a:rPr>
              <a:t>NỘI</a:t>
            </a:r>
          </a:p>
          <a:p>
            <a:pPr algn="ctr">
              <a:lnSpc>
                <a:spcPts val="7347"/>
              </a:lnSpc>
            </a:pPr>
            <a:r>
              <a:rPr lang="en-US" sz="7901" dirty="0">
                <a:solidFill>
                  <a:srgbClr val="000000"/>
                </a:solidFill>
                <a:latin typeface="Roboto"/>
              </a:rPr>
              <a:t>DUNG</a:t>
            </a:r>
          </a:p>
        </p:txBody>
      </p:sp>
      <p:sp>
        <p:nvSpPr>
          <p:cNvPr id="9" name="TextBox 9">
            <a:hlinkClick r:id="rId14" action="ppaction://hlinksldjump"/>
          </p:cNvPr>
          <p:cNvSpPr txBox="1"/>
          <p:nvPr/>
        </p:nvSpPr>
        <p:spPr>
          <a:xfrm>
            <a:off x="9352723" y="1616188"/>
            <a:ext cx="7112533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4"/>
              </a:lnSpc>
            </a:pPr>
            <a:r>
              <a:rPr lang="en-US" sz="4520" dirty="0">
                <a:solidFill>
                  <a:srgbClr val="483A00"/>
                </a:solidFill>
                <a:latin typeface="Roboto"/>
              </a:rPr>
              <a:t>NỘI DUNG 1: KH</a:t>
            </a:r>
            <a:r>
              <a:rPr lang="vi-VN" sz="4520" dirty="0">
                <a:solidFill>
                  <a:srgbClr val="483A00"/>
                </a:solidFill>
                <a:latin typeface="Roboto"/>
              </a:rPr>
              <a:t>ỞI</a:t>
            </a:r>
            <a:r>
              <a:rPr lang="en-US" sz="4520" dirty="0">
                <a:solidFill>
                  <a:srgbClr val="483A00"/>
                </a:solidFill>
                <a:latin typeface="Roboto"/>
              </a:rPr>
              <a:t> ĐỘNG</a:t>
            </a:r>
          </a:p>
        </p:txBody>
      </p:sp>
      <p:sp>
        <p:nvSpPr>
          <p:cNvPr id="10" name="TextBox 10">
            <a:hlinkClick r:id="rId15" action="ppaction://hlinksldjump"/>
          </p:cNvPr>
          <p:cNvSpPr txBox="1"/>
          <p:nvPr/>
        </p:nvSpPr>
        <p:spPr>
          <a:xfrm>
            <a:off x="9144000" y="5015099"/>
            <a:ext cx="7112533" cy="583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4"/>
              </a:lnSpc>
            </a:pPr>
            <a:r>
              <a:rPr lang="en-US" sz="4520" dirty="0">
                <a:solidFill>
                  <a:srgbClr val="483A00"/>
                </a:solidFill>
                <a:latin typeface="Roboto"/>
              </a:rPr>
              <a:t>NỘI DUNG 2: QUAN SÁT</a:t>
            </a:r>
          </a:p>
        </p:txBody>
      </p:sp>
      <p:sp>
        <p:nvSpPr>
          <p:cNvPr id="11" name="TextBox 11">
            <a:hlinkClick r:id="rId16" action="ppaction://hlinksldjump"/>
          </p:cNvPr>
          <p:cNvSpPr txBox="1"/>
          <p:nvPr/>
        </p:nvSpPr>
        <p:spPr>
          <a:xfrm>
            <a:off x="9144000" y="8351519"/>
            <a:ext cx="7112533" cy="583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4"/>
              </a:lnSpc>
            </a:pPr>
            <a:r>
              <a:rPr lang="en-US" sz="4520" dirty="0">
                <a:solidFill>
                  <a:srgbClr val="483A00"/>
                </a:solidFill>
                <a:latin typeface="Roboto"/>
              </a:rPr>
              <a:t>NỘI DUNG  3: CỦNG CỐ</a:t>
            </a:r>
          </a:p>
        </p:txBody>
      </p:sp>
      <p:sp>
        <p:nvSpPr>
          <p:cNvPr id="12" name="Freeform 12"/>
          <p:cNvSpPr/>
          <p:nvPr/>
        </p:nvSpPr>
        <p:spPr>
          <a:xfrm>
            <a:off x="7057151" y="4543095"/>
            <a:ext cx="1365955" cy="1422870"/>
          </a:xfrm>
          <a:custGeom>
            <a:avLst/>
            <a:gdLst/>
            <a:ahLst/>
            <a:cxnLst/>
            <a:rect l="l" t="t" r="r" b="b"/>
            <a:pathLst>
              <a:path w="1365955" h="1422870">
                <a:moveTo>
                  <a:pt x="0" y="0"/>
                </a:moveTo>
                <a:lnTo>
                  <a:pt x="1365955" y="0"/>
                </a:lnTo>
                <a:lnTo>
                  <a:pt x="1365955" y="1422870"/>
                </a:lnTo>
                <a:lnTo>
                  <a:pt x="0" y="142287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7057151" y="7535309"/>
            <a:ext cx="1365955" cy="1422870"/>
          </a:xfrm>
          <a:custGeom>
            <a:avLst/>
            <a:gdLst/>
            <a:ahLst/>
            <a:cxnLst/>
            <a:rect l="l" t="t" r="r" b="b"/>
            <a:pathLst>
              <a:path w="1365955" h="1422870">
                <a:moveTo>
                  <a:pt x="0" y="0"/>
                </a:moveTo>
                <a:lnTo>
                  <a:pt x="1365955" y="0"/>
                </a:lnTo>
                <a:lnTo>
                  <a:pt x="1365955" y="1422870"/>
                </a:lnTo>
                <a:lnTo>
                  <a:pt x="0" y="142287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ageCurlDouble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1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705446" cy="10509060"/>
          </a:xfrm>
          <a:custGeom>
            <a:avLst/>
            <a:gdLst/>
            <a:ahLst/>
            <a:cxnLst/>
            <a:rect l="l" t="t" r="r" b="b"/>
            <a:pathLst>
              <a:path w="18705446" h="10509060">
                <a:moveTo>
                  <a:pt x="0" y="0"/>
                </a:moveTo>
                <a:lnTo>
                  <a:pt x="18705446" y="0"/>
                </a:lnTo>
                <a:lnTo>
                  <a:pt x="18705446" y="10509060"/>
                </a:lnTo>
                <a:lnTo>
                  <a:pt x="0" y="1050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735334" y="616156"/>
            <a:ext cx="16230600" cy="8229600"/>
            <a:chOff x="0" y="0"/>
            <a:chExt cx="4513182" cy="228837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13182" cy="2288374"/>
            </a:xfrm>
            <a:custGeom>
              <a:avLst/>
              <a:gdLst/>
              <a:ahLst/>
              <a:cxnLst/>
              <a:rect l="l" t="t" r="r" b="b"/>
              <a:pathLst>
                <a:path w="4513182" h="2288374">
                  <a:moveTo>
                    <a:pt x="24327" y="0"/>
                  </a:moveTo>
                  <a:lnTo>
                    <a:pt x="4488855" y="0"/>
                  </a:lnTo>
                  <a:cubicBezTo>
                    <a:pt x="4502291" y="0"/>
                    <a:pt x="4513182" y="10891"/>
                    <a:pt x="4513182" y="24327"/>
                  </a:cubicBezTo>
                  <a:lnTo>
                    <a:pt x="4513182" y="2264047"/>
                  </a:lnTo>
                  <a:cubicBezTo>
                    <a:pt x="4513182" y="2277483"/>
                    <a:pt x="4502291" y="2288374"/>
                    <a:pt x="4488855" y="2288374"/>
                  </a:cubicBezTo>
                  <a:lnTo>
                    <a:pt x="24327" y="2288374"/>
                  </a:lnTo>
                  <a:cubicBezTo>
                    <a:pt x="10891" y="2288374"/>
                    <a:pt x="0" y="2277483"/>
                    <a:pt x="0" y="2264047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FF1E7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513182" cy="23264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327610" y="616156"/>
            <a:ext cx="2120824" cy="2455691"/>
          </a:xfrm>
          <a:custGeom>
            <a:avLst/>
            <a:gdLst/>
            <a:ahLst/>
            <a:cxnLst/>
            <a:rect l="l" t="t" r="r" b="b"/>
            <a:pathLst>
              <a:path w="2120824" h="2455691">
                <a:moveTo>
                  <a:pt x="0" y="0"/>
                </a:moveTo>
                <a:lnTo>
                  <a:pt x="2120824" y="0"/>
                </a:lnTo>
                <a:lnTo>
                  <a:pt x="2120824" y="2455690"/>
                </a:lnTo>
                <a:lnTo>
                  <a:pt x="0" y="24556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347170">
            <a:off x="15925726" y="7662105"/>
            <a:ext cx="2049937" cy="2042483"/>
          </a:xfrm>
          <a:custGeom>
            <a:avLst/>
            <a:gdLst/>
            <a:ahLst/>
            <a:cxnLst/>
            <a:rect l="l" t="t" r="r" b="b"/>
            <a:pathLst>
              <a:path w="2049937" h="2042483">
                <a:moveTo>
                  <a:pt x="0" y="0"/>
                </a:moveTo>
                <a:lnTo>
                  <a:pt x="2049937" y="0"/>
                </a:lnTo>
                <a:lnTo>
                  <a:pt x="2049937" y="2042483"/>
                </a:lnTo>
                <a:lnTo>
                  <a:pt x="0" y="20424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34224" y="7747727"/>
            <a:ext cx="2687160" cy="1871240"/>
          </a:xfrm>
          <a:custGeom>
            <a:avLst/>
            <a:gdLst/>
            <a:ahLst/>
            <a:cxnLst/>
            <a:rect l="l" t="t" r="r" b="b"/>
            <a:pathLst>
              <a:path w="2687160" h="1871240">
                <a:moveTo>
                  <a:pt x="0" y="0"/>
                </a:moveTo>
                <a:lnTo>
                  <a:pt x="2687160" y="0"/>
                </a:lnTo>
                <a:lnTo>
                  <a:pt x="2687160" y="1871240"/>
                </a:lnTo>
                <a:lnTo>
                  <a:pt x="0" y="187124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598388" y="-573667"/>
            <a:ext cx="1196434" cy="3204734"/>
          </a:xfrm>
          <a:custGeom>
            <a:avLst/>
            <a:gdLst/>
            <a:ahLst/>
            <a:cxnLst/>
            <a:rect l="l" t="t" r="r" b="b"/>
            <a:pathLst>
              <a:path w="1196434" h="3204734">
                <a:moveTo>
                  <a:pt x="0" y="0"/>
                </a:moveTo>
                <a:lnTo>
                  <a:pt x="1196434" y="0"/>
                </a:lnTo>
                <a:lnTo>
                  <a:pt x="1196434" y="3204734"/>
                </a:lnTo>
                <a:lnTo>
                  <a:pt x="0" y="320473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1" name="Action Button: Home 10">
            <a:hlinkClick r:id="rId11" action="ppaction://hlinksldjump" highlightClick="1"/>
          </p:cNvPr>
          <p:cNvSpPr/>
          <p:nvPr/>
        </p:nvSpPr>
        <p:spPr>
          <a:xfrm>
            <a:off x="14933839" y="8286153"/>
            <a:ext cx="860983" cy="97214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13" name="TextBox 16"/>
          <p:cNvSpPr txBox="1"/>
          <p:nvPr/>
        </p:nvSpPr>
        <p:spPr>
          <a:xfrm>
            <a:off x="4583434" y="3109947"/>
            <a:ext cx="8770744" cy="1205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375"/>
              </a:lnSpc>
            </a:pPr>
            <a:r>
              <a:rPr lang="vi-VN" sz="10081" dirty="0">
                <a:solidFill>
                  <a:srgbClr val="8A9C60"/>
                </a:solidFill>
                <a:latin typeface="Roboto"/>
              </a:rPr>
              <a:t>HOẠT ĐỘNG 1:</a:t>
            </a:r>
            <a:endParaRPr lang="en-US" sz="10081" dirty="0">
              <a:solidFill>
                <a:srgbClr val="8A9C60"/>
              </a:solidFill>
              <a:latin typeface="Roboto"/>
            </a:endParaRPr>
          </a:p>
        </p:txBody>
      </p:sp>
      <p:sp>
        <p:nvSpPr>
          <p:cNvPr id="14" name="TextBox 16"/>
          <p:cNvSpPr txBox="1"/>
          <p:nvPr/>
        </p:nvSpPr>
        <p:spPr>
          <a:xfrm>
            <a:off x="4469200" y="4889072"/>
            <a:ext cx="8534400" cy="12272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375"/>
              </a:lnSpc>
            </a:pPr>
            <a:r>
              <a:rPr lang="vi-VN" sz="10081" dirty="0">
                <a:solidFill>
                  <a:srgbClr val="8A9C60"/>
                </a:solidFill>
                <a:latin typeface="Roboto"/>
              </a:rPr>
              <a:t>KHỞI ĐỘNG</a:t>
            </a:r>
            <a:endParaRPr lang="en-US" sz="10081" dirty="0">
              <a:solidFill>
                <a:srgbClr val="8A9C60"/>
              </a:solidFill>
              <a:latin typeface="Roboto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ageCurlDouble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1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705446" cy="10509060"/>
          </a:xfrm>
          <a:custGeom>
            <a:avLst/>
            <a:gdLst/>
            <a:ahLst/>
            <a:cxnLst/>
            <a:rect l="l" t="t" r="r" b="b"/>
            <a:pathLst>
              <a:path w="18705446" h="10509060">
                <a:moveTo>
                  <a:pt x="0" y="0"/>
                </a:moveTo>
                <a:lnTo>
                  <a:pt x="18705446" y="0"/>
                </a:lnTo>
                <a:lnTo>
                  <a:pt x="18705446" y="10509060"/>
                </a:lnTo>
                <a:lnTo>
                  <a:pt x="0" y="1050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513182" cy="228837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13182" cy="2288374"/>
            </a:xfrm>
            <a:custGeom>
              <a:avLst/>
              <a:gdLst/>
              <a:ahLst/>
              <a:cxnLst/>
              <a:rect l="l" t="t" r="r" b="b"/>
              <a:pathLst>
                <a:path w="4513182" h="2288374">
                  <a:moveTo>
                    <a:pt x="24327" y="0"/>
                  </a:moveTo>
                  <a:lnTo>
                    <a:pt x="4488855" y="0"/>
                  </a:lnTo>
                  <a:cubicBezTo>
                    <a:pt x="4502291" y="0"/>
                    <a:pt x="4513182" y="10891"/>
                    <a:pt x="4513182" y="24327"/>
                  </a:cubicBezTo>
                  <a:lnTo>
                    <a:pt x="4513182" y="2264047"/>
                  </a:lnTo>
                  <a:cubicBezTo>
                    <a:pt x="4513182" y="2277483"/>
                    <a:pt x="4502291" y="2288374"/>
                    <a:pt x="4488855" y="2288374"/>
                  </a:cubicBezTo>
                  <a:lnTo>
                    <a:pt x="24327" y="2288374"/>
                  </a:lnTo>
                  <a:cubicBezTo>
                    <a:pt x="10891" y="2288374"/>
                    <a:pt x="0" y="2277483"/>
                    <a:pt x="0" y="2264047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FF1E7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513182" cy="23264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327610" y="616156"/>
            <a:ext cx="2120824" cy="2455691"/>
          </a:xfrm>
          <a:custGeom>
            <a:avLst/>
            <a:gdLst/>
            <a:ahLst/>
            <a:cxnLst/>
            <a:rect l="l" t="t" r="r" b="b"/>
            <a:pathLst>
              <a:path w="2120824" h="2455691">
                <a:moveTo>
                  <a:pt x="0" y="0"/>
                </a:moveTo>
                <a:lnTo>
                  <a:pt x="2120824" y="0"/>
                </a:lnTo>
                <a:lnTo>
                  <a:pt x="2120824" y="2455690"/>
                </a:lnTo>
                <a:lnTo>
                  <a:pt x="0" y="24556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347170">
            <a:off x="15925726" y="7662105"/>
            <a:ext cx="2049937" cy="2042483"/>
          </a:xfrm>
          <a:custGeom>
            <a:avLst/>
            <a:gdLst/>
            <a:ahLst/>
            <a:cxnLst/>
            <a:rect l="l" t="t" r="r" b="b"/>
            <a:pathLst>
              <a:path w="2049937" h="2042483">
                <a:moveTo>
                  <a:pt x="0" y="0"/>
                </a:moveTo>
                <a:lnTo>
                  <a:pt x="2049937" y="0"/>
                </a:lnTo>
                <a:lnTo>
                  <a:pt x="2049937" y="2042483"/>
                </a:lnTo>
                <a:lnTo>
                  <a:pt x="0" y="20424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34224" y="7747727"/>
            <a:ext cx="2687160" cy="1871240"/>
          </a:xfrm>
          <a:custGeom>
            <a:avLst/>
            <a:gdLst/>
            <a:ahLst/>
            <a:cxnLst/>
            <a:rect l="l" t="t" r="r" b="b"/>
            <a:pathLst>
              <a:path w="2687160" h="1871240">
                <a:moveTo>
                  <a:pt x="0" y="0"/>
                </a:moveTo>
                <a:lnTo>
                  <a:pt x="2687160" y="0"/>
                </a:lnTo>
                <a:lnTo>
                  <a:pt x="2687160" y="1871240"/>
                </a:lnTo>
                <a:lnTo>
                  <a:pt x="0" y="187124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062866" y="-821053"/>
            <a:ext cx="1196434" cy="3204734"/>
          </a:xfrm>
          <a:custGeom>
            <a:avLst/>
            <a:gdLst/>
            <a:ahLst/>
            <a:cxnLst/>
            <a:rect l="l" t="t" r="r" b="b"/>
            <a:pathLst>
              <a:path w="1196434" h="3204734">
                <a:moveTo>
                  <a:pt x="0" y="0"/>
                </a:moveTo>
                <a:lnTo>
                  <a:pt x="1196434" y="0"/>
                </a:lnTo>
                <a:lnTo>
                  <a:pt x="1196434" y="3204734"/>
                </a:lnTo>
                <a:lnTo>
                  <a:pt x="0" y="320473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3" name="Action Button: Home 12">
            <a:hlinkClick r:id="rId11" action="ppaction://hlinksldjump" highlightClick="1"/>
          </p:cNvPr>
          <p:cNvSpPr/>
          <p:nvPr/>
        </p:nvSpPr>
        <p:spPr>
          <a:xfrm>
            <a:off x="14997881" y="8180245"/>
            <a:ext cx="860983" cy="97214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grpSp>
        <p:nvGrpSpPr>
          <p:cNvPr id="15" name="Group 17"/>
          <p:cNvGrpSpPr/>
          <p:nvPr/>
        </p:nvGrpSpPr>
        <p:grpSpPr>
          <a:xfrm>
            <a:off x="6163387" y="7636026"/>
            <a:ext cx="5539779" cy="1143757"/>
            <a:chOff x="0" y="0"/>
            <a:chExt cx="952587" cy="196673"/>
          </a:xfrm>
        </p:grpSpPr>
        <p:sp>
          <p:nvSpPr>
            <p:cNvPr id="16" name="Freeform 18"/>
            <p:cNvSpPr/>
            <p:nvPr/>
          </p:nvSpPr>
          <p:spPr>
            <a:xfrm>
              <a:off x="0" y="0"/>
              <a:ext cx="952587" cy="196673"/>
            </a:xfrm>
            <a:custGeom>
              <a:avLst/>
              <a:gdLst/>
              <a:ahLst/>
              <a:cxnLst/>
              <a:rect l="l" t="t" r="r" b="b"/>
              <a:pathLst>
                <a:path w="952587" h="196673">
                  <a:moveTo>
                    <a:pt x="952587" y="0"/>
                  </a:moveTo>
                  <a:lnTo>
                    <a:pt x="0" y="0"/>
                  </a:lnTo>
                  <a:lnTo>
                    <a:pt x="101600" y="98337"/>
                  </a:lnTo>
                  <a:lnTo>
                    <a:pt x="0" y="196673"/>
                  </a:lnTo>
                  <a:lnTo>
                    <a:pt x="952587" y="196673"/>
                  </a:lnTo>
                  <a:lnTo>
                    <a:pt x="850987" y="98337"/>
                  </a:lnTo>
                  <a:lnTo>
                    <a:pt x="952587" y="0"/>
                  </a:lnTo>
                  <a:close/>
                </a:path>
              </a:pathLst>
            </a:custGeom>
            <a:solidFill>
              <a:srgbClr val="FEE27E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7" name="TextBox 19"/>
            <p:cNvSpPr txBox="1"/>
            <p:nvPr/>
          </p:nvSpPr>
          <p:spPr>
            <a:xfrm>
              <a:off x="88900" y="-38100"/>
              <a:ext cx="774787" cy="2347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26">
            <a:hlinkClick r:id="rId12"/>
          </p:cNvPr>
          <p:cNvSpPr txBox="1"/>
          <p:nvPr/>
        </p:nvSpPr>
        <p:spPr>
          <a:xfrm>
            <a:off x="6592998" y="7988575"/>
            <a:ext cx="4496725" cy="641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48"/>
              </a:lnSpc>
            </a:pPr>
            <a:r>
              <a:rPr lang="vi-VN" sz="5320" dirty="0">
                <a:solidFill>
                  <a:srgbClr val="483A00"/>
                </a:solidFill>
                <a:latin typeface="Roboto"/>
              </a:rPr>
              <a:t>Xem video</a:t>
            </a:r>
            <a:endParaRPr lang="en-US" sz="5320" dirty="0">
              <a:solidFill>
                <a:srgbClr val="483A00"/>
              </a:solidFill>
              <a:latin typeface="Roboto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777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ageCurlDouble"/>
      </p:transition>
    </mc:Choice>
    <mc:Fallback xmlns="">
      <p:transition spd="slow" advTm="5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1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705446" cy="10509060"/>
          </a:xfrm>
          <a:custGeom>
            <a:avLst/>
            <a:gdLst/>
            <a:ahLst/>
            <a:cxnLst/>
            <a:rect l="l" t="t" r="r" b="b"/>
            <a:pathLst>
              <a:path w="18705446" h="10509060">
                <a:moveTo>
                  <a:pt x="0" y="0"/>
                </a:moveTo>
                <a:lnTo>
                  <a:pt x="18705446" y="0"/>
                </a:lnTo>
                <a:lnTo>
                  <a:pt x="18705446" y="10509060"/>
                </a:lnTo>
                <a:lnTo>
                  <a:pt x="0" y="1050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513182" cy="228837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13182" cy="2288374"/>
            </a:xfrm>
            <a:custGeom>
              <a:avLst/>
              <a:gdLst/>
              <a:ahLst/>
              <a:cxnLst/>
              <a:rect l="l" t="t" r="r" b="b"/>
              <a:pathLst>
                <a:path w="4513182" h="2288374">
                  <a:moveTo>
                    <a:pt x="24327" y="0"/>
                  </a:moveTo>
                  <a:lnTo>
                    <a:pt x="4488855" y="0"/>
                  </a:lnTo>
                  <a:cubicBezTo>
                    <a:pt x="4502291" y="0"/>
                    <a:pt x="4513182" y="10891"/>
                    <a:pt x="4513182" y="24327"/>
                  </a:cubicBezTo>
                  <a:lnTo>
                    <a:pt x="4513182" y="2264047"/>
                  </a:lnTo>
                  <a:cubicBezTo>
                    <a:pt x="4513182" y="2277483"/>
                    <a:pt x="4502291" y="2288374"/>
                    <a:pt x="4488855" y="2288374"/>
                  </a:cubicBezTo>
                  <a:lnTo>
                    <a:pt x="24327" y="2288374"/>
                  </a:lnTo>
                  <a:cubicBezTo>
                    <a:pt x="10891" y="2288374"/>
                    <a:pt x="0" y="2277483"/>
                    <a:pt x="0" y="2264047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EFF1E7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513182" cy="23264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327610" y="616156"/>
            <a:ext cx="2120824" cy="2455691"/>
          </a:xfrm>
          <a:custGeom>
            <a:avLst/>
            <a:gdLst/>
            <a:ahLst/>
            <a:cxnLst/>
            <a:rect l="l" t="t" r="r" b="b"/>
            <a:pathLst>
              <a:path w="2120824" h="2455691">
                <a:moveTo>
                  <a:pt x="0" y="0"/>
                </a:moveTo>
                <a:lnTo>
                  <a:pt x="2120824" y="0"/>
                </a:lnTo>
                <a:lnTo>
                  <a:pt x="2120824" y="2455690"/>
                </a:lnTo>
                <a:lnTo>
                  <a:pt x="0" y="24556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347170">
            <a:off x="15925726" y="7662105"/>
            <a:ext cx="2049937" cy="2042483"/>
          </a:xfrm>
          <a:custGeom>
            <a:avLst/>
            <a:gdLst/>
            <a:ahLst/>
            <a:cxnLst/>
            <a:rect l="l" t="t" r="r" b="b"/>
            <a:pathLst>
              <a:path w="2049937" h="2042483">
                <a:moveTo>
                  <a:pt x="0" y="0"/>
                </a:moveTo>
                <a:lnTo>
                  <a:pt x="2049937" y="0"/>
                </a:lnTo>
                <a:lnTo>
                  <a:pt x="2049937" y="2042483"/>
                </a:lnTo>
                <a:lnTo>
                  <a:pt x="0" y="20424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34224" y="7747727"/>
            <a:ext cx="2687160" cy="1871240"/>
          </a:xfrm>
          <a:custGeom>
            <a:avLst/>
            <a:gdLst/>
            <a:ahLst/>
            <a:cxnLst/>
            <a:rect l="l" t="t" r="r" b="b"/>
            <a:pathLst>
              <a:path w="2687160" h="1871240">
                <a:moveTo>
                  <a:pt x="0" y="0"/>
                </a:moveTo>
                <a:lnTo>
                  <a:pt x="2687160" y="0"/>
                </a:lnTo>
                <a:lnTo>
                  <a:pt x="2687160" y="1871240"/>
                </a:lnTo>
                <a:lnTo>
                  <a:pt x="0" y="187124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598388" y="-573667"/>
            <a:ext cx="1196434" cy="3204734"/>
          </a:xfrm>
          <a:custGeom>
            <a:avLst/>
            <a:gdLst/>
            <a:ahLst/>
            <a:cxnLst/>
            <a:rect l="l" t="t" r="r" b="b"/>
            <a:pathLst>
              <a:path w="1196434" h="3204734">
                <a:moveTo>
                  <a:pt x="0" y="0"/>
                </a:moveTo>
                <a:lnTo>
                  <a:pt x="1196434" y="0"/>
                </a:lnTo>
                <a:lnTo>
                  <a:pt x="1196434" y="3204734"/>
                </a:lnTo>
                <a:lnTo>
                  <a:pt x="0" y="320473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1" name="Action Button: Home 10">
            <a:hlinkClick r:id="rId11" action="ppaction://hlinksldjump" highlightClick="1"/>
          </p:cNvPr>
          <p:cNvSpPr/>
          <p:nvPr/>
        </p:nvSpPr>
        <p:spPr>
          <a:xfrm>
            <a:off x="14938919" y="8288693"/>
            <a:ext cx="860983" cy="97214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12" name="TextBox 16"/>
          <p:cNvSpPr txBox="1"/>
          <p:nvPr/>
        </p:nvSpPr>
        <p:spPr>
          <a:xfrm>
            <a:off x="4583434" y="3109947"/>
            <a:ext cx="8770744" cy="1205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375"/>
              </a:lnSpc>
            </a:pPr>
            <a:r>
              <a:rPr lang="vi-VN" sz="10081" dirty="0">
                <a:solidFill>
                  <a:srgbClr val="8A9C60"/>
                </a:solidFill>
                <a:latin typeface="Roboto"/>
              </a:rPr>
              <a:t>HOẠT ĐỘNG 2:</a:t>
            </a:r>
            <a:endParaRPr lang="en-US" sz="10081" dirty="0">
              <a:solidFill>
                <a:srgbClr val="8A9C60"/>
              </a:solidFill>
              <a:latin typeface="Roboto"/>
            </a:endParaRPr>
          </a:p>
        </p:txBody>
      </p:sp>
      <p:sp>
        <p:nvSpPr>
          <p:cNvPr id="13" name="TextBox 16"/>
          <p:cNvSpPr txBox="1"/>
          <p:nvPr/>
        </p:nvSpPr>
        <p:spPr>
          <a:xfrm>
            <a:off x="4343400" y="4640900"/>
            <a:ext cx="8534400" cy="12272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375"/>
              </a:lnSpc>
            </a:pPr>
            <a:r>
              <a:rPr lang="vi-VN" sz="10081" dirty="0">
                <a:solidFill>
                  <a:srgbClr val="8A9C60"/>
                </a:solidFill>
                <a:latin typeface="Roboto"/>
              </a:rPr>
              <a:t>QUAN SÁT</a:t>
            </a:r>
            <a:endParaRPr lang="en-US" sz="10081" dirty="0">
              <a:solidFill>
                <a:srgbClr val="8A9C60"/>
              </a:solidFill>
              <a:latin typeface="Roboto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ageCurlDouble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1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919008" y="-524711"/>
            <a:ext cx="18705446" cy="10509060"/>
          </a:xfrm>
          <a:custGeom>
            <a:avLst/>
            <a:gdLst/>
            <a:ahLst/>
            <a:cxnLst/>
            <a:rect l="l" t="t" r="r" b="b"/>
            <a:pathLst>
              <a:path w="18705446" h="10509060">
                <a:moveTo>
                  <a:pt x="0" y="0"/>
                </a:moveTo>
                <a:lnTo>
                  <a:pt x="18705446" y="0"/>
                </a:lnTo>
                <a:lnTo>
                  <a:pt x="18705446" y="10509060"/>
                </a:lnTo>
                <a:lnTo>
                  <a:pt x="0" y="1050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81940" y="969822"/>
            <a:ext cx="9837068" cy="8229600"/>
            <a:chOff x="0" y="0"/>
            <a:chExt cx="2474178" cy="206987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74178" cy="2069875"/>
            </a:xfrm>
            <a:custGeom>
              <a:avLst/>
              <a:gdLst/>
              <a:ahLst/>
              <a:cxnLst/>
              <a:rect l="l" t="t" r="r" b="b"/>
              <a:pathLst>
                <a:path w="2474178" h="2069875">
                  <a:moveTo>
                    <a:pt x="40138" y="0"/>
                  </a:moveTo>
                  <a:lnTo>
                    <a:pt x="2434041" y="0"/>
                  </a:lnTo>
                  <a:cubicBezTo>
                    <a:pt x="2444686" y="0"/>
                    <a:pt x="2454895" y="4229"/>
                    <a:pt x="2462422" y="11756"/>
                  </a:cubicBezTo>
                  <a:cubicBezTo>
                    <a:pt x="2469950" y="19283"/>
                    <a:pt x="2474178" y="29493"/>
                    <a:pt x="2474178" y="40138"/>
                  </a:cubicBezTo>
                  <a:lnTo>
                    <a:pt x="2474178" y="2029737"/>
                  </a:lnTo>
                  <a:cubicBezTo>
                    <a:pt x="2474178" y="2040382"/>
                    <a:pt x="2469950" y="2050591"/>
                    <a:pt x="2462422" y="2058119"/>
                  </a:cubicBezTo>
                  <a:cubicBezTo>
                    <a:pt x="2454895" y="2065646"/>
                    <a:pt x="2444686" y="2069875"/>
                    <a:pt x="2434041" y="2069875"/>
                  </a:cubicBezTo>
                  <a:lnTo>
                    <a:pt x="40138" y="2069875"/>
                  </a:lnTo>
                  <a:cubicBezTo>
                    <a:pt x="29493" y="2069875"/>
                    <a:pt x="19283" y="2065646"/>
                    <a:pt x="11756" y="2058119"/>
                  </a:cubicBezTo>
                  <a:cubicBezTo>
                    <a:pt x="4229" y="2050591"/>
                    <a:pt x="0" y="2040382"/>
                    <a:pt x="0" y="2029737"/>
                  </a:cubicBezTo>
                  <a:lnTo>
                    <a:pt x="0" y="40138"/>
                  </a:lnTo>
                  <a:cubicBezTo>
                    <a:pt x="0" y="29493"/>
                    <a:pt x="4229" y="19283"/>
                    <a:pt x="11756" y="11756"/>
                  </a:cubicBezTo>
                  <a:cubicBezTo>
                    <a:pt x="19283" y="4229"/>
                    <a:pt x="29493" y="0"/>
                    <a:pt x="40138" y="0"/>
                  </a:cubicBezTo>
                  <a:close/>
                </a:path>
              </a:pathLst>
            </a:custGeom>
            <a:solidFill>
              <a:srgbClr val="FFF5D3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474178" cy="2107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341483" y="8111844"/>
            <a:ext cx="2084195" cy="2175156"/>
          </a:xfrm>
          <a:custGeom>
            <a:avLst/>
            <a:gdLst/>
            <a:ahLst/>
            <a:cxnLst/>
            <a:rect l="l" t="t" r="r" b="b"/>
            <a:pathLst>
              <a:path w="2084195" h="2175156">
                <a:moveTo>
                  <a:pt x="0" y="0"/>
                </a:moveTo>
                <a:lnTo>
                  <a:pt x="2084195" y="0"/>
                </a:lnTo>
                <a:lnTo>
                  <a:pt x="2084195" y="2175156"/>
                </a:lnTo>
                <a:lnTo>
                  <a:pt x="0" y="21751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1560357" y="2595016"/>
            <a:ext cx="6041278" cy="5392608"/>
          </a:xfrm>
          <a:custGeom>
            <a:avLst/>
            <a:gdLst/>
            <a:ahLst/>
            <a:cxnLst/>
            <a:rect l="l" t="t" r="r" b="b"/>
            <a:pathLst>
              <a:path w="6041278" h="5392608">
                <a:moveTo>
                  <a:pt x="0" y="0"/>
                </a:moveTo>
                <a:lnTo>
                  <a:pt x="6041277" y="0"/>
                </a:lnTo>
                <a:lnTo>
                  <a:pt x="6041277" y="5392608"/>
                </a:lnTo>
                <a:lnTo>
                  <a:pt x="0" y="539260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833" b="-833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590075" y="1513007"/>
            <a:ext cx="7579080" cy="1288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75"/>
              </a:lnSpc>
            </a:pPr>
            <a:r>
              <a:rPr lang="en-US" sz="10081" dirty="0">
                <a:solidFill>
                  <a:srgbClr val="8A9C60"/>
                </a:solidFill>
                <a:latin typeface="Roboto"/>
              </a:rPr>
              <a:t>QUẢ CAM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81940" y="3721882"/>
            <a:ext cx="9671653" cy="4265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41063" lvl="1" indent="-370531" algn="l">
              <a:lnSpc>
                <a:spcPts val="4805"/>
              </a:lnSpc>
              <a:buFont typeface="Arial"/>
              <a:buChar char="•"/>
            </a:pPr>
            <a:r>
              <a:rPr lang="en-US" sz="3432">
                <a:solidFill>
                  <a:srgbClr val="000000"/>
                </a:solidFill>
                <a:latin typeface="Roboto"/>
              </a:rPr>
              <a:t>Quả cam có màu gì?" (Dặn dò trẻ trả lời theo nhóm).</a:t>
            </a:r>
          </a:p>
          <a:p>
            <a:pPr marL="741063" lvl="1" indent="-370531" algn="l">
              <a:lnSpc>
                <a:spcPts val="4805"/>
              </a:lnSpc>
              <a:buFont typeface="Arial"/>
              <a:buChar char="•"/>
            </a:pPr>
            <a:r>
              <a:rPr lang="en-US" sz="3432">
                <a:solidFill>
                  <a:srgbClr val="000000"/>
                </a:solidFill>
                <a:latin typeface="Roboto"/>
              </a:rPr>
              <a:t>"Quả cam có hình dạng gì?" (Dặn dò trẻ trả lời theo nhóm).</a:t>
            </a:r>
          </a:p>
          <a:p>
            <a:pPr marL="741063" lvl="1" indent="-370531" algn="l">
              <a:lnSpc>
                <a:spcPts val="4805"/>
              </a:lnSpc>
              <a:buFont typeface="Arial"/>
              <a:buChar char="•"/>
            </a:pPr>
            <a:r>
              <a:rPr lang="en-US" sz="3432">
                <a:solidFill>
                  <a:srgbClr val="000000"/>
                </a:solidFill>
                <a:latin typeface="Roboto"/>
              </a:rPr>
              <a:t>"Cô bóp nhẹ quả cam thì cảm nhận được như thế nào?" (Dặn dò trẻ trả lời theo nhóm).</a:t>
            </a:r>
          </a:p>
          <a:p>
            <a:pPr algn="l">
              <a:lnSpc>
                <a:spcPts val="4805"/>
              </a:lnSpc>
            </a:pPr>
            <a:endParaRPr lang="en-US" sz="3432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0" name="TextBox 8"/>
          <p:cNvSpPr txBox="1"/>
          <p:nvPr/>
        </p:nvSpPr>
        <p:spPr>
          <a:xfrm>
            <a:off x="2590075" y="1474573"/>
            <a:ext cx="7579080" cy="1288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75"/>
              </a:lnSpc>
            </a:pPr>
            <a:r>
              <a:rPr lang="en-US" sz="10081" dirty="0">
                <a:solidFill>
                  <a:srgbClr val="8A9C60"/>
                </a:solidFill>
                <a:latin typeface="Roboto"/>
              </a:rPr>
              <a:t>QUẢ CAM</a:t>
            </a:r>
          </a:p>
        </p:txBody>
      </p:sp>
      <p:sp>
        <p:nvSpPr>
          <p:cNvPr id="11" name="Action Button: Home 10">
            <a:hlinkClick r:id="rId7" action="ppaction://hlinksldjump" highlightClick="1"/>
          </p:cNvPr>
          <p:cNvSpPr/>
          <p:nvPr/>
        </p:nvSpPr>
        <p:spPr>
          <a:xfrm>
            <a:off x="18551355" y="8713348"/>
            <a:ext cx="860983" cy="97214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ageCurlDouble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1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919008" y="-524711"/>
            <a:ext cx="18705446" cy="10509060"/>
          </a:xfrm>
          <a:custGeom>
            <a:avLst/>
            <a:gdLst/>
            <a:ahLst/>
            <a:cxnLst/>
            <a:rect l="l" t="t" r="r" b="b"/>
            <a:pathLst>
              <a:path w="18705446" h="10509060">
                <a:moveTo>
                  <a:pt x="0" y="0"/>
                </a:moveTo>
                <a:lnTo>
                  <a:pt x="18705446" y="0"/>
                </a:lnTo>
                <a:lnTo>
                  <a:pt x="18705446" y="10509060"/>
                </a:lnTo>
                <a:lnTo>
                  <a:pt x="0" y="10509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81940" y="1028700"/>
            <a:ext cx="9837068" cy="8229600"/>
            <a:chOff x="0" y="0"/>
            <a:chExt cx="2474178" cy="206987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74178" cy="2069875"/>
            </a:xfrm>
            <a:custGeom>
              <a:avLst/>
              <a:gdLst/>
              <a:ahLst/>
              <a:cxnLst/>
              <a:rect l="l" t="t" r="r" b="b"/>
              <a:pathLst>
                <a:path w="2474178" h="2069875">
                  <a:moveTo>
                    <a:pt x="40138" y="0"/>
                  </a:moveTo>
                  <a:lnTo>
                    <a:pt x="2434041" y="0"/>
                  </a:lnTo>
                  <a:cubicBezTo>
                    <a:pt x="2444686" y="0"/>
                    <a:pt x="2454895" y="4229"/>
                    <a:pt x="2462422" y="11756"/>
                  </a:cubicBezTo>
                  <a:cubicBezTo>
                    <a:pt x="2469950" y="19283"/>
                    <a:pt x="2474178" y="29493"/>
                    <a:pt x="2474178" y="40138"/>
                  </a:cubicBezTo>
                  <a:lnTo>
                    <a:pt x="2474178" y="2029737"/>
                  </a:lnTo>
                  <a:cubicBezTo>
                    <a:pt x="2474178" y="2040382"/>
                    <a:pt x="2469950" y="2050591"/>
                    <a:pt x="2462422" y="2058119"/>
                  </a:cubicBezTo>
                  <a:cubicBezTo>
                    <a:pt x="2454895" y="2065646"/>
                    <a:pt x="2444686" y="2069875"/>
                    <a:pt x="2434041" y="2069875"/>
                  </a:cubicBezTo>
                  <a:lnTo>
                    <a:pt x="40138" y="2069875"/>
                  </a:lnTo>
                  <a:cubicBezTo>
                    <a:pt x="29493" y="2069875"/>
                    <a:pt x="19283" y="2065646"/>
                    <a:pt x="11756" y="2058119"/>
                  </a:cubicBezTo>
                  <a:cubicBezTo>
                    <a:pt x="4229" y="2050591"/>
                    <a:pt x="0" y="2040382"/>
                    <a:pt x="0" y="2029737"/>
                  </a:cubicBezTo>
                  <a:lnTo>
                    <a:pt x="0" y="40138"/>
                  </a:lnTo>
                  <a:cubicBezTo>
                    <a:pt x="0" y="29493"/>
                    <a:pt x="4229" y="19283"/>
                    <a:pt x="11756" y="11756"/>
                  </a:cubicBezTo>
                  <a:cubicBezTo>
                    <a:pt x="19283" y="4229"/>
                    <a:pt x="29493" y="0"/>
                    <a:pt x="40138" y="0"/>
                  </a:cubicBezTo>
                  <a:close/>
                </a:path>
              </a:pathLst>
            </a:custGeom>
            <a:solidFill>
              <a:srgbClr val="FFF5D3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474178" cy="2107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341483" y="8111844"/>
            <a:ext cx="2084195" cy="2175156"/>
          </a:xfrm>
          <a:custGeom>
            <a:avLst/>
            <a:gdLst/>
            <a:ahLst/>
            <a:cxnLst/>
            <a:rect l="l" t="t" r="r" b="b"/>
            <a:pathLst>
              <a:path w="2084195" h="2175156">
                <a:moveTo>
                  <a:pt x="0" y="0"/>
                </a:moveTo>
                <a:lnTo>
                  <a:pt x="2084195" y="0"/>
                </a:lnTo>
                <a:lnTo>
                  <a:pt x="2084195" y="2175156"/>
                </a:lnTo>
                <a:lnTo>
                  <a:pt x="0" y="21751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081940" y="3721882"/>
            <a:ext cx="9671653" cy="4265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41063" lvl="1" indent="-370531" algn="l">
              <a:lnSpc>
                <a:spcPts val="4805"/>
              </a:lnSpc>
              <a:buFont typeface="Arial"/>
              <a:buChar char="•"/>
            </a:pPr>
            <a:r>
              <a:rPr lang="en-US" sz="3432" dirty="0">
                <a:solidFill>
                  <a:srgbClr val="000000"/>
                </a:solidFill>
                <a:latin typeface="Roboto"/>
              </a:rPr>
              <a:t>Quả chuối có màu gì?" (Dặn dò trẻ trả lời theo nhóm).</a:t>
            </a:r>
          </a:p>
          <a:p>
            <a:pPr marL="741063" lvl="1" indent="-370531" algn="l">
              <a:lnSpc>
                <a:spcPts val="4805"/>
              </a:lnSpc>
              <a:buFont typeface="Arial"/>
              <a:buChar char="•"/>
            </a:pPr>
            <a:r>
              <a:rPr lang="en-US" sz="3432" dirty="0">
                <a:solidFill>
                  <a:srgbClr val="000000"/>
                </a:solidFill>
                <a:latin typeface="Roboto"/>
              </a:rPr>
              <a:t>"Quả chuối có hình dạng gì?" (Dặn dò trẻ trả lời theo nhóm).</a:t>
            </a:r>
          </a:p>
          <a:p>
            <a:pPr marL="741063" lvl="1" indent="-370531" algn="l">
              <a:lnSpc>
                <a:spcPts val="4805"/>
              </a:lnSpc>
              <a:buFont typeface="Arial"/>
              <a:buChar char="•"/>
            </a:pPr>
            <a:r>
              <a:rPr lang="en-US" sz="3432" dirty="0">
                <a:solidFill>
                  <a:srgbClr val="000000"/>
                </a:solidFill>
                <a:latin typeface="Roboto"/>
              </a:rPr>
              <a:t>"Cô bóp nhẹ quả chuối thì cảm nhận được như thế nào?" (Dặn dò trẻ trả lời theo nhóm).</a:t>
            </a:r>
          </a:p>
          <a:p>
            <a:pPr algn="l">
              <a:lnSpc>
                <a:spcPts val="4805"/>
              </a:lnSpc>
            </a:pPr>
            <a:endParaRPr lang="en-US" sz="3432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1435294" y="1928037"/>
            <a:ext cx="5573156" cy="6183807"/>
          </a:xfrm>
          <a:custGeom>
            <a:avLst/>
            <a:gdLst/>
            <a:ahLst/>
            <a:cxnLst/>
            <a:rect l="l" t="t" r="r" b="b"/>
            <a:pathLst>
              <a:path w="5573156" h="6183807">
                <a:moveTo>
                  <a:pt x="0" y="0"/>
                </a:moveTo>
                <a:lnTo>
                  <a:pt x="5573156" y="0"/>
                </a:lnTo>
                <a:lnTo>
                  <a:pt x="5573156" y="6183807"/>
                </a:lnTo>
                <a:lnTo>
                  <a:pt x="0" y="6183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590075" y="1513007"/>
            <a:ext cx="7579080" cy="1288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75"/>
              </a:lnSpc>
            </a:pPr>
            <a:r>
              <a:rPr lang="en-US" sz="10081">
                <a:solidFill>
                  <a:srgbClr val="8A9C60"/>
                </a:solidFill>
                <a:latin typeface="Roboto"/>
              </a:rPr>
              <a:t>QUẢ CHUỐI</a:t>
            </a:r>
          </a:p>
        </p:txBody>
      </p:sp>
      <p:sp>
        <p:nvSpPr>
          <p:cNvPr id="10" name="Action Button: Home 9">
            <a:hlinkClick r:id="rId8" action="ppaction://hlinksldjump" highlightClick="1"/>
          </p:cNvPr>
          <p:cNvSpPr/>
          <p:nvPr/>
        </p:nvSpPr>
        <p:spPr>
          <a:xfrm>
            <a:off x="18267218" y="8496300"/>
            <a:ext cx="860983" cy="97214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ageCurlDouble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579</Words>
  <Application>Microsoft Office PowerPoint</Application>
  <PresentationFormat>Custom</PresentationFormat>
  <Paragraphs>89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Times New Roman</vt:lpstr>
      <vt:lpstr>Roboto</vt:lpstr>
      <vt:lpstr>Roboto Bold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Thêm tiêu đề</dc:title>
  <dc:creator>ndhuy</dc:creator>
  <cp:lastModifiedBy>Trang Nguyen</cp:lastModifiedBy>
  <cp:revision>30</cp:revision>
  <dcterms:created xsi:type="dcterms:W3CDTF">2006-08-16T00:00:00Z</dcterms:created>
  <dcterms:modified xsi:type="dcterms:W3CDTF">2024-06-25T10:44:48Z</dcterms:modified>
  <dc:identifier>DAGEFWLzPRk</dc:identifier>
</cp:coreProperties>
</file>