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0" r:id="rId5"/>
    <p:sldId id="261" r:id="rId6"/>
    <p:sldId id="263" r:id="rId7"/>
    <p:sldId id="262" r:id="rId8"/>
    <p:sldId id="323" r:id="rId9"/>
    <p:sldId id="324" r:id="rId10"/>
    <p:sldId id="286" r:id="rId11"/>
    <p:sldId id="264" r:id="rId12"/>
    <p:sldId id="344" r:id="rId13"/>
    <p:sldId id="345" r:id="rId14"/>
    <p:sldId id="346" r:id="rId15"/>
    <p:sldId id="347" r:id="rId16"/>
    <p:sldId id="3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7" d="100"/>
          <a:sy n="77" d="100"/>
        </p:scale>
        <p:origin x="83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68D03A-2A35-6B31-4CAA-16A8254CDD9A}"/>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A10EAD3-A8ED-1D27-F6F4-AF57CF01B2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F3AC5041-22C9-FDB2-4DB8-0ABB3DB4187F}"/>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5" name="Chỗ dành sẵn cho Chân trang 4">
            <a:extLst>
              <a:ext uri="{FF2B5EF4-FFF2-40B4-BE49-F238E27FC236}">
                <a16:creationId xmlns:a16="http://schemas.microsoft.com/office/drawing/2014/main" id="{6DA11007-03D2-AF97-6DFA-380320962A3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4F8E707-2588-EB0E-F7EA-306CCBBBA191}"/>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537758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612654-49F9-7B47-869E-8858A0CBA35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299CB35-6090-A112-CAA8-FBC3D168E7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3BC29B3-757A-C07A-0971-57F568F35521}"/>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5" name="Chỗ dành sẵn cho Chân trang 4">
            <a:extLst>
              <a:ext uri="{FF2B5EF4-FFF2-40B4-BE49-F238E27FC236}">
                <a16:creationId xmlns:a16="http://schemas.microsoft.com/office/drawing/2014/main" id="{97D93987-05CC-73CB-7571-3F6BCA762D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60A89F4-D824-A877-2CF0-F7AF7215EBE9}"/>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236251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6FBD0DF-B5B7-B291-1C84-11EC4B5AB97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FE36214-C2F5-643A-156C-39F354E85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2C3BE24-0E51-AD1E-C47E-02F82749A9B3}"/>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5" name="Chỗ dành sẵn cho Chân trang 4">
            <a:extLst>
              <a:ext uri="{FF2B5EF4-FFF2-40B4-BE49-F238E27FC236}">
                <a16:creationId xmlns:a16="http://schemas.microsoft.com/office/drawing/2014/main" id="{D040470E-AC32-00E6-5B5C-5CD5819BC0E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BB199E6-6DD9-60BA-5C2B-15338D54ABCF}"/>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55703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FEB09F-2CC2-45B6-0A64-E12ED888333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5222C5-74F9-F1DE-2BF2-44FC36E9F9F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A3BA6D4-4131-6852-C117-724A0C970ECF}"/>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5" name="Chỗ dành sẵn cho Chân trang 4">
            <a:extLst>
              <a:ext uri="{FF2B5EF4-FFF2-40B4-BE49-F238E27FC236}">
                <a16:creationId xmlns:a16="http://schemas.microsoft.com/office/drawing/2014/main" id="{EF875649-4297-0311-6FF3-E0C9AB0A839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ED21337-8BC8-7167-4E10-182D8710BD73}"/>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89691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CCF7CE-9A45-9EEA-3B65-F21CDEC9B92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FF99E9F-CB3C-E8B0-51FA-425A6F2D59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288E8BC-C893-5C16-AF07-E6A6A31893FF}"/>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5" name="Chỗ dành sẵn cho Chân trang 4">
            <a:extLst>
              <a:ext uri="{FF2B5EF4-FFF2-40B4-BE49-F238E27FC236}">
                <a16:creationId xmlns:a16="http://schemas.microsoft.com/office/drawing/2014/main" id="{FDE32478-9833-2929-C198-F6EB7211D25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0121924-FD7A-5147-0B06-D8CA5AE5369B}"/>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357899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C2504D-7DE1-C81F-B3F9-BDF79AA58A2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850C9DB-01C5-624D-F681-D2B3A742843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10807CD-53BE-B95A-DED5-F3BF01D09EF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5F8D16E-5E0B-6593-CB96-F2F513DBEDBE}"/>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6" name="Chỗ dành sẵn cho Chân trang 5">
            <a:extLst>
              <a:ext uri="{FF2B5EF4-FFF2-40B4-BE49-F238E27FC236}">
                <a16:creationId xmlns:a16="http://schemas.microsoft.com/office/drawing/2014/main" id="{12F2FF41-C850-0BB5-2854-2E782E2C9C2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17C75CD-2D1A-D58D-EDA0-1C800FF7C8A3}"/>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268255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957C94-5A90-F5B4-97C5-99DFF4E4716A}"/>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A6BAEAC-5164-CBA9-412F-BD9DA5EA8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1673A2E-1915-D432-3868-C3C49C93149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D8E7A23-C6BC-2525-8FD3-793CEF71F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795FCCF-0F14-D536-CB91-EF06859D1BA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FA34057-2F4E-80CC-0DDA-FB856B8EDB17}"/>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8" name="Chỗ dành sẵn cho Chân trang 7">
            <a:extLst>
              <a:ext uri="{FF2B5EF4-FFF2-40B4-BE49-F238E27FC236}">
                <a16:creationId xmlns:a16="http://schemas.microsoft.com/office/drawing/2014/main" id="{B92F6C2F-EF55-6DFB-E2A1-82C97D31F01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84DE61F-BC75-DE6D-39F7-72B28870C325}"/>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367019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22084A-D2AD-B1B8-6B46-4C30C9BCF8F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188B5B0-4A2E-4937-EBA6-18969B61542F}"/>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4" name="Chỗ dành sẵn cho Chân trang 3">
            <a:extLst>
              <a:ext uri="{FF2B5EF4-FFF2-40B4-BE49-F238E27FC236}">
                <a16:creationId xmlns:a16="http://schemas.microsoft.com/office/drawing/2014/main" id="{B84D3B21-689B-FA14-5040-44B1D2DEB43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30817D-24FA-D0DC-D170-8CEEEA0644EC}"/>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09720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0C5721E-29C7-9855-07BE-D2703BA8459E}"/>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3" name="Chỗ dành sẵn cho Chân trang 2">
            <a:extLst>
              <a:ext uri="{FF2B5EF4-FFF2-40B4-BE49-F238E27FC236}">
                <a16:creationId xmlns:a16="http://schemas.microsoft.com/office/drawing/2014/main" id="{347A65CA-BDC1-A39F-AAB4-5CBA1DE0C07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83AF3CD-ED03-6ED1-E653-EE7B3D87E8A1}"/>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28447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CDB0A1-8BC6-2CD3-1B8B-B70F84BE377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7F0CCD2-DEF1-3410-2B20-CC2F468121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DB31A7C-C419-064D-3CA9-7AA5F6E48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D66E644-0180-D567-2E12-397EBDE0F0FD}"/>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6" name="Chỗ dành sẵn cho Chân trang 5">
            <a:extLst>
              <a:ext uri="{FF2B5EF4-FFF2-40B4-BE49-F238E27FC236}">
                <a16:creationId xmlns:a16="http://schemas.microsoft.com/office/drawing/2014/main" id="{AEDB1911-5D4B-328D-EB0C-93CC647EF3F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180E4A-F9AB-04F8-6EAE-CB7C6DC5F029}"/>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80227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8D25AD-7AB2-8D7E-4258-00AE63CA4D6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6CDFF9D-2785-A341-2C58-004D0AD7D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4ED4E2D-4B25-C384-0B1D-367DD28CF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DF0FA2B-02A7-334F-BE2C-75E20C0C1D56}"/>
              </a:ext>
            </a:extLst>
          </p:cNvPr>
          <p:cNvSpPr>
            <a:spLocks noGrp="1"/>
          </p:cNvSpPr>
          <p:nvPr>
            <p:ph type="dt" sz="half" idx="10"/>
          </p:nvPr>
        </p:nvSpPr>
        <p:spPr/>
        <p:txBody>
          <a:bodyPr/>
          <a:lstStyle/>
          <a:p>
            <a:fld id="{EBF7FA14-3D90-4951-B044-465C520026F3}" type="datetimeFigureOut">
              <a:rPr lang="en-US" smtClean="0"/>
              <a:t>6/25/2024</a:t>
            </a:fld>
            <a:endParaRPr lang="en-US"/>
          </a:p>
        </p:txBody>
      </p:sp>
      <p:sp>
        <p:nvSpPr>
          <p:cNvPr id="6" name="Chỗ dành sẵn cho Chân trang 5">
            <a:extLst>
              <a:ext uri="{FF2B5EF4-FFF2-40B4-BE49-F238E27FC236}">
                <a16:creationId xmlns:a16="http://schemas.microsoft.com/office/drawing/2014/main" id="{20951A66-767A-E251-77F3-066E16A9E4A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2B60E0B-D3E3-6950-7CE2-97758DFD5EF7}"/>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4150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0D54801-1203-2D4D-3922-97807EAA9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0A91B1-0CA2-EB8E-E6FF-4912F724E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18C219A-1903-E3BA-76EC-A117F8AF9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F7FA14-3D90-4951-B044-465C520026F3}" type="datetimeFigureOut">
              <a:rPr lang="en-US" smtClean="0"/>
              <a:t>6/25/2024</a:t>
            </a:fld>
            <a:endParaRPr lang="en-US"/>
          </a:p>
        </p:txBody>
      </p:sp>
      <p:sp>
        <p:nvSpPr>
          <p:cNvPr id="5" name="Chỗ dành sẵn cho Chân trang 4">
            <a:extLst>
              <a:ext uri="{FF2B5EF4-FFF2-40B4-BE49-F238E27FC236}">
                <a16:creationId xmlns:a16="http://schemas.microsoft.com/office/drawing/2014/main" id="{C29F8104-32D4-A8DF-80AA-6CB3B7D12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A1E9728C-30DA-A4F1-2DF5-68FBAF4404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8CBE8-F236-4F10-BBD0-1EA3B0B590FC}" type="slidenum">
              <a:rPr lang="en-US" smtClean="0"/>
              <a:t>‹#›</a:t>
            </a:fld>
            <a:endParaRPr lang="en-US"/>
          </a:p>
        </p:txBody>
      </p:sp>
    </p:spTree>
    <p:extLst>
      <p:ext uri="{BB962C8B-B14F-4D97-AF65-F5344CB8AC3E}">
        <p14:creationId xmlns:p14="http://schemas.microsoft.com/office/powerpoint/2010/main" val="1847766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gif"/><Relationship Id="rId2" Type="http://schemas.openxmlformats.org/officeDocument/2006/relationships/image" Target="../media/image20.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bầu trời, cánh hoa, thực vật, cỏ&#10;&#10;Mô tả được tạo tự động">
            <a:extLst>
              <a:ext uri="{FF2B5EF4-FFF2-40B4-BE49-F238E27FC236}">
                <a16:creationId xmlns:a16="http://schemas.microsoft.com/office/drawing/2014/main" id="{A1DF86C2-739B-94CD-0823-263336C13E28}"/>
              </a:ext>
            </a:extLst>
          </p:cNvPr>
          <p:cNvPicPr>
            <a:picLocks noChangeAspect="1"/>
          </p:cNvPicPr>
          <p:nvPr/>
        </p:nvPicPr>
        <p:blipFill rotWithShape="1">
          <a:blip r:embed="rId2">
            <a:extLst>
              <a:ext uri="{28A0092B-C50C-407E-A947-70E740481C1C}">
                <a14:useLocalDpi xmlns:a14="http://schemas.microsoft.com/office/drawing/2010/main" val="0"/>
              </a:ext>
            </a:extLst>
          </a:blip>
          <a:srcRect t="18197"/>
          <a:stretch/>
        </p:blipFill>
        <p:spPr>
          <a:xfrm>
            <a:off x="-1504" y="0"/>
            <a:ext cx="12191980" cy="6856718"/>
          </a:xfrm>
          <a:prstGeom prst="rect">
            <a:avLst/>
          </a:prstGeom>
          <a:noFill/>
        </p:spPr>
      </p:pic>
      <p:sp>
        <p:nvSpPr>
          <p:cNvPr id="6" name="Hộp Văn bản 5">
            <a:extLst>
              <a:ext uri="{FF2B5EF4-FFF2-40B4-BE49-F238E27FC236}">
                <a16:creationId xmlns:a16="http://schemas.microsoft.com/office/drawing/2014/main" id="{C4BD7A03-B4BD-56ED-17AB-B6A06C354924}"/>
              </a:ext>
            </a:extLst>
          </p:cNvPr>
          <p:cNvSpPr txBox="1"/>
          <p:nvPr/>
        </p:nvSpPr>
        <p:spPr>
          <a:xfrm>
            <a:off x="3452648" y="189012"/>
            <a:ext cx="5462752" cy="738664"/>
          </a:xfrm>
          <a:prstGeom prst="rect">
            <a:avLst/>
          </a:prstGeom>
          <a:noFill/>
        </p:spPr>
        <p:txBody>
          <a:bodyPr wrap="square" rtlCol="0">
            <a:spAutoFit/>
          </a:bodyPr>
          <a:lstStyle/>
          <a:p>
            <a:pPr algn="ctr"/>
            <a:r>
              <a:rPr lang="vi-VN">
                <a:solidFill>
                  <a:schemeClr val="accent5">
                    <a:lumMod val="75000"/>
                  </a:schemeClr>
                </a:solidFill>
              </a:rPr>
              <a:t>UBND QUẬN LONG BIÊN</a:t>
            </a:r>
          </a:p>
          <a:p>
            <a:pPr algn="ctr"/>
            <a:r>
              <a:rPr lang="vi-VN" sz="2400" b="1">
                <a:solidFill>
                  <a:schemeClr val="accent5">
                    <a:lumMod val="75000"/>
                  </a:schemeClr>
                </a:solidFill>
              </a:rPr>
              <a:t>TRƯỜNG MẦM NON </a:t>
            </a:r>
            <a:r>
              <a:rPr lang="en-US" sz="2400" b="1">
                <a:solidFill>
                  <a:schemeClr val="accent5">
                    <a:lumMod val="75000"/>
                  </a:schemeClr>
                </a:solidFill>
              </a:rPr>
              <a:t>HOA MỘC LAN</a:t>
            </a:r>
          </a:p>
        </p:txBody>
      </p:sp>
      <p:sp>
        <p:nvSpPr>
          <p:cNvPr id="7" name="Hộp Văn bản 6">
            <a:extLst>
              <a:ext uri="{FF2B5EF4-FFF2-40B4-BE49-F238E27FC236}">
                <a16:creationId xmlns:a16="http://schemas.microsoft.com/office/drawing/2014/main" id="{CDC8793F-E9D5-E7BF-23AF-656123A942D5}"/>
              </a:ext>
            </a:extLst>
          </p:cNvPr>
          <p:cNvSpPr txBox="1"/>
          <p:nvPr/>
        </p:nvSpPr>
        <p:spPr>
          <a:xfrm>
            <a:off x="1990396" y="2598295"/>
            <a:ext cx="8211207" cy="646331"/>
          </a:xfrm>
          <a:prstGeom prst="rect">
            <a:avLst/>
          </a:prstGeom>
          <a:noFill/>
        </p:spPr>
        <p:txBody>
          <a:bodyPr wrap="square" rtlCol="0">
            <a:spAutoFit/>
          </a:bodyPr>
          <a:lstStyle/>
          <a:p>
            <a:pPr algn="ctr"/>
            <a:r>
              <a:rPr lang="en-US" sz="36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LĨNH VỰC PHÁT TRIỂN NHẬN THỨC</a:t>
            </a:r>
          </a:p>
        </p:txBody>
      </p:sp>
      <p:pic>
        <p:nvPicPr>
          <p:cNvPr id="8" name="Hình ảnh 7">
            <a:extLst>
              <a:ext uri="{FF2B5EF4-FFF2-40B4-BE49-F238E27FC236}">
                <a16:creationId xmlns:a16="http://schemas.microsoft.com/office/drawing/2014/main" id="{1DD6BF11-4AF3-0358-2F3C-8F354DA691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7905" y="1079319"/>
            <a:ext cx="1276190" cy="1225142"/>
          </a:xfrm>
          <a:prstGeom prst="rect">
            <a:avLst/>
          </a:prstGeom>
        </p:spPr>
      </p:pic>
      <p:sp>
        <p:nvSpPr>
          <p:cNvPr id="9" name="WordArt 16">
            <a:extLst>
              <a:ext uri="{FF2B5EF4-FFF2-40B4-BE49-F238E27FC236}">
                <a16:creationId xmlns:a16="http://schemas.microsoft.com/office/drawing/2014/main" id="{23D17D6D-1D58-ACF3-310D-CAB971764335}"/>
              </a:ext>
            </a:extLst>
          </p:cNvPr>
          <p:cNvSpPr>
            <a:spLocks noChangeArrowheads="1" noChangeShapeType="1" noTextEdit="1"/>
          </p:cNvSpPr>
          <p:nvPr/>
        </p:nvSpPr>
        <p:spPr bwMode="auto">
          <a:xfrm>
            <a:off x="3945340" y="3545807"/>
            <a:ext cx="7391400" cy="947689"/>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9900CC"/>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Đất nước Việt Nam kỳ diệu</a:t>
            </a:r>
            <a:endParaRPr lang="en-US" sz="3600" kern="10">
              <a:ln w="12700">
                <a:solidFill>
                  <a:srgbClr val="EAEAEA"/>
                </a:solidFill>
                <a:round/>
                <a:headEnd/>
                <a:tailEnd/>
              </a:ln>
              <a:solidFill>
                <a:srgbClr val="9900CC"/>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1B810F7A-19EC-CFA5-EE93-66B7AF5A627E}"/>
              </a:ext>
            </a:extLst>
          </p:cNvPr>
          <p:cNvSpPr txBox="1"/>
          <p:nvPr/>
        </p:nvSpPr>
        <p:spPr>
          <a:xfrm>
            <a:off x="498799" y="3718351"/>
            <a:ext cx="3766088" cy="707886"/>
          </a:xfrm>
          <a:prstGeom prst="rect">
            <a:avLst/>
          </a:prstGeom>
          <a:noFill/>
        </p:spPr>
        <p:txBody>
          <a:bodyPr wrap="square" rtlCol="0">
            <a:spAutoFit/>
          </a:bodyPr>
          <a:lstStyle/>
          <a:p>
            <a:r>
              <a:rPr lang="en-US" sz="4000" b="1">
                <a:solidFill>
                  <a:schemeClr val="accent5">
                    <a:lumMod val="75000"/>
                  </a:schemeClr>
                </a:solidFill>
                <a:latin typeface="#9Slide04 AdrianeSwash" panose="02000504060000090004" pitchFamily="2" charset="0"/>
              </a:rPr>
              <a:t>KHÁM PHÁ:</a:t>
            </a:r>
          </a:p>
        </p:txBody>
      </p:sp>
      <p:sp>
        <p:nvSpPr>
          <p:cNvPr id="12" name="Hộp Văn bản 11">
            <a:extLst>
              <a:ext uri="{FF2B5EF4-FFF2-40B4-BE49-F238E27FC236}">
                <a16:creationId xmlns:a16="http://schemas.microsoft.com/office/drawing/2014/main" id="{8E724726-7F9B-CC09-37BA-08E098A82D77}"/>
              </a:ext>
            </a:extLst>
          </p:cNvPr>
          <p:cNvSpPr txBox="1"/>
          <p:nvPr/>
        </p:nvSpPr>
        <p:spPr>
          <a:xfrm>
            <a:off x="7577442" y="5842921"/>
            <a:ext cx="3794997" cy="461665"/>
          </a:xfrm>
          <a:prstGeom prst="rect">
            <a:avLst/>
          </a:prstGeom>
          <a:solidFill>
            <a:srgbClr val="BDEB5C"/>
          </a:solidFill>
        </p:spPr>
        <p:txBody>
          <a:bodyPr wrap="square" rtlCol="0">
            <a:spAutoFit/>
          </a:bodyPr>
          <a:lstStyle/>
          <a:p>
            <a:pPr algn="ctr"/>
            <a:r>
              <a:rPr lang="vi-VN" sz="2400" b="1">
                <a:solidFill>
                  <a:srgbClr val="154E2B"/>
                </a:solidFill>
              </a:rPr>
              <a:t>KHỐI MẪU GIÁO LỚN</a:t>
            </a:r>
            <a:endParaRPr lang="en-US" sz="2400" b="1">
              <a:solidFill>
                <a:srgbClr val="154E2B"/>
              </a:solidFill>
            </a:endParaRPr>
          </a:p>
        </p:txBody>
      </p:sp>
    </p:spTree>
    <p:extLst>
      <p:ext uri="{BB962C8B-B14F-4D97-AF65-F5344CB8AC3E}">
        <p14:creationId xmlns:p14="http://schemas.microsoft.com/office/powerpoint/2010/main" val="240378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amond(in)">
                                      <p:cBhvr>
                                        <p:cTn id="14" dur="2000"/>
                                        <p:tgtEl>
                                          <p:spTgt spid="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7D7997ED-8AA6-7D6D-CC0E-95003220477B}"/>
              </a:ext>
            </a:extLst>
          </p:cNvPr>
          <p:cNvGrpSpPr/>
          <p:nvPr/>
        </p:nvGrpSpPr>
        <p:grpSpPr>
          <a:xfrm>
            <a:off x="443811" y="477972"/>
            <a:ext cx="3333750" cy="2476500"/>
            <a:chOff x="1524000" y="0"/>
            <a:chExt cx="9144000" cy="7088188"/>
          </a:xfrm>
        </p:grpSpPr>
        <p:pic>
          <p:nvPicPr>
            <p:cNvPr id="37890" name="Picture 2" descr="north_lang_bac_ho_front">
              <a:extLst>
                <a:ext uri="{FF2B5EF4-FFF2-40B4-BE49-F238E27FC236}">
                  <a16:creationId xmlns:a16="http://schemas.microsoft.com/office/drawing/2014/main" id="{898E8499-2F02-0AA1-2414-801A141A8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08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WordArt 21">
              <a:extLst>
                <a:ext uri="{FF2B5EF4-FFF2-40B4-BE49-F238E27FC236}">
                  <a16:creationId xmlns:a16="http://schemas.microsoft.com/office/drawing/2014/main" id="{66C17497-B483-6B12-2622-AACE98DD6726}"/>
                </a:ext>
              </a:extLst>
            </p:cNvPr>
            <p:cNvSpPr>
              <a:spLocks noChangeArrowheads="1" noChangeShapeType="1" noTextEdit="1"/>
            </p:cNvSpPr>
            <p:nvPr/>
          </p:nvSpPr>
          <p:spPr bwMode="auto">
            <a:xfrm>
              <a:off x="4419600" y="6096000"/>
              <a:ext cx="3962400" cy="838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Lăng Bác</a:t>
              </a:r>
            </a:p>
          </p:txBody>
        </p:sp>
      </p:grpSp>
      <p:grpSp>
        <p:nvGrpSpPr>
          <p:cNvPr id="5" name="Nhóm 4">
            <a:extLst>
              <a:ext uri="{FF2B5EF4-FFF2-40B4-BE49-F238E27FC236}">
                <a16:creationId xmlns:a16="http://schemas.microsoft.com/office/drawing/2014/main" id="{A9A58CF5-F785-76D2-4B11-AD8BA6A70670}"/>
              </a:ext>
            </a:extLst>
          </p:cNvPr>
          <p:cNvGrpSpPr/>
          <p:nvPr/>
        </p:nvGrpSpPr>
        <p:grpSpPr>
          <a:xfrm>
            <a:off x="4289424" y="477972"/>
            <a:ext cx="3613151" cy="2479849"/>
            <a:chOff x="0" y="-57150"/>
            <a:chExt cx="9144000" cy="6915150"/>
          </a:xfrm>
        </p:grpSpPr>
        <p:pic>
          <p:nvPicPr>
            <p:cNvPr id="3" name="Picture 2" descr="images451194_hoguom101">
              <a:extLst>
                <a:ext uri="{FF2B5EF4-FFF2-40B4-BE49-F238E27FC236}">
                  <a16:creationId xmlns:a16="http://schemas.microsoft.com/office/drawing/2014/main" id="{312F92D7-175C-368C-2727-4F8C5BD27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4">
              <a:extLst>
                <a:ext uri="{FF2B5EF4-FFF2-40B4-BE49-F238E27FC236}">
                  <a16:creationId xmlns:a16="http://schemas.microsoft.com/office/drawing/2014/main" id="{32B66F51-CB0B-6F87-77B8-9C5B136F506F}"/>
                </a:ext>
              </a:extLst>
            </p:cNvPr>
            <p:cNvSpPr>
              <a:spLocks noChangeArrowheads="1" noChangeShapeType="1" noTextEdit="1"/>
            </p:cNvSpPr>
            <p:nvPr/>
          </p:nvSpPr>
          <p:spPr bwMode="auto">
            <a:xfrm>
              <a:off x="2590800" y="5572125"/>
              <a:ext cx="4953000" cy="8286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Tháp Rùa</a:t>
              </a:r>
            </a:p>
          </p:txBody>
        </p:sp>
      </p:grpSp>
      <p:grpSp>
        <p:nvGrpSpPr>
          <p:cNvPr id="8" name="Nhóm 7">
            <a:extLst>
              <a:ext uri="{FF2B5EF4-FFF2-40B4-BE49-F238E27FC236}">
                <a16:creationId xmlns:a16="http://schemas.microsoft.com/office/drawing/2014/main" id="{6ABC844F-BBF6-7278-7153-94BBD2019B14}"/>
              </a:ext>
            </a:extLst>
          </p:cNvPr>
          <p:cNvGrpSpPr/>
          <p:nvPr/>
        </p:nvGrpSpPr>
        <p:grpSpPr>
          <a:xfrm>
            <a:off x="8293999" y="556864"/>
            <a:ext cx="3613151" cy="2476500"/>
            <a:chOff x="0" y="-7938"/>
            <a:chExt cx="9144000" cy="6873876"/>
          </a:xfrm>
        </p:grpSpPr>
        <p:pic>
          <p:nvPicPr>
            <p:cNvPr id="6" name="Picture 2" descr="van_mieu">
              <a:extLst>
                <a:ext uri="{FF2B5EF4-FFF2-40B4-BE49-F238E27FC236}">
                  <a16:creationId xmlns:a16="http://schemas.microsoft.com/office/drawing/2014/main" id="{83BE07B3-40EA-2A55-C6BB-C52D0C6D3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A44737FE-3C98-9D05-32E5-0D52BD579CCF}"/>
                </a:ext>
              </a:extLst>
            </p:cNvPr>
            <p:cNvSpPr txBox="1">
              <a:spLocks noChangeArrowheads="1"/>
            </p:cNvSpPr>
            <p:nvPr/>
          </p:nvSpPr>
          <p:spPr bwMode="auto">
            <a:xfrm>
              <a:off x="5089525" y="5160961"/>
              <a:ext cx="4054475" cy="85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Văn Miếu</a:t>
              </a:r>
            </a:p>
          </p:txBody>
        </p:sp>
      </p:grpSp>
      <p:grpSp>
        <p:nvGrpSpPr>
          <p:cNvPr id="11" name="Nhóm 10">
            <a:extLst>
              <a:ext uri="{FF2B5EF4-FFF2-40B4-BE49-F238E27FC236}">
                <a16:creationId xmlns:a16="http://schemas.microsoft.com/office/drawing/2014/main" id="{DF6BF8A8-A9BA-1405-A429-267A43FE0AFD}"/>
              </a:ext>
            </a:extLst>
          </p:cNvPr>
          <p:cNvGrpSpPr/>
          <p:nvPr/>
        </p:nvGrpSpPr>
        <p:grpSpPr>
          <a:xfrm>
            <a:off x="1213584" y="3670264"/>
            <a:ext cx="4255878" cy="2705100"/>
            <a:chOff x="0" y="0"/>
            <a:chExt cx="8458200" cy="6343650"/>
          </a:xfrm>
        </p:grpSpPr>
        <p:pic>
          <p:nvPicPr>
            <p:cNvPr id="9" name="Picture 4" descr="hanoi1">
              <a:extLst>
                <a:ext uri="{FF2B5EF4-FFF2-40B4-BE49-F238E27FC236}">
                  <a16:creationId xmlns:a16="http://schemas.microsoft.com/office/drawing/2014/main" id="{767DA5CA-A76C-7CFF-62D6-B1EA93B293FC}"/>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0" y="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0">
              <a:extLst>
                <a:ext uri="{FF2B5EF4-FFF2-40B4-BE49-F238E27FC236}">
                  <a16:creationId xmlns:a16="http://schemas.microsoft.com/office/drawing/2014/main" id="{E3F97184-BA9A-FCDC-99E8-CAFAE38EC8D2}"/>
                </a:ext>
              </a:extLst>
            </p:cNvPr>
            <p:cNvSpPr>
              <a:spLocks noChangeArrowheads="1" noChangeShapeType="1" noTextEdit="1"/>
            </p:cNvSpPr>
            <p:nvPr/>
          </p:nvSpPr>
          <p:spPr bwMode="auto">
            <a:xfrm>
              <a:off x="1447800" y="4724400"/>
              <a:ext cx="4158615" cy="1044959"/>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Cầu Thê Húc</a:t>
              </a:r>
            </a:p>
          </p:txBody>
        </p:sp>
      </p:grpSp>
      <p:grpSp>
        <p:nvGrpSpPr>
          <p:cNvPr id="14" name="Nhóm 13">
            <a:extLst>
              <a:ext uri="{FF2B5EF4-FFF2-40B4-BE49-F238E27FC236}">
                <a16:creationId xmlns:a16="http://schemas.microsoft.com/office/drawing/2014/main" id="{BF9FB548-174D-E7A8-1246-90C06BFB2CC4}"/>
              </a:ext>
            </a:extLst>
          </p:cNvPr>
          <p:cNvGrpSpPr/>
          <p:nvPr/>
        </p:nvGrpSpPr>
        <p:grpSpPr>
          <a:xfrm>
            <a:off x="6615369" y="3610537"/>
            <a:ext cx="4464438" cy="2758495"/>
            <a:chOff x="0" y="0"/>
            <a:chExt cx="9144000" cy="6858000"/>
          </a:xfrm>
        </p:grpSpPr>
        <p:pic>
          <p:nvPicPr>
            <p:cNvPr id="12" name="Picture 2" descr="Cotco">
              <a:extLst>
                <a:ext uri="{FF2B5EF4-FFF2-40B4-BE49-F238E27FC236}">
                  <a16:creationId xmlns:a16="http://schemas.microsoft.com/office/drawing/2014/main" id="{18C9B14C-F8D0-56C6-837A-0E3C6539C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a:extLst>
                <a:ext uri="{FF2B5EF4-FFF2-40B4-BE49-F238E27FC236}">
                  <a16:creationId xmlns:a16="http://schemas.microsoft.com/office/drawing/2014/main" id="{8C10BCB9-7B9F-DE00-5540-8F3E2C489F4D}"/>
                </a:ext>
              </a:extLst>
            </p:cNvPr>
            <p:cNvSpPr txBox="1">
              <a:spLocks noChangeArrowheads="1"/>
            </p:cNvSpPr>
            <p:nvPr/>
          </p:nvSpPr>
          <p:spPr bwMode="auto">
            <a:xfrm>
              <a:off x="974724" y="5232400"/>
              <a:ext cx="2713148" cy="100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rPr>
                <a:t>Cột Cờ</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ỏa sức sống ảo tại làng văn hóa các dân tộc Ba Vì">
            <a:extLst>
              <a:ext uri="{FF2B5EF4-FFF2-40B4-BE49-F238E27FC236}">
                <a16:creationId xmlns:a16="http://schemas.microsoft.com/office/drawing/2014/main" id="{51C05B76-DFEC-4301-644E-E127DCA16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 y="0"/>
            <a:ext cx="121980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359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trang phuc dan toc.jpg">
            <a:extLst>
              <a:ext uri="{FF2B5EF4-FFF2-40B4-BE49-F238E27FC236}">
                <a16:creationId xmlns:a16="http://schemas.microsoft.com/office/drawing/2014/main" id="{A765268C-B33C-DCF7-1AF3-36439D86E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trang phuc dan toc1.jpg">
            <a:extLst>
              <a:ext uri="{FF2B5EF4-FFF2-40B4-BE49-F238E27FC236}">
                <a16:creationId xmlns:a16="http://schemas.microsoft.com/office/drawing/2014/main" id="{7CDEFBAF-EBE5-2A3C-7709-8DF56E3AC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
            <a:ext cx="89154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3D71E61-E4C4-1883-257A-B571ECAD50F1}"/>
              </a:ext>
            </a:extLst>
          </p:cNvPr>
          <p:cNvSpPr txBox="1">
            <a:spLocks noChangeArrowheads="1"/>
          </p:cNvSpPr>
          <p:nvPr/>
        </p:nvSpPr>
        <p:spPr>
          <a:xfrm>
            <a:off x="1981200" y="6248400"/>
            <a:ext cx="8229600" cy="1143000"/>
          </a:xfrm>
          <a:prstGeom prst="rect">
            <a:avLst/>
          </a:prstGeom>
        </p:spPr>
        <p:txBody>
          <a:bodyPr/>
          <a:lstStyle/>
          <a:p>
            <a:pPr algn="ctr" eaLnBrk="1" hangingPunct="1">
              <a:defRPr/>
            </a:pPr>
            <a:r>
              <a:rPr lang="en-US" sz="4400" b="1" i="1" kern="0">
                <a:solidFill>
                  <a:srgbClr val="FF0000"/>
                </a:solidFill>
                <a:latin typeface="+mj-lt"/>
                <a:ea typeface="+mj-ea"/>
                <a:cs typeface="+mj-cs"/>
              </a:rPr>
              <a:t>TP dân tộc Tày,Nùng,Dao…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E:\trang phuc dan toc2.jpg">
            <a:extLst>
              <a:ext uri="{FF2B5EF4-FFF2-40B4-BE49-F238E27FC236}">
                <a16:creationId xmlns:a16="http://schemas.microsoft.com/office/drawing/2014/main" id="{2D737D43-1D44-086F-6406-14878A137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5400"/>
            <a:ext cx="89916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AF2186C-9A57-7A4F-40F2-21080A3E4225}"/>
              </a:ext>
            </a:extLst>
          </p:cNvPr>
          <p:cNvSpPr txBox="1">
            <a:spLocks noChangeArrowheads="1"/>
          </p:cNvSpPr>
          <p:nvPr/>
        </p:nvSpPr>
        <p:spPr>
          <a:xfrm>
            <a:off x="1981200" y="5943600"/>
            <a:ext cx="8229600" cy="1143000"/>
          </a:xfrm>
          <a:prstGeom prst="rect">
            <a:avLst/>
          </a:prstGeom>
        </p:spPr>
        <p:txBody>
          <a:bodyPr/>
          <a:lstStyle/>
          <a:p>
            <a:pPr algn="ctr" eaLnBrk="1" hangingPunct="1">
              <a:defRPr/>
            </a:pPr>
            <a:r>
              <a:rPr lang="en-US" sz="4400" b="1" i="1" kern="0">
                <a:solidFill>
                  <a:srgbClr val="FF0000"/>
                </a:solidFill>
                <a:latin typeface="+mj-lt"/>
                <a:ea typeface="+mj-ea"/>
                <a:cs typeface="+mj-cs"/>
              </a:rPr>
              <a:t>TP dân tộc Thái,Mèo,Khme…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id="{1D0A6208-56CC-3245-BA76-28622C17CB54}"/>
              </a:ext>
            </a:extLst>
          </p:cNvPr>
          <p:cNvGraphicFramePr>
            <a:graphicFrameLocks noGrp="1"/>
          </p:cNvGraphicFramePr>
          <p:nvPr>
            <p:extLst>
              <p:ext uri="{D42A27DB-BD31-4B8C-83A1-F6EECF244321}">
                <p14:modId xmlns:p14="http://schemas.microsoft.com/office/powerpoint/2010/main" val="1862919570"/>
              </p:ext>
            </p:extLst>
          </p:nvPr>
        </p:nvGraphicFramePr>
        <p:xfrm>
          <a:off x="2420735" y="1200150"/>
          <a:ext cx="7675765" cy="4569632"/>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val="2561831965"/>
                    </a:ext>
                  </a:extLst>
                </a:gridCol>
              </a:tblGrid>
              <a:tr h="4569632">
                <a:tc>
                  <a:txBody>
                    <a:bodyPr/>
                    <a:lstStyle/>
                    <a:p>
                      <a:pPr marL="0" marR="0" indent="0" algn="ctr">
                        <a:spcBef>
                          <a:spcPts val="0"/>
                        </a:spcBef>
                        <a:spcAft>
                          <a:spcPts val="0"/>
                        </a:spcAft>
                        <a:buNone/>
                      </a:pPr>
                      <a:r>
                        <a:rPr lang="en-US" sz="6600" b="1" i="0" kern="1200">
                          <a:solidFill>
                            <a:srgbClr val="002060"/>
                          </a:solidFill>
                          <a:effectLst/>
                          <a:latin typeface="+mn-lt"/>
                          <a:ea typeface="+mn-ea"/>
                          <a:cs typeface="+mn-cs"/>
                        </a:rPr>
                        <a:t>Trò chơi</a:t>
                      </a:r>
                    </a:p>
                    <a:p>
                      <a:r>
                        <a:rPr lang="vi-VN" sz="2000" b="0" i="0" kern="1200">
                          <a:solidFill>
                            <a:schemeClr val="lt1"/>
                          </a:solidFill>
                          <a:effectLst/>
                          <a:latin typeface="+mn-lt"/>
                          <a:ea typeface="+mn-ea"/>
                          <a:cs typeface="+mn-cs"/>
                        </a:rPr>
                        <a:t> </a:t>
                      </a:r>
                      <a:r>
                        <a:rPr lang="vi-VN" sz="3600" b="0" i="0" kern="1200">
                          <a:solidFill>
                            <a:srgbClr val="002060"/>
                          </a:solidFill>
                          <a:effectLst/>
                          <a:latin typeface="+mj-lt"/>
                          <a:ea typeface="+mn-ea"/>
                          <a:cs typeface="+mn-cs"/>
                        </a:rPr>
                        <a:t>Trò chơi: Thi xem đội nào nhanh</a:t>
                      </a:r>
                    </a:p>
                    <a:p>
                      <a:r>
                        <a:rPr lang="vi-VN" sz="3600" b="0" i="0" kern="1200">
                          <a:solidFill>
                            <a:srgbClr val="002060"/>
                          </a:solidFill>
                          <a:effectLst/>
                          <a:latin typeface="+mj-lt"/>
                          <a:ea typeface="+mn-ea"/>
                          <a:cs typeface="+mn-cs"/>
                        </a:rPr>
                        <a:t>Cách chơi: Hãy Kể tên những địa danh lịch sử và những danh lam thắng cảnh nổi tiếng đội nào kể nhanh và đúng dành chiến thắng.</a:t>
                      </a:r>
                    </a:p>
                    <a:p>
                      <a:pPr marL="0" marR="0" indent="0" algn="ctr">
                        <a:spcBef>
                          <a:spcPts val="0"/>
                        </a:spcBef>
                        <a:spcAft>
                          <a:spcPts val="0"/>
                        </a:spcAft>
                        <a:buNone/>
                      </a:pPr>
                      <a:endParaRPr lang="pt-BR" sz="20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l">
                        <a:spcBef>
                          <a:spcPts val="0"/>
                        </a:spcBef>
                        <a:spcAft>
                          <a:spcPts val="0"/>
                        </a:spcAft>
                        <a:buNone/>
                      </a:pPr>
                      <a:r>
                        <a:rPr lang="en-US" sz="1600" b="0" i="0" kern="1200">
                          <a:solidFill>
                            <a:schemeClr val="lt1"/>
                          </a:solidFill>
                          <a:effectLst/>
                          <a:latin typeface="+mn-lt"/>
                          <a:ea typeface="+mn-ea"/>
                          <a:cs typeface="+mn-cs"/>
                        </a:rPr>
                        <a:t> </a:t>
                      </a:r>
                      <a:endParaRPr lang="pt-BR" sz="54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387262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CB98550-8499-4016-A518-17B6CABA25FD}"/>
              </a:ext>
            </a:extLst>
          </p:cNvPr>
          <p:cNvPicPr>
            <a:picLocks noChangeAspect="1"/>
          </p:cNvPicPr>
          <p:nvPr/>
        </p:nvPicPr>
        <p:blipFill rotWithShape="1">
          <a:blip r:embed="rId2">
            <a:clrChange>
              <a:clrFrom>
                <a:srgbClr val="FFFFFF"/>
              </a:clrFrom>
              <a:clrTo>
                <a:srgbClr val="FFFFFF">
                  <a:alpha val="0"/>
                </a:srgbClr>
              </a:clrTo>
            </a:clrChange>
          </a:blip>
          <a:srcRect l="3490" t="5719" r="4181" b="5971"/>
          <a:stretch/>
        </p:blipFill>
        <p:spPr>
          <a:xfrm>
            <a:off x="0" y="-1"/>
            <a:ext cx="12160604" cy="6858001"/>
          </a:xfrm>
          <a:prstGeom prst="rect">
            <a:avLst/>
          </a:prstGeom>
        </p:spPr>
      </p:pic>
      <p:sp>
        <p:nvSpPr>
          <p:cNvPr id="4" name="Hộp Văn bản 3">
            <a:extLst>
              <a:ext uri="{FF2B5EF4-FFF2-40B4-BE49-F238E27FC236}">
                <a16:creationId xmlns:a16="http://schemas.microsoft.com/office/drawing/2014/main" id="{554F2A4F-6888-4BE7-B295-A133413E98A3}"/>
              </a:ext>
            </a:extLst>
          </p:cNvPr>
          <p:cNvSpPr txBox="1"/>
          <p:nvPr/>
        </p:nvSpPr>
        <p:spPr>
          <a:xfrm>
            <a:off x="1076758" y="1654465"/>
            <a:ext cx="10322263" cy="6015002"/>
          </a:xfrm>
          <a:prstGeom prst="rect">
            <a:avLst/>
          </a:prstGeom>
          <a:noFill/>
        </p:spPr>
        <p:txBody>
          <a:bodyPr wrap="square" rtlCol="0">
            <a:prstTxWarp prst="textArchUp">
              <a:avLst>
                <a:gd name="adj" fmla="val 13004753"/>
              </a:avLst>
            </a:prstTxWarp>
            <a:spAutoFit/>
          </a:bodyPr>
          <a:lstStyle/>
          <a:p>
            <a:r>
              <a:rPr lang="vi-VN" sz="11500" b="1">
                <a:ln w="12700">
                  <a:solidFill>
                    <a:schemeClr val="accent1"/>
                  </a:solidFill>
                  <a:prstDash val="solid"/>
                </a:ln>
                <a:solidFill>
                  <a:srgbClr val="103AF3"/>
                </a:solidFill>
                <a:effectLst>
                  <a:outerShdw dist="38100" dir="2640000" algn="bl" rotWithShape="0">
                    <a:schemeClr val="accent1"/>
                  </a:outerShdw>
                </a:effectLst>
              </a:rPr>
              <a:t>Chúc các con chăm ngoan học giỏi</a:t>
            </a:r>
            <a:endParaRPr lang="en-US" sz="11500" b="1">
              <a:ln w="12700">
                <a:solidFill>
                  <a:schemeClr val="accent1"/>
                </a:solidFill>
                <a:prstDash val="solid"/>
              </a:ln>
              <a:solidFill>
                <a:srgbClr val="103AF3"/>
              </a:solidFill>
              <a:effectLst>
                <a:outerShdw dist="38100" dir="2640000" algn="bl" rotWithShape="0">
                  <a:schemeClr val="accent1"/>
                </a:outerShdw>
              </a:effectLst>
            </a:endParaRPr>
          </a:p>
        </p:txBody>
      </p:sp>
      <p:sp>
        <p:nvSpPr>
          <p:cNvPr id="6" name="Hộp Văn bản 5">
            <a:extLst>
              <a:ext uri="{FF2B5EF4-FFF2-40B4-BE49-F238E27FC236}">
                <a16:creationId xmlns:a16="http://schemas.microsoft.com/office/drawing/2014/main" id="{5C39495E-C5CB-4EE9-B15E-B50DC6589150}"/>
              </a:ext>
            </a:extLst>
          </p:cNvPr>
          <p:cNvSpPr txBox="1"/>
          <p:nvPr/>
        </p:nvSpPr>
        <p:spPr>
          <a:xfrm>
            <a:off x="4449980" y="2711669"/>
            <a:ext cx="3292039" cy="707886"/>
          </a:xfrm>
          <a:prstGeom prst="rect">
            <a:avLst/>
          </a:prstGeom>
          <a:noFill/>
        </p:spPr>
        <p:txBody>
          <a:bodyPr wrap="square">
            <a:spAutoFit/>
          </a:bodyPr>
          <a:lstStyle/>
          <a:p>
            <a:pPr algn="ctr"/>
            <a:r>
              <a:rPr lang="pt-BR" sz="4000" b="1" u="sng">
                <a:solidFill>
                  <a:srgbClr val="002060"/>
                </a:solidFill>
                <a:effectLst/>
                <a:latin typeface="Roboto" panose="02000000000000000000" pitchFamily="2" charset="0"/>
                <a:ea typeface="Roboto" panose="02000000000000000000" pitchFamily="2" charset="0"/>
                <a:cs typeface="Roboto" panose="02000000000000000000" pitchFamily="2" charset="0"/>
              </a:rPr>
              <a:t>3. Kết thúc</a:t>
            </a:r>
            <a:endParaRPr lang="en-US" sz="4000"/>
          </a:p>
        </p:txBody>
      </p:sp>
      <p:pic>
        <p:nvPicPr>
          <p:cNvPr id="8" name="Hình ảnh 7" descr="Ảnh có chứa cây, hoa&#10;&#10;Mô tả được tạo tự động">
            <a:extLst>
              <a:ext uri="{FF2B5EF4-FFF2-40B4-BE49-F238E27FC236}">
                <a16:creationId xmlns:a16="http://schemas.microsoft.com/office/drawing/2014/main" id="{408CC9E1-2A3D-49ED-A104-E1C7A980EF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986455" y="3957145"/>
            <a:ext cx="9128787" cy="3346459"/>
          </a:xfrm>
          <a:prstGeom prst="rect">
            <a:avLst/>
          </a:prstGeom>
        </p:spPr>
      </p:pic>
      <p:pic>
        <p:nvPicPr>
          <p:cNvPr id="10" name="Hình ảnh 9">
            <a:extLst>
              <a:ext uri="{FF2B5EF4-FFF2-40B4-BE49-F238E27FC236}">
                <a16:creationId xmlns:a16="http://schemas.microsoft.com/office/drawing/2014/main" id="{09C60DF4-3169-49DC-A811-35F6368008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4062" y="-139840"/>
            <a:ext cx="2286000" cy="2313432"/>
          </a:xfrm>
          <a:prstGeom prst="rect">
            <a:avLst/>
          </a:prstGeom>
        </p:spPr>
      </p:pic>
      <p:pic>
        <p:nvPicPr>
          <p:cNvPr id="14" name="Hình ảnh 13" descr="Ảnh có chứa bầu trời đêm&#10;&#10;Mô tả được tạo tự động">
            <a:extLst>
              <a:ext uri="{FF2B5EF4-FFF2-40B4-BE49-F238E27FC236}">
                <a16:creationId xmlns:a16="http://schemas.microsoft.com/office/drawing/2014/main" id="{FDDCBB40-98F3-4DB3-A9B8-13F7F9A846E5}"/>
              </a:ext>
            </a:extLst>
          </p:cNvPr>
          <p:cNvPicPr>
            <a:picLocks noChangeAspect="1"/>
          </p:cNvPicPr>
          <p:nvPr/>
        </p:nvPicPr>
        <p:blipFill>
          <a:blip r:embed="rId7"/>
          <a:stretch>
            <a:fillRect/>
          </a:stretch>
        </p:blipFill>
        <p:spPr>
          <a:xfrm>
            <a:off x="2182343" y="2957878"/>
            <a:ext cx="581025" cy="581025"/>
          </a:xfrm>
          <a:prstGeom prst="rect">
            <a:avLst/>
          </a:prstGeom>
        </p:spPr>
      </p:pic>
      <p:pic>
        <p:nvPicPr>
          <p:cNvPr id="15" name="Hình ảnh 14" descr="Ảnh có chứa bầu trời đêm&#10;&#10;Mô tả được tạo tự động">
            <a:extLst>
              <a:ext uri="{FF2B5EF4-FFF2-40B4-BE49-F238E27FC236}">
                <a16:creationId xmlns:a16="http://schemas.microsoft.com/office/drawing/2014/main" id="{EEA5F18C-C62A-473C-91AB-4EFFF6A52B40}"/>
              </a:ext>
            </a:extLst>
          </p:cNvPr>
          <p:cNvPicPr>
            <a:picLocks noChangeAspect="1"/>
          </p:cNvPicPr>
          <p:nvPr/>
        </p:nvPicPr>
        <p:blipFill>
          <a:blip r:embed="rId7"/>
          <a:stretch>
            <a:fillRect/>
          </a:stretch>
        </p:blipFill>
        <p:spPr>
          <a:xfrm>
            <a:off x="4021653" y="906103"/>
            <a:ext cx="581025" cy="581025"/>
          </a:xfrm>
          <a:prstGeom prst="rect">
            <a:avLst/>
          </a:prstGeom>
        </p:spPr>
      </p:pic>
      <p:pic>
        <p:nvPicPr>
          <p:cNvPr id="16" name="Hình ảnh 15" descr="Ảnh có chứa bầu trời đêm&#10;&#10;Mô tả được tạo tự động">
            <a:extLst>
              <a:ext uri="{FF2B5EF4-FFF2-40B4-BE49-F238E27FC236}">
                <a16:creationId xmlns:a16="http://schemas.microsoft.com/office/drawing/2014/main" id="{FE2CC27A-D03D-4E02-9184-4439808B1DC2}"/>
              </a:ext>
            </a:extLst>
          </p:cNvPr>
          <p:cNvPicPr>
            <a:picLocks noChangeAspect="1"/>
          </p:cNvPicPr>
          <p:nvPr/>
        </p:nvPicPr>
        <p:blipFill>
          <a:blip r:embed="rId7"/>
          <a:stretch>
            <a:fillRect/>
          </a:stretch>
        </p:blipFill>
        <p:spPr>
          <a:xfrm>
            <a:off x="7441785" y="1280284"/>
            <a:ext cx="581025" cy="581025"/>
          </a:xfrm>
          <a:prstGeom prst="rect">
            <a:avLst/>
          </a:prstGeom>
        </p:spPr>
      </p:pic>
      <p:pic>
        <p:nvPicPr>
          <p:cNvPr id="17" name="Hình ảnh 16" descr="Ảnh có chứa bầu trời đêm&#10;&#10;Mô tả được tạo tự động">
            <a:extLst>
              <a:ext uri="{FF2B5EF4-FFF2-40B4-BE49-F238E27FC236}">
                <a16:creationId xmlns:a16="http://schemas.microsoft.com/office/drawing/2014/main" id="{FDB58717-1CDC-45F4-B7F2-F8789AFBBAAE}"/>
              </a:ext>
            </a:extLst>
          </p:cNvPr>
          <p:cNvPicPr>
            <a:picLocks noChangeAspect="1"/>
          </p:cNvPicPr>
          <p:nvPr/>
        </p:nvPicPr>
        <p:blipFill>
          <a:blip r:embed="rId7"/>
          <a:stretch>
            <a:fillRect/>
          </a:stretch>
        </p:blipFill>
        <p:spPr>
          <a:xfrm>
            <a:off x="10861917" y="1654465"/>
            <a:ext cx="581025" cy="581025"/>
          </a:xfrm>
          <a:prstGeom prst="rect">
            <a:avLst/>
          </a:prstGeom>
        </p:spPr>
      </p:pic>
      <p:pic>
        <p:nvPicPr>
          <p:cNvPr id="18" name="Hình ảnh 17" descr="Ảnh có chứa bầu trời đêm&#10;&#10;Mô tả được tạo tự động">
            <a:extLst>
              <a:ext uri="{FF2B5EF4-FFF2-40B4-BE49-F238E27FC236}">
                <a16:creationId xmlns:a16="http://schemas.microsoft.com/office/drawing/2014/main" id="{82DD774E-7B51-4B89-AC98-DAB406C37B87}"/>
              </a:ext>
            </a:extLst>
          </p:cNvPr>
          <p:cNvPicPr>
            <a:picLocks noChangeAspect="1"/>
          </p:cNvPicPr>
          <p:nvPr/>
        </p:nvPicPr>
        <p:blipFill>
          <a:blip r:embed="rId7"/>
          <a:stretch>
            <a:fillRect/>
          </a:stretch>
        </p:blipFill>
        <p:spPr>
          <a:xfrm>
            <a:off x="6550848" y="3626762"/>
            <a:ext cx="581025" cy="581025"/>
          </a:xfrm>
          <a:prstGeom prst="rect">
            <a:avLst/>
          </a:prstGeom>
        </p:spPr>
      </p:pic>
      <p:pic>
        <p:nvPicPr>
          <p:cNvPr id="19" name="Hình ảnh 18" descr="Ảnh có chứa bầu trời đêm&#10;&#10;Mô tả được tạo tự động">
            <a:extLst>
              <a:ext uri="{FF2B5EF4-FFF2-40B4-BE49-F238E27FC236}">
                <a16:creationId xmlns:a16="http://schemas.microsoft.com/office/drawing/2014/main" id="{D5C93259-91EB-4D93-ABFE-8D1AE60A9897}"/>
              </a:ext>
            </a:extLst>
          </p:cNvPr>
          <p:cNvPicPr>
            <a:picLocks noChangeAspect="1"/>
          </p:cNvPicPr>
          <p:nvPr/>
        </p:nvPicPr>
        <p:blipFill>
          <a:blip r:embed="rId7"/>
          <a:stretch>
            <a:fillRect/>
          </a:stretch>
        </p:blipFill>
        <p:spPr>
          <a:xfrm>
            <a:off x="2239779" y="5599059"/>
            <a:ext cx="581025" cy="581025"/>
          </a:xfrm>
          <a:prstGeom prst="rect">
            <a:avLst/>
          </a:prstGeom>
        </p:spPr>
      </p:pic>
      <p:pic>
        <p:nvPicPr>
          <p:cNvPr id="20" name="Hình ảnh 19" descr="Ảnh có chứa bầu trời đêm&#10;&#10;Mô tả được tạo tự động">
            <a:extLst>
              <a:ext uri="{FF2B5EF4-FFF2-40B4-BE49-F238E27FC236}">
                <a16:creationId xmlns:a16="http://schemas.microsoft.com/office/drawing/2014/main" id="{A35DD6F3-C3A0-4570-8CF8-404B1F3ED8D9}"/>
              </a:ext>
            </a:extLst>
          </p:cNvPr>
          <p:cNvPicPr>
            <a:picLocks noChangeAspect="1"/>
          </p:cNvPicPr>
          <p:nvPr/>
        </p:nvPicPr>
        <p:blipFill>
          <a:blip r:embed="rId7"/>
          <a:stretch>
            <a:fillRect/>
          </a:stretch>
        </p:blipFill>
        <p:spPr>
          <a:xfrm>
            <a:off x="7732297" y="5889571"/>
            <a:ext cx="581025" cy="581025"/>
          </a:xfrm>
          <a:prstGeom prst="rect">
            <a:avLst/>
          </a:prstGeom>
        </p:spPr>
      </p:pic>
      <p:pic>
        <p:nvPicPr>
          <p:cNvPr id="21" name="Hình ảnh 20" descr="Ảnh có chứa bầu trời đêm&#10;&#10;Mô tả được tạo tự động">
            <a:extLst>
              <a:ext uri="{FF2B5EF4-FFF2-40B4-BE49-F238E27FC236}">
                <a16:creationId xmlns:a16="http://schemas.microsoft.com/office/drawing/2014/main" id="{0D2EC2A4-1CED-4218-AF21-F79204443068}"/>
              </a:ext>
            </a:extLst>
          </p:cNvPr>
          <p:cNvPicPr>
            <a:picLocks noChangeAspect="1"/>
          </p:cNvPicPr>
          <p:nvPr/>
        </p:nvPicPr>
        <p:blipFill>
          <a:blip r:embed="rId7"/>
          <a:stretch>
            <a:fillRect/>
          </a:stretch>
        </p:blipFill>
        <p:spPr>
          <a:xfrm>
            <a:off x="9915032" y="3666632"/>
            <a:ext cx="581025" cy="581025"/>
          </a:xfrm>
          <a:prstGeom prst="rect">
            <a:avLst/>
          </a:prstGeom>
        </p:spPr>
      </p:pic>
      <p:pic>
        <p:nvPicPr>
          <p:cNvPr id="22" name="Hình ảnh 21" descr="Ảnh có chứa bầu trời đêm&#10;&#10;Mô tả được tạo tự động">
            <a:extLst>
              <a:ext uri="{FF2B5EF4-FFF2-40B4-BE49-F238E27FC236}">
                <a16:creationId xmlns:a16="http://schemas.microsoft.com/office/drawing/2014/main" id="{CD3385E6-FACC-4D3D-B151-30608C05EDBE}"/>
              </a:ext>
            </a:extLst>
          </p:cNvPr>
          <p:cNvPicPr>
            <a:picLocks noChangeAspect="1"/>
          </p:cNvPicPr>
          <p:nvPr/>
        </p:nvPicPr>
        <p:blipFill>
          <a:blip r:embed="rId7"/>
          <a:stretch>
            <a:fillRect/>
          </a:stretch>
        </p:blipFill>
        <p:spPr>
          <a:xfrm>
            <a:off x="3019081" y="4741707"/>
            <a:ext cx="581025" cy="581025"/>
          </a:xfrm>
          <a:prstGeom prst="rect">
            <a:avLst/>
          </a:prstGeom>
        </p:spPr>
      </p:pic>
      <p:pic>
        <p:nvPicPr>
          <p:cNvPr id="23" name="Hình ảnh 22" descr="Ảnh có chứa bầu trời đêm&#10;&#10;Mô tả được tạo tự động">
            <a:extLst>
              <a:ext uri="{FF2B5EF4-FFF2-40B4-BE49-F238E27FC236}">
                <a16:creationId xmlns:a16="http://schemas.microsoft.com/office/drawing/2014/main" id="{0BD7E6C5-9CA0-480B-982E-09D1E5CD75A6}"/>
              </a:ext>
            </a:extLst>
          </p:cNvPr>
          <p:cNvPicPr>
            <a:picLocks noChangeAspect="1"/>
          </p:cNvPicPr>
          <p:nvPr/>
        </p:nvPicPr>
        <p:blipFill>
          <a:blip r:embed="rId7"/>
          <a:stretch>
            <a:fillRect/>
          </a:stretch>
        </p:blipFill>
        <p:spPr>
          <a:xfrm>
            <a:off x="5656863" y="4958578"/>
            <a:ext cx="581025" cy="581025"/>
          </a:xfrm>
          <a:prstGeom prst="rect">
            <a:avLst/>
          </a:prstGeom>
        </p:spPr>
      </p:pic>
      <p:pic>
        <p:nvPicPr>
          <p:cNvPr id="24" name="Hình ảnh 23" descr="Ảnh có chứa bầu trời đêm&#10;&#10;Mô tả được tạo tự động">
            <a:extLst>
              <a:ext uri="{FF2B5EF4-FFF2-40B4-BE49-F238E27FC236}">
                <a16:creationId xmlns:a16="http://schemas.microsoft.com/office/drawing/2014/main" id="{E59FCDCC-DBBB-4971-B541-F57BFDF6E4C1}"/>
              </a:ext>
            </a:extLst>
          </p:cNvPr>
          <p:cNvPicPr>
            <a:picLocks noChangeAspect="1"/>
          </p:cNvPicPr>
          <p:nvPr/>
        </p:nvPicPr>
        <p:blipFill>
          <a:blip r:embed="rId7"/>
          <a:stretch>
            <a:fillRect/>
          </a:stretch>
        </p:blipFill>
        <p:spPr>
          <a:xfrm>
            <a:off x="8004132" y="4451194"/>
            <a:ext cx="581025" cy="581025"/>
          </a:xfrm>
          <a:prstGeom prst="rect">
            <a:avLst/>
          </a:prstGeom>
        </p:spPr>
      </p:pic>
      <p:pic>
        <p:nvPicPr>
          <p:cNvPr id="25" name="Hình ảnh 24" descr="Ảnh có chứa bầu trời đêm&#10;&#10;Mô tả được tạo tự động">
            <a:extLst>
              <a:ext uri="{FF2B5EF4-FFF2-40B4-BE49-F238E27FC236}">
                <a16:creationId xmlns:a16="http://schemas.microsoft.com/office/drawing/2014/main" id="{540A739F-EED4-427A-A621-7CF725EF8ACA}"/>
              </a:ext>
            </a:extLst>
          </p:cNvPr>
          <p:cNvPicPr>
            <a:picLocks noChangeAspect="1"/>
          </p:cNvPicPr>
          <p:nvPr/>
        </p:nvPicPr>
        <p:blipFill>
          <a:blip r:embed="rId7"/>
          <a:stretch>
            <a:fillRect/>
          </a:stretch>
        </p:blipFill>
        <p:spPr>
          <a:xfrm>
            <a:off x="8809054" y="5339861"/>
            <a:ext cx="581025" cy="581025"/>
          </a:xfrm>
          <a:prstGeom prst="rect">
            <a:avLst/>
          </a:prstGeom>
        </p:spPr>
      </p:pic>
      <p:pic>
        <p:nvPicPr>
          <p:cNvPr id="26" name="Hình ảnh 25" descr="Ảnh có chứa bầu trời đêm&#10;&#10;Mô tả được tạo tự động">
            <a:extLst>
              <a:ext uri="{FF2B5EF4-FFF2-40B4-BE49-F238E27FC236}">
                <a16:creationId xmlns:a16="http://schemas.microsoft.com/office/drawing/2014/main" id="{5FCC68F9-F17F-4A69-B800-5C998C2F226D}"/>
              </a:ext>
            </a:extLst>
          </p:cNvPr>
          <p:cNvPicPr>
            <a:picLocks noChangeAspect="1"/>
          </p:cNvPicPr>
          <p:nvPr/>
        </p:nvPicPr>
        <p:blipFill>
          <a:blip r:embed="rId7"/>
          <a:stretch>
            <a:fillRect/>
          </a:stretch>
        </p:blipFill>
        <p:spPr>
          <a:xfrm>
            <a:off x="6358627" y="5722598"/>
            <a:ext cx="581025" cy="581025"/>
          </a:xfrm>
          <a:prstGeom prst="rect">
            <a:avLst/>
          </a:prstGeom>
        </p:spPr>
      </p:pic>
      <p:pic>
        <p:nvPicPr>
          <p:cNvPr id="27" name="Hình ảnh 26" descr="Ảnh có chứa bầu trời đêm&#10;&#10;Mô tả được tạo tự động">
            <a:extLst>
              <a:ext uri="{FF2B5EF4-FFF2-40B4-BE49-F238E27FC236}">
                <a16:creationId xmlns:a16="http://schemas.microsoft.com/office/drawing/2014/main" id="{052D28CF-FB0D-458B-A1C1-3F11A1DB5CB6}"/>
              </a:ext>
            </a:extLst>
          </p:cNvPr>
          <p:cNvPicPr>
            <a:picLocks noChangeAspect="1"/>
          </p:cNvPicPr>
          <p:nvPr/>
        </p:nvPicPr>
        <p:blipFill>
          <a:blip r:embed="rId7"/>
          <a:stretch>
            <a:fillRect/>
          </a:stretch>
        </p:blipFill>
        <p:spPr>
          <a:xfrm>
            <a:off x="4580730" y="5223918"/>
            <a:ext cx="581025" cy="581025"/>
          </a:xfrm>
          <a:prstGeom prst="rect">
            <a:avLst/>
          </a:prstGeom>
        </p:spPr>
      </p:pic>
      <p:pic>
        <p:nvPicPr>
          <p:cNvPr id="28" name="Hình ảnh 27" descr="Ảnh có chứa bầu trời đêm&#10;&#10;Mô tả được tạo tự động">
            <a:extLst>
              <a:ext uri="{FF2B5EF4-FFF2-40B4-BE49-F238E27FC236}">
                <a16:creationId xmlns:a16="http://schemas.microsoft.com/office/drawing/2014/main" id="{64E046C5-42C4-46C9-8251-4D90F06307AE}"/>
              </a:ext>
            </a:extLst>
          </p:cNvPr>
          <p:cNvPicPr>
            <a:picLocks noChangeAspect="1"/>
          </p:cNvPicPr>
          <p:nvPr/>
        </p:nvPicPr>
        <p:blipFill>
          <a:blip r:embed="rId7"/>
          <a:stretch>
            <a:fillRect/>
          </a:stretch>
        </p:blipFill>
        <p:spPr>
          <a:xfrm>
            <a:off x="715318" y="4462215"/>
            <a:ext cx="581025" cy="581025"/>
          </a:xfrm>
          <a:prstGeom prst="rect">
            <a:avLst/>
          </a:prstGeom>
        </p:spPr>
      </p:pic>
      <p:pic>
        <p:nvPicPr>
          <p:cNvPr id="29" name="Hình ảnh 28" descr="Ảnh có chứa bầu trời đêm&#10;&#10;Mô tả được tạo tự động">
            <a:extLst>
              <a:ext uri="{FF2B5EF4-FFF2-40B4-BE49-F238E27FC236}">
                <a16:creationId xmlns:a16="http://schemas.microsoft.com/office/drawing/2014/main" id="{FD4B0167-7867-4817-9E6E-32891B77A282}"/>
              </a:ext>
            </a:extLst>
          </p:cNvPr>
          <p:cNvPicPr>
            <a:picLocks noChangeAspect="1"/>
          </p:cNvPicPr>
          <p:nvPr/>
        </p:nvPicPr>
        <p:blipFill>
          <a:blip r:embed="rId7"/>
          <a:stretch>
            <a:fillRect/>
          </a:stretch>
        </p:blipFill>
        <p:spPr>
          <a:xfrm>
            <a:off x="9624519" y="332224"/>
            <a:ext cx="581025" cy="581025"/>
          </a:xfrm>
          <a:prstGeom prst="rect">
            <a:avLst/>
          </a:prstGeom>
        </p:spPr>
      </p:pic>
      <p:pic>
        <p:nvPicPr>
          <p:cNvPr id="30" name="Hình ảnh 29" descr="Ảnh có chứa bầu trời đêm&#10;&#10;Mô tả được tạo tự động">
            <a:extLst>
              <a:ext uri="{FF2B5EF4-FFF2-40B4-BE49-F238E27FC236}">
                <a16:creationId xmlns:a16="http://schemas.microsoft.com/office/drawing/2014/main" id="{4D4A12C1-A322-4CBC-B069-7D49856C8464}"/>
              </a:ext>
            </a:extLst>
          </p:cNvPr>
          <p:cNvPicPr>
            <a:picLocks noChangeAspect="1"/>
          </p:cNvPicPr>
          <p:nvPr/>
        </p:nvPicPr>
        <p:blipFill>
          <a:blip r:embed="rId7"/>
          <a:stretch>
            <a:fillRect/>
          </a:stretch>
        </p:blipFill>
        <p:spPr>
          <a:xfrm>
            <a:off x="6068114" y="61456"/>
            <a:ext cx="581025" cy="581025"/>
          </a:xfrm>
          <a:prstGeom prst="rect">
            <a:avLst/>
          </a:prstGeom>
        </p:spPr>
      </p:pic>
    </p:spTree>
    <p:extLst>
      <p:ext uri="{BB962C8B-B14F-4D97-AF65-F5344CB8AC3E}">
        <p14:creationId xmlns:p14="http://schemas.microsoft.com/office/powerpoint/2010/main" val="2140280893"/>
      </p:ext>
    </p:extLst>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Hình ảnh 2" descr="Ảnh có chứa Tác phẩm nghệ thuật của trẻ con, hình vẽ, phim hoạt hình, hoa&#10;&#10;Mô tả được tạo tự động">
            <a:extLst>
              <a:ext uri="{FF2B5EF4-FFF2-40B4-BE49-F238E27FC236}">
                <a16:creationId xmlns:a16="http://schemas.microsoft.com/office/drawing/2014/main" id="{E9E49FF3-A971-3E62-80C6-425EE36437C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Hộp Văn bản 3">
            <a:extLst>
              <a:ext uri="{FF2B5EF4-FFF2-40B4-BE49-F238E27FC236}">
                <a16:creationId xmlns:a16="http://schemas.microsoft.com/office/drawing/2014/main" id="{12D87FA2-5890-DFE8-1C5A-50DA947D553E}"/>
              </a:ext>
            </a:extLst>
          </p:cNvPr>
          <p:cNvSpPr txBox="1"/>
          <p:nvPr/>
        </p:nvSpPr>
        <p:spPr>
          <a:xfrm>
            <a:off x="976393" y="797510"/>
            <a:ext cx="10290875" cy="5262979"/>
          </a:xfrm>
          <a:prstGeom prst="rect">
            <a:avLst/>
          </a:prstGeom>
          <a:noFill/>
        </p:spPr>
        <p:txBody>
          <a:bodyPr wrap="square">
            <a:spAutoFit/>
          </a:bodyPr>
          <a:lstStyle/>
          <a:p>
            <a:pPr algn="l"/>
            <a:r>
              <a:rPr lang="vi-VN" sz="2400" b="1" i="0">
                <a:solidFill>
                  <a:srgbClr val="C00000"/>
                </a:solidFill>
                <a:effectLst/>
                <a:highlight>
                  <a:srgbClr val="FFFFFF"/>
                </a:highlight>
                <a:latin typeface="+mj-lt"/>
              </a:rPr>
              <a:t>1. Kiến thức</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Trẻ biết nước Việt Nam có một số địa danh nổi tiếng,nhiều danh lam thắng cảnh và di tích lịch sử, một số ngày lễ hội lớn. </a:t>
            </a:r>
          </a:p>
          <a:p>
            <a:pPr algn="l"/>
            <a:r>
              <a:rPr lang="vi-VN" sz="2400" b="0" i="0">
                <a:solidFill>
                  <a:srgbClr val="7030A0"/>
                </a:solidFill>
                <a:effectLst/>
                <a:highlight>
                  <a:srgbClr val="FFFFFF"/>
                </a:highlight>
                <a:latin typeface="+mj-lt"/>
              </a:rPr>
              <a:t>- Trẻ biết Quốc kỳ của nước Việt Nam, biết Việt Nam có hình chữ S.</a:t>
            </a:r>
          </a:p>
          <a:p>
            <a:pPr algn="l"/>
            <a:r>
              <a:rPr lang="vi-VN" sz="2400" b="0" i="0">
                <a:solidFill>
                  <a:srgbClr val="7030A0"/>
                </a:solidFill>
                <a:effectLst/>
                <a:highlight>
                  <a:srgbClr val="FFFFFF"/>
                </a:highlight>
                <a:latin typeface="+mj-lt"/>
              </a:rPr>
              <a:t>- Trẻ biết Việt Nam có 54 dân tộc sinh sống. </a:t>
            </a:r>
          </a:p>
          <a:p>
            <a:pPr algn="l"/>
            <a:r>
              <a:rPr lang="vi-VN" sz="2400" b="0" i="0">
                <a:solidFill>
                  <a:srgbClr val="7030A0"/>
                </a:solidFill>
                <a:effectLst/>
                <a:highlight>
                  <a:srgbClr val="FFFFFF"/>
                </a:highlight>
                <a:latin typeface="+mj-lt"/>
              </a:rPr>
              <a:t>- Trẻ biết Hà Nội là thủ đô của đất nước Việt Nam. </a:t>
            </a:r>
          </a:p>
          <a:p>
            <a:pPr algn="l"/>
            <a:r>
              <a:rPr lang="vi-VN" sz="2400" b="1" i="0">
                <a:solidFill>
                  <a:srgbClr val="C00000"/>
                </a:solidFill>
                <a:effectLst/>
                <a:highlight>
                  <a:srgbClr val="FFFFFF"/>
                </a:highlight>
                <a:latin typeface="+mj-lt"/>
              </a:rPr>
              <a:t>2.Kĩ năng</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Phát triển vốn từ cho trẻ.</a:t>
            </a:r>
          </a:p>
          <a:p>
            <a:pPr algn="l"/>
            <a:r>
              <a:rPr lang="vi-VN" sz="2400" b="0" i="0">
                <a:solidFill>
                  <a:srgbClr val="7030A0"/>
                </a:solidFill>
                <a:effectLst/>
                <a:highlight>
                  <a:srgbClr val="FFFFFF"/>
                </a:highlight>
                <a:latin typeface="+mj-lt"/>
              </a:rPr>
              <a:t>- Phát triển kỹ năng quan sát, chú ý, ghi nhớ có chủ định.</a:t>
            </a:r>
          </a:p>
          <a:p>
            <a:pPr algn="l"/>
            <a:r>
              <a:rPr lang="vi-VN" sz="2400" b="0" i="0">
                <a:solidFill>
                  <a:srgbClr val="7030A0"/>
                </a:solidFill>
                <a:effectLst/>
                <a:highlight>
                  <a:srgbClr val="FFFFFF"/>
                </a:highlight>
                <a:latin typeface="+mj-lt"/>
              </a:rPr>
              <a:t>- Rèn khả năng làm việc theo nhóm.</a:t>
            </a:r>
          </a:p>
          <a:p>
            <a:pPr algn="l"/>
            <a:r>
              <a:rPr lang="vi-VN" sz="2400" b="1" i="0">
                <a:solidFill>
                  <a:srgbClr val="C00000"/>
                </a:solidFill>
                <a:effectLst/>
                <a:highlight>
                  <a:srgbClr val="FFFFFF"/>
                </a:highlight>
                <a:latin typeface="+mj-lt"/>
              </a:rPr>
              <a:t>3. Thái độ</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Trẻ có tình cảm yêu mến và tự hào về đất nước Việt Nam, trẻ mong muốn học và thực hiện những nét đẹp văn hóa của dân tộc, trẻ có ý thức giữ gìn cảnh quan thiên nhiên của dân tộc. </a:t>
            </a:r>
          </a:p>
        </p:txBody>
      </p:sp>
    </p:spTree>
    <p:extLst>
      <p:ext uri="{BB962C8B-B14F-4D97-AF65-F5344CB8AC3E}">
        <p14:creationId xmlns:p14="http://schemas.microsoft.com/office/powerpoint/2010/main" val="20516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khung ảnh, khung&#10;&#10;Mô tả được tạo tự động">
            <a:extLst>
              <a:ext uri="{FF2B5EF4-FFF2-40B4-BE49-F238E27FC236}">
                <a16:creationId xmlns:a16="http://schemas.microsoft.com/office/drawing/2014/main" id="{5ABBDB4F-B6AE-056C-D50C-BAA591125096}"/>
              </a:ext>
            </a:extLst>
          </p:cNvPr>
          <p:cNvPicPr>
            <a:picLocks noChangeAspect="1"/>
          </p:cNvPicPr>
          <p:nvPr/>
        </p:nvPicPr>
        <p:blipFill rotWithShape="1">
          <a:blip r:embed="rId2">
            <a:extLst>
              <a:ext uri="{28A0092B-C50C-407E-A947-70E740481C1C}">
                <a14:useLocalDpi xmlns:a14="http://schemas.microsoft.com/office/drawing/2010/main" val="0"/>
              </a:ext>
            </a:extLst>
          </a:blip>
          <a:srcRect l="7873" r="7873"/>
          <a:stretch/>
        </p:blipFill>
        <p:spPr>
          <a:xfrm rot="5400000">
            <a:off x="2667641" y="-2666359"/>
            <a:ext cx="6856718" cy="12192000"/>
          </a:xfrm>
          <a:prstGeom prst="rect">
            <a:avLst/>
          </a:prstGeom>
        </p:spPr>
      </p:pic>
      <p:sp>
        <p:nvSpPr>
          <p:cNvPr id="7" name="Hộp Văn bản 6">
            <a:extLst>
              <a:ext uri="{FF2B5EF4-FFF2-40B4-BE49-F238E27FC236}">
                <a16:creationId xmlns:a16="http://schemas.microsoft.com/office/drawing/2014/main" id="{6255C8A1-FC48-B14B-A1E7-13C82A7281C8}"/>
              </a:ext>
            </a:extLst>
          </p:cNvPr>
          <p:cNvSpPr txBox="1"/>
          <p:nvPr/>
        </p:nvSpPr>
        <p:spPr>
          <a:xfrm>
            <a:off x="1047750" y="567814"/>
            <a:ext cx="10477500" cy="5509200"/>
          </a:xfrm>
          <a:prstGeom prst="rect">
            <a:avLst/>
          </a:prstGeom>
          <a:noFill/>
        </p:spPr>
        <p:txBody>
          <a:bodyPr wrap="square">
            <a:spAutoFit/>
          </a:bodyPr>
          <a:lstStyle/>
          <a:p>
            <a:pPr algn="l"/>
            <a:r>
              <a:rPr lang="vi-VN" sz="3200" b="1" i="0">
                <a:solidFill>
                  <a:srgbClr val="C00000"/>
                </a:solidFill>
                <a:effectLst/>
                <a:highlight>
                  <a:srgbClr val="FFFFFF"/>
                </a:highlight>
                <a:latin typeface="+mj-lt"/>
              </a:rPr>
              <a:t>II/ Chuẩn bị:</a:t>
            </a:r>
          </a:p>
          <a:p>
            <a:pPr algn="l"/>
            <a:r>
              <a:rPr lang="vi-VN" sz="3200" b="0" i="0">
                <a:solidFill>
                  <a:srgbClr val="0070C0"/>
                </a:solidFill>
                <a:effectLst/>
                <a:highlight>
                  <a:srgbClr val="FFFFFF"/>
                </a:highlight>
                <a:latin typeface="+mj-lt"/>
              </a:rPr>
              <a:t>Video hình ảnh  các danh lam thắng cảnh và di tích lịch sử của Việt Nam</a:t>
            </a:r>
          </a:p>
          <a:p>
            <a:pPr algn="l"/>
            <a:r>
              <a:rPr lang="vi-VN" sz="3200" b="1" i="1">
                <a:solidFill>
                  <a:srgbClr val="0070C0"/>
                </a:solidFill>
                <a:effectLst/>
                <a:highlight>
                  <a:srgbClr val="FFFFFF"/>
                </a:highlight>
                <a:latin typeface="+mj-lt"/>
              </a:rPr>
              <a:t>+ </a:t>
            </a:r>
            <a:r>
              <a:rPr lang="vi-VN" sz="3200" b="0" i="0">
                <a:solidFill>
                  <a:srgbClr val="0070C0"/>
                </a:solidFill>
                <a:effectLst/>
                <a:highlight>
                  <a:srgbClr val="FFFFFF"/>
                </a:highlight>
                <a:latin typeface="+mj-lt"/>
              </a:rPr>
              <a:t>Tranh  ảnh cho trẻ quan sát:</a:t>
            </a:r>
          </a:p>
          <a:p>
            <a:pPr algn="l"/>
            <a:r>
              <a:rPr lang="vi-VN" sz="3200" b="0" i="0">
                <a:solidFill>
                  <a:srgbClr val="0070C0"/>
                </a:solidFill>
                <a:effectLst/>
                <a:highlight>
                  <a:srgbClr val="FFFFFF"/>
                </a:highlight>
                <a:latin typeface="+mj-lt"/>
              </a:rPr>
              <a:t>- Tranh1: Hình ảnh Quốc Kỳ Việt Nam</a:t>
            </a:r>
          </a:p>
          <a:p>
            <a:pPr algn="l"/>
            <a:r>
              <a:rPr lang="vi-VN" sz="3200" b="0" i="0">
                <a:solidFill>
                  <a:srgbClr val="0070C0"/>
                </a:solidFill>
                <a:effectLst/>
                <a:highlight>
                  <a:srgbClr val="FFFFFF"/>
                </a:highlight>
                <a:latin typeface="+mj-lt"/>
              </a:rPr>
              <a:t>- Tranh 2: Tranh ảnh hình ảnh đất nước Việt Nam hình chữ S.</a:t>
            </a:r>
          </a:p>
          <a:p>
            <a:pPr algn="l"/>
            <a:r>
              <a:rPr lang="vi-VN" sz="3200" b="0" i="0">
                <a:solidFill>
                  <a:srgbClr val="0070C0"/>
                </a:solidFill>
                <a:effectLst/>
                <a:highlight>
                  <a:srgbClr val="FFFFFF"/>
                </a:highlight>
                <a:latin typeface="+mj-lt"/>
              </a:rPr>
              <a:t>- Tranh 3: Hình ảnh  những danh lam thắng cảnh và  những di tích lịch sử  của nước Việt Nam: Như Địa danh nổi tiếng Lăng Bác,  Hồ Hoàn Kiếm, chùa một cột..... </a:t>
            </a:r>
          </a:p>
          <a:p>
            <a:pPr algn="l"/>
            <a:r>
              <a:rPr lang="vi-VN" sz="3200" b="0" i="0">
                <a:solidFill>
                  <a:srgbClr val="0070C0"/>
                </a:solidFill>
                <a:effectLst/>
                <a:highlight>
                  <a:srgbClr val="FFFFFF"/>
                </a:highlight>
                <a:latin typeface="+mj-lt"/>
              </a:rPr>
              <a:t>- Tranh4:  Hình ảnh làng văn hóa các dân tộc Việt nam có 54 dân tộc cùng sinh sống.  </a:t>
            </a:r>
          </a:p>
        </p:txBody>
      </p:sp>
    </p:spTree>
    <p:extLst>
      <p:ext uri="{BB962C8B-B14F-4D97-AF65-F5344CB8AC3E}">
        <p14:creationId xmlns:p14="http://schemas.microsoft.com/office/powerpoint/2010/main" val="134371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id="{1D0A6208-56CC-3245-BA76-28622C17CB54}"/>
              </a:ext>
            </a:extLst>
          </p:cNvPr>
          <p:cNvGraphicFramePr>
            <a:graphicFrameLocks noGrp="1"/>
          </p:cNvGraphicFramePr>
          <p:nvPr>
            <p:extLst>
              <p:ext uri="{D42A27DB-BD31-4B8C-83A1-F6EECF244321}">
                <p14:modId xmlns:p14="http://schemas.microsoft.com/office/powerpoint/2010/main" val="2077053367"/>
              </p:ext>
            </p:extLst>
          </p:nvPr>
        </p:nvGraphicFramePr>
        <p:xfrm>
          <a:off x="2077835" y="2196002"/>
          <a:ext cx="7675765" cy="1842598"/>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val="2561831965"/>
                    </a:ext>
                  </a:extLst>
                </a:gridCol>
              </a:tblGrid>
              <a:tr h="1842598">
                <a:tc>
                  <a:txBody>
                    <a:bodyPr/>
                    <a:lstStyle/>
                    <a:p>
                      <a:pPr marL="514350" marR="0" indent="-514350" algn="ctr">
                        <a:spcBef>
                          <a:spcPts val="0"/>
                        </a:spcBef>
                        <a:spcAft>
                          <a:spcPts val="0"/>
                        </a:spcAft>
                        <a:buAutoNum type="arabicPeriod"/>
                      </a:pPr>
                      <a:r>
                        <a:rPr lang="pt-BR" sz="4400" b="1" u="sng">
                          <a:solidFill>
                            <a:srgbClr val="002060"/>
                          </a:solidFill>
                          <a:effectLst/>
                          <a:latin typeface="Roboto" panose="02000000000000000000" pitchFamily="2" charset="0"/>
                          <a:ea typeface="Roboto" panose="02000000000000000000" pitchFamily="2" charset="0"/>
                          <a:cs typeface="Roboto" panose="02000000000000000000" pitchFamily="2" charset="0"/>
                        </a:rPr>
                        <a:t>Ổn định tổ chức</a:t>
                      </a:r>
                      <a:r>
                        <a:rPr lang="pt-BR" sz="4400" b="1">
                          <a:solidFill>
                            <a:srgbClr val="002060"/>
                          </a:solidFill>
                          <a:effectLst/>
                          <a:latin typeface="Roboto" panose="02000000000000000000" pitchFamily="2" charset="0"/>
                          <a:ea typeface="Roboto" panose="02000000000000000000" pitchFamily="2" charset="0"/>
                          <a:cs typeface="Roboto" panose="02000000000000000000" pitchFamily="2" charset="0"/>
                        </a:rPr>
                        <a:t>: </a:t>
                      </a:r>
                    </a:p>
                    <a:p>
                      <a:pPr marL="0" marR="0" indent="0" algn="ctr">
                        <a:spcBef>
                          <a:spcPts val="0"/>
                        </a:spcBef>
                        <a:spcAft>
                          <a:spcPts val="0"/>
                        </a:spcAft>
                        <a:buNone/>
                      </a:pPr>
                      <a:endParaRPr lang="pt-BR" sz="24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r>
                        <a:rPr lang="en-US" sz="1800" b="0" i="0" kern="1200">
                          <a:solidFill>
                            <a:schemeClr val="lt1"/>
                          </a:solidFill>
                          <a:effectLst/>
                          <a:latin typeface="+mn-lt"/>
                          <a:ea typeface="+mn-ea"/>
                          <a:cs typeface="+mn-cs"/>
                        </a:rPr>
                        <a:t> </a:t>
                      </a:r>
                      <a:r>
                        <a:rPr lang="en-US" sz="3600" b="0" i="0" kern="1200">
                          <a:solidFill>
                            <a:srgbClr val="002060"/>
                          </a:solidFill>
                          <a:effectLst/>
                          <a:latin typeface="+mn-lt"/>
                          <a:ea typeface="+mn-ea"/>
                          <a:cs typeface="+mn-cs"/>
                        </a:rPr>
                        <a:t>Cô và  trẻ hát bài hát : “ Yêu Hà Nội”</a:t>
                      </a:r>
                      <a:endParaRPr lang="pt-BR" sz="60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18205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êu Hà Nội - Tốp ca Thiếu Nhi">
            <a:hlinkClick r:id="" action="ppaction://media"/>
            <a:extLst>
              <a:ext uri="{FF2B5EF4-FFF2-40B4-BE49-F238E27FC236}">
                <a16:creationId xmlns:a16="http://schemas.microsoft.com/office/drawing/2014/main" id="{DA886614-E9D1-851C-EEAE-044B6349B0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Hình ảnh 4" descr="Ảnh có chứa phương tiện, Phương tiện đường bộ, hình vẽ, hình mẫu&#10;&#10;Mô tả được tạo tự động">
            <a:extLst>
              <a:ext uri="{FF2B5EF4-FFF2-40B4-BE49-F238E27FC236}">
                <a16:creationId xmlns:a16="http://schemas.microsoft.com/office/drawing/2014/main" id="{05A75164-EFD3-1164-AB53-1F8D5143F42D}"/>
              </a:ext>
            </a:extLst>
          </p:cNvPr>
          <p:cNvPicPr>
            <a:picLocks noChangeAspect="1"/>
          </p:cNvPicPr>
          <p:nvPr/>
        </p:nvPicPr>
        <p:blipFill>
          <a:blip r:embed="rId5">
            <a:clrChange>
              <a:clrFrom>
                <a:srgbClr val="FEF7ED"/>
              </a:clrFrom>
              <a:clrTo>
                <a:srgbClr val="FEF7ED">
                  <a:alpha val="0"/>
                </a:srgbClr>
              </a:clrTo>
            </a:clrChange>
            <a:extLst>
              <a:ext uri="{28A0092B-C50C-407E-A947-70E740481C1C}">
                <a14:useLocalDpi xmlns:a14="http://schemas.microsoft.com/office/drawing/2010/main" val="0"/>
              </a:ext>
            </a:extLst>
          </a:blip>
          <a:stretch>
            <a:fillRect/>
          </a:stretch>
        </p:blipFill>
        <p:spPr>
          <a:xfrm>
            <a:off x="0" y="0"/>
            <a:ext cx="12230100" cy="6858000"/>
          </a:xfrm>
          <a:prstGeom prst="rect">
            <a:avLst/>
          </a:prstGeom>
        </p:spPr>
      </p:pic>
    </p:spTree>
    <p:extLst>
      <p:ext uri="{BB962C8B-B14F-4D97-AF65-F5344CB8AC3E}">
        <p14:creationId xmlns:p14="http://schemas.microsoft.com/office/powerpoint/2010/main" val="208506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id="{1D0A6208-56CC-3245-BA76-28622C17CB54}"/>
              </a:ext>
            </a:extLst>
          </p:cNvPr>
          <p:cNvGraphicFramePr>
            <a:graphicFrameLocks noGrp="1"/>
          </p:cNvGraphicFramePr>
          <p:nvPr>
            <p:extLst>
              <p:ext uri="{D42A27DB-BD31-4B8C-83A1-F6EECF244321}">
                <p14:modId xmlns:p14="http://schemas.microsoft.com/office/powerpoint/2010/main" val="3559219654"/>
              </p:ext>
            </p:extLst>
          </p:nvPr>
        </p:nvGraphicFramePr>
        <p:xfrm>
          <a:off x="2077835" y="2196002"/>
          <a:ext cx="7675765" cy="3048000"/>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val="2561831965"/>
                    </a:ext>
                  </a:extLst>
                </a:gridCol>
              </a:tblGrid>
              <a:tr h="1842598">
                <a:tc>
                  <a:txBody>
                    <a:bodyPr/>
                    <a:lstStyle/>
                    <a:p>
                      <a:pPr marL="0" marR="0" indent="0" algn="ctr">
                        <a:spcBef>
                          <a:spcPts val="0"/>
                        </a:spcBef>
                        <a:spcAft>
                          <a:spcPts val="0"/>
                        </a:spcAft>
                        <a:buNone/>
                      </a:pPr>
                      <a:r>
                        <a:rPr lang="pt-BR" sz="3600" b="1" u="sng">
                          <a:solidFill>
                            <a:srgbClr val="002060"/>
                          </a:solidFill>
                          <a:effectLst/>
                          <a:latin typeface="Roboto" panose="02000000000000000000" pitchFamily="2" charset="0"/>
                          <a:ea typeface="Roboto" panose="02000000000000000000" pitchFamily="2" charset="0"/>
                          <a:cs typeface="Roboto" panose="02000000000000000000" pitchFamily="2" charset="0"/>
                        </a:rPr>
                        <a:t>2. Phương pháp hình thức tổ chức</a:t>
                      </a:r>
                      <a:r>
                        <a:rPr lang="pt-BR" sz="3600" b="1">
                          <a:solidFill>
                            <a:srgbClr val="002060"/>
                          </a:solidFill>
                          <a:effectLst/>
                          <a:latin typeface="Roboto" panose="02000000000000000000" pitchFamily="2" charset="0"/>
                          <a:ea typeface="Roboto" panose="02000000000000000000" pitchFamily="2" charset="0"/>
                          <a:cs typeface="Roboto" panose="02000000000000000000" pitchFamily="2" charset="0"/>
                        </a:rPr>
                        <a:t>:</a:t>
                      </a:r>
                    </a:p>
                    <a:p>
                      <a:pPr marL="0" marR="0" indent="0" algn="ctr">
                        <a:spcBef>
                          <a:spcPts val="0"/>
                        </a:spcBef>
                        <a:spcAft>
                          <a:spcPts val="0"/>
                        </a:spcAft>
                        <a:buNone/>
                      </a:pPr>
                      <a:endParaRPr lang="en-US" sz="3600" b="0" i="0" kern="1200">
                        <a:solidFill>
                          <a:srgbClr val="002060"/>
                        </a:solidFill>
                        <a:effectLst/>
                        <a:latin typeface="+mn-lt"/>
                        <a:ea typeface="+mn-ea"/>
                        <a:cs typeface="+mn-cs"/>
                      </a:endParaRPr>
                    </a:p>
                    <a:p>
                      <a:pPr marL="0" marR="0" indent="0" algn="ctr">
                        <a:spcBef>
                          <a:spcPts val="0"/>
                        </a:spcBef>
                        <a:spcAft>
                          <a:spcPts val="0"/>
                        </a:spcAft>
                        <a:buNone/>
                      </a:pPr>
                      <a:r>
                        <a:rPr lang="en-US" sz="3600" b="0" i="0" kern="1200">
                          <a:solidFill>
                            <a:srgbClr val="002060"/>
                          </a:solidFill>
                          <a:effectLst/>
                          <a:latin typeface="+mn-lt"/>
                          <a:ea typeface="+mn-ea"/>
                          <a:cs typeface="+mn-cs"/>
                        </a:rPr>
                        <a:t>Trò chuyện tìm hiểu về các danh lam thắng cảnh, di tích lịch sử</a:t>
                      </a:r>
                      <a:r>
                        <a:rPr lang="pt-BR" sz="6000" b="1">
                          <a:solidFill>
                            <a:srgbClr val="002060"/>
                          </a:solidFill>
                          <a:effectLst/>
                          <a:latin typeface="Roboto" panose="02000000000000000000" pitchFamily="2" charset="0"/>
                          <a:ea typeface="Roboto" panose="02000000000000000000" pitchFamily="2" charset="0"/>
                          <a:cs typeface="Roboto" panose="02000000000000000000" pitchFamily="2" charset="0"/>
                        </a:rPr>
                        <a:t> </a:t>
                      </a:r>
                    </a:p>
                    <a:p>
                      <a:pPr marL="0" marR="0" indent="0" algn="ctr">
                        <a:spcBef>
                          <a:spcPts val="0"/>
                        </a:spcBef>
                        <a:spcAft>
                          <a:spcPts val="0"/>
                        </a:spcAft>
                        <a:buNone/>
                      </a:pPr>
                      <a:endParaRPr lang="pt-BR" sz="18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l">
                        <a:spcBef>
                          <a:spcPts val="0"/>
                        </a:spcBef>
                        <a:spcAft>
                          <a:spcPts val="0"/>
                        </a:spcAft>
                        <a:buNone/>
                      </a:pPr>
                      <a:r>
                        <a:rPr lang="en-US" sz="1400" b="0" i="0" kern="1200">
                          <a:solidFill>
                            <a:schemeClr val="lt1"/>
                          </a:solidFill>
                          <a:effectLst/>
                          <a:latin typeface="+mn-lt"/>
                          <a:ea typeface="+mn-ea"/>
                          <a:cs typeface="+mn-cs"/>
                        </a:rPr>
                        <a:t> </a:t>
                      </a:r>
                      <a:endParaRPr lang="pt-BR" sz="48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166339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mẫu, Tác phẩm nghệ thuật của trẻ con, minh họa, phim hoạt hình&#10;&#10;Mô tả được tạo tự động">
            <a:extLst>
              <a:ext uri="{FF2B5EF4-FFF2-40B4-BE49-F238E27FC236}">
                <a16:creationId xmlns:a16="http://schemas.microsoft.com/office/drawing/2014/main" id="{9740274E-21AA-6DAC-2492-ED5CC87A6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8" cy="6858000"/>
          </a:xfrm>
          <a:prstGeom prst="rect">
            <a:avLst/>
          </a:prstGeom>
        </p:spPr>
      </p:pic>
      <p:sp>
        <p:nvSpPr>
          <p:cNvPr id="6" name="Hộp Văn bản 5">
            <a:extLst>
              <a:ext uri="{FF2B5EF4-FFF2-40B4-BE49-F238E27FC236}">
                <a16:creationId xmlns:a16="http://schemas.microsoft.com/office/drawing/2014/main" id="{E60173E8-701D-E67A-1E3F-6E5E3E71A0B8}"/>
              </a:ext>
            </a:extLst>
          </p:cNvPr>
          <p:cNvSpPr txBox="1"/>
          <p:nvPr/>
        </p:nvSpPr>
        <p:spPr>
          <a:xfrm>
            <a:off x="1143000" y="843677"/>
            <a:ext cx="10382250" cy="3539430"/>
          </a:xfrm>
          <a:prstGeom prst="rect">
            <a:avLst/>
          </a:prstGeom>
          <a:noFill/>
        </p:spPr>
        <p:txBody>
          <a:bodyPr wrap="square">
            <a:spAutoFit/>
          </a:bodyPr>
          <a:lstStyle/>
          <a:p>
            <a:pPr marL="457200" indent="-457200" algn="l">
              <a:buFontTx/>
              <a:buChar char="-"/>
            </a:pPr>
            <a:r>
              <a:rPr lang="vi-VN" sz="2800" b="0" i="0">
                <a:solidFill>
                  <a:srgbClr val="002060"/>
                </a:solidFill>
                <a:effectLst/>
                <a:highlight>
                  <a:srgbClr val="FFFFFF"/>
                </a:highlight>
                <a:latin typeface="+mj-lt"/>
              </a:rPr>
              <a:t>Cô chia lớp thành 3 nhóm phát cho mỗi nhóm</a:t>
            </a:r>
            <a:r>
              <a:rPr lang="en-US" sz="2800" b="0" i="0">
                <a:solidFill>
                  <a:srgbClr val="002060"/>
                </a:solidFill>
                <a:effectLst/>
                <a:highlight>
                  <a:srgbClr val="FFFFFF"/>
                </a:highlight>
                <a:latin typeface="+mj-lt"/>
              </a:rPr>
              <a:t> 1 t</a:t>
            </a:r>
            <a:r>
              <a:rPr lang="vi-VN" sz="2800" b="0" i="0">
                <a:solidFill>
                  <a:srgbClr val="002060"/>
                </a:solidFill>
                <a:effectLst/>
                <a:highlight>
                  <a:srgbClr val="FFFFFF"/>
                </a:highlight>
                <a:latin typeface="+mj-lt"/>
              </a:rPr>
              <a:t>ranh </a:t>
            </a:r>
            <a:endParaRPr lang="en-US" sz="2800" b="0" i="0">
              <a:solidFill>
                <a:srgbClr val="002060"/>
              </a:solidFill>
              <a:effectLst/>
              <a:highlight>
                <a:srgbClr val="FFFFFF"/>
              </a:highlight>
              <a:latin typeface="+mj-lt"/>
            </a:endParaRPr>
          </a:p>
          <a:p>
            <a:pPr algn="l"/>
            <a:r>
              <a:rPr lang="en-US" sz="2800">
                <a:solidFill>
                  <a:srgbClr val="002060"/>
                </a:solidFill>
                <a:highlight>
                  <a:srgbClr val="FFFFFF"/>
                </a:highlight>
                <a:latin typeface="+mj-lt"/>
              </a:rPr>
              <a:t> </a:t>
            </a:r>
            <a:r>
              <a:rPr lang="vi-VN" sz="2800" b="0" i="0">
                <a:solidFill>
                  <a:srgbClr val="002060"/>
                </a:solidFill>
                <a:effectLst/>
                <a:highlight>
                  <a:srgbClr val="FFFFFF"/>
                </a:highlight>
                <a:latin typeface="+mj-lt"/>
              </a:rPr>
              <a:t>+ Nhóm 1:  Tranh hình ảnh Quốc Kỳ Việt Nam</a:t>
            </a:r>
          </a:p>
          <a:p>
            <a:pPr algn="l"/>
            <a:r>
              <a:rPr lang="vi-VN" sz="2800" b="0" i="0">
                <a:solidFill>
                  <a:srgbClr val="002060"/>
                </a:solidFill>
                <a:effectLst/>
                <a:highlight>
                  <a:srgbClr val="FFFFFF"/>
                </a:highlight>
                <a:latin typeface="+mj-lt"/>
              </a:rPr>
              <a:t> + Nhóm 2:  Tranh  hình  ảnh hình ảnh đất nước Việt Nam hình chữ S.</a:t>
            </a:r>
          </a:p>
          <a:p>
            <a:pPr algn="l"/>
            <a:r>
              <a:rPr lang="vi-VN" sz="2800" b="0" i="0">
                <a:solidFill>
                  <a:srgbClr val="002060"/>
                </a:solidFill>
                <a:effectLst/>
                <a:highlight>
                  <a:srgbClr val="FFFFFF"/>
                </a:highlight>
                <a:latin typeface="+mj-lt"/>
              </a:rPr>
              <a:t>- Nhóm 3: Tranh 3: Hình ảnh  những danh lam thắng cảnh và  những di tích lịch sử  của nước Việt Nam: Như Địa danh nổi tiếng Lăng Bác,  Hồ Hoàn Kiếm, chùa một cột..... </a:t>
            </a:r>
          </a:p>
          <a:p>
            <a:pPr algn="l"/>
            <a:r>
              <a:rPr lang="vi-VN" sz="2800" b="0" i="0">
                <a:solidFill>
                  <a:srgbClr val="002060"/>
                </a:solidFill>
                <a:effectLst/>
                <a:highlight>
                  <a:srgbClr val="FFFFFF"/>
                </a:highlight>
                <a:latin typeface="+mj-lt"/>
              </a:rPr>
              <a:t>- Nhóm 4:  Tranh 4:  Hình ảnh làng văn hóa các dân tộc Việt nam có 54 dân tộc cùng sinh sống.  </a:t>
            </a:r>
          </a:p>
        </p:txBody>
      </p:sp>
    </p:spTree>
    <p:extLst>
      <p:ext uri="{BB962C8B-B14F-4D97-AF65-F5344CB8AC3E}">
        <p14:creationId xmlns:p14="http://schemas.microsoft.com/office/powerpoint/2010/main" val="264588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vietnamflag[1]">
            <a:extLst>
              <a:ext uri="{FF2B5EF4-FFF2-40B4-BE49-F238E27FC236}">
                <a16:creationId xmlns:a16="http://schemas.microsoft.com/office/drawing/2014/main" id="{2839CBBE-303A-EE1C-8D38-3B5AEB096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458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WordArt 5">
            <a:extLst>
              <a:ext uri="{FF2B5EF4-FFF2-40B4-BE49-F238E27FC236}">
                <a16:creationId xmlns:a16="http://schemas.microsoft.com/office/drawing/2014/main" id="{40324E8D-4AA8-A979-3C96-9542F8E44D53}"/>
              </a:ext>
            </a:extLst>
          </p:cNvPr>
          <p:cNvSpPr>
            <a:spLocks noChangeArrowheads="1" noChangeShapeType="1" noTextEdit="1"/>
          </p:cNvSpPr>
          <p:nvPr/>
        </p:nvSpPr>
        <p:spPr bwMode="auto">
          <a:xfrm>
            <a:off x="3048000" y="5943600"/>
            <a:ext cx="6400800" cy="762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Cờ đỏ sao vàng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diamond(in)">
                                      <p:cBhvr>
                                        <p:cTn id="7" dur="2000"/>
                                        <p:tgtEl>
                                          <p:spTgt spid="76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6805"/>
                                        </p:tgtEl>
                                        <p:attrNameLst>
                                          <p:attrName>style.visibility</p:attrName>
                                        </p:attrNameLst>
                                      </p:cBhvr>
                                      <p:to>
                                        <p:strVal val="visible"/>
                                      </p:to>
                                    </p:set>
                                    <p:animEffect transition="in" filter="barn(inHorizontal)">
                                      <p:cBhvr>
                                        <p:cTn id="12"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E:\bản đồ VN.jpg">
            <a:extLst>
              <a:ext uri="{FF2B5EF4-FFF2-40B4-BE49-F238E27FC236}">
                <a16:creationId xmlns:a16="http://schemas.microsoft.com/office/drawing/2014/main" id="{08320536-603F-7EC0-0C96-CF24A6F49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0"/>
            <a:ext cx="4614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WordArt 5">
            <a:extLst>
              <a:ext uri="{FF2B5EF4-FFF2-40B4-BE49-F238E27FC236}">
                <a16:creationId xmlns:a16="http://schemas.microsoft.com/office/drawing/2014/main" id="{67AD5408-290D-551F-39D9-E9A3D6CE7FBF}"/>
              </a:ext>
            </a:extLst>
          </p:cNvPr>
          <p:cNvSpPr>
            <a:spLocks noChangeArrowheads="1" noChangeShapeType="1" noTextEdit="1"/>
          </p:cNvSpPr>
          <p:nvPr/>
        </p:nvSpPr>
        <p:spPr bwMode="auto">
          <a:xfrm>
            <a:off x="1752600" y="2514600"/>
            <a:ext cx="3810000" cy="1524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Cong cong</a:t>
            </a:r>
          </a:p>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hình chữ 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circle(in)">
                                      <p:cBhvr>
                                        <p:cTn id="7" dur="2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215</TotalTime>
  <Words>556</Words>
  <Application>Microsoft Office PowerPoint</Application>
  <PresentationFormat>Widescreen</PresentationFormat>
  <Paragraphs>54</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#9Slide04 AdrianeSwash</vt:lpstr>
      <vt:lpstr>Aptos</vt:lpstr>
      <vt:lpstr>Aptos Display</vt:lpstr>
      <vt:lpstr>Arial</vt:lpstr>
      <vt:lpstr>Roboto</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Huế Đỗ</dc:creator>
  <cp:lastModifiedBy>Trang Nguyen</cp:lastModifiedBy>
  <cp:revision>3</cp:revision>
  <dcterms:created xsi:type="dcterms:W3CDTF">2024-06-16T10:38:27Z</dcterms:created>
  <dcterms:modified xsi:type="dcterms:W3CDTF">2024-06-25T10:31:25Z</dcterms:modified>
</cp:coreProperties>
</file>