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2" r:id="rId3"/>
    <p:sldId id="265" r:id="rId4"/>
    <p:sldId id="278" r:id="rId5"/>
    <p:sldId id="286" r:id="rId6"/>
    <p:sldId id="264" r:id="rId7"/>
    <p:sldId id="257" r:id="rId8"/>
    <p:sldId id="258" r:id="rId9"/>
    <p:sldId id="259" r:id="rId10"/>
    <p:sldId id="260" r:id="rId11"/>
    <p:sldId id="261" r:id="rId12"/>
    <p:sldId id="279" r:id="rId13"/>
    <p:sldId id="280" r:id="rId14"/>
    <p:sldId id="281" r:id="rId15"/>
    <p:sldId id="277" r:id="rId16"/>
    <p:sldId id="284" r:id="rId17"/>
    <p:sldId id="287" r:id="rId18"/>
    <p:sldId id="282" r:id="rId19"/>
    <p:sldId id="276" r:id="rId20"/>
    <p:sldId id="306"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70" d="100"/>
          <a:sy n="70" d="100"/>
        </p:scale>
        <p:origin x="1080"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CA6E5-6980-466A-82D4-08300153F38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90904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56038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93274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7438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CA6E5-6980-466A-82D4-08300153F38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52685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CA6E5-6980-466A-82D4-08300153F384}"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6536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CA6E5-6980-466A-82D4-08300153F384}" type="datetimeFigureOut">
              <a:rPr lang="en-US" smtClean="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47872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CA6E5-6980-466A-82D4-08300153F384}" type="datetimeFigureOut">
              <a:rPr lang="en-US" smtClean="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8456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CA6E5-6980-466A-82D4-08300153F384}" type="datetimeFigureOut">
              <a:rPr lang="en-US" smtClean="0"/>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06959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19663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64175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A6E5-6980-466A-82D4-08300153F384}" type="datetimeFigureOut">
              <a:rPr lang="en-US" smtClean="0"/>
              <a:t>5/30/2024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FD5EE-C6BB-4ECB-9C15-C01AE7B09351}" type="slidenum">
              <a:rPr lang="en-US" smtClean="0"/>
              <a:t>‹#›</a:t>
            </a:fld>
            <a:endParaRPr lang="en-US"/>
          </a:p>
        </p:txBody>
      </p:sp>
    </p:spTree>
    <p:extLst>
      <p:ext uri="{BB962C8B-B14F-4D97-AF65-F5344CB8AC3E}">
        <p14:creationId xmlns:p14="http://schemas.microsoft.com/office/powerpoint/2010/main" val="211015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quảng trường&#10;&#10;Mô tả được tạo tự động">
            <a:extLst>
              <a:ext uri="{FF2B5EF4-FFF2-40B4-BE49-F238E27FC236}">
                <a16:creationId xmlns:a16="http://schemas.microsoft.com/office/drawing/2014/main" id="{8209958A-25BC-4E91-A7B4-051395652AC0}"/>
              </a:ext>
            </a:extLst>
          </p:cNvPr>
          <p:cNvPicPr>
            <a:picLocks noChangeAspect="1"/>
          </p:cNvPicPr>
          <p:nvPr/>
        </p:nvPicPr>
        <p:blipFill rotWithShape="1">
          <a:blip r:embed="rId2">
            <a:extLst>
              <a:ext uri="{28A0092B-C50C-407E-A947-70E740481C1C}">
                <a14:useLocalDpi xmlns:a14="http://schemas.microsoft.com/office/drawing/2010/main" val="0"/>
              </a:ext>
            </a:extLst>
          </a:blip>
          <a:srcRect t="12316" b="12698"/>
          <a:stretch/>
        </p:blipFill>
        <p:spPr>
          <a:xfrm>
            <a:off x="685800" y="533400"/>
            <a:ext cx="10820400" cy="5867400"/>
          </a:xfrm>
          <a:prstGeom prst="rect">
            <a:avLst/>
          </a:prstGeom>
        </p:spPr>
      </p:pic>
      <p:sp>
        <p:nvSpPr>
          <p:cNvPr id="11" name="Hộp Văn bản 10">
            <a:extLst>
              <a:ext uri="{FF2B5EF4-FFF2-40B4-BE49-F238E27FC236}">
                <a16:creationId xmlns:a16="http://schemas.microsoft.com/office/drawing/2014/main" id="{C0DEF878-082B-4C4F-9D7C-A15928FE0E75}"/>
              </a:ext>
            </a:extLst>
          </p:cNvPr>
          <p:cNvSpPr txBox="1"/>
          <p:nvPr/>
        </p:nvSpPr>
        <p:spPr>
          <a:xfrm>
            <a:off x="3774515" y="754679"/>
            <a:ext cx="4451145" cy="576194"/>
          </a:xfrm>
          <a:prstGeom prst="rect">
            <a:avLst/>
          </a:prstGeom>
          <a:noFill/>
        </p:spPr>
        <p:txBody>
          <a:bodyPr wrap="square" rtlCol="0">
            <a:spAutoFit/>
          </a:bodyPr>
          <a:lstStyle/>
          <a:p>
            <a:pPr algn="ctr"/>
            <a:r>
              <a:rPr lang="vi-VN" sz="1350" dirty="0">
                <a:solidFill>
                  <a:schemeClr val="accent3">
                    <a:lumMod val="50000"/>
                  </a:schemeClr>
                </a:solidFill>
                <a:latin typeface="+mj-lt"/>
              </a:rPr>
              <a:t>UBND QUẬN LONG BIÊN</a:t>
            </a:r>
          </a:p>
          <a:p>
            <a:pPr algn="ctr"/>
            <a:r>
              <a:rPr lang="en-US" b="1" dirty="0">
                <a:solidFill>
                  <a:schemeClr val="accent3">
                    <a:lumMod val="50000"/>
                  </a:schemeClr>
                </a:solidFill>
                <a:latin typeface="+mj-lt"/>
              </a:rPr>
              <a:t>TRƯỜNG </a:t>
            </a:r>
            <a:r>
              <a:rPr lang="en-US" b="1">
                <a:solidFill>
                  <a:schemeClr val="accent3">
                    <a:lumMod val="50000"/>
                  </a:schemeClr>
                </a:solidFill>
                <a:latin typeface="+mj-lt"/>
              </a:rPr>
              <a:t>MẦM NON HOA MỘC LAN</a:t>
            </a:r>
            <a:endParaRPr lang="en-US" b="1" dirty="0">
              <a:solidFill>
                <a:schemeClr val="accent3">
                  <a:lumMod val="50000"/>
                </a:schemeClr>
              </a:solidFill>
              <a:latin typeface="+mj-lt"/>
              <a:cs typeface="Times New Roman" panose="02020603050405020304" pitchFamily="18" charset="0"/>
            </a:endParaRPr>
          </a:p>
        </p:txBody>
      </p:sp>
      <p:sp>
        <p:nvSpPr>
          <p:cNvPr id="13" name="Hộp Văn bản 12">
            <a:extLst>
              <a:ext uri="{FF2B5EF4-FFF2-40B4-BE49-F238E27FC236}">
                <a16:creationId xmlns:a16="http://schemas.microsoft.com/office/drawing/2014/main" id="{2996BDE7-8F2A-46A8-9FF4-5C7BA0D56763}"/>
              </a:ext>
            </a:extLst>
          </p:cNvPr>
          <p:cNvSpPr txBox="1"/>
          <p:nvPr/>
        </p:nvSpPr>
        <p:spPr>
          <a:xfrm>
            <a:off x="2473648" y="2811029"/>
            <a:ext cx="7244700" cy="507051"/>
          </a:xfrm>
          <a:prstGeom prst="rect">
            <a:avLst/>
          </a:prstGeom>
          <a:solidFill>
            <a:srgbClr val="FFF4AA"/>
          </a:solidFill>
        </p:spPr>
        <p:txBody>
          <a:bodyPr wrap="square" rtlCol="0">
            <a:spAutoFit/>
          </a:bodyPr>
          <a:lstStyle/>
          <a:p>
            <a:pPr algn="ctr"/>
            <a:r>
              <a:rPr lang="en-US" sz="2700" b="1" dirty="0">
                <a:solidFill>
                  <a:srgbClr val="184C2D"/>
                </a:solidFill>
                <a:latin typeface="Roboto" panose="02000000000000000000" pitchFamily="2" charset="0"/>
                <a:ea typeface="Roboto" panose="02000000000000000000" pitchFamily="2" charset="0"/>
                <a:cs typeface="Roboto" panose="02000000000000000000" pitchFamily="2" charset="0"/>
              </a:rPr>
              <a:t>LĨNH VỰC PHÁT TRIỂN NGÔN NGỮ</a:t>
            </a:r>
          </a:p>
        </p:txBody>
      </p:sp>
      <p:sp>
        <p:nvSpPr>
          <p:cNvPr id="15" name="Hộp Văn bản 14">
            <a:extLst>
              <a:ext uri="{FF2B5EF4-FFF2-40B4-BE49-F238E27FC236}">
                <a16:creationId xmlns:a16="http://schemas.microsoft.com/office/drawing/2014/main" id="{F43BD338-2F14-483F-A68E-BCC1A334816A}"/>
              </a:ext>
            </a:extLst>
          </p:cNvPr>
          <p:cNvSpPr txBox="1"/>
          <p:nvPr/>
        </p:nvSpPr>
        <p:spPr>
          <a:xfrm>
            <a:off x="2956464" y="3318080"/>
            <a:ext cx="6279069" cy="1080937"/>
          </a:xfrm>
          <a:prstGeom prst="rect">
            <a:avLst/>
          </a:prstGeom>
          <a:solidFill>
            <a:srgbClr val="FFF4AA"/>
          </a:solidFill>
        </p:spPr>
        <p:txBody>
          <a:bodyPr wrap="square" rtlCol="0">
            <a:spAutoFit/>
          </a:bodyPr>
          <a:lstStyle/>
          <a:p>
            <a:pPr algn="ctr">
              <a:lnSpc>
                <a:spcPct val="150000"/>
              </a:lnSpc>
            </a:pPr>
            <a:r>
              <a:rPr lang="en-US" sz="2400" dirty="0" err="1">
                <a:solidFill>
                  <a:srgbClr val="124924"/>
                </a:solidFill>
                <a:latin typeface="#9Slide05 FS Blonde Script" panose="03000503000000000000" pitchFamily="65" charset="0"/>
              </a:rPr>
              <a:t>Đề</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tài</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Thơ</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Buổi</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sáng</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quê</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nội</a:t>
            </a:r>
            <a:r>
              <a:rPr lang="en-US" sz="2400" dirty="0">
                <a:solidFill>
                  <a:srgbClr val="124924"/>
                </a:solidFill>
                <a:latin typeface="#9Slide05 FS Blonde Script" panose="03000503000000000000" pitchFamily="65" charset="0"/>
              </a:rPr>
              <a:t>”</a:t>
            </a:r>
          </a:p>
          <a:p>
            <a:pPr algn="ctr">
              <a:lnSpc>
                <a:spcPct val="150000"/>
              </a:lnSpc>
            </a:pPr>
            <a:r>
              <a:rPr lang="en-US" sz="2400" dirty="0" err="1">
                <a:solidFill>
                  <a:srgbClr val="124924"/>
                </a:solidFill>
                <a:latin typeface="#9Slide05 FS Blonde Script" panose="03000503000000000000" pitchFamily="65" charset="0"/>
              </a:rPr>
              <a:t>Lứa</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tuổi</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Mẫu</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giáo</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nhỡ</a:t>
            </a:r>
            <a:r>
              <a:rPr lang="en-US" sz="2400" dirty="0">
                <a:solidFill>
                  <a:srgbClr val="124924"/>
                </a:solidFill>
                <a:latin typeface="#9Slide05 FS Blonde Script" panose="03000503000000000000" pitchFamily="65" charset="0"/>
              </a:rPr>
              <a:t> 4-5 </a:t>
            </a:r>
            <a:r>
              <a:rPr lang="en-US" sz="2400" dirty="0" err="1">
                <a:solidFill>
                  <a:srgbClr val="124924"/>
                </a:solidFill>
                <a:latin typeface="#9Slide05 FS Blonde Script" panose="03000503000000000000" pitchFamily="65" charset="0"/>
              </a:rPr>
              <a:t>tuổi</a:t>
            </a:r>
            <a:r>
              <a:rPr lang="en-US" sz="2400" dirty="0">
                <a:solidFill>
                  <a:srgbClr val="124924"/>
                </a:solidFill>
                <a:latin typeface="#9Slide05 FS Blonde Script" panose="03000503000000000000" pitchFamily="65" charset="0"/>
              </a:rPr>
              <a:t> </a:t>
            </a:r>
          </a:p>
        </p:txBody>
      </p:sp>
      <p:pic>
        <p:nvPicPr>
          <p:cNvPr id="4" name="Picture 3">
            <a:extLst>
              <a:ext uri="{FF2B5EF4-FFF2-40B4-BE49-F238E27FC236}">
                <a16:creationId xmlns:a16="http://schemas.microsoft.com/office/drawing/2014/main" id="{CFD3F314-F11F-B0C4-2853-FC030992C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024" y="1316297"/>
            <a:ext cx="1508125" cy="1447800"/>
          </a:xfrm>
          <a:prstGeom prst="rect">
            <a:avLst/>
          </a:prstGeom>
        </p:spPr>
      </p:pic>
    </p:spTree>
    <p:extLst>
      <p:ext uri="{BB962C8B-B14F-4D97-AF65-F5344CB8AC3E}">
        <p14:creationId xmlns:p14="http://schemas.microsoft.com/office/powerpoint/2010/main" val="3348083636"/>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762000"/>
            <a:ext cx="10439400" cy="5486400"/>
            <a:chOff x="609600" y="762000"/>
            <a:chExt cx="7620000" cy="5021961"/>
          </a:xfrm>
        </p:grpSpPr>
        <p:pic>
          <p:nvPicPr>
            <p:cNvPr id="5122" name="Picture 2" descr="D:\download_25102012\buoisangquenoi\4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83336"/>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ownload_25102012\buoisangquenoi\4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685800"/>
            <a:ext cx="10668000" cy="5562600"/>
            <a:chOff x="685800" y="685800"/>
            <a:chExt cx="7620000" cy="5000625"/>
          </a:xfrm>
        </p:grpSpPr>
        <p:pic>
          <p:nvPicPr>
            <p:cNvPr id="6146" name="Picture 2" descr="D:\download_25102012\buoisangquenoi\5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wnload_25102012\buoisangquenoi\5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812CDE60-B15D-4204-BA57-8F0A673C5EF6}"/>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60" y="102476"/>
            <a:ext cx="12081640" cy="6653048"/>
          </a:xfrm>
          <a:prstGeom prst="rect">
            <a:avLst/>
          </a:prstGeom>
        </p:spPr>
      </p:pic>
      <p:grpSp>
        <p:nvGrpSpPr>
          <p:cNvPr id="18" name="Nhóm 17">
            <a:extLst>
              <a:ext uri="{FF2B5EF4-FFF2-40B4-BE49-F238E27FC236}">
                <a16:creationId xmlns:a16="http://schemas.microsoft.com/office/drawing/2014/main" id="{1BAC52F8-30C4-4421-89DE-7DC2FC2E5A6B}"/>
              </a:ext>
            </a:extLst>
          </p:cNvPr>
          <p:cNvGrpSpPr/>
          <p:nvPr/>
        </p:nvGrpSpPr>
        <p:grpSpPr>
          <a:xfrm>
            <a:off x="2320849" y="478056"/>
            <a:ext cx="8148560" cy="1205555"/>
            <a:chOff x="2334126" y="465221"/>
            <a:chExt cx="7523748" cy="1205555"/>
          </a:xfrm>
        </p:grpSpPr>
        <p:sp>
          <p:nvSpPr>
            <p:cNvPr id="3" name="Hình chữ nhật: Góc Tròn 2">
              <a:extLst>
                <a:ext uri="{FF2B5EF4-FFF2-40B4-BE49-F238E27FC236}">
                  <a16:creationId xmlns:a16="http://schemas.microsoft.com/office/drawing/2014/main" id="{6C35450F-B0C8-4822-8F70-A510CDA497FC}"/>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5B8EBF8A-4A67-405F-8A00-6246B94CC8A2}"/>
                </a:ext>
              </a:extLst>
            </p:cNvPr>
            <p:cNvSpPr txBox="1"/>
            <p:nvPr/>
          </p:nvSpPr>
          <p:spPr>
            <a:xfrm>
              <a:off x="2494547" y="593558"/>
              <a:ext cx="7202906" cy="1077218"/>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vừa đọc cho các con nghe bài thơ gì?</a:t>
              </a:r>
            </a:p>
          </p:txBody>
        </p:sp>
      </p:grpSp>
      <p:grpSp>
        <p:nvGrpSpPr>
          <p:cNvPr id="6" name="Nhóm 5">
            <a:extLst>
              <a:ext uri="{FF2B5EF4-FFF2-40B4-BE49-F238E27FC236}">
                <a16:creationId xmlns:a16="http://schemas.microsoft.com/office/drawing/2014/main" id="{A4D41768-CEC2-47F4-B160-1319972D2518}"/>
              </a:ext>
            </a:extLst>
          </p:cNvPr>
          <p:cNvGrpSpPr/>
          <p:nvPr/>
        </p:nvGrpSpPr>
        <p:grpSpPr>
          <a:xfrm>
            <a:off x="2098704" y="1792558"/>
            <a:ext cx="2751220" cy="4419600"/>
            <a:chOff x="2098704" y="1792558"/>
            <a:chExt cx="2751220" cy="4419600"/>
          </a:xfrm>
        </p:grpSpPr>
        <p:grpSp>
          <p:nvGrpSpPr>
            <p:cNvPr id="19" name="Nhóm 18">
              <a:extLst>
                <a:ext uri="{FF2B5EF4-FFF2-40B4-BE49-F238E27FC236}">
                  <a16:creationId xmlns:a16="http://schemas.microsoft.com/office/drawing/2014/main" id="{7EEA78B0-502F-4F15-8C64-DF102F93D10F}"/>
                </a:ext>
              </a:extLst>
            </p:cNvPr>
            <p:cNvGrpSpPr/>
            <p:nvPr/>
          </p:nvGrpSpPr>
          <p:grpSpPr>
            <a:xfrm>
              <a:off x="2098704" y="1792558"/>
              <a:ext cx="2751220" cy="4419600"/>
              <a:chOff x="2037347" y="1844842"/>
              <a:chExt cx="2751220" cy="4419600"/>
            </a:xfrm>
          </p:grpSpPr>
          <p:sp>
            <p:nvSpPr>
              <p:cNvPr id="9" name="Hình chữ nhật: Góc Tròn 8">
                <a:extLst>
                  <a:ext uri="{FF2B5EF4-FFF2-40B4-BE49-F238E27FC236}">
                    <a16:creationId xmlns:a16="http://schemas.microsoft.com/office/drawing/2014/main" id="{6F8AC04D-79BB-4070-A055-AF9AC35EC1A8}"/>
                  </a:ext>
                </a:extLst>
              </p:cNvPr>
              <p:cNvSpPr/>
              <p:nvPr/>
            </p:nvSpPr>
            <p:spPr>
              <a:xfrm>
                <a:off x="2037347"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CEBA6F0A-FA81-4569-A46C-B3D2A6281DA4}"/>
                  </a:ext>
                </a:extLst>
              </p:cNvPr>
              <p:cNvSpPr txBox="1"/>
              <p:nvPr/>
            </p:nvSpPr>
            <p:spPr>
              <a:xfrm>
                <a:off x="2045367" y="2518676"/>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“Buổi sáng quê nội”</a:t>
                </a:r>
              </a:p>
            </p:txBody>
          </p:sp>
        </p:grpSp>
        <p:sp>
          <p:nvSpPr>
            <p:cNvPr id="23" name="Hộp Văn bản 22">
              <a:extLst>
                <a:ext uri="{FF2B5EF4-FFF2-40B4-BE49-F238E27FC236}">
                  <a16:creationId xmlns:a16="http://schemas.microsoft.com/office/drawing/2014/main" id="{D58735D3-69E3-4029-BCC8-45EA13F014D5}"/>
                </a:ext>
              </a:extLst>
            </p:cNvPr>
            <p:cNvSpPr txBox="1"/>
            <p:nvPr/>
          </p:nvSpPr>
          <p:spPr>
            <a:xfrm>
              <a:off x="2958293" y="1792558"/>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7" name="Nhóm 6">
            <a:extLst>
              <a:ext uri="{FF2B5EF4-FFF2-40B4-BE49-F238E27FC236}">
                <a16:creationId xmlns:a16="http://schemas.microsoft.com/office/drawing/2014/main" id="{A24D9CB3-816D-4DB2-A0A4-061C23CFF7B4}"/>
              </a:ext>
            </a:extLst>
          </p:cNvPr>
          <p:cNvGrpSpPr/>
          <p:nvPr/>
        </p:nvGrpSpPr>
        <p:grpSpPr>
          <a:xfrm>
            <a:off x="5415268" y="1704341"/>
            <a:ext cx="2743200" cy="4507817"/>
            <a:chOff x="5415268" y="1704341"/>
            <a:chExt cx="2743200" cy="4507817"/>
          </a:xfrm>
        </p:grpSpPr>
        <p:grpSp>
          <p:nvGrpSpPr>
            <p:cNvPr id="20" name="Nhóm 19">
              <a:extLst>
                <a:ext uri="{FF2B5EF4-FFF2-40B4-BE49-F238E27FC236}">
                  <a16:creationId xmlns:a16="http://schemas.microsoft.com/office/drawing/2014/main" id="{42C97656-F3BC-4B72-ADEE-B9213FB8BD72}"/>
                </a:ext>
              </a:extLst>
            </p:cNvPr>
            <p:cNvGrpSpPr/>
            <p:nvPr/>
          </p:nvGrpSpPr>
          <p:grpSpPr>
            <a:xfrm>
              <a:off x="5415268" y="1792558"/>
              <a:ext cx="2743200" cy="4419600"/>
              <a:chOff x="5335935" y="1844842"/>
              <a:chExt cx="2743200" cy="4419600"/>
            </a:xfrm>
          </p:grpSpPr>
          <p:sp>
            <p:nvSpPr>
              <p:cNvPr id="10" name="Hình chữ nhật: Góc Tròn 9">
                <a:extLst>
                  <a:ext uri="{FF2B5EF4-FFF2-40B4-BE49-F238E27FC236}">
                    <a16:creationId xmlns:a16="http://schemas.microsoft.com/office/drawing/2014/main" id="{5B9B2257-B0DF-4667-BE9F-A5E25360763F}"/>
                  </a:ext>
                </a:extLst>
              </p:cNvPr>
              <p:cNvSpPr/>
              <p:nvPr/>
            </p:nvSpPr>
            <p:spPr>
              <a:xfrm>
                <a:off x="5335935"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E20208E5-D4AF-41B3-80F4-A4341B8A4B68}"/>
                  </a:ext>
                </a:extLst>
              </p:cNvPr>
              <p:cNvSpPr txBox="1"/>
              <p:nvPr/>
            </p:nvSpPr>
            <p:spPr>
              <a:xfrm>
                <a:off x="5335935" y="2381787"/>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“Giọt nắng”</a:t>
                </a:r>
              </a:p>
            </p:txBody>
          </p:sp>
        </p:grpSp>
        <p:sp>
          <p:nvSpPr>
            <p:cNvPr id="24" name="Hộp Văn bản 23">
              <a:extLst>
                <a:ext uri="{FF2B5EF4-FFF2-40B4-BE49-F238E27FC236}">
                  <a16:creationId xmlns:a16="http://schemas.microsoft.com/office/drawing/2014/main" id="{F3FEC54A-7807-448E-9CB5-80913D498220}"/>
                </a:ext>
              </a:extLst>
            </p:cNvPr>
            <p:cNvSpPr txBox="1"/>
            <p:nvPr/>
          </p:nvSpPr>
          <p:spPr>
            <a:xfrm>
              <a:off x="6177549" y="1704341"/>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8" name="Nhóm 7">
            <a:extLst>
              <a:ext uri="{FF2B5EF4-FFF2-40B4-BE49-F238E27FC236}">
                <a16:creationId xmlns:a16="http://schemas.microsoft.com/office/drawing/2014/main" id="{B88A4041-2AA7-4353-853F-DF68BA354DF2}"/>
              </a:ext>
            </a:extLst>
          </p:cNvPr>
          <p:cNvGrpSpPr/>
          <p:nvPr/>
        </p:nvGrpSpPr>
        <p:grpSpPr>
          <a:xfrm>
            <a:off x="8634523" y="1792557"/>
            <a:ext cx="2743200" cy="4457503"/>
            <a:chOff x="8634523" y="1792557"/>
            <a:chExt cx="2743200" cy="4457503"/>
          </a:xfrm>
        </p:grpSpPr>
        <p:grpSp>
          <p:nvGrpSpPr>
            <p:cNvPr id="21" name="Nhóm 20">
              <a:extLst>
                <a:ext uri="{FF2B5EF4-FFF2-40B4-BE49-F238E27FC236}">
                  <a16:creationId xmlns:a16="http://schemas.microsoft.com/office/drawing/2014/main" id="{3C66887C-31E2-4C06-A7A1-33EB56E5AE05}"/>
                </a:ext>
              </a:extLst>
            </p:cNvPr>
            <p:cNvGrpSpPr/>
            <p:nvPr/>
          </p:nvGrpSpPr>
          <p:grpSpPr>
            <a:xfrm>
              <a:off x="8634523" y="1830460"/>
              <a:ext cx="2743200" cy="4419600"/>
              <a:chOff x="8634523" y="1830460"/>
              <a:chExt cx="2743200" cy="4419600"/>
            </a:xfrm>
          </p:grpSpPr>
          <p:sp>
            <p:nvSpPr>
              <p:cNvPr id="11" name="Hình chữ nhật: Góc Tròn 10">
                <a:extLst>
                  <a:ext uri="{FF2B5EF4-FFF2-40B4-BE49-F238E27FC236}">
                    <a16:creationId xmlns:a16="http://schemas.microsoft.com/office/drawing/2014/main" id="{C848FDA9-3920-41FC-B7A1-56005D70A166}"/>
                  </a:ext>
                </a:extLst>
              </p:cNvPr>
              <p:cNvSpPr/>
              <p:nvPr/>
            </p:nvSpPr>
            <p:spPr>
              <a:xfrm>
                <a:off x="8634523" y="1830460"/>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81014BEA-15AF-49FC-891F-CDBA6F187230}"/>
                  </a:ext>
                </a:extLst>
              </p:cNvPr>
              <p:cNvSpPr txBox="1"/>
              <p:nvPr/>
            </p:nvSpPr>
            <p:spPr>
              <a:xfrm>
                <a:off x="8634523" y="2562136"/>
                <a:ext cx="2743200" cy="523220"/>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“Về quê”</a:t>
                </a:r>
              </a:p>
            </p:txBody>
          </p:sp>
        </p:grpSp>
        <p:sp>
          <p:nvSpPr>
            <p:cNvPr id="25" name="Hộp Văn bản 24">
              <a:extLst>
                <a:ext uri="{FF2B5EF4-FFF2-40B4-BE49-F238E27FC236}">
                  <a16:creationId xmlns:a16="http://schemas.microsoft.com/office/drawing/2014/main" id="{AC64D77D-7313-4DD8-9278-E7E8EEA357F0}"/>
                </a:ext>
              </a:extLst>
            </p:cNvPr>
            <p:cNvSpPr txBox="1"/>
            <p:nvPr/>
          </p:nvSpPr>
          <p:spPr>
            <a:xfrm>
              <a:off x="9426232" y="1792557"/>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26" name="Hình ảnh 25" descr="Ảnh có chứa văn bản&#10;&#10;Mô tả được tạo tự động">
            <a:extLst>
              <a:ext uri="{FF2B5EF4-FFF2-40B4-BE49-F238E27FC236}">
                <a16:creationId xmlns:a16="http://schemas.microsoft.com/office/drawing/2014/main" id="{AC67DBF2-3CFD-45A4-B67D-B8D2C0393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714" y="934281"/>
            <a:ext cx="1716552" cy="1716552"/>
          </a:xfrm>
          <a:prstGeom prst="rect">
            <a:avLst/>
          </a:prstGeom>
        </p:spPr>
      </p:pic>
      <p:pic>
        <p:nvPicPr>
          <p:cNvPr id="27" name="Hình ảnh 26" descr="Ảnh có chứa văn bản&#10;&#10;Mô tả được tạo tự động">
            <a:extLst>
              <a:ext uri="{FF2B5EF4-FFF2-40B4-BE49-F238E27FC236}">
                <a16:creationId xmlns:a16="http://schemas.microsoft.com/office/drawing/2014/main" id="{5DB2BFCE-6E0C-4398-8727-517D2A041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28" name="Hình ảnh 27" descr="Ảnh có chứa văn bản&#10;&#10;Mô tả được tạo tự động">
            <a:extLst>
              <a:ext uri="{FF2B5EF4-FFF2-40B4-BE49-F238E27FC236}">
                <a16:creationId xmlns:a16="http://schemas.microsoft.com/office/drawing/2014/main" id="{67CAC5BD-10F5-4157-B4D1-FCCA20495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pic>
        <p:nvPicPr>
          <p:cNvPr id="16" name="Hình ảnh 15" descr="Ảnh có chứa văn bản, cỏ, cây cối, thực vật&#10;&#10;Mô tả được tạo tự động">
            <a:extLst>
              <a:ext uri="{FF2B5EF4-FFF2-40B4-BE49-F238E27FC236}">
                <a16:creationId xmlns:a16="http://schemas.microsoft.com/office/drawing/2014/main" id="{FB6C827B-38A2-EEBE-594C-F542EE80C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576" y="3881103"/>
            <a:ext cx="2431456" cy="1735159"/>
          </a:xfrm>
          <a:prstGeom prst="rect">
            <a:avLst/>
          </a:prstGeom>
        </p:spPr>
      </p:pic>
      <p:pic>
        <p:nvPicPr>
          <p:cNvPr id="22" name="Picture 2" descr="Sở Giáo Dục Và Đào Tạo Vĩnh Phúc">
            <a:extLst>
              <a:ext uri="{FF2B5EF4-FFF2-40B4-BE49-F238E27FC236}">
                <a16:creationId xmlns:a16="http://schemas.microsoft.com/office/drawing/2014/main" id="{2CB11AB3-2828-F244-4952-E31F73B9D0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510"/>
          <a:stretch/>
        </p:blipFill>
        <p:spPr bwMode="auto">
          <a:xfrm>
            <a:off x="5642724" y="3883451"/>
            <a:ext cx="2287882" cy="178642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id="{F47CCE7A-2884-86C8-96C0-0C1C77ABF7A5}"/>
              </a:ext>
            </a:extLst>
          </p:cNvPr>
          <p:cNvPicPr>
            <a:picLocks noChangeAspect="1"/>
          </p:cNvPicPr>
          <p:nvPr/>
        </p:nvPicPr>
        <p:blipFill>
          <a:blip r:embed="rId7"/>
          <a:stretch>
            <a:fillRect/>
          </a:stretch>
        </p:blipFill>
        <p:spPr>
          <a:xfrm>
            <a:off x="8693925" y="3926060"/>
            <a:ext cx="2507475" cy="1800476"/>
          </a:xfrm>
          <a:prstGeom prst="rect">
            <a:avLst/>
          </a:prstGeom>
        </p:spPr>
      </p:pic>
    </p:spTree>
    <p:extLst>
      <p:ext uri="{BB962C8B-B14F-4D97-AF65-F5344CB8AC3E}">
        <p14:creationId xmlns:p14="http://schemas.microsoft.com/office/powerpoint/2010/main" val="657227602"/>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8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13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17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16" presetClass="exit" presetSubtype="21" fill="hold" nodeType="withEffect">
                                  <p:stCondLst>
                                    <p:cond delay="3100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6" presetClass="exit" presetSubtype="21" fill="hold" nodeType="withEffect">
                                  <p:stCondLst>
                                    <p:cond delay="3100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31" presetClass="entr" presetSubtype="0" fill="hold" nodeType="withEffect">
                                  <p:stCondLst>
                                    <p:cond delay="3100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par>
                                <p:cTn id="41" presetID="32" presetClass="emph" presetSubtype="0" repeatCount="indefinite" fill="hold" nodeType="withEffect">
                                  <p:stCondLst>
                                    <p:cond delay="31000"/>
                                  </p:stCondLst>
                                  <p:childTnLst>
                                    <p:animRot by="120000">
                                      <p:cBhvr>
                                        <p:cTn id="42" dur="100" fill="hold">
                                          <p:stCondLst>
                                            <p:cond delay="0"/>
                                          </p:stCondLst>
                                        </p:cTn>
                                        <p:tgtEl>
                                          <p:spTgt spid="26"/>
                                        </p:tgtEl>
                                        <p:attrNameLst>
                                          <p:attrName>r</p:attrName>
                                        </p:attrNameLst>
                                      </p:cBhvr>
                                    </p:animRot>
                                    <p:animRot by="-240000">
                                      <p:cBhvr>
                                        <p:cTn id="43" dur="200" fill="hold">
                                          <p:stCondLst>
                                            <p:cond delay="200"/>
                                          </p:stCondLst>
                                        </p:cTn>
                                        <p:tgtEl>
                                          <p:spTgt spid="26"/>
                                        </p:tgtEl>
                                        <p:attrNameLst>
                                          <p:attrName>r</p:attrName>
                                        </p:attrNameLst>
                                      </p:cBhvr>
                                    </p:animRot>
                                    <p:animRot by="240000">
                                      <p:cBhvr>
                                        <p:cTn id="44" dur="200" fill="hold">
                                          <p:stCondLst>
                                            <p:cond delay="400"/>
                                          </p:stCondLst>
                                        </p:cTn>
                                        <p:tgtEl>
                                          <p:spTgt spid="26"/>
                                        </p:tgtEl>
                                        <p:attrNameLst>
                                          <p:attrName>r</p:attrName>
                                        </p:attrNameLst>
                                      </p:cBhvr>
                                    </p:animRot>
                                    <p:animRot by="-240000">
                                      <p:cBhvr>
                                        <p:cTn id="45" dur="200" fill="hold">
                                          <p:stCondLst>
                                            <p:cond delay="600"/>
                                          </p:stCondLst>
                                        </p:cTn>
                                        <p:tgtEl>
                                          <p:spTgt spid="26"/>
                                        </p:tgtEl>
                                        <p:attrNameLst>
                                          <p:attrName>r</p:attrName>
                                        </p:attrNameLst>
                                      </p:cBhvr>
                                    </p:animRot>
                                    <p:animRot by="120000">
                                      <p:cBhvr>
                                        <p:cTn id="4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BD1DAE1-124C-4007-ADF1-BA8C6F2D6500}"/>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102476"/>
            <a:ext cx="12081640" cy="6653048"/>
          </a:xfrm>
          <a:prstGeom prst="rect">
            <a:avLst/>
          </a:prstGeom>
        </p:spPr>
      </p:pic>
      <p:grpSp>
        <p:nvGrpSpPr>
          <p:cNvPr id="3" name="Nhóm 2">
            <a:extLst>
              <a:ext uri="{FF2B5EF4-FFF2-40B4-BE49-F238E27FC236}">
                <a16:creationId xmlns:a16="http://schemas.microsoft.com/office/drawing/2014/main" id="{C392D708-49E6-4131-B5E3-2012860A314C}"/>
              </a:ext>
            </a:extLst>
          </p:cNvPr>
          <p:cNvGrpSpPr/>
          <p:nvPr/>
        </p:nvGrpSpPr>
        <p:grpSpPr>
          <a:xfrm>
            <a:off x="2785240" y="237424"/>
            <a:ext cx="7523748" cy="994611"/>
            <a:chOff x="2334126" y="465221"/>
            <a:chExt cx="7523748" cy="994611"/>
          </a:xfrm>
        </p:grpSpPr>
        <p:sp>
          <p:nvSpPr>
            <p:cNvPr id="4" name="Hình chữ nhật: Góc Tròn 3">
              <a:extLst>
                <a:ext uri="{FF2B5EF4-FFF2-40B4-BE49-F238E27FC236}">
                  <a16:creationId xmlns:a16="http://schemas.microsoft.com/office/drawing/2014/main" id="{7A0D161E-519B-4F40-B44C-5CF69D097808}"/>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DCD49BE8-964D-428E-9659-E12258031D8B}"/>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Bài thơ do ai sáng tác?</a:t>
              </a:r>
            </a:p>
          </p:txBody>
        </p:sp>
      </p:grpSp>
      <p:grpSp>
        <p:nvGrpSpPr>
          <p:cNvPr id="19" name="Nhóm 18">
            <a:extLst>
              <a:ext uri="{FF2B5EF4-FFF2-40B4-BE49-F238E27FC236}">
                <a16:creationId xmlns:a16="http://schemas.microsoft.com/office/drawing/2014/main" id="{80B23C35-AFB8-4DEF-BA32-2D8DB10E7D8E}"/>
              </a:ext>
            </a:extLst>
          </p:cNvPr>
          <p:cNvGrpSpPr/>
          <p:nvPr/>
        </p:nvGrpSpPr>
        <p:grpSpPr>
          <a:xfrm>
            <a:off x="2926857" y="1620207"/>
            <a:ext cx="6513095" cy="1171074"/>
            <a:chOff x="2945661" y="1450937"/>
            <a:chExt cx="6513095" cy="1684421"/>
          </a:xfrm>
        </p:grpSpPr>
        <p:sp>
          <p:nvSpPr>
            <p:cNvPr id="17" name="Hình chữ nhật: Góc Tròn 16">
              <a:extLst>
                <a:ext uri="{FF2B5EF4-FFF2-40B4-BE49-F238E27FC236}">
                  <a16:creationId xmlns:a16="http://schemas.microsoft.com/office/drawing/2014/main" id="{B35D96E1-59CB-494B-B192-657BFA328497}"/>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4D4D16BF-9003-4A41-AA8E-2FBB4B80BA5E}"/>
                </a:ext>
              </a:extLst>
            </p:cNvPr>
            <p:cNvSpPr txBox="1"/>
            <p:nvPr/>
          </p:nvSpPr>
          <p:spPr>
            <a:xfrm>
              <a:off x="2958293" y="1652623"/>
              <a:ext cx="1389579" cy="1195269"/>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6" name="Nhóm 25">
            <a:extLst>
              <a:ext uri="{FF2B5EF4-FFF2-40B4-BE49-F238E27FC236}">
                <a16:creationId xmlns:a16="http://schemas.microsoft.com/office/drawing/2014/main" id="{4046CAC9-7753-415F-A81D-408AD5A3FC30}"/>
              </a:ext>
            </a:extLst>
          </p:cNvPr>
          <p:cNvGrpSpPr/>
          <p:nvPr/>
        </p:nvGrpSpPr>
        <p:grpSpPr>
          <a:xfrm>
            <a:off x="2939489" y="4618400"/>
            <a:ext cx="6513095" cy="1372473"/>
            <a:chOff x="2945661" y="1450937"/>
            <a:chExt cx="6513095" cy="1684421"/>
          </a:xfrm>
        </p:grpSpPr>
        <p:sp>
          <p:nvSpPr>
            <p:cNvPr id="27" name="Hình chữ nhật: Góc Tròn 26">
              <a:extLst>
                <a:ext uri="{FF2B5EF4-FFF2-40B4-BE49-F238E27FC236}">
                  <a16:creationId xmlns:a16="http://schemas.microsoft.com/office/drawing/2014/main" id="{FC5C1244-619B-4DEC-A47C-BDF751EFEC0B}"/>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B26ECDF2-BA19-4166-AAB6-239D11B8603B}"/>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33" name="Hình ảnh 32" descr="Ảnh có chứa văn bản&#10;&#10;Mô tả được tạo tự động">
            <a:extLst>
              <a:ext uri="{FF2B5EF4-FFF2-40B4-BE49-F238E27FC236}">
                <a16:creationId xmlns:a16="http://schemas.microsoft.com/office/drawing/2014/main" id="{01FE8E66-EB98-4F1D-BCC4-DEEE01C0A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547" y="2894026"/>
            <a:ext cx="1716552" cy="1716552"/>
          </a:xfrm>
          <a:prstGeom prst="rect">
            <a:avLst/>
          </a:prstGeom>
        </p:spPr>
      </p:pic>
      <p:pic>
        <p:nvPicPr>
          <p:cNvPr id="35" name="Hình ảnh 34" descr="Ảnh có chứa văn bản&#10;&#10;Mô tả được tạo tự động">
            <a:extLst>
              <a:ext uri="{FF2B5EF4-FFF2-40B4-BE49-F238E27FC236}">
                <a16:creationId xmlns:a16="http://schemas.microsoft.com/office/drawing/2014/main" id="{E4B36EE1-37D0-45C2-9C9C-E22FFAE05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38" name="Hình ảnh 37" descr="Ảnh có chứa văn bản&#10;&#10;Mô tả được tạo tự động">
            <a:extLst>
              <a:ext uri="{FF2B5EF4-FFF2-40B4-BE49-F238E27FC236}">
                <a16:creationId xmlns:a16="http://schemas.microsoft.com/office/drawing/2014/main" id="{8865CD1A-87F1-4B37-99B5-29336E89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grpSp>
        <p:nvGrpSpPr>
          <p:cNvPr id="14" name="Nhóm 13">
            <a:extLst>
              <a:ext uri="{FF2B5EF4-FFF2-40B4-BE49-F238E27FC236}">
                <a16:creationId xmlns:a16="http://schemas.microsoft.com/office/drawing/2014/main" id="{B682A751-4374-FB9A-65BD-21B164035C8E}"/>
              </a:ext>
            </a:extLst>
          </p:cNvPr>
          <p:cNvGrpSpPr/>
          <p:nvPr/>
        </p:nvGrpSpPr>
        <p:grpSpPr>
          <a:xfrm>
            <a:off x="2926857" y="3066066"/>
            <a:ext cx="6513096" cy="1372473"/>
            <a:chOff x="2926857" y="3066066"/>
            <a:chExt cx="6513096" cy="1372473"/>
          </a:xfrm>
        </p:grpSpPr>
        <p:grpSp>
          <p:nvGrpSpPr>
            <p:cNvPr id="20" name="Nhóm 19">
              <a:extLst>
                <a:ext uri="{FF2B5EF4-FFF2-40B4-BE49-F238E27FC236}">
                  <a16:creationId xmlns:a16="http://schemas.microsoft.com/office/drawing/2014/main" id="{65D7D068-DF03-4325-8BDB-5D54D95EB9B9}"/>
                </a:ext>
              </a:extLst>
            </p:cNvPr>
            <p:cNvGrpSpPr/>
            <p:nvPr/>
          </p:nvGrpSpPr>
          <p:grpSpPr>
            <a:xfrm>
              <a:off x="2926857" y="3066066"/>
              <a:ext cx="6513095" cy="1372473"/>
              <a:chOff x="2945661" y="1450937"/>
              <a:chExt cx="6513095" cy="1684421"/>
            </a:xfrm>
          </p:grpSpPr>
          <p:sp>
            <p:nvSpPr>
              <p:cNvPr id="21" name="Hình chữ nhật: Góc Tròn 20">
                <a:extLst>
                  <a:ext uri="{FF2B5EF4-FFF2-40B4-BE49-F238E27FC236}">
                    <a16:creationId xmlns:a16="http://schemas.microsoft.com/office/drawing/2014/main" id="{21E755AE-1130-487B-85B9-F8C4CF798491}"/>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AF9E56A9-9DAC-461E-9FED-439CFC5ACBD0}"/>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sp>
          <p:nvSpPr>
            <p:cNvPr id="10" name="Hộp Văn bản 9">
              <a:extLst>
                <a:ext uri="{FF2B5EF4-FFF2-40B4-BE49-F238E27FC236}">
                  <a16:creationId xmlns:a16="http://schemas.microsoft.com/office/drawing/2014/main" id="{9996C547-CDE8-A497-DCB7-BE248C5BCCC4}"/>
                </a:ext>
              </a:extLst>
            </p:cNvPr>
            <p:cNvSpPr txBox="1"/>
            <p:nvPr/>
          </p:nvSpPr>
          <p:spPr>
            <a:xfrm>
              <a:off x="3733801" y="3429000"/>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Nguyễn Lãm Thắng?</a:t>
              </a:r>
            </a:p>
          </p:txBody>
        </p:sp>
      </p:grpSp>
      <p:sp>
        <p:nvSpPr>
          <p:cNvPr id="11" name="Hộp Văn bản 10">
            <a:extLst>
              <a:ext uri="{FF2B5EF4-FFF2-40B4-BE49-F238E27FC236}">
                <a16:creationId xmlns:a16="http://schemas.microsoft.com/office/drawing/2014/main" id="{2D1E4FFE-C4C5-4CE0-FA2B-9030CB107FDB}"/>
              </a:ext>
            </a:extLst>
          </p:cNvPr>
          <p:cNvSpPr txBox="1"/>
          <p:nvPr/>
        </p:nvSpPr>
        <p:spPr>
          <a:xfrm>
            <a:off x="4031434" y="1902847"/>
            <a:ext cx="5706152" cy="584775"/>
          </a:xfrm>
          <a:prstGeom prst="rect">
            <a:avLst/>
          </a:prstGeom>
          <a:noFill/>
        </p:spPr>
        <p:txBody>
          <a:bodyPr wrap="squar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Nhà thơ Bùi Thị Tình?</a:t>
            </a:r>
          </a:p>
        </p:txBody>
      </p:sp>
      <p:sp>
        <p:nvSpPr>
          <p:cNvPr id="13" name="Hộp Văn bản 12">
            <a:extLst>
              <a:ext uri="{FF2B5EF4-FFF2-40B4-BE49-F238E27FC236}">
                <a16:creationId xmlns:a16="http://schemas.microsoft.com/office/drawing/2014/main" id="{D1AB03D4-13B0-98DA-CF3E-451C81F5FF33}"/>
              </a:ext>
            </a:extLst>
          </p:cNvPr>
          <p:cNvSpPr txBox="1"/>
          <p:nvPr/>
        </p:nvSpPr>
        <p:spPr>
          <a:xfrm>
            <a:off x="3889649" y="4945405"/>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Đoàn Thị Lam Luyến?</a:t>
            </a:r>
          </a:p>
        </p:txBody>
      </p:sp>
    </p:spTree>
    <p:extLst>
      <p:ext uri="{BB962C8B-B14F-4D97-AF65-F5344CB8AC3E}">
        <p14:creationId xmlns:p14="http://schemas.microsoft.com/office/powerpoint/2010/main" val="72472270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 mẫu họa, búp bê&#10;&#10;Mô tả được tạo tự động">
            <a:extLst>
              <a:ext uri="{FF2B5EF4-FFF2-40B4-BE49-F238E27FC236}">
                <a16:creationId xmlns:a16="http://schemas.microsoft.com/office/drawing/2014/main" id="{D0F32F80-E23D-4E1B-8484-E195CC81A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71" y="526942"/>
            <a:ext cx="11639228" cy="5997844"/>
          </a:xfrm>
          <a:prstGeom prst="rect">
            <a:avLst/>
          </a:prstGeom>
        </p:spPr>
      </p:pic>
      <p:grpSp>
        <p:nvGrpSpPr>
          <p:cNvPr id="5" name="Nhóm 4">
            <a:extLst>
              <a:ext uri="{FF2B5EF4-FFF2-40B4-BE49-F238E27FC236}">
                <a16:creationId xmlns:a16="http://schemas.microsoft.com/office/drawing/2014/main" id="{92BA8C32-7310-4D31-B0AB-42DFD3B5F9D0}"/>
              </a:ext>
            </a:extLst>
          </p:cNvPr>
          <p:cNvGrpSpPr/>
          <p:nvPr/>
        </p:nvGrpSpPr>
        <p:grpSpPr>
          <a:xfrm>
            <a:off x="3008779" y="2931694"/>
            <a:ext cx="6148612" cy="994611"/>
            <a:chOff x="2334126" y="465221"/>
            <a:chExt cx="7523748" cy="994611"/>
          </a:xfrm>
        </p:grpSpPr>
        <p:sp>
          <p:nvSpPr>
            <p:cNvPr id="6" name="Hình chữ nhật: Góc Tròn 5">
              <a:extLst>
                <a:ext uri="{FF2B5EF4-FFF2-40B4-BE49-F238E27FC236}">
                  <a16:creationId xmlns:a16="http://schemas.microsoft.com/office/drawing/2014/main" id="{62E84274-250E-4817-8340-84AADCCCD505}"/>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DA70475-92DE-4485-93A6-0D47D519A20A}"/>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đọc thơ lần 2 cho trẻ</a:t>
              </a:r>
            </a:p>
          </p:txBody>
        </p:sp>
      </p:grpSp>
    </p:spTree>
    <p:extLst>
      <p:ext uri="{BB962C8B-B14F-4D97-AF65-F5344CB8AC3E}">
        <p14:creationId xmlns:p14="http://schemas.microsoft.com/office/powerpoint/2010/main" val="18907022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578882"/>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 ĐÀM THOẠI</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6581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3">
            <a:extLst>
              <a:ext uri="{28A0092B-C50C-407E-A947-70E740481C1C}">
                <a14:useLocalDpi xmlns:a14="http://schemas.microsoft.com/office/drawing/2010/main" val="0"/>
              </a:ext>
            </a:extLst>
          </a:blip>
          <a:srcRect l="2392" t="12316" r="2629" b="12698"/>
          <a:stretch/>
        </p:blipFill>
        <p:spPr>
          <a:xfrm>
            <a:off x="-14778" y="5923"/>
            <a:ext cx="12081640" cy="6653048"/>
          </a:xfrm>
          <a:prstGeom prst="rect">
            <a:avLst/>
          </a:prstGeom>
        </p:spPr>
      </p:pic>
      <p:grpSp>
        <p:nvGrpSpPr>
          <p:cNvPr id="3" name="Nhóm 2">
            <a:extLst>
              <a:ext uri="{FF2B5EF4-FFF2-40B4-BE49-F238E27FC236}">
                <a16:creationId xmlns:a16="http://schemas.microsoft.com/office/drawing/2014/main" id="{6C784266-233F-44B3-AC0A-849F6889B45B}"/>
              </a:ext>
            </a:extLst>
          </p:cNvPr>
          <p:cNvGrpSpPr/>
          <p:nvPr/>
        </p:nvGrpSpPr>
        <p:grpSpPr>
          <a:xfrm>
            <a:off x="1860884" y="86070"/>
            <a:ext cx="9625263" cy="875434"/>
            <a:chOff x="2334126" y="465221"/>
            <a:chExt cx="7523748" cy="994611"/>
          </a:xfrm>
        </p:grpSpPr>
        <p:sp>
          <p:nvSpPr>
            <p:cNvPr id="4" name="Hình chữ nhật: Góc Tròn 3">
              <a:extLst>
                <a:ext uri="{FF2B5EF4-FFF2-40B4-BE49-F238E27FC236}">
                  <a16:creationId xmlns:a16="http://schemas.microsoft.com/office/drawing/2014/main" id="{BD11C26B-BC16-4896-935F-A32445BEDA4A}"/>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85C6181E-1FB1-4978-9F20-BF6D9C658602}"/>
                </a:ext>
              </a:extLst>
            </p:cNvPr>
            <p:cNvSpPr txBox="1"/>
            <p:nvPr/>
          </p:nvSpPr>
          <p:spPr>
            <a:xfrm>
              <a:off x="2494548" y="593558"/>
              <a:ext cx="7128208" cy="611932"/>
            </a:xfrm>
            <a:prstGeom prst="rect">
              <a:avLst/>
            </a:prstGeom>
            <a:noFill/>
          </p:spPr>
          <p:txBody>
            <a:bodyPr wrap="square" rtlCol="0">
              <a:spAutoFit/>
            </a:bodyPr>
            <a:lstStyle/>
            <a:p>
              <a:pPr algn="ctr"/>
              <a:r>
                <a:rPr lang="vi-VN" sz="2900" b="0" i="0">
                  <a:solidFill>
                    <a:srgbClr val="3C3C3C"/>
                  </a:solidFill>
                  <a:effectLst/>
                  <a:latin typeface="Roboto Condensed" panose="02000000000000000000" pitchFamily="2" charset="0"/>
                </a:rPr>
                <a:t>- Khi mặt trời chưa dậy nội đã làm những công việc gì?</a:t>
              </a:r>
              <a:endParaRPr lang="en-US" sz="2900"/>
            </a:p>
          </p:txBody>
        </p:sp>
      </p:grpSp>
      <p:grpSp>
        <p:nvGrpSpPr>
          <p:cNvPr id="19" name="Nhóm 18">
            <a:extLst>
              <a:ext uri="{FF2B5EF4-FFF2-40B4-BE49-F238E27FC236}">
                <a16:creationId xmlns:a16="http://schemas.microsoft.com/office/drawing/2014/main" id="{77B02617-3BBA-427E-B1C0-385B0228619D}"/>
              </a:ext>
            </a:extLst>
          </p:cNvPr>
          <p:cNvGrpSpPr/>
          <p:nvPr/>
        </p:nvGrpSpPr>
        <p:grpSpPr>
          <a:xfrm>
            <a:off x="6449270" y="5257195"/>
            <a:ext cx="5373762" cy="1096949"/>
            <a:chOff x="3529262" y="1363578"/>
            <a:chExt cx="4684295" cy="942938"/>
          </a:xfrm>
        </p:grpSpPr>
        <p:grpSp>
          <p:nvGrpSpPr>
            <p:cNvPr id="20" name="Nhóm 19">
              <a:extLst>
                <a:ext uri="{FF2B5EF4-FFF2-40B4-BE49-F238E27FC236}">
                  <a16:creationId xmlns:a16="http://schemas.microsoft.com/office/drawing/2014/main" id="{55931AA3-A2E2-4368-AEA0-75DDD30EC643}"/>
                </a:ext>
              </a:extLst>
            </p:cNvPr>
            <p:cNvGrpSpPr/>
            <p:nvPr/>
          </p:nvGrpSpPr>
          <p:grpSpPr>
            <a:xfrm>
              <a:off x="3529262" y="1363578"/>
              <a:ext cx="4684295" cy="942938"/>
              <a:chOff x="2358189" y="1427747"/>
              <a:chExt cx="4684295"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871537" y="1649104"/>
                <a:ext cx="4163787" cy="632448"/>
              </a:xfrm>
              <a:prstGeom prst="ellipse">
                <a:avLst/>
              </a:prstGeom>
              <a:noFill/>
            </p:spPr>
            <p:txBody>
              <a:bodyPr wrap="square" rtlCol="0">
                <a:spAutoFit/>
              </a:bodyPr>
              <a:lstStyle/>
              <a:p>
                <a:r>
                  <a:rPr lang="en-US" sz="2800">
                    <a:solidFill>
                      <a:srgbClr val="000000"/>
                    </a:solidFill>
                    <a:latin typeface="Times New Roman" panose="02020603050405020304" pitchFamily="18" charset="0"/>
                  </a:rPr>
                  <a:t>Nội đi ra ruộng</a:t>
                </a:r>
                <a:endParaRPr lang="en-US" sz="2800"/>
              </a:p>
            </p:txBody>
          </p:sp>
        </p:grpSp>
        <p:sp>
          <p:nvSpPr>
            <p:cNvPr id="21" name="Hộp Văn bản 20">
              <a:extLst>
                <a:ext uri="{FF2B5EF4-FFF2-40B4-BE49-F238E27FC236}">
                  <a16:creationId xmlns:a16="http://schemas.microsoft.com/office/drawing/2014/main" id="{8B4DD89A-1523-4998-9AE6-763CD52853C1}"/>
                </a:ext>
              </a:extLst>
            </p:cNvPr>
            <p:cNvSpPr txBox="1"/>
            <p:nvPr/>
          </p:nvSpPr>
          <p:spPr>
            <a:xfrm>
              <a:off x="4042610" y="1541720"/>
              <a:ext cx="641682" cy="632448"/>
            </a:xfrm>
            <a:prstGeom prst="ellipse">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grpSp>
        <p:nvGrpSpPr>
          <p:cNvPr id="14" name="Nhóm 13">
            <a:extLst>
              <a:ext uri="{FF2B5EF4-FFF2-40B4-BE49-F238E27FC236}">
                <a16:creationId xmlns:a16="http://schemas.microsoft.com/office/drawing/2014/main" id="{83405D21-20A9-40B1-AA19-C00391120536}"/>
              </a:ext>
            </a:extLst>
          </p:cNvPr>
          <p:cNvGrpSpPr/>
          <p:nvPr/>
        </p:nvGrpSpPr>
        <p:grpSpPr>
          <a:xfrm>
            <a:off x="4007147" y="3219706"/>
            <a:ext cx="4684295" cy="942938"/>
            <a:chOff x="3529262" y="1363578"/>
            <a:chExt cx="4684295" cy="942938"/>
          </a:xfrm>
        </p:grpSpPr>
        <p:grpSp>
          <p:nvGrpSpPr>
            <p:cNvPr id="15" name="Nhóm 14">
              <a:extLst>
                <a:ext uri="{FF2B5EF4-FFF2-40B4-BE49-F238E27FC236}">
                  <a16:creationId xmlns:a16="http://schemas.microsoft.com/office/drawing/2014/main" id="{860A08FE-648C-4869-9393-E60353BFD3AC}"/>
                </a:ext>
              </a:extLst>
            </p:cNvPr>
            <p:cNvGrpSpPr/>
            <p:nvPr/>
          </p:nvGrpSpPr>
          <p:grpSpPr>
            <a:xfrm>
              <a:off x="3529262" y="1363578"/>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3192378" y="1637606"/>
                <a:ext cx="3015916"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 Nội không làm gì</a:t>
                </a:r>
                <a:endParaRPr lang="en-US" sz="2800"/>
              </a:p>
            </p:txBody>
          </p:sp>
        </p:grpSp>
        <p:sp>
          <p:nvSpPr>
            <p:cNvPr id="16" name="Hộp Văn bản 15">
              <a:extLst>
                <a:ext uri="{FF2B5EF4-FFF2-40B4-BE49-F238E27FC236}">
                  <a16:creationId xmlns:a16="http://schemas.microsoft.com/office/drawing/2014/main" id="{8B2491A3-9771-4B17-89C2-7EB0C055A77F}"/>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13" name="Nhóm 12">
            <a:extLst>
              <a:ext uri="{FF2B5EF4-FFF2-40B4-BE49-F238E27FC236}">
                <a16:creationId xmlns:a16="http://schemas.microsoft.com/office/drawing/2014/main" id="{2AB387E3-F6F7-4C1A-A4B3-8E293479604C}"/>
              </a:ext>
            </a:extLst>
          </p:cNvPr>
          <p:cNvGrpSpPr/>
          <p:nvPr/>
        </p:nvGrpSpPr>
        <p:grpSpPr>
          <a:xfrm>
            <a:off x="1665000" y="1506951"/>
            <a:ext cx="4684295" cy="942938"/>
            <a:chOff x="3529262" y="1363578"/>
            <a:chExt cx="4684295" cy="942938"/>
          </a:xfrm>
        </p:grpSpPr>
        <p:grpSp>
          <p:nvGrpSpPr>
            <p:cNvPr id="10" name="Nhóm 9">
              <a:extLst>
                <a:ext uri="{FF2B5EF4-FFF2-40B4-BE49-F238E27FC236}">
                  <a16:creationId xmlns:a16="http://schemas.microsoft.com/office/drawing/2014/main" id="{2FDDB567-9882-48BE-A004-736CBDAEC903}"/>
                </a:ext>
              </a:extLst>
            </p:cNvPr>
            <p:cNvGrpSpPr/>
            <p:nvPr/>
          </p:nvGrpSpPr>
          <p:grpSpPr>
            <a:xfrm>
              <a:off x="3529262" y="1363578"/>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7" y="1637606"/>
                <a:ext cx="3749211"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Nội nấu cơm, nấu cám</a:t>
                </a:r>
                <a:endParaRPr lang="en-US" sz="2800"/>
              </a:p>
            </p:txBody>
          </p:sp>
        </p:grpSp>
        <p:sp>
          <p:nvSpPr>
            <p:cNvPr id="12" name="Hộp Văn bản 11">
              <a:extLst>
                <a:ext uri="{FF2B5EF4-FFF2-40B4-BE49-F238E27FC236}">
                  <a16:creationId xmlns:a16="http://schemas.microsoft.com/office/drawing/2014/main" id="{55A26CC2-64E8-427A-B997-4D72D91A2D78}"/>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pic>
        <p:nvPicPr>
          <p:cNvPr id="29" name="Hình ảnh 28" descr="Ảnh có chứa văn bản&#10;&#10;Mô tả được tạo tự động">
            <a:extLst>
              <a:ext uri="{FF2B5EF4-FFF2-40B4-BE49-F238E27FC236}">
                <a16:creationId xmlns:a16="http://schemas.microsoft.com/office/drawing/2014/main" id="{D57CD5CB-5E6D-4416-87D5-5B718D31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3" y="1041651"/>
            <a:ext cx="1716552" cy="1716552"/>
          </a:xfrm>
          <a:prstGeom prst="rect">
            <a:avLst/>
          </a:prstGeom>
        </p:spPr>
      </p:pic>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6902" y="1461241"/>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2585220664"/>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4900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grpSp>
        <p:nvGrpSpPr>
          <p:cNvPr id="20" name="Nhóm 19">
            <a:extLst>
              <a:ext uri="{FF2B5EF4-FFF2-40B4-BE49-F238E27FC236}">
                <a16:creationId xmlns:a16="http://schemas.microsoft.com/office/drawing/2014/main" id="{55931AA3-A2E2-4368-AEA0-75DDD30EC643}"/>
              </a:ext>
            </a:extLst>
          </p:cNvPr>
          <p:cNvGrpSpPr/>
          <p:nvPr/>
        </p:nvGrpSpPr>
        <p:grpSpPr>
          <a:xfrm>
            <a:off x="1313909" y="4558441"/>
            <a:ext cx="10582462" cy="1275315"/>
            <a:chOff x="2100622" y="1427747"/>
            <a:chExt cx="5199427"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100622" y="1571357"/>
              <a:ext cx="5199427" cy="543994"/>
            </a:xfrm>
            <a:prstGeom prst="ellipse">
              <a:avLst/>
            </a:prstGeom>
            <a:noFill/>
          </p:spPr>
          <p:txBody>
            <a:bodyPr wrap="square" rtlCol="0">
              <a:spAutoFit/>
            </a:bodyPr>
            <a:lstStyle/>
            <a:p>
              <a:r>
                <a:rPr lang="en-US" sz="2800" b="0" i="0">
                  <a:solidFill>
                    <a:schemeClr val="bg1"/>
                  </a:solidFill>
                  <a:effectLst/>
                  <a:latin typeface="Roboto Condensed" panose="02000000000000000000" pitchFamily="2" charset="0"/>
                </a:rPr>
                <a:t>-Khí hậu buổi sáng ntn?, xung quanh có mùi vị gì ?</a:t>
              </a:r>
              <a:endParaRPr lang="en-US" sz="2800">
                <a:solidFill>
                  <a:schemeClr val="bg1"/>
                </a:solidFill>
              </a:endParaRPr>
            </a:p>
          </p:txBody>
        </p:sp>
      </p:grpSp>
      <p:grpSp>
        <p:nvGrpSpPr>
          <p:cNvPr id="15" name="Nhóm 14">
            <a:extLst>
              <a:ext uri="{FF2B5EF4-FFF2-40B4-BE49-F238E27FC236}">
                <a16:creationId xmlns:a16="http://schemas.microsoft.com/office/drawing/2014/main" id="{860A08FE-648C-4869-9393-E60353BFD3AC}"/>
              </a:ext>
            </a:extLst>
          </p:cNvPr>
          <p:cNvGrpSpPr/>
          <p:nvPr/>
        </p:nvGrpSpPr>
        <p:grpSpPr>
          <a:xfrm>
            <a:off x="4262993" y="2855055"/>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2542042" y="1637606"/>
              <a:ext cx="4343400" cy="52322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rPr>
                <a:t> </a:t>
              </a:r>
              <a:r>
                <a:rPr lang="vi-VN" sz="2800" b="0" i="0">
                  <a:solidFill>
                    <a:schemeClr val="bg1"/>
                  </a:solidFill>
                  <a:effectLst/>
                  <a:latin typeface="Roboto Condensed" panose="02000000000000000000" pitchFamily="2" charset="0"/>
                </a:rPr>
                <a:t>Mọi người làm công việc gì?</a:t>
              </a:r>
              <a:endParaRPr lang="en-US" sz="2800">
                <a:solidFill>
                  <a:schemeClr val="bg1"/>
                </a:solidFill>
              </a:endParaRPr>
            </a:p>
          </p:txBody>
        </p:sp>
      </p:grpSp>
      <p:grpSp>
        <p:nvGrpSpPr>
          <p:cNvPr id="10" name="Nhóm 9">
            <a:extLst>
              <a:ext uri="{FF2B5EF4-FFF2-40B4-BE49-F238E27FC236}">
                <a16:creationId xmlns:a16="http://schemas.microsoft.com/office/drawing/2014/main" id="{2FDDB567-9882-48BE-A004-736CBDAEC903}"/>
              </a:ext>
            </a:extLst>
          </p:cNvPr>
          <p:cNvGrpSpPr/>
          <p:nvPr/>
        </p:nvGrpSpPr>
        <p:grpSpPr>
          <a:xfrm>
            <a:off x="4262993" y="956059"/>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8" y="1637606"/>
              <a:ext cx="3015916" cy="523220"/>
            </a:xfrm>
            <a:prstGeom prst="rect">
              <a:avLst/>
            </a:prstGeom>
            <a:noFill/>
          </p:spPr>
          <p:txBody>
            <a:bodyPr wrap="square" rtlCol="0">
              <a:spAutoFit/>
            </a:bodyPr>
            <a:lstStyle/>
            <a:p>
              <a:pPr algn="ctr"/>
              <a:r>
                <a:rPr lang="en-US" sz="2800" b="0" i="0">
                  <a:solidFill>
                    <a:schemeClr val="bg1"/>
                  </a:solidFill>
                  <a:effectLst/>
                  <a:latin typeface="Roboto Condensed" panose="02000000000000000000" pitchFamily="2" charset="0"/>
                </a:rPr>
                <a:t>- Đàn trâu đi đâu?</a:t>
              </a:r>
              <a:endParaRPr lang="en-US" sz="2800">
                <a:solidFill>
                  <a:schemeClr val="bg1"/>
                </a:solidFill>
              </a:endParaRPr>
            </a:p>
          </p:txBody>
        </p:sp>
      </p:grpSp>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1165918"/>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3416450558"/>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33466" y="161735"/>
            <a:ext cx="12081640" cy="6653048"/>
          </a:xfrm>
          <a:prstGeom prst="rect">
            <a:avLst/>
          </a:prstGeom>
        </p:spPr>
      </p:pic>
      <p:grpSp>
        <p:nvGrpSpPr>
          <p:cNvPr id="6" name="Nhóm 5">
            <a:extLst>
              <a:ext uri="{FF2B5EF4-FFF2-40B4-BE49-F238E27FC236}">
                <a16:creationId xmlns:a16="http://schemas.microsoft.com/office/drawing/2014/main" id="{0DF5A155-24A0-414D-803C-46AA9F30AD5E}"/>
              </a:ext>
            </a:extLst>
          </p:cNvPr>
          <p:cNvGrpSpPr/>
          <p:nvPr/>
        </p:nvGrpSpPr>
        <p:grpSpPr>
          <a:xfrm>
            <a:off x="1615122" y="386572"/>
            <a:ext cx="10353254" cy="1627219"/>
            <a:chOff x="2334126" y="465221"/>
            <a:chExt cx="7606966" cy="1031083"/>
          </a:xfrm>
        </p:grpSpPr>
        <p:sp>
          <p:nvSpPr>
            <p:cNvPr id="7" name="Hình chữ nhật: Góc Tròn 6">
              <a:extLst>
                <a:ext uri="{FF2B5EF4-FFF2-40B4-BE49-F238E27FC236}">
                  <a16:creationId xmlns:a16="http://schemas.microsoft.com/office/drawing/2014/main" id="{D8B878E7-7BAF-4F51-A73F-86452B0A678E}"/>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F23BEC52-6823-4F4C-8C28-827382BDADB1}"/>
                </a:ext>
              </a:extLst>
            </p:cNvPr>
            <p:cNvSpPr txBox="1"/>
            <p:nvPr/>
          </p:nvSpPr>
          <p:spPr>
            <a:xfrm>
              <a:off x="2417344" y="657710"/>
              <a:ext cx="7523748" cy="838594"/>
            </a:xfrm>
            <a:prstGeom prst="rect">
              <a:avLst/>
            </a:prstGeom>
            <a:noFill/>
          </p:spPr>
          <p:txBody>
            <a:bodyPr wrap="square" rtlCol="0">
              <a:spAutoFit/>
            </a:bodyPr>
            <a:lstStyle/>
            <a:p>
              <a:pPr algn="ctr"/>
              <a:r>
                <a:rPr lang="en-US" sz="3200" b="1">
                  <a:solidFill>
                    <a:srgbClr val="3C3C3C"/>
                  </a:solidFill>
                  <a:latin typeface="Roboto Condensed" panose="02000000000000000000" pitchFamily="2" charset="0"/>
                </a:rPr>
                <a:t>- </a:t>
              </a:r>
              <a:r>
                <a:rPr lang="vi-VN" sz="3200" b="0" i="0">
                  <a:solidFill>
                    <a:srgbClr val="3C3C3C"/>
                  </a:solidFill>
                  <a:effectLst/>
                  <a:latin typeface="Roboto Condensed" panose="02000000000000000000" pitchFamily="2" charset="0"/>
                </a:rPr>
                <a:t>Buổi sáng ở quê nội được kết thúc bằng những hình ảnh nào?</a:t>
              </a:r>
              <a:endParaRPr lang="en-US" sz="3200" b="0" i="0">
                <a:solidFill>
                  <a:srgbClr val="3C3C3C"/>
                </a:solidFill>
                <a:effectLst/>
                <a:latin typeface="Roboto Condensed" panose="02000000000000000000" pitchFamily="2" charset="0"/>
              </a:endParaRPr>
            </a:p>
            <a:p>
              <a:r>
                <a:rPr lang="en-US" sz="4800" b="0" i="0">
                  <a:solidFill>
                    <a:srgbClr val="3C3C3C"/>
                  </a:solidFill>
                  <a:effectLst/>
                  <a:latin typeface="Roboto Condensed" panose="02000000000000000000" pitchFamily="2" charset="0"/>
                </a:rPr>
                <a:t>-</a:t>
              </a:r>
              <a:r>
                <a:rPr lang="en-US" sz="3200" b="0" i="0">
                  <a:solidFill>
                    <a:srgbClr val="3C3C3C"/>
                  </a:solidFill>
                  <a:effectLst/>
                  <a:latin typeface="Roboto Condensed" panose="02000000000000000000" pitchFamily="2" charset="0"/>
                </a:rPr>
                <a:t>Buổi sáng ở quê nội phong cảnh thật đẹp phải ko?</a:t>
              </a:r>
              <a:endParaRPr lang="en-US" sz="4800" i="1"/>
            </a:p>
          </p:txBody>
        </p:sp>
      </p:grpSp>
      <p:grpSp>
        <p:nvGrpSpPr>
          <p:cNvPr id="21" name="Nhóm 20">
            <a:extLst>
              <a:ext uri="{FF2B5EF4-FFF2-40B4-BE49-F238E27FC236}">
                <a16:creationId xmlns:a16="http://schemas.microsoft.com/office/drawing/2014/main" id="{A1A8C2D3-39AC-45E1-9D77-500F09B1560F}"/>
              </a:ext>
            </a:extLst>
          </p:cNvPr>
          <p:cNvGrpSpPr/>
          <p:nvPr/>
        </p:nvGrpSpPr>
        <p:grpSpPr>
          <a:xfrm>
            <a:off x="2899483" y="3062149"/>
            <a:ext cx="2368864" cy="2839452"/>
            <a:chOff x="2899483" y="1679859"/>
            <a:chExt cx="2368864" cy="2839452"/>
          </a:xfrm>
        </p:grpSpPr>
        <p:grpSp>
          <p:nvGrpSpPr>
            <p:cNvPr id="11" name="Nhóm 10">
              <a:extLst>
                <a:ext uri="{FF2B5EF4-FFF2-40B4-BE49-F238E27FC236}">
                  <a16:creationId xmlns:a16="http://schemas.microsoft.com/office/drawing/2014/main" id="{7AA0A165-8763-4030-87A0-3360BA01918E}"/>
                </a:ext>
              </a:extLst>
            </p:cNvPr>
            <p:cNvGrpSpPr/>
            <p:nvPr/>
          </p:nvGrpSpPr>
          <p:grpSpPr>
            <a:xfrm>
              <a:off x="2899483" y="1679859"/>
              <a:ext cx="2368864" cy="2839452"/>
              <a:chOff x="2213811" y="1491916"/>
              <a:chExt cx="2234936" cy="2839452"/>
            </a:xfrm>
          </p:grpSpPr>
          <p:sp>
            <p:nvSpPr>
              <p:cNvPr id="9" name="Hình chữ nhật: Góc Tròn 8">
                <a:extLst>
                  <a:ext uri="{FF2B5EF4-FFF2-40B4-BE49-F238E27FC236}">
                    <a16:creationId xmlns:a16="http://schemas.microsoft.com/office/drawing/2014/main" id="{45764954-FBAD-4A58-B803-738A23C2D1B1}"/>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5CAE4941-3C3C-4CDA-A208-DD86E9464D5B}"/>
                  </a:ext>
                </a:extLst>
              </p:cNvPr>
              <p:cNvSpPr txBox="1"/>
              <p:nvPr/>
            </p:nvSpPr>
            <p:spPr>
              <a:xfrm>
                <a:off x="2475568" y="219580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Không </a:t>
                </a:r>
                <a:endParaRPr lang="en-US" sz="3200"/>
              </a:p>
            </p:txBody>
          </p:sp>
        </p:grpSp>
        <p:sp>
          <p:nvSpPr>
            <p:cNvPr id="18" name="Hộp Văn bản 17">
              <a:extLst>
                <a:ext uri="{FF2B5EF4-FFF2-40B4-BE49-F238E27FC236}">
                  <a16:creationId xmlns:a16="http://schemas.microsoft.com/office/drawing/2014/main" id="{A0AAE8F0-7F83-46E9-8B3E-3B379CA1A4BD}"/>
                </a:ext>
              </a:extLst>
            </p:cNvPr>
            <p:cNvSpPr txBox="1"/>
            <p:nvPr/>
          </p:nvSpPr>
          <p:spPr>
            <a:xfrm>
              <a:off x="3736610" y="1737417"/>
              <a:ext cx="641682" cy="646331"/>
            </a:xfrm>
            <a:prstGeom prst="rect">
              <a:avLst/>
            </a:prstGeom>
            <a:noFill/>
          </p:spPr>
          <p:txBody>
            <a:bodyPr wrap="square">
              <a:spAutoFit/>
            </a:bodyPr>
            <a:lstStyle/>
            <a:p>
              <a:pPr algn="ctr"/>
              <a:r>
                <a:rPr lang="en-US" sz="36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2" name="Nhóm 21">
            <a:extLst>
              <a:ext uri="{FF2B5EF4-FFF2-40B4-BE49-F238E27FC236}">
                <a16:creationId xmlns:a16="http://schemas.microsoft.com/office/drawing/2014/main" id="{7043A50C-A8DC-4CBC-8D1B-461E83A2130C}"/>
              </a:ext>
            </a:extLst>
          </p:cNvPr>
          <p:cNvGrpSpPr/>
          <p:nvPr/>
        </p:nvGrpSpPr>
        <p:grpSpPr>
          <a:xfrm>
            <a:off x="7404012" y="3062149"/>
            <a:ext cx="2392597" cy="2839452"/>
            <a:chOff x="7545428" y="1750509"/>
            <a:chExt cx="2392597" cy="2839452"/>
          </a:xfrm>
        </p:grpSpPr>
        <p:grpSp>
          <p:nvGrpSpPr>
            <p:cNvPr id="12" name="Nhóm 11">
              <a:extLst>
                <a:ext uri="{FF2B5EF4-FFF2-40B4-BE49-F238E27FC236}">
                  <a16:creationId xmlns:a16="http://schemas.microsoft.com/office/drawing/2014/main" id="{12B5B38A-0EF5-4E53-ABDD-9BB39FFBFEE2}"/>
                </a:ext>
              </a:extLst>
            </p:cNvPr>
            <p:cNvGrpSpPr/>
            <p:nvPr/>
          </p:nvGrpSpPr>
          <p:grpSpPr>
            <a:xfrm>
              <a:off x="7545428" y="1750509"/>
              <a:ext cx="2392597" cy="2839452"/>
              <a:chOff x="2213811" y="1491916"/>
              <a:chExt cx="2215054" cy="2839452"/>
            </a:xfrm>
          </p:grpSpPr>
          <p:sp>
            <p:nvSpPr>
              <p:cNvPr id="13" name="Hình chữ nhật: Góc Tròn 12">
                <a:extLst>
                  <a:ext uri="{FF2B5EF4-FFF2-40B4-BE49-F238E27FC236}">
                    <a16:creationId xmlns:a16="http://schemas.microsoft.com/office/drawing/2014/main" id="{CBCAB43A-BEFB-4399-9CC1-C4937B6776EE}"/>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FFA2A871-FC47-4479-961C-89C7306B7BEF}"/>
                  </a:ext>
                </a:extLst>
              </p:cNvPr>
              <p:cNvSpPr txBox="1"/>
              <p:nvPr/>
            </p:nvSpPr>
            <p:spPr>
              <a:xfrm>
                <a:off x="2455686" y="219861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Rất đẹp</a:t>
                </a:r>
                <a:endParaRPr lang="en-US" sz="3200"/>
              </a:p>
            </p:txBody>
          </p:sp>
        </p:grpSp>
        <p:sp>
          <p:nvSpPr>
            <p:cNvPr id="19" name="Hộp Văn bản 18">
              <a:extLst>
                <a:ext uri="{FF2B5EF4-FFF2-40B4-BE49-F238E27FC236}">
                  <a16:creationId xmlns:a16="http://schemas.microsoft.com/office/drawing/2014/main" id="{4C17B1F2-B786-4300-989C-832F7CBE6AC2}"/>
                </a:ext>
              </a:extLst>
            </p:cNvPr>
            <p:cNvSpPr txBox="1"/>
            <p:nvPr/>
          </p:nvSpPr>
          <p:spPr>
            <a:xfrm>
              <a:off x="8359564" y="1799074"/>
              <a:ext cx="925851" cy="707886"/>
            </a:xfrm>
            <a:prstGeom prst="rect">
              <a:avLst/>
            </a:prstGeom>
            <a:noFill/>
          </p:spPr>
          <p:txBody>
            <a:bodyPr wrap="square">
              <a:spAutoFit/>
            </a:bodyPr>
            <a:lstStyle/>
            <a:p>
              <a:pPr algn="ctr"/>
              <a:r>
                <a:rPr lang="en-US" sz="40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pic>
        <p:nvPicPr>
          <p:cNvPr id="17" name="Hình ảnh 16" descr="Ảnh có chứa văn bản&#10;&#10;Mô tả được tạo tự động">
            <a:extLst>
              <a:ext uri="{FF2B5EF4-FFF2-40B4-BE49-F238E27FC236}">
                <a16:creationId xmlns:a16="http://schemas.microsoft.com/office/drawing/2014/main" id="{C5AAEB4F-596C-4053-B366-24B5C7006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459" y="3070638"/>
            <a:ext cx="2766017" cy="2766017"/>
          </a:xfrm>
          <a:prstGeom prst="rect">
            <a:avLst/>
          </a:prstGeom>
        </p:spPr>
      </p:pic>
      <p:pic>
        <p:nvPicPr>
          <p:cNvPr id="20" name="Hình ảnh 19" descr="Ảnh có chứa văn bản&#10;&#10;Mô tả được tạo tự động">
            <a:extLst>
              <a:ext uri="{FF2B5EF4-FFF2-40B4-BE49-F238E27FC236}">
                <a16:creationId xmlns:a16="http://schemas.microsoft.com/office/drawing/2014/main" id="{06627EB2-7939-47A7-B99C-C2136B414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2170" y="1625563"/>
            <a:ext cx="1494144" cy="1494144"/>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A1FD2740-ADD7-45B3-A44C-2DEF65721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93588258"/>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6" presetClass="entr" presetSubtype="0" fill="hold" nodeType="withEffect">
                                  <p:stCondLst>
                                    <p:cond delay="1100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80">
                                          <p:stCondLst>
                                            <p:cond delay="0"/>
                                          </p:stCondLst>
                                        </p:cTn>
                                        <p:tgtEl>
                                          <p:spTgt spid="21"/>
                                        </p:tgtEl>
                                      </p:cBhvr>
                                    </p:animEffect>
                                    <p:anim calcmode="lin" valueType="num">
                                      <p:cBhvr>
                                        <p:cTn id="1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 dur="26">
                                          <p:stCondLst>
                                            <p:cond delay="650"/>
                                          </p:stCondLst>
                                        </p:cTn>
                                        <p:tgtEl>
                                          <p:spTgt spid="21"/>
                                        </p:tgtEl>
                                      </p:cBhvr>
                                      <p:to x="100000" y="60000"/>
                                    </p:animScale>
                                    <p:animScale>
                                      <p:cBhvr>
                                        <p:cTn id="20" dur="166" decel="50000">
                                          <p:stCondLst>
                                            <p:cond delay="676"/>
                                          </p:stCondLst>
                                        </p:cTn>
                                        <p:tgtEl>
                                          <p:spTgt spid="21"/>
                                        </p:tgtEl>
                                      </p:cBhvr>
                                      <p:to x="100000" y="100000"/>
                                    </p:animScale>
                                    <p:animScale>
                                      <p:cBhvr>
                                        <p:cTn id="21" dur="26">
                                          <p:stCondLst>
                                            <p:cond delay="1312"/>
                                          </p:stCondLst>
                                        </p:cTn>
                                        <p:tgtEl>
                                          <p:spTgt spid="21"/>
                                        </p:tgtEl>
                                      </p:cBhvr>
                                      <p:to x="100000" y="80000"/>
                                    </p:animScale>
                                    <p:animScale>
                                      <p:cBhvr>
                                        <p:cTn id="22" dur="166" decel="50000">
                                          <p:stCondLst>
                                            <p:cond delay="1338"/>
                                          </p:stCondLst>
                                        </p:cTn>
                                        <p:tgtEl>
                                          <p:spTgt spid="21"/>
                                        </p:tgtEl>
                                      </p:cBhvr>
                                      <p:to x="100000" y="100000"/>
                                    </p:animScale>
                                    <p:animScale>
                                      <p:cBhvr>
                                        <p:cTn id="23" dur="26">
                                          <p:stCondLst>
                                            <p:cond delay="1642"/>
                                          </p:stCondLst>
                                        </p:cTn>
                                        <p:tgtEl>
                                          <p:spTgt spid="21"/>
                                        </p:tgtEl>
                                      </p:cBhvr>
                                      <p:to x="100000" y="90000"/>
                                    </p:animScale>
                                    <p:animScale>
                                      <p:cBhvr>
                                        <p:cTn id="24" dur="166" decel="50000">
                                          <p:stCondLst>
                                            <p:cond delay="1668"/>
                                          </p:stCondLst>
                                        </p:cTn>
                                        <p:tgtEl>
                                          <p:spTgt spid="21"/>
                                        </p:tgtEl>
                                      </p:cBhvr>
                                      <p:to x="100000" y="100000"/>
                                    </p:animScale>
                                    <p:animScale>
                                      <p:cBhvr>
                                        <p:cTn id="25" dur="26">
                                          <p:stCondLst>
                                            <p:cond delay="1808"/>
                                          </p:stCondLst>
                                        </p:cTn>
                                        <p:tgtEl>
                                          <p:spTgt spid="21"/>
                                        </p:tgtEl>
                                      </p:cBhvr>
                                      <p:to x="100000" y="95000"/>
                                    </p:animScale>
                                    <p:animScale>
                                      <p:cBhvr>
                                        <p:cTn id="26" dur="166" decel="50000">
                                          <p:stCondLst>
                                            <p:cond delay="1834"/>
                                          </p:stCondLst>
                                        </p:cTn>
                                        <p:tgtEl>
                                          <p:spTgt spid="21"/>
                                        </p:tgtEl>
                                      </p:cBhvr>
                                      <p:to x="100000" y="100000"/>
                                    </p:animScale>
                                  </p:childTnLst>
                                </p:cTn>
                              </p:par>
                              <p:par>
                                <p:cTn id="27" presetID="31" presetClass="entr" presetSubtype="0" fill="hold" nodeType="withEffect">
                                  <p:stCondLst>
                                    <p:cond delay="160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 calcmode="lin" valueType="num">
                                      <p:cBhvr>
                                        <p:cTn id="31" dur="1000" fill="hold"/>
                                        <p:tgtEl>
                                          <p:spTgt spid="22"/>
                                        </p:tgtEl>
                                        <p:attrNameLst>
                                          <p:attrName>style.rotation</p:attrName>
                                        </p:attrNameLst>
                                      </p:cBhvr>
                                      <p:tavLst>
                                        <p:tav tm="0">
                                          <p:val>
                                            <p:fltVal val="90"/>
                                          </p:val>
                                        </p:tav>
                                        <p:tav tm="100000">
                                          <p:val>
                                            <p:fltVal val="0"/>
                                          </p:val>
                                        </p:tav>
                                      </p:tavLst>
                                    </p:anim>
                                    <p:animEffect transition="in" filter="fade">
                                      <p:cBhvr>
                                        <p:cTn id="32" dur="1000"/>
                                        <p:tgtEl>
                                          <p:spTgt spid="22"/>
                                        </p:tgtEl>
                                      </p:cBhvr>
                                    </p:animEffect>
                                  </p:childTnLst>
                                </p:cTn>
                              </p:par>
                              <p:par>
                                <p:cTn id="33" presetID="6" presetClass="emph" presetSubtype="0" fill="hold" nodeType="withEffect">
                                  <p:stCondLst>
                                    <p:cond delay="44000"/>
                                  </p:stCondLst>
                                  <p:childTnLst>
                                    <p:animScale>
                                      <p:cBhvr>
                                        <p:cTn id="34" dur="2000" fill="hold"/>
                                        <p:tgtEl>
                                          <p:spTgt spid="21"/>
                                        </p:tgtEl>
                                      </p:cBhvr>
                                      <p:by x="150000" y="150000"/>
                                    </p:animScale>
                                  </p:childTnLst>
                                </p:cTn>
                              </p:par>
                              <p:par>
                                <p:cTn id="35" presetID="12" presetClass="exit" presetSubtype="4" fill="hold" nodeType="withEffect">
                                  <p:stCondLst>
                                    <p:cond delay="44000"/>
                                  </p:stCondLst>
                                  <p:childTnLst>
                                    <p:anim calcmode="lin" valueType="num">
                                      <p:cBhvr additive="base">
                                        <p:cTn id="36" dur="500"/>
                                        <p:tgtEl>
                                          <p:spTgt spid="22"/>
                                        </p:tgtEl>
                                        <p:attrNameLst>
                                          <p:attrName>ppt_y</p:attrName>
                                        </p:attrNameLst>
                                      </p:cBhvr>
                                      <p:tavLst>
                                        <p:tav tm="0">
                                          <p:val>
                                            <p:strVal val="#ppt_y"/>
                                          </p:val>
                                        </p:tav>
                                        <p:tav tm="100000">
                                          <p:val>
                                            <p:strVal val="#ppt_y+#ppt_h*1.125000"/>
                                          </p:val>
                                        </p:tav>
                                      </p:tavLst>
                                    </p:anim>
                                    <p:animEffect transition="out" filter="wipe(down)">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31" presetClass="entr" presetSubtype="0" fill="hold" nodeType="withEffect">
                                  <p:stCondLst>
                                    <p:cond delay="440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par>
                                <p:cTn id="45" presetID="32" presetClass="emph" presetSubtype="0" repeatCount="indefinite" fill="hold" nodeType="withEffect">
                                  <p:stCondLst>
                                    <p:cond delay="44000"/>
                                  </p:stCondLst>
                                  <p:childTnLst>
                                    <p:animRot by="120000">
                                      <p:cBhvr>
                                        <p:cTn id="46" dur="100" fill="hold">
                                          <p:stCondLst>
                                            <p:cond delay="0"/>
                                          </p:stCondLst>
                                        </p:cTn>
                                        <p:tgtEl>
                                          <p:spTgt spid="17"/>
                                        </p:tgtEl>
                                        <p:attrNameLst>
                                          <p:attrName>r</p:attrName>
                                        </p:attrNameLst>
                                      </p:cBhvr>
                                    </p:animRot>
                                    <p:animRot by="-240000">
                                      <p:cBhvr>
                                        <p:cTn id="47" dur="200" fill="hold">
                                          <p:stCondLst>
                                            <p:cond delay="200"/>
                                          </p:stCondLst>
                                        </p:cTn>
                                        <p:tgtEl>
                                          <p:spTgt spid="17"/>
                                        </p:tgtEl>
                                        <p:attrNameLst>
                                          <p:attrName>r</p:attrName>
                                        </p:attrNameLst>
                                      </p:cBhvr>
                                    </p:animRot>
                                    <p:animRot by="240000">
                                      <p:cBhvr>
                                        <p:cTn id="48" dur="200" fill="hold">
                                          <p:stCondLst>
                                            <p:cond delay="400"/>
                                          </p:stCondLst>
                                        </p:cTn>
                                        <p:tgtEl>
                                          <p:spTgt spid="17"/>
                                        </p:tgtEl>
                                        <p:attrNameLst>
                                          <p:attrName>r</p:attrName>
                                        </p:attrNameLst>
                                      </p:cBhvr>
                                    </p:animRot>
                                    <p:animRot by="-240000">
                                      <p:cBhvr>
                                        <p:cTn id="49" dur="200" fill="hold">
                                          <p:stCondLst>
                                            <p:cond delay="600"/>
                                          </p:stCondLst>
                                        </p:cTn>
                                        <p:tgtEl>
                                          <p:spTgt spid="17"/>
                                        </p:tgtEl>
                                        <p:attrNameLst>
                                          <p:attrName>r</p:attrName>
                                        </p:attrNameLst>
                                      </p:cBhvr>
                                    </p:animRot>
                                    <p:animRot by="120000">
                                      <p:cBhvr>
                                        <p:cTn id="5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1F27FD35-256D-4937-BE02-20D7B8711D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1471" b="12698"/>
          <a:stretch/>
        </p:blipFill>
        <p:spPr>
          <a:xfrm>
            <a:off x="-26156" y="141889"/>
            <a:ext cx="12218156" cy="6586596"/>
          </a:xfrm>
          <a:prstGeom prst="rect">
            <a:avLst/>
          </a:prstGeom>
        </p:spPr>
      </p:pic>
      <p:sp>
        <p:nvSpPr>
          <p:cNvPr id="5" name="Hình chữ nhật 4">
            <a:extLst>
              <a:ext uri="{FF2B5EF4-FFF2-40B4-BE49-F238E27FC236}">
                <a16:creationId xmlns:a16="http://schemas.microsoft.com/office/drawing/2014/main" id="{3964DCA4-6565-446F-BAD1-83CE5FCE9465}"/>
              </a:ext>
            </a:extLst>
          </p:cNvPr>
          <p:cNvSpPr/>
          <p:nvPr/>
        </p:nvSpPr>
        <p:spPr>
          <a:xfrm>
            <a:off x="5927834" y="6406730"/>
            <a:ext cx="5976778" cy="309381"/>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92E12A62-6E6F-4D36-AF03-C0D683ECC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94" y="331085"/>
            <a:ext cx="10473054" cy="5886450"/>
          </a:xfrm>
          <a:prstGeom prst="rect">
            <a:avLst/>
          </a:prstGeom>
        </p:spPr>
      </p:pic>
      <p:pic>
        <p:nvPicPr>
          <p:cNvPr id="8" name="Hình ảnh 7" descr="Ảnh có chứa trong nhà, cửa sổ, cây, đã sắp xếp&#10;&#10;Mô tả được tạo tự động">
            <a:extLst>
              <a:ext uri="{FF2B5EF4-FFF2-40B4-BE49-F238E27FC236}">
                <a16:creationId xmlns:a16="http://schemas.microsoft.com/office/drawing/2014/main" id="{85296208-CB8B-49CE-9AB2-D8C03A516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29514"/>
            <a:ext cx="10782300" cy="6728485"/>
          </a:xfrm>
          <a:prstGeom prst="rect">
            <a:avLst/>
          </a:prstGeom>
        </p:spPr>
      </p:pic>
      <p:sp>
        <p:nvSpPr>
          <p:cNvPr id="2" name="Hộp Văn bản 1">
            <a:extLst>
              <a:ext uri="{FF2B5EF4-FFF2-40B4-BE49-F238E27FC236}">
                <a16:creationId xmlns:a16="http://schemas.microsoft.com/office/drawing/2014/main" id="{601E9A7F-BFFC-64EB-A4E8-EDDE4DA31D90}"/>
              </a:ext>
            </a:extLst>
          </p:cNvPr>
          <p:cNvSpPr txBox="1"/>
          <p:nvPr/>
        </p:nvSpPr>
        <p:spPr>
          <a:xfrm>
            <a:off x="4419600" y="1905000"/>
            <a:ext cx="5257800" cy="2667000"/>
          </a:xfrm>
          <a:prstGeom prst="rect">
            <a:avLst/>
          </a:prstGeom>
          <a:noFill/>
        </p:spPr>
        <p:txBody>
          <a:bodyPr wrap="square" rtlCol="0">
            <a:spAutoFit/>
          </a:bodyPr>
          <a:lstStyle/>
          <a:p>
            <a:endParaRPr lang="en-US"/>
          </a:p>
        </p:txBody>
      </p:sp>
      <p:sp>
        <p:nvSpPr>
          <p:cNvPr id="7" name="Hộp Văn bản 6">
            <a:extLst>
              <a:ext uri="{FF2B5EF4-FFF2-40B4-BE49-F238E27FC236}">
                <a16:creationId xmlns:a16="http://schemas.microsoft.com/office/drawing/2014/main" id="{6C58CEBC-3548-045B-706F-3A152F251B09}"/>
              </a:ext>
            </a:extLst>
          </p:cNvPr>
          <p:cNvSpPr txBox="1"/>
          <p:nvPr/>
        </p:nvSpPr>
        <p:spPr>
          <a:xfrm>
            <a:off x="3375725" y="2293427"/>
            <a:ext cx="6850250" cy="1077218"/>
          </a:xfrm>
          <a:prstGeom prst="rect">
            <a:avLst/>
          </a:prstGeom>
          <a:noFill/>
        </p:spPr>
        <p:txBody>
          <a:bodyPr wrap="square">
            <a:spAutoFit/>
          </a:bodyPr>
          <a:lstStyle/>
          <a:p>
            <a:pPr marL="0" marR="0" indent="0" algn="ctr">
              <a:spcBef>
                <a:spcPts val="0"/>
              </a:spcBef>
              <a:spcAft>
                <a:spcPts val="0"/>
              </a:spcAft>
              <a:buNone/>
            </a:pPr>
            <a:endPar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rPr>
              <a:t>b. Cô cho trẻ đọc thơ cùng cô.</a:t>
            </a:r>
          </a:p>
        </p:txBody>
      </p:sp>
    </p:spTree>
    <p:extLst>
      <p:ext uri="{BB962C8B-B14F-4D97-AF65-F5344CB8AC3E}">
        <p14:creationId xmlns:p14="http://schemas.microsoft.com/office/powerpoint/2010/main" val="3797872780"/>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2EE344A9-A395-F01C-4A0C-CE017FE996AC}"/>
              </a:ext>
            </a:extLst>
          </p:cNvPr>
          <p:cNvPicPr>
            <a:picLocks noChangeAspect="1"/>
          </p:cNvPicPr>
          <p:nvPr/>
        </p:nvPicPr>
        <p:blipFill rotWithShape="1">
          <a:blip r:embed="rId2">
            <a:extLst>
              <a:ext uri="{28A0092B-C50C-407E-A947-70E740481C1C}">
                <a14:useLocalDpi xmlns:a14="http://schemas.microsoft.com/office/drawing/2010/main" val="0"/>
              </a:ext>
            </a:extLst>
          </a:blip>
          <a:srcRect l="2843" t="12316" r="2455" b="12698"/>
          <a:stretch/>
        </p:blipFill>
        <p:spPr>
          <a:xfrm>
            <a:off x="141890" y="171450"/>
            <a:ext cx="12050110" cy="6497364"/>
          </a:xfrm>
          <a:prstGeom prst="rect">
            <a:avLst/>
          </a:prstGeom>
        </p:spPr>
      </p:pic>
      <p:sp>
        <p:nvSpPr>
          <p:cNvPr id="4" name="Hộp Văn bản 3">
            <a:extLst>
              <a:ext uri="{FF2B5EF4-FFF2-40B4-BE49-F238E27FC236}">
                <a16:creationId xmlns:a16="http://schemas.microsoft.com/office/drawing/2014/main" id="{240B5D96-606A-1A3F-E0ED-971A9E978188}"/>
              </a:ext>
            </a:extLst>
          </p:cNvPr>
          <p:cNvSpPr txBox="1"/>
          <p:nvPr/>
        </p:nvSpPr>
        <p:spPr>
          <a:xfrm>
            <a:off x="1828800" y="685800"/>
            <a:ext cx="9601200" cy="4893647"/>
          </a:xfrm>
          <a:prstGeom prst="rect">
            <a:avLst/>
          </a:prstGeom>
          <a:noFill/>
        </p:spPr>
        <p:txBody>
          <a:bodyPr wrap="square">
            <a:spAutoFit/>
          </a:bodyPr>
          <a:lstStyle/>
          <a:p>
            <a:pPr algn="l"/>
            <a:r>
              <a:rPr lang="vi-VN" sz="2400" b="1" i="0">
                <a:solidFill>
                  <a:srgbClr val="3C3C3C"/>
                </a:solidFill>
                <a:effectLst/>
                <a:latin typeface="Roboto Condensed" panose="02000000000000000000" pitchFamily="2" charset="0"/>
              </a:rPr>
              <a:t>1, Mục tiêu cần đạt</a:t>
            </a:r>
            <a:endParaRPr lang="vi-VN" sz="2400" b="0" i="0">
              <a:solidFill>
                <a:srgbClr val="3C3C3C"/>
              </a:solidFill>
              <a:effectLst/>
              <a:latin typeface="Roboto Condensed" panose="02000000000000000000" pitchFamily="2" charset="0"/>
            </a:endParaRPr>
          </a:p>
          <a:p>
            <a:pPr algn="l"/>
            <a:r>
              <a:rPr lang="vi-VN" sz="2400" b="1" i="0">
                <a:solidFill>
                  <a:srgbClr val="3C3C3C"/>
                </a:solidFill>
                <a:effectLst/>
                <a:latin typeface="Roboto Condensed" panose="02000000000000000000" pitchFamily="2" charset="0"/>
              </a:rPr>
              <a:t>a. Kiến thức</a:t>
            </a:r>
            <a:r>
              <a:rPr lang="vi-VN" sz="2400" b="1" i="0">
                <a:solidFill>
                  <a:srgbClr val="3C3C3C"/>
                </a:solidFill>
                <a:effectLst/>
                <a:latin typeface="Arial" panose="020B0604020202020204" pitchFamily="34" charset="0"/>
              </a:rPr>
              <a:t>:</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Trẻ biết và nhớ tên bài thơ “</a:t>
            </a:r>
            <a:r>
              <a:rPr lang="en-US" sz="2400" b="0" i="0">
                <a:solidFill>
                  <a:srgbClr val="3C3C3C"/>
                </a:solidFill>
                <a:effectLst/>
                <a:latin typeface="Roboto Condensed" panose="02000000000000000000" pitchFamily="2" charset="0"/>
              </a:rPr>
              <a:t>B</a:t>
            </a:r>
            <a:r>
              <a:rPr lang="vi-VN" sz="2400" b="0" i="0">
                <a:solidFill>
                  <a:srgbClr val="3C3C3C"/>
                </a:solidFill>
                <a:effectLst/>
                <a:latin typeface="Roboto Condensed" panose="02000000000000000000" pitchFamily="2" charset="0"/>
              </a:rPr>
              <a:t>uổi sáng ở quê nội”, trẻ thuộc thơ, biết đọc diễn cảm bài thơ</a:t>
            </a:r>
          </a:p>
          <a:p>
            <a:pPr algn="l"/>
            <a:r>
              <a:rPr lang="vi-VN" sz="2400" b="0" i="0">
                <a:solidFill>
                  <a:srgbClr val="3C3C3C"/>
                </a:solidFill>
                <a:effectLst/>
                <a:latin typeface="Roboto Condensed" panose="02000000000000000000" pitchFamily="2" charset="0"/>
              </a:rPr>
              <a:t>- Trẻ hiểu nội dung bài thơ: Bài thơ nói về quê nội vào một buổi sáng thật đẹp có hoa, khói bếp của nội, đàn trâu ra đồng, có người gánh rau ra chợ bán, gà con gọi mặt trời và chú mực ra sân phơi,…những hình ảnh thân quen, tuyệt đẹp</a:t>
            </a:r>
          </a:p>
          <a:p>
            <a:pPr algn="l"/>
            <a:r>
              <a:rPr lang="vi-VN" sz="2400" b="1" i="0">
                <a:solidFill>
                  <a:srgbClr val="3C3C3C"/>
                </a:solidFill>
                <a:effectLst/>
                <a:latin typeface="Roboto Condensed" panose="02000000000000000000" pitchFamily="2" charset="0"/>
              </a:rPr>
              <a:t>b. Kĩ năng</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Phát triển trí tưởng tượng, xúc cảm , tư duy, trí nhớ, ngôn ngữ</a:t>
            </a:r>
          </a:p>
          <a:p>
            <a:pPr algn="l"/>
            <a:r>
              <a:rPr lang="vi-VN" sz="2400" b="0" i="0">
                <a:solidFill>
                  <a:srgbClr val="3C3C3C"/>
                </a:solidFill>
                <a:effectLst/>
                <a:latin typeface="Roboto Condensed" panose="02000000000000000000" pitchFamily="2" charset="0"/>
              </a:rPr>
              <a:t>- Rèn cho trẻ kĩ năng đọc thơ diễn cảm</a:t>
            </a:r>
          </a:p>
          <a:p>
            <a:pPr algn="l"/>
            <a:r>
              <a:rPr lang="vi-VN" sz="2400" b="1" i="0">
                <a:solidFill>
                  <a:srgbClr val="3C3C3C"/>
                </a:solidFill>
                <a:effectLst/>
                <a:latin typeface="Roboto Condensed" panose="02000000000000000000" pitchFamily="2" charset="0"/>
              </a:rPr>
              <a:t>c. Thái độ</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Giáo dục trẻ biết yêu quý quê hương làng xóm của mình</a:t>
            </a:r>
          </a:p>
          <a:p>
            <a:pPr algn="l"/>
            <a:r>
              <a:rPr lang="vi-VN" sz="2400" b="0" i="0">
                <a:solidFill>
                  <a:srgbClr val="3C3C3C"/>
                </a:solidFill>
                <a:effectLst/>
                <a:latin typeface="Roboto Condensed" panose="02000000000000000000" pitchFamily="2" charset="0"/>
              </a:rPr>
              <a:t>- Giáo dục cảm xúc thẩm mĩ yêu thích thơ hay</a:t>
            </a:r>
          </a:p>
        </p:txBody>
      </p:sp>
    </p:spTree>
    <p:extLst>
      <p:ext uri="{BB962C8B-B14F-4D97-AF65-F5344CB8AC3E}">
        <p14:creationId xmlns:p14="http://schemas.microsoft.com/office/powerpoint/2010/main" val="440357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CD7E9A7-4D86-52C4-EBAC-965ED140FEBF}"/>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192000" cy="6653048"/>
          </a:xfrm>
          <a:prstGeom prst="rect">
            <a:avLst/>
          </a:prstGeom>
        </p:spPr>
      </p:pic>
      <p:pic>
        <p:nvPicPr>
          <p:cNvPr id="3" name="Hình ảnh 2">
            <a:extLst>
              <a:ext uri="{FF2B5EF4-FFF2-40B4-BE49-F238E27FC236}">
                <a16:creationId xmlns:a16="http://schemas.microsoft.com/office/drawing/2014/main" id="{8EE2761D-5C31-9B2A-723E-AB1C8F4AA441}"/>
              </a:ext>
            </a:extLst>
          </p:cNvPr>
          <p:cNvPicPr>
            <a:picLocks noChangeAspect="1"/>
          </p:cNvPicPr>
          <p:nvPr/>
        </p:nvPicPr>
        <p:blipFill rotWithShape="1">
          <a:blip r:embed="rId3"/>
          <a:srcRect l="14321" t="1" r="5258" b="1"/>
          <a:stretch/>
        </p:blipFill>
        <p:spPr>
          <a:xfrm>
            <a:off x="1676400" y="419100"/>
            <a:ext cx="10244682" cy="6019800"/>
          </a:xfrm>
          <a:prstGeom prst="rect">
            <a:avLst/>
          </a:prstGeom>
        </p:spPr>
      </p:pic>
      <p:sp>
        <p:nvSpPr>
          <p:cNvPr id="4" name="Hộp Văn bản 3">
            <a:extLst>
              <a:ext uri="{FF2B5EF4-FFF2-40B4-BE49-F238E27FC236}">
                <a16:creationId xmlns:a16="http://schemas.microsoft.com/office/drawing/2014/main" id="{56BD8CD5-3A5A-1987-9DC2-288CC0ADE34B}"/>
              </a:ext>
            </a:extLst>
          </p:cNvPr>
          <p:cNvSpPr txBox="1"/>
          <p:nvPr/>
        </p:nvSpPr>
        <p:spPr>
          <a:xfrm>
            <a:off x="3505200" y="2209800"/>
            <a:ext cx="6098582" cy="2677656"/>
          </a:xfrm>
          <a:prstGeom prst="rect">
            <a:avLst/>
          </a:prstGeom>
          <a:noFill/>
        </p:spPr>
        <p:txBody>
          <a:bodyPr wrap="square">
            <a:spAutoFit/>
          </a:bodyPr>
          <a:lstStyle/>
          <a:p>
            <a:pPr algn="just"/>
            <a:r>
              <a:rPr lang="vi-VN" sz="2400" b="1" i="0">
                <a:effectLst/>
                <a:latin typeface="Roboto Condensed" panose="02000000000000000000" pitchFamily="2" charset="0"/>
              </a:rPr>
              <a:t>* Trò chơi</a:t>
            </a:r>
          </a:p>
          <a:p>
            <a:pPr algn="just"/>
            <a:r>
              <a:rPr lang="vi-VN" sz="2400" b="1" i="0">
                <a:effectLst/>
                <a:latin typeface="Roboto Condensed" panose="02000000000000000000" pitchFamily="2" charset="0"/>
              </a:rPr>
              <a:t>- Cô cho trẻ chơi trò chơi: ghép tranh theo nội dung thơ</a:t>
            </a:r>
          </a:p>
          <a:p>
            <a:pPr algn="just"/>
            <a:r>
              <a:rPr lang="vi-VN" sz="2400" b="1" i="0">
                <a:effectLst/>
                <a:latin typeface="Roboto Condensed" panose="02000000000000000000" pitchFamily="2" charset="0"/>
              </a:rPr>
              <a:t>- Cô cho 2 đội thi đua nhảy qua vòng thể dục lên ghép tranh theo nội dung thơ. Thời gian là một bản nhạc, đội nào ghép chính xác và nhanh nhất là đội chiến thắng</a:t>
            </a:r>
          </a:p>
        </p:txBody>
      </p:sp>
    </p:spTree>
    <p:extLst>
      <p:ext uri="{BB962C8B-B14F-4D97-AF65-F5344CB8AC3E}">
        <p14:creationId xmlns:p14="http://schemas.microsoft.com/office/powerpoint/2010/main" val="277693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AFE554BF-653C-472B-BF6B-9FA44C0B95FA}"/>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pic>
        <p:nvPicPr>
          <p:cNvPr id="3" name="Hình ảnh 2">
            <a:extLst>
              <a:ext uri="{FF2B5EF4-FFF2-40B4-BE49-F238E27FC236}">
                <a16:creationId xmlns:a16="http://schemas.microsoft.com/office/drawing/2014/main" id="{E0ADF20E-4094-4523-8E42-E1E91EBFA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86" y="204952"/>
            <a:ext cx="10102714" cy="6091136"/>
          </a:xfrm>
          <a:prstGeom prst="rect">
            <a:avLst/>
          </a:prstGeom>
        </p:spPr>
      </p:pic>
      <p:sp>
        <p:nvSpPr>
          <p:cNvPr id="5" name="Hộp Văn bản 4">
            <a:extLst>
              <a:ext uri="{FF2B5EF4-FFF2-40B4-BE49-F238E27FC236}">
                <a16:creationId xmlns:a16="http://schemas.microsoft.com/office/drawing/2014/main" id="{ECCB5926-F4F9-4A6A-9F37-8DCF2FADB96C}"/>
              </a:ext>
            </a:extLst>
          </p:cNvPr>
          <p:cNvSpPr txBox="1"/>
          <p:nvPr/>
        </p:nvSpPr>
        <p:spPr>
          <a:xfrm>
            <a:off x="2307020" y="1691342"/>
            <a:ext cx="3486150" cy="2554545"/>
          </a:xfrm>
          <a:prstGeom prst="rect">
            <a:avLst/>
          </a:prstGeom>
          <a:noFill/>
        </p:spPr>
        <p:txBody>
          <a:bodyPr wrap="square" rtlCol="0">
            <a:spAutoFit/>
          </a:bodyPr>
          <a:lstStyle/>
          <a:p>
            <a:pPr algn="ctr"/>
            <a:r>
              <a:rPr lang="en-US" sz="8000">
                <a:latin typeface="#9Slide05 SVNWallows" pitchFamily="2" charset="0"/>
              </a:rPr>
              <a:t>Chào</a:t>
            </a:r>
          </a:p>
          <a:p>
            <a:pPr algn="ctr"/>
            <a:r>
              <a:rPr lang="en-US" sz="8000">
                <a:latin typeface="#9Slide05 SVNWallows" pitchFamily="2" charset="0"/>
              </a:rPr>
              <a:t> tạm biệt</a:t>
            </a:r>
          </a:p>
        </p:txBody>
      </p:sp>
      <p:sp>
        <p:nvSpPr>
          <p:cNvPr id="7" name="Hộp Văn bản 6">
            <a:extLst>
              <a:ext uri="{FF2B5EF4-FFF2-40B4-BE49-F238E27FC236}">
                <a16:creationId xmlns:a16="http://schemas.microsoft.com/office/drawing/2014/main" id="{22D02768-6549-4999-99AB-C57B0AB4731F}"/>
              </a:ext>
            </a:extLst>
          </p:cNvPr>
          <p:cNvSpPr txBox="1"/>
          <p:nvPr/>
        </p:nvSpPr>
        <p:spPr>
          <a:xfrm>
            <a:off x="7111864" y="1691341"/>
            <a:ext cx="3486150" cy="2554545"/>
          </a:xfrm>
          <a:prstGeom prst="rect">
            <a:avLst/>
          </a:prstGeom>
          <a:noFill/>
        </p:spPr>
        <p:txBody>
          <a:bodyPr wrap="square" rtlCol="0">
            <a:spAutoFit/>
          </a:bodyPr>
          <a:lstStyle/>
          <a:p>
            <a:pPr algn="ctr"/>
            <a:r>
              <a:rPr lang="en-US" sz="8000">
                <a:latin typeface="#9Slide05 SVNWallows" pitchFamily="2" charset="0"/>
              </a:rPr>
              <a:t>Hẹn gặp lại</a:t>
            </a:r>
          </a:p>
        </p:txBody>
      </p:sp>
    </p:spTree>
    <p:extLst>
      <p:ext uri="{BB962C8B-B14F-4D97-AF65-F5344CB8AC3E}">
        <p14:creationId xmlns:p14="http://schemas.microsoft.com/office/powerpoint/2010/main" val="227870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090" y="378373"/>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4918842" y="1324160"/>
            <a:ext cx="3657599" cy="523220"/>
          </a:xfrm>
          <a:prstGeom prst="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1. ỔN ĐỊNH TỔ CHỨC</a:t>
            </a:r>
          </a:p>
        </p:txBody>
      </p:sp>
      <p:sp>
        <p:nvSpPr>
          <p:cNvPr id="7" name="Hộp Văn bản 6">
            <a:extLst>
              <a:ext uri="{FF2B5EF4-FFF2-40B4-BE49-F238E27FC236}">
                <a16:creationId xmlns:a16="http://schemas.microsoft.com/office/drawing/2014/main" id="{399CD732-472E-4B8A-B840-5C621362B36B}"/>
              </a:ext>
            </a:extLst>
          </p:cNvPr>
          <p:cNvSpPr txBox="1"/>
          <p:nvPr/>
        </p:nvSpPr>
        <p:spPr>
          <a:xfrm>
            <a:off x="3837517" y="2224471"/>
            <a:ext cx="5322250" cy="1077218"/>
          </a:xfrm>
          <a:prstGeom prst="rect">
            <a:avLst/>
          </a:prstGeom>
          <a:solidFill>
            <a:srgbClr val="F9B461"/>
          </a:solidFill>
        </p:spPr>
        <p:txBody>
          <a:bodyPr wrap="square">
            <a:spAutoFit/>
          </a:bodyPr>
          <a:lstStyle/>
          <a:p>
            <a:pPr algn="ctr"/>
            <a:r>
              <a:rPr lang="en-US" sz="3200" b="1" i="0">
                <a:solidFill>
                  <a:srgbClr val="184C2D"/>
                </a:solidFill>
                <a:effectLst/>
                <a:latin typeface="arial" panose="020B0604020202020204" pitchFamily="34" charset="0"/>
              </a:rPr>
              <a:t>Hát “Quê hương em </a:t>
            </a:r>
          </a:p>
          <a:p>
            <a:pPr algn="ctr"/>
            <a:r>
              <a:rPr lang="en-US" sz="3200" b="1" i="0">
                <a:solidFill>
                  <a:srgbClr val="184C2D"/>
                </a:solidFill>
                <a:effectLst/>
                <a:latin typeface="arial" panose="020B0604020202020204" pitchFamily="34" charset="0"/>
              </a:rPr>
              <a:t>biết bao tươi đẹp”</a:t>
            </a:r>
            <a:endParaRPr lang="en-US" sz="3200" b="1">
              <a:solidFill>
                <a:srgbClr val="184C2D"/>
              </a:solidFill>
            </a:endParaRP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07731"/>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E6B79674-FB6E-5036-8CA9-D5397148B580}"/>
              </a:ext>
            </a:extLst>
          </p:cNvPr>
          <p:cNvPicPr>
            <a:picLocks noChangeAspect="1"/>
          </p:cNvPicPr>
          <p:nvPr/>
        </p:nvPicPr>
        <p:blipFill rotWithShape="1">
          <a:blip r:embed="rId4">
            <a:extLst>
              <a:ext uri="{28A0092B-C50C-407E-A947-70E740481C1C}">
                <a14:useLocalDpi xmlns:a14="http://schemas.microsoft.com/office/drawing/2010/main" val="0"/>
              </a:ext>
            </a:extLst>
          </a:blip>
          <a:srcRect l="2392" t="12316" r="2629" b="12698"/>
          <a:stretch/>
        </p:blipFill>
        <p:spPr>
          <a:xfrm>
            <a:off x="55180" y="21956"/>
            <a:ext cx="12081640" cy="6653048"/>
          </a:xfrm>
          <a:prstGeom prst="rect">
            <a:avLst/>
          </a:prstGeom>
        </p:spPr>
      </p:pic>
      <p:pic>
        <p:nvPicPr>
          <p:cNvPr id="6" name="Hình ảnh 5" descr="Ảnh có chứa mẫu họa, búp bê&#10;&#10;Mô tả được tạo tự động">
            <a:extLst>
              <a:ext uri="{FF2B5EF4-FFF2-40B4-BE49-F238E27FC236}">
                <a16:creationId xmlns:a16="http://schemas.microsoft.com/office/drawing/2014/main" id="{42BF0F8F-5F52-4B75-BF10-42AF7CC1E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1956"/>
            <a:ext cx="10264323" cy="6531244"/>
          </a:xfrm>
          <a:prstGeom prst="rect">
            <a:avLst/>
          </a:prstGeom>
        </p:spPr>
      </p:pic>
      <p:pic>
        <p:nvPicPr>
          <p:cNvPr id="8" name="[KARAOKE] QUÊ HƯƠNG TƯƠI ĐẸP - CD CHUẨN BGD - ÂM NHẠC LỚP 1">
            <a:hlinkClick r:id="" action="ppaction://media"/>
            <a:extLst>
              <a:ext uri="{FF2B5EF4-FFF2-40B4-BE49-F238E27FC236}">
                <a16:creationId xmlns:a16="http://schemas.microsoft.com/office/drawing/2014/main" id="{7AD637F5-4F85-186B-2CA8-88D78C0C70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51161" y="914400"/>
            <a:ext cx="3962400" cy="4038600"/>
          </a:xfrm>
          <a:prstGeom prst="rect">
            <a:avLst/>
          </a:prstGeom>
        </p:spPr>
      </p:pic>
    </p:spTree>
    <p:extLst>
      <p:ext uri="{BB962C8B-B14F-4D97-AF65-F5344CB8AC3E}">
        <p14:creationId xmlns:p14="http://schemas.microsoft.com/office/powerpoint/2010/main" val="1336145720"/>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1055608"/>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2. PHƯƠNG PHÁP HÌNH THỨC TỔ CHỨC</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69360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ỏ, cây cối, thực vật&#10;&#10;Mô tả được tạo tự động">
            <a:extLst>
              <a:ext uri="{FF2B5EF4-FFF2-40B4-BE49-F238E27FC236}">
                <a16:creationId xmlns:a16="http://schemas.microsoft.com/office/drawing/2014/main" id="{2B5484E8-08C1-642E-65F3-16F48DE89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7041"/>
            <a:ext cx="10668000" cy="5746392"/>
          </a:xfrm>
          <a:prstGeom prst="rect">
            <a:avLst/>
          </a:prstGeom>
        </p:spPr>
      </p:pic>
    </p:spTree>
    <p:extLst>
      <p:ext uri="{BB962C8B-B14F-4D97-AF65-F5344CB8AC3E}">
        <p14:creationId xmlns:p14="http://schemas.microsoft.com/office/powerpoint/2010/main" val="383097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5400" y="685800"/>
            <a:ext cx="9829800" cy="5562600"/>
            <a:chOff x="685800" y="685800"/>
            <a:chExt cx="7620000" cy="5000625"/>
          </a:xfrm>
        </p:grpSpPr>
        <p:pic>
          <p:nvPicPr>
            <p:cNvPr id="2050" name="Picture 2" descr="D:\download_25102012\buoisangquenoi\1.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wnload_25102012\buoisangquenoi\1.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762000"/>
            <a:ext cx="10287000" cy="5410200"/>
            <a:chOff x="685800" y="762000"/>
            <a:chExt cx="7620000" cy="5000625"/>
          </a:xfrm>
        </p:grpSpPr>
        <p:pic>
          <p:nvPicPr>
            <p:cNvPr id="3074" name="Picture 2" descr="D:\download_25102012\buoisangquenoi\2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wnload_25102012\buoisangquenoi\2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685800"/>
            <a:ext cx="10363200" cy="5486400"/>
            <a:chOff x="685800" y="685800"/>
            <a:chExt cx="7620000" cy="5000625"/>
          </a:xfrm>
        </p:grpSpPr>
        <p:pic>
          <p:nvPicPr>
            <p:cNvPr id="4098" name="Picture 2" descr="D:\download_25102012\buoisangquenoi\3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ownload_25102012\buoisangquenoi\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461</Words>
  <Application>Microsoft Office PowerPoint</Application>
  <PresentationFormat>Widescreen</PresentationFormat>
  <Paragraphs>59</Paragraphs>
  <Slides>21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#9Slide05 FS Blonde Script</vt:lpstr>
      <vt:lpstr>#9Slide05 SVNWallows</vt:lpstr>
      <vt:lpstr>.VnAvant</vt:lpstr>
      <vt:lpstr>arial</vt:lpstr>
      <vt:lpstr>arial</vt:lpstr>
      <vt:lpstr>Calibri</vt:lpstr>
      <vt:lpstr>Roboto</vt:lpstr>
      <vt:lpstr>Roboto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xuanthuy</dc:creator>
  <cp:lastModifiedBy>Trang Nguyen</cp:lastModifiedBy>
  <cp:revision>15</cp:revision>
  <dcterms:created xsi:type="dcterms:W3CDTF">2012-11-26T12:51:15Z</dcterms:created>
  <dcterms:modified xsi:type="dcterms:W3CDTF">2024-05-30T04:19:42Z</dcterms:modified>
</cp:coreProperties>
</file>