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58" r:id="rId5"/>
    <p:sldId id="291" r:id="rId6"/>
    <p:sldId id="279" r:id="rId7"/>
    <p:sldId id="285" r:id="rId8"/>
    <p:sldId id="280" r:id="rId9"/>
    <p:sldId id="287" r:id="rId10"/>
    <p:sldId id="288" r:id="rId11"/>
    <p:sldId id="290" r:id="rId12"/>
    <p:sldId id="292" r:id="rId13"/>
    <p:sldId id="286" r:id="rId14"/>
    <p:sldId id="294" r:id="rId15"/>
    <p:sldId id="295" r:id="rId16"/>
    <p:sldId id="282" r:id="rId17"/>
    <p:sldId id="284" r:id="rId18"/>
    <p:sldId id="269" r:id="rId19"/>
    <p:sldId id="270" r:id="rId20"/>
    <p:sldId id="274"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9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BE5DCF-6849-45B4-8313-F18E7B2EDB54}"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7249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228780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8701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BE5DCF-6849-45B4-8313-F18E7B2EDB54}"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06287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E5DCF-6849-45B4-8313-F18E7B2EDB54}"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93984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BE5DCF-6849-45B4-8313-F18E7B2EDB54}"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305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BE5DCF-6849-45B4-8313-F18E7B2EDB54}"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0616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BE5DCF-6849-45B4-8313-F18E7B2EDB54}"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1840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E5DCF-6849-45B4-8313-F18E7B2EDB54}"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56060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6635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8142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E5DCF-6849-45B4-8313-F18E7B2EDB54}" type="datetimeFigureOut">
              <a:rPr lang="en-US" smtClean="0"/>
              <a:t>5/11/2024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B821-7462-49E3-B7D6-39EDB6DD061E}" type="slidenum">
              <a:rPr lang="en-US" smtClean="0"/>
              <a:t>‹#›</a:t>
            </a:fld>
            <a:endParaRPr lang="en-US"/>
          </a:p>
        </p:txBody>
      </p:sp>
    </p:spTree>
    <p:extLst>
      <p:ext uri="{BB962C8B-B14F-4D97-AF65-F5344CB8AC3E}">
        <p14:creationId xmlns:p14="http://schemas.microsoft.com/office/powerpoint/2010/main" val="127349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89"/>
            <a:ext cx="12192000" cy="6878689"/>
          </a:xfrm>
          <a:prstGeom prst="rect">
            <a:avLst/>
          </a:prstGeom>
        </p:spPr>
      </p:pic>
      <p:sp>
        <p:nvSpPr>
          <p:cNvPr id="3" name="Rectangle 2"/>
          <p:cNvSpPr/>
          <p:nvPr/>
        </p:nvSpPr>
        <p:spPr>
          <a:xfrm>
            <a:off x="1877123" y="76278"/>
            <a:ext cx="8174182"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ỦY BAN NHÂN DÂN QUẬN LONG BIÊN</a:t>
            </a:r>
          </a:p>
          <a:p>
            <a:pPr algn="ctr"/>
            <a:r>
              <a:rPr lang="en-US" b="1" dirty="0">
                <a:latin typeface="Times New Roman" panose="02020603050405020304" pitchFamily="18" charset="0"/>
                <a:cs typeface="Times New Roman" panose="02020603050405020304" pitchFamily="18" charset="0"/>
              </a:rPr>
              <a:t>TRƯỜNG MẦM </a:t>
            </a:r>
            <a:r>
              <a:rPr lang="en-US" b="1">
                <a:latin typeface="Times New Roman" panose="02020603050405020304" pitchFamily="18" charset="0"/>
                <a:cs typeface="Times New Roman" panose="02020603050405020304" pitchFamily="18" charset="0"/>
              </a:rPr>
              <a:t>NON HOA MỘC LAN</a:t>
            </a:r>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443E091-8372-6FA9-E7B5-803267D1A6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12979" y="786308"/>
            <a:ext cx="1502469" cy="1442369"/>
          </a:xfrm>
          <a:prstGeom prst="rect">
            <a:avLst/>
          </a:prstGeom>
        </p:spPr>
      </p:pic>
      <p:sp>
        <p:nvSpPr>
          <p:cNvPr id="5" name="Rectangle 4"/>
          <p:cNvSpPr/>
          <p:nvPr/>
        </p:nvSpPr>
        <p:spPr>
          <a:xfrm>
            <a:off x="2720937" y="2426093"/>
            <a:ext cx="6900956" cy="1323439"/>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a:solidFill>
                <a:srgbClr val="7030A0"/>
              </a:solidFill>
              <a:latin typeface="Times New Roman" panose="02020603050405020304" pitchFamily="18" charset="0"/>
              <a:cs typeface="Times New Roman" panose="02020603050405020304" pitchFamily="18" charset="0"/>
            </a:endParaRPr>
          </a:p>
          <a:p>
            <a:pPr algn="ctr"/>
            <a:r>
              <a:rPr lang="vi-VN" sz="2400" b="1">
                <a:solidFill>
                  <a:srgbClr val="7030A0"/>
                </a:solidFill>
                <a:latin typeface="Times New Roman" panose="02020603050405020304" pitchFamily="18" charset="0"/>
                <a:cs typeface="Times New Roman" panose="02020603050405020304" pitchFamily="18" charset="0"/>
              </a:rPr>
              <a:t>KHÁM PHÁ: TRANG PHỤC MÙA HÈ</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649122" y="4121051"/>
            <a:ext cx="4488915" cy="1015663"/>
          </a:xfrm>
          <a:prstGeom prst="rect">
            <a:avLst/>
          </a:prstGeom>
        </p:spPr>
        <p:txBody>
          <a:bodyPr wrap="square">
            <a:spAutoFit/>
          </a:bodyPr>
          <a:lstStyle/>
          <a:p>
            <a:pPr algn="ctr">
              <a:lnSpc>
                <a:spcPct val="150000"/>
              </a:lnSpc>
            </a:pPr>
            <a:r>
              <a:rPr lang="vi-VN" sz="2000" b="1" dirty="0">
                <a:solidFill>
                  <a:srgbClr val="FF0000"/>
                </a:solidFill>
                <a:latin typeface="Times New Roman" panose="02020603050405020304" pitchFamily="18" charset="0"/>
                <a:cs typeface="Times New Roman" panose="02020603050405020304" pitchFamily="18" charset="0"/>
              </a:rPr>
              <a:t>LỨA</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TUỔI </a:t>
            </a:r>
            <a:r>
              <a:rPr lang="vi-VN" sz="2400"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3 – 4 tuổi</a:t>
            </a: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00" b="98500" l="10000" r="90000">
                        <a14:foregroundMark x1="57500" y1="25375" x2="58375" y2="30500"/>
                        <a14:foregroundMark x1="23500" y1="18000" x2="18000" y2="21750"/>
                        <a14:foregroundMark x1="29625" y1="30750" x2="30875" y2="42125"/>
                      </a14:backgroundRemoval>
                    </a14:imgEffect>
                  </a14:imgLayer>
                </a14:imgProps>
              </a:ext>
            </a:extLst>
          </a:blip>
          <a:stretch>
            <a:fillRect/>
          </a:stretch>
        </p:blipFill>
        <p:spPr>
          <a:xfrm>
            <a:off x="1080237" y="814749"/>
            <a:ext cx="5441216" cy="4973308"/>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10" b="94820" l="1831" r="96197">
                        <a14:foregroundMark x1="45775" y1="34572" x2="42535" y2="71622"/>
                      </a14:backgroundRemoval>
                    </a14:imgEffect>
                  </a14:imgLayer>
                </a14:imgProps>
              </a:ext>
            </a:extLst>
          </a:blip>
          <a:stretch>
            <a:fillRect/>
          </a:stretch>
        </p:blipFill>
        <p:spPr>
          <a:xfrm>
            <a:off x="6297106" y="748761"/>
            <a:ext cx="4270342" cy="4811183"/>
          </a:xfrm>
          <a:prstGeom prst="rect">
            <a:avLst/>
          </a:prstGeom>
        </p:spPr>
      </p:pic>
    </p:spTree>
    <p:extLst>
      <p:ext uri="{BB962C8B-B14F-4D97-AF65-F5344CB8AC3E}">
        <p14:creationId xmlns:p14="http://schemas.microsoft.com/office/powerpoint/2010/main" val="608114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1545464" y="2129814"/>
            <a:ext cx="9234153" cy="1754326"/>
          </a:xfrm>
          <a:prstGeom prst="rect">
            <a:avLst/>
          </a:prstGeom>
          <a:noFill/>
        </p:spPr>
        <p:txBody>
          <a:bodyPr wrap="square" rtlCol="0">
            <a:spAutoFit/>
          </a:bodyP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Cô chốt lại: </a:t>
            </a:r>
            <a:r>
              <a:rPr lang="vi-VN" sz="3600">
                <a:latin typeface="+mj-lt"/>
              </a:rPr>
              <a:t>Trang phục mùa hè thường làm hằng chất liệu bằng cotton mềm mỏng, nhẹ, mầu sắc tươi mát, mặc rất mát đấy.</a:t>
            </a:r>
            <a:endParaRPr lang="en-US" sz="3600" b="1">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99753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942841"/>
          </a:xfrm>
          <a:prstGeom prst="rect">
            <a:avLst/>
          </a:prstGeom>
        </p:spPr>
      </p:pic>
      <p:sp>
        <p:nvSpPr>
          <p:cNvPr id="3" name="TextBox 2"/>
          <p:cNvSpPr txBox="1"/>
          <p:nvPr/>
        </p:nvSpPr>
        <p:spPr>
          <a:xfrm>
            <a:off x="2884602" y="2525740"/>
            <a:ext cx="6990042" cy="1200329"/>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Cô giới thiệu thêm 1 số loại trang phục mùa hè khác</a:t>
            </a:r>
            <a:endParaRPr lang="en-US" sz="3600" b="1">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71810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61" b="95898" l="1563" r="99023">
                        <a14:foregroundMark x1="56055" y1="15918" x2="57227" y2="25195"/>
                      </a14:backgroundRemoval>
                    </a14:imgEffect>
                  </a14:imgLayer>
                </a14:imgProps>
              </a:ext>
            </a:extLst>
          </a:blip>
          <a:stretch>
            <a:fillRect/>
          </a:stretch>
        </p:blipFill>
        <p:spPr>
          <a:xfrm>
            <a:off x="507303" y="649962"/>
            <a:ext cx="4099814" cy="4676182"/>
          </a:xfrm>
          <a:prstGeom prst="rect">
            <a:avLst/>
          </a:prstGeom>
        </p:spPr>
      </p:pic>
      <p:pic>
        <p:nvPicPr>
          <p:cNvPr id="7" name="Picture 6"/>
          <p:cNvPicPr>
            <a:picLocks noChangeAspect="1"/>
          </p:cNvPicPr>
          <p:nvPr/>
        </p:nvPicPr>
        <p:blipFill>
          <a:blip r:embed="rId5"/>
          <a:stretch>
            <a:fillRect/>
          </a:stretch>
        </p:blipFill>
        <p:spPr>
          <a:xfrm>
            <a:off x="4386881" y="1128369"/>
            <a:ext cx="3575349" cy="3575349"/>
          </a:xfrm>
          <a:prstGeom prst="rect">
            <a:avLst/>
          </a:prstGeom>
        </p:spPr>
      </p:pic>
      <p:pic>
        <p:nvPicPr>
          <p:cNvPr id="9" name="Picture 8"/>
          <p:cNvPicPr>
            <a:picLocks noChangeAspect="1"/>
          </p:cNvPicPr>
          <p:nvPr/>
        </p:nvPicPr>
        <p:blipFill>
          <a:blip r:embed="rId6"/>
          <a:stretch>
            <a:fillRect/>
          </a:stretch>
        </p:blipFill>
        <p:spPr>
          <a:xfrm>
            <a:off x="7962230" y="1251510"/>
            <a:ext cx="3763421" cy="3763421"/>
          </a:xfrm>
          <a:prstGeom prst="rect">
            <a:avLst/>
          </a:prstGeom>
        </p:spPr>
      </p:pic>
    </p:spTree>
    <p:extLst>
      <p:ext uri="{BB962C8B-B14F-4D97-AF65-F5344CB8AC3E}">
        <p14:creationId xmlns:p14="http://schemas.microsoft.com/office/powerpoint/2010/main" val="21072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0"/>
            <a:ext cx="12349113" cy="6858000"/>
          </a:xfrm>
          <a:prstGeom prst="rect">
            <a:avLst/>
          </a:prstGeom>
        </p:spPr>
      </p:pic>
      <p:pic>
        <p:nvPicPr>
          <p:cNvPr id="3" name="Picture 2"/>
          <p:cNvPicPr>
            <a:picLocks noChangeAspect="1"/>
          </p:cNvPicPr>
          <p:nvPr/>
        </p:nvPicPr>
        <p:blipFill>
          <a:blip r:embed="rId3"/>
          <a:stretch>
            <a:fillRect/>
          </a:stretch>
        </p:blipFill>
        <p:spPr>
          <a:xfrm>
            <a:off x="999240" y="1203801"/>
            <a:ext cx="3421931" cy="4296425"/>
          </a:xfrm>
          <a:prstGeom prst="rect">
            <a:avLst/>
          </a:prstGeom>
        </p:spPr>
      </p:pic>
      <p:pic>
        <p:nvPicPr>
          <p:cNvPr id="4" name="Picture 3"/>
          <p:cNvPicPr>
            <a:picLocks noChangeAspect="1"/>
          </p:cNvPicPr>
          <p:nvPr/>
        </p:nvPicPr>
        <p:blipFill rotWithShape="1">
          <a:blip r:embed="rId4"/>
          <a:srcRect l="15166" t="5180" r="10984" b="3414"/>
          <a:stretch/>
        </p:blipFill>
        <p:spPr>
          <a:xfrm>
            <a:off x="4421171" y="1203800"/>
            <a:ext cx="3440784" cy="3787171"/>
          </a:xfrm>
          <a:prstGeom prst="rect">
            <a:avLst/>
          </a:prstGeom>
        </p:spPr>
      </p:pic>
      <p:pic>
        <p:nvPicPr>
          <p:cNvPr id="5" name="Picture 4"/>
          <p:cNvPicPr>
            <a:picLocks noChangeAspect="1"/>
          </p:cNvPicPr>
          <p:nvPr/>
        </p:nvPicPr>
        <p:blipFill>
          <a:blip r:embed="rId5"/>
          <a:stretch>
            <a:fillRect/>
          </a:stretch>
        </p:blipFill>
        <p:spPr>
          <a:xfrm>
            <a:off x="7935654" y="1207680"/>
            <a:ext cx="3621608" cy="3882793"/>
          </a:xfrm>
          <a:prstGeom prst="rect">
            <a:avLst/>
          </a:prstGeom>
        </p:spPr>
      </p:pic>
    </p:spTree>
    <p:extLst>
      <p:ext uri="{BB962C8B-B14F-4D97-AF65-F5344CB8AC3E}">
        <p14:creationId xmlns:p14="http://schemas.microsoft.com/office/powerpoint/2010/main" val="26784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016" r="1572"/>
          <a:stretch/>
        </p:blipFill>
        <p:spPr>
          <a:xfrm>
            <a:off x="0" y="-75414"/>
            <a:ext cx="12349113" cy="6858000"/>
          </a:xfrm>
          <a:prstGeom prst="rect">
            <a:avLst/>
          </a:prstGeom>
        </p:spPr>
      </p:pic>
      <p:pic>
        <p:nvPicPr>
          <p:cNvPr id="6" name="Picture 5"/>
          <p:cNvPicPr>
            <a:picLocks noChangeAspect="1"/>
          </p:cNvPicPr>
          <p:nvPr/>
        </p:nvPicPr>
        <p:blipFill>
          <a:blip r:embed="rId3"/>
          <a:stretch>
            <a:fillRect/>
          </a:stretch>
        </p:blipFill>
        <p:spPr>
          <a:xfrm>
            <a:off x="773977" y="1272423"/>
            <a:ext cx="3610466" cy="3610466"/>
          </a:xfrm>
          <a:prstGeom prst="rect">
            <a:avLst/>
          </a:prstGeom>
        </p:spPr>
      </p:pic>
      <p:pic>
        <p:nvPicPr>
          <p:cNvPr id="7" name="Picture 6"/>
          <p:cNvPicPr>
            <a:picLocks noChangeAspect="1"/>
          </p:cNvPicPr>
          <p:nvPr/>
        </p:nvPicPr>
        <p:blipFill>
          <a:blip r:embed="rId4"/>
          <a:stretch>
            <a:fillRect/>
          </a:stretch>
        </p:blipFill>
        <p:spPr>
          <a:xfrm>
            <a:off x="4251489" y="1036949"/>
            <a:ext cx="3789575" cy="4081414"/>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625" y1="69023" x2="35000" y2="68789"/>
                      </a14:backgroundRemoval>
                    </a14:imgEffect>
                  </a14:imgLayer>
                </a14:imgProps>
              </a:ext>
            </a:extLst>
          </a:blip>
          <a:stretch>
            <a:fillRect/>
          </a:stretch>
        </p:blipFill>
        <p:spPr>
          <a:xfrm rot="21082729">
            <a:off x="7757066" y="970651"/>
            <a:ext cx="4411438" cy="4411438"/>
          </a:xfrm>
          <a:prstGeom prst="rect">
            <a:avLst/>
          </a:prstGeom>
        </p:spPr>
      </p:pic>
    </p:spTree>
    <p:extLst>
      <p:ext uri="{BB962C8B-B14F-4D97-AF65-F5344CB8AC3E}">
        <p14:creationId xmlns:p14="http://schemas.microsoft.com/office/powerpoint/2010/main" val="34485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rot="19454642">
            <a:off x="1995093" y="862263"/>
            <a:ext cx="2603983" cy="2603983"/>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2513" b="68519" l="11376" r="86905"/>
                    </a14:imgEffect>
                  </a14:imgLayer>
                </a14:imgProps>
              </a:ext>
            </a:extLst>
          </a:blip>
          <a:srcRect l="8545" r="9636" b="31247"/>
          <a:stretch/>
        </p:blipFill>
        <p:spPr>
          <a:xfrm>
            <a:off x="5842774" y="454323"/>
            <a:ext cx="3280529" cy="2756628"/>
          </a:xfrm>
          <a:prstGeom prst="rect">
            <a:avLst/>
          </a:prstGeom>
        </p:spPr>
      </p:pic>
      <p:pic>
        <p:nvPicPr>
          <p:cNvPr id="6" name="Picture 5"/>
          <p:cNvPicPr>
            <a:picLocks noChangeAspect="1"/>
          </p:cNvPicPr>
          <p:nvPr/>
        </p:nvPicPr>
        <p:blipFill>
          <a:blip r:embed="rId6"/>
          <a:stretch>
            <a:fillRect/>
          </a:stretch>
        </p:blipFill>
        <p:spPr>
          <a:xfrm>
            <a:off x="3477311" y="3210951"/>
            <a:ext cx="3214542" cy="321454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3667" b="99000" l="2167" r="99333">
                        <a14:foregroundMark x1="40167" y1="8500" x2="63667" y2="8500"/>
                      </a14:backgroundRemoval>
                    </a14:imgEffect>
                  </a14:imgLayer>
                </a14:imgProps>
              </a:ext>
            </a:extLst>
          </a:blip>
          <a:stretch>
            <a:fillRect/>
          </a:stretch>
        </p:blipFill>
        <p:spPr>
          <a:xfrm>
            <a:off x="7677762" y="3372681"/>
            <a:ext cx="2891082" cy="2891082"/>
          </a:xfrm>
          <a:prstGeom prst="rect">
            <a:avLst/>
          </a:prstGeom>
        </p:spPr>
      </p:pic>
    </p:spTree>
    <p:extLst>
      <p:ext uri="{BB962C8B-B14F-4D97-AF65-F5344CB8AC3E}">
        <p14:creationId xmlns:p14="http://schemas.microsoft.com/office/powerpoint/2010/main" val="1634685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00" b="98400" l="2600" r="95200"/>
                    </a14:imgEffect>
                  </a14:imgLayer>
                </a14:imgProps>
              </a:ext>
            </a:extLst>
          </a:blip>
          <a:stretch>
            <a:fillRect/>
          </a:stretch>
        </p:blipFill>
        <p:spPr>
          <a:xfrm>
            <a:off x="2365996" y="247102"/>
            <a:ext cx="3048264" cy="3048264"/>
          </a:xfrm>
          <a:prstGeom prst="rect">
            <a:avLst/>
          </a:prstGeom>
        </p:spPr>
      </p:pic>
      <p:pic>
        <p:nvPicPr>
          <p:cNvPr id="7" name="Picture 6"/>
          <p:cNvPicPr>
            <a:picLocks noChangeAspect="1"/>
          </p:cNvPicPr>
          <p:nvPr/>
        </p:nvPicPr>
        <p:blipFill>
          <a:blip r:embed="rId5"/>
          <a:stretch>
            <a:fillRect/>
          </a:stretch>
        </p:blipFill>
        <p:spPr>
          <a:xfrm>
            <a:off x="3086590" y="3614368"/>
            <a:ext cx="3329921" cy="2575139"/>
          </a:xfrm>
          <a:prstGeom prst="rect">
            <a:avLst/>
          </a:prstGeom>
        </p:spPr>
      </p:pic>
      <p:pic>
        <p:nvPicPr>
          <p:cNvPr id="9" name="Picture 8"/>
          <p:cNvPicPr>
            <a:picLocks noChangeAspect="1"/>
          </p:cNvPicPr>
          <p:nvPr/>
        </p:nvPicPr>
        <p:blipFill>
          <a:blip r:embed="rId6"/>
          <a:stretch>
            <a:fillRect/>
          </a:stretch>
        </p:blipFill>
        <p:spPr>
          <a:xfrm>
            <a:off x="6218548" y="367645"/>
            <a:ext cx="4982745" cy="4826524"/>
          </a:xfrm>
          <a:prstGeom prst="rect">
            <a:avLst/>
          </a:prstGeom>
        </p:spPr>
      </p:pic>
    </p:spTree>
    <p:extLst>
      <p:ext uri="{BB962C8B-B14F-4D97-AF65-F5344CB8AC3E}">
        <p14:creationId xmlns:p14="http://schemas.microsoft.com/office/powerpoint/2010/main" val="3123577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593043" y="2644170"/>
            <a:ext cx="7209863" cy="1569660"/>
          </a:xfrm>
          <a:prstGeom prst="rect">
            <a:avLst/>
          </a:prstGeom>
          <a:noFill/>
        </p:spPr>
        <p:txBody>
          <a:bodyPr wrap="square" rtlCol="0">
            <a:spAutoFit/>
          </a:bodyPr>
          <a:lstStyle/>
          <a:p>
            <a:pPr algn="just"/>
            <a:r>
              <a:rPr lang="en-US" sz="3200" b="1">
                <a:solidFill>
                  <a:srgbClr val="002060"/>
                </a:solidFill>
              </a:rPr>
              <a:t>Giáo dục: Mùa hè thời tiết nóng bức, các con mặc quần áo cho phù hợp. Khi đi ra ngoài đường thì các con nhớ đội mũ nhé! </a:t>
            </a:r>
          </a:p>
        </p:txBody>
      </p:sp>
    </p:spTree>
    <p:extLst>
      <p:ext uri="{BB962C8B-B14F-4D97-AF65-F5344CB8AC3E}">
        <p14:creationId xmlns:p14="http://schemas.microsoft.com/office/powerpoint/2010/main" val="42806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697381" y="1737394"/>
            <a:ext cx="4797238" cy="584775"/>
          </a:xfrm>
          <a:prstGeom prst="rect">
            <a:avLst/>
          </a:prstGeom>
          <a:noFill/>
        </p:spPr>
        <p:txBody>
          <a:bodyPr wrap="square" rtlCol="0">
            <a:spAutoFit/>
          </a:bodyPr>
          <a:lstStyle/>
          <a:p>
            <a:pPr algn="just"/>
            <a:r>
              <a:rPr lang="en-US" sz="3200" b="1">
                <a:solidFill>
                  <a:srgbClr val="002060"/>
                </a:solidFill>
              </a:rPr>
              <a:t>Trò chơi 1: Bé khéo tay</a:t>
            </a:r>
          </a:p>
        </p:txBody>
      </p:sp>
      <p:sp>
        <p:nvSpPr>
          <p:cNvPr id="4" name="TextBox 3"/>
          <p:cNvSpPr txBox="1"/>
          <p:nvPr/>
        </p:nvSpPr>
        <p:spPr>
          <a:xfrm>
            <a:off x="2843977" y="3017222"/>
            <a:ext cx="7799855" cy="584775"/>
          </a:xfrm>
          <a:prstGeom prst="rect">
            <a:avLst/>
          </a:prstGeom>
          <a:noFill/>
        </p:spPr>
        <p:txBody>
          <a:bodyPr wrap="square" rtlCol="0">
            <a:spAutoFit/>
          </a:bodyPr>
          <a:lstStyle/>
          <a:p>
            <a:pPr algn="just"/>
            <a:r>
              <a:rPr lang="en-US" sz="3200" b="1">
                <a:solidFill>
                  <a:srgbClr val="0070C0"/>
                </a:solidFill>
              </a:rPr>
              <a:t>Bé nối và tô màu cho trang phục mùa hè</a:t>
            </a:r>
          </a:p>
        </p:txBody>
      </p:sp>
    </p:spTree>
    <p:extLst>
      <p:ext uri="{BB962C8B-B14F-4D97-AF65-F5344CB8AC3E}">
        <p14:creationId xmlns:p14="http://schemas.microsoft.com/office/powerpoint/2010/main" val="2236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4288" y="3233552"/>
            <a:ext cx="4519695" cy="584775"/>
          </a:xfrm>
          <a:prstGeom prst="rect">
            <a:avLst/>
          </a:prstGeom>
          <a:noFill/>
        </p:spPr>
        <p:txBody>
          <a:bodyPr wrap="square" rtlCol="0">
            <a:spAutoFit/>
          </a:bodyPr>
          <a:lstStyle/>
          <a:p>
            <a:pPr algn="just"/>
            <a:r>
              <a:rPr lang="en-US" sz="3200" b="1">
                <a:solidFill>
                  <a:schemeClr val="accent2">
                    <a:lumMod val="75000"/>
                  </a:schemeClr>
                </a:solidFill>
              </a:rPr>
              <a:t>Trẻ hát bài: Mùa hè đến</a:t>
            </a:r>
          </a:p>
        </p:txBody>
      </p:sp>
      <p:pic>
        <p:nvPicPr>
          <p:cNvPr id="4" name="mùa hè đế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74" y="6137857"/>
            <a:ext cx="609600" cy="609600"/>
          </a:xfrm>
          <a:prstGeom prst="rect">
            <a:avLst/>
          </a:prstGeom>
        </p:spPr>
      </p:pic>
    </p:spTree>
    <p:extLst>
      <p:ext uri="{BB962C8B-B14F-4D97-AF65-F5344CB8AC3E}">
        <p14:creationId xmlns:p14="http://schemas.microsoft.com/office/powerpoint/2010/main" val="2359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3250937" y="535900"/>
            <a:ext cx="6259386" cy="769441"/>
          </a:xfrm>
          <a:prstGeom prst="rect">
            <a:avLst/>
          </a:prstGeom>
          <a:noFill/>
        </p:spPr>
        <p:txBody>
          <a:bodyPr wrap="square" rtlCol="0">
            <a:spAutoFit/>
          </a:bodyPr>
          <a:lstStyle/>
          <a:p>
            <a:r>
              <a:rPr lang="en-US" sz="4400" b="1">
                <a:solidFill>
                  <a:srgbClr val="FF0000"/>
                </a:solidFill>
              </a:rPr>
              <a:t>Trò chơi 2: Đội nào nhanh</a:t>
            </a:r>
          </a:p>
        </p:txBody>
      </p:sp>
      <p:sp>
        <p:nvSpPr>
          <p:cNvPr id="4" name="TextBox 3"/>
          <p:cNvSpPr txBox="1"/>
          <p:nvPr/>
        </p:nvSpPr>
        <p:spPr>
          <a:xfrm>
            <a:off x="1840005" y="1841241"/>
            <a:ext cx="9603441" cy="2246769"/>
          </a:xfrm>
          <a:prstGeom prst="rect">
            <a:avLst/>
          </a:prstGeom>
          <a:noFill/>
        </p:spPr>
        <p:txBody>
          <a:bodyPr wrap="square" rtlCol="0">
            <a:spAutoFit/>
          </a:bodyPr>
          <a:lstStyle/>
          <a:p>
            <a:pPr algn="just"/>
            <a:r>
              <a:rPr lang="en-US" sz="2800" b="1"/>
              <a:t>Cách chơi: Chia trẻ thành 2 đội. Khia nào có nhạc thì  2 bạn đứng đầu hang chạy lên lấy đúng hình ảnh mà cô đã đặt ra yêu cầu cho đội mình. Sau đó dán lên trên bảng của đội mình. Kết đội nào lấy được nhiều và đúng yêu cầu của cô thì đội đó sẽ chiến thắng. Thời gian chơi là 1 bản nhạc.</a:t>
            </a:r>
          </a:p>
        </p:txBody>
      </p:sp>
    </p:spTree>
    <p:extLst>
      <p:ext uri="{BB962C8B-B14F-4D97-AF65-F5344CB8AC3E}">
        <p14:creationId xmlns:p14="http://schemas.microsoft.com/office/powerpoint/2010/main" val="151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a:solidFill>
                  <a:srgbClr val="FF0000"/>
                </a:solidFill>
              </a:rPr>
              <a:t>Trẻ chơi trò chơi: Đội nào nhanh</a:t>
            </a:r>
          </a:p>
        </p:txBody>
      </p:sp>
      <p:pic>
        <p:nvPicPr>
          <p:cNvPr id="4" name="Karaoke Bé Yêu Biển Lắm - Nhạc Thiếu Nhi - Thiếu Nhi Music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918" y="6028764"/>
            <a:ext cx="609600" cy="609600"/>
          </a:xfrm>
          <a:prstGeom prst="rect">
            <a:avLst/>
          </a:prstGeom>
        </p:spPr>
      </p:pic>
    </p:spTree>
    <p:extLst>
      <p:ext uri="{BB962C8B-B14F-4D97-AF65-F5344CB8AC3E}">
        <p14:creationId xmlns:p14="http://schemas.microsoft.com/office/powerpoint/2010/main" val="41908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2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8" b="-1"/>
          <a:stretch/>
        </p:blipFill>
        <p:spPr>
          <a:xfrm>
            <a:off x="-91440" y="-40341"/>
            <a:ext cx="12382052" cy="7503459"/>
          </a:xfrm>
          <a:prstGeom prst="rect">
            <a:avLst/>
          </a:prstGeom>
        </p:spPr>
      </p:pic>
      <p:sp>
        <p:nvSpPr>
          <p:cNvPr id="3" name="Rectangle 2"/>
          <p:cNvSpPr/>
          <p:nvPr/>
        </p:nvSpPr>
        <p:spPr>
          <a:xfrm>
            <a:off x="3212926" y="2554941"/>
            <a:ext cx="8553251" cy="2312893"/>
          </a:xfrm>
          <a:prstGeom prst="rect">
            <a:avLst/>
          </a:prstGeom>
          <a:noFill/>
        </p:spPr>
        <p:txBody>
          <a:bodyPr wrap="none" lIns="91440" tIns="45720" rIns="91440" bIns="45720">
            <a:prstTxWarp prst="textWave4">
              <a:avLst/>
            </a:prstTxWarp>
            <a:spAutoFit/>
            <a:scene3d>
              <a:camera prst="perspectiveRelaxedModerately"/>
              <a:lightRig rig="threePt" dir="t"/>
            </a:scene3d>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Chúc các bé chăm ngoan </a:t>
            </a:r>
          </a:p>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học giỏi</a:t>
            </a:r>
          </a:p>
        </p:txBody>
      </p:sp>
    </p:spTree>
    <p:extLst>
      <p:ext uri="{BB962C8B-B14F-4D97-AF65-F5344CB8AC3E}">
        <p14:creationId xmlns:p14="http://schemas.microsoft.com/office/powerpoint/2010/main" val="209548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004356" y="1409531"/>
            <a:ext cx="5253792" cy="584775"/>
          </a:xfrm>
          <a:prstGeom prst="rect">
            <a:avLst/>
          </a:prstGeom>
          <a:noFill/>
        </p:spPr>
        <p:txBody>
          <a:bodyPr wrap="square" rtlCol="0">
            <a:spAutoFit/>
          </a:bodyPr>
          <a:lstStyle/>
          <a:p>
            <a:pPr algn="just"/>
            <a:r>
              <a:rPr lang="en-US" sz="3200" b="1">
                <a:solidFill>
                  <a:srgbClr val="00B050"/>
                </a:solidFill>
              </a:rPr>
              <a:t>Trẻ về nhóm khám phá tranh</a:t>
            </a:r>
          </a:p>
        </p:txBody>
      </p:sp>
      <p:sp>
        <p:nvSpPr>
          <p:cNvPr id="4" name="Rectangle 3"/>
          <p:cNvSpPr/>
          <p:nvPr/>
        </p:nvSpPr>
        <p:spPr>
          <a:xfrm>
            <a:off x="3321377" y="2483194"/>
            <a:ext cx="6096000" cy="1477328"/>
          </a:xfrm>
          <a:prstGeom prst="rect">
            <a:avLst/>
          </a:prstGeom>
        </p:spPr>
        <p:txBody>
          <a:bodyPr>
            <a:spAutoFit/>
          </a:bodyPr>
          <a:lstStyle/>
          <a:p>
            <a:pPr algn="just"/>
            <a:r>
              <a:rPr lang="en-US" b="1">
                <a:solidFill>
                  <a:srgbClr val="002060"/>
                </a:solidFill>
              </a:rPr>
              <a:t>Nhóm 1: Khám phá trang phục bạn trai (Áo sơ mi, quần sooc)</a:t>
            </a:r>
          </a:p>
          <a:p>
            <a:pPr algn="just"/>
            <a:r>
              <a:rPr lang="en-US" b="1">
                <a:solidFill>
                  <a:srgbClr val="002060"/>
                </a:solidFill>
              </a:rPr>
              <a:t>Nhóm 2: Khám phá trang phục bạn trai (Áo cộc, quần đùi)</a:t>
            </a:r>
          </a:p>
          <a:p>
            <a:pPr algn="just"/>
            <a:r>
              <a:rPr lang="en-US" b="1">
                <a:solidFill>
                  <a:srgbClr val="002060"/>
                </a:solidFill>
              </a:rPr>
              <a:t>Nhóm 3: Khám phá trang phục bạn gái ( váy)</a:t>
            </a:r>
          </a:p>
          <a:p>
            <a:pPr algn="just"/>
            <a:r>
              <a:rPr lang="en-US" b="1">
                <a:solidFill>
                  <a:srgbClr val="002060"/>
                </a:solidFill>
              </a:rPr>
              <a:t>Nhóm 4: Khám phá trang phục bạn gái (Áo cộ, quần đùi)</a:t>
            </a:r>
          </a:p>
          <a:p>
            <a:pPr algn="just"/>
            <a:r>
              <a:rPr lang="en-US" b="1">
                <a:solidFill>
                  <a:srgbClr val="002060"/>
                </a:solidFill>
              </a:rPr>
              <a:t>Nhóm 5: Khám phá trang phục đi bơi </a:t>
            </a:r>
          </a:p>
        </p:txBody>
      </p:sp>
    </p:spTree>
    <p:extLst>
      <p:ext uri="{BB962C8B-B14F-4D97-AF65-F5344CB8AC3E}">
        <p14:creationId xmlns:p14="http://schemas.microsoft.com/office/powerpoint/2010/main" val="278687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620651" y="2590538"/>
            <a:ext cx="6495068" cy="1077218"/>
          </a:xfrm>
          <a:prstGeom prst="rect">
            <a:avLst/>
          </a:prstGeom>
          <a:noFill/>
        </p:spPr>
        <p:txBody>
          <a:bodyPr wrap="square" rtlCol="0">
            <a:spAutoFit/>
          </a:bodyPr>
          <a:lstStyle/>
          <a:p>
            <a:pPr algn="just"/>
            <a:r>
              <a:rPr lang="en-US" sz="3200" b="1">
                <a:solidFill>
                  <a:srgbClr val="00B050"/>
                </a:solidFill>
              </a:rPr>
              <a:t>Nhóm trưởng của từng nhóm lên chia sẻ về bức tranh của nhóm mình</a:t>
            </a:r>
          </a:p>
        </p:txBody>
      </p:sp>
    </p:spTree>
    <p:extLst>
      <p:ext uri="{BB962C8B-B14F-4D97-AF65-F5344CB8AC3E}">
        <p14:creationId xmlns:p14="http://schemas.microsoft.com/office/powerpoint/2010/main" val="169614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38227" y="2628245"/>
            <a:ext cx="8672660" cy="1077218"/>
          </a:xfrm>
          <a:prstGeom prst="rect">
            <a:avLst/>
          </a:prstGeom>
          <a:noFill/>
        </p:spPr>
        <p:txBody>
          <a:bodyPr wrap="square" rtlCol="0">
            <a:spAutoFit/>
          </a:bodyPr>
          <a:lstStyle/>
          <a:p>
            <a:pPr algn="just"/>
            <a:r>
              <a:rPr lang="en-US" sz="3200" b="1">
                <a:solidFill>
                  <a:srgbClr val="00B050"/>
                </a:solidFill>
              </a:rPr>
              <a:t>Cô tổng hợp ý kiến và chia sẻ kiến thức cho trẻ về kiểu dáng, chất liệu của trang phục</a:t>
            </a:r>
          </a:p>
        </p:txBody>
      </p:sp>
    </p:spTree>
    <p:extLst>
      <p:ext uri="{BB962C8B-B14F-4D97-AF65-F5344CB8AC3E}">
        <p14:creationId xmlns:p14="http://schemas.microsoft.com/office/powerpoint/2010/main" val="302498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stretch>
            <a:fillRect/>
          </a:stretch>
        </p:blipFill>
        <p:spPr>
          <a:xfrm>
            <a:off x="1919483" y="565608"/>
            <a:ext cx="4118286" cy="4118286"/>
          </a:xfrm>
          <a:prstGeom prst="rect">
            <a:avLst/>
          </a:prstGeom>
        </p:spPr>
      </p:pic>
      <p:pic>
        <p:nvPicPr>
          <p:cNvPr id="12" name="Picture 11"/>
          <p:cNvPicPr>
            <a:picLocks noChangeAspect="1"/>
          </p:cNvPicPr>
          <p:nvPr/>
        </p:nvPicPr>
        <p:blipFill>
          <a:blip r:embed="rId4"/>
          <a:stretch>
            <a:fillRect/>
          </a:stretch>
        </p:blipFill>
        <p:spPr>
          <a:xfrm>
            <a:off x="6560613" y="1252684"/>
            <a:ext cx="3610909" cy="3522839"/>
          </a:xfrm>
          <a:prstGeom prst="rect">
            <a:avLst/>
          </a:prstGeom>
        </p:spPr>
      </p:pic>
    </p:spTree>
    <p:extLst>
      <p:ext uri="{BB962C8B-B14F-4D97-AF65-F5344CB8AC3E}">
        <p14:creationId xmlns:p14="http://schemas.microsoft.com/office/powerpoint/2010/main" val="27929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9727" l="156" r="90000"/>
                    </a14:imgEffect>
                  </a14:imgLayer>
                </a14:imgProps>
              </a:ext>
            </a:extLst>
          </a:blip>
          <a:stretch>
            <a:fillRect/>
          </a:stretch>
        </p:blipFill>
        <p:spPr>
          <a:xfrm>
            <a:off x="2125745" y="1137339"/>
            <a:ext cx="4018961" cy="4018961"/>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0182" y1="51636" x2="79455" y2="83091"/>
                        <a14:foregroundMark x1="82545" y1="62364" x2="83818" y2="83455"/>
                        <a14:foregroundMark x1="84182" y1="49455" x2="84182" y2="76182"/>
                      </a14:backgroundRemoval>
                    </a14:imgEffect>
                  </a14:imgLayer>
                </a14:imgProps>
              </a:ext>
            </a:extLst>
          </a:blip>
          <a:stretch>
            <a:fillRect/>
          </a:stretch>
        </p:blipFill>
        <p:spPr>
          <a:xfrm rot="20625442">
            <a:off x="6361558" y="1208948"/>
            <a:ext cx="4440103" cy="4440103"/>
          </a:xfrm>
          <a:prstGeom prst="rect">
            <a:avLst/>
          </a:prstGeom>
        </p:spPr>
      </p:pic>
    </p:spTree>
    <p:extLst>
      <p:ext uri="{BB962C8B-B14F-4D97-AF65-F5344CB8AC3E}">
        <p14:creationId xmlns:p14="http://schemas.microsoft.com/office/powerpoint/2010/main" val="250306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930" b="95958" l="0" r="98900"/>
                    </a14:imgEffect>
                  </a14:imgLayer>
                </a14:imgProps>
              </a:ext>
            </a:extLst>
          </a:blip>
          <a:stretch>
            <a:fillRect/>
          </a:stretch>
        </p:blipFill>
        <p:spPr>
          <a:xfrm>
            <a:off x="1845587" y="601342"/>
            <a:ext cx="4324154" cy="4920889"/>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15446" b="81683" l="5370" r="96019"/>
                    </a14:imgEffect>
                  </a14:imgLayer>
                </a14:imgProps>
              </a:ext>
            </a:extLst>
          </a:blip>
          <a:srcRect t="12958" b="16535"/>
          <a:stretch/>
        </p:blipFill>
        <p:spPr>
          <a:xfrm>
            <a:off x="6301716" y="1587390"/>
            <a:ext cx="4464275" cy="3683220"/>
          </a:xfrm>
          <a:prstGeom prst="rect">
            <a:avLst/>
          </a:prstGeom>
        </p:spPr>
      </p:pic>
    </p:spTree>
    <p:extLst>
      <p:ext uri="{BB962C8B-B14F-4D97-AF65-F5344CB8AC3E}">
        <p14:creationId xmlns:p14="http://schemas.microsoft.com/office/powerpoint/2010/main" val="82053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14"/>
            <a:ext cx="12192000" cy="6858000"/>
          </a:xfrm>
          <a:prstGeom prst="rect">
            <a:avLst/>
          </a:prstGeom>
        </p:spPr>
      </p:pic>
      <p:pic>
        <p:nvPicPr>
          <p:cNvPr id="7" name="Picture 6"/>
          <p:cNvPicPr>
            <a:picLocks noChangeAspect="1"/>
          </p:cNvPicPr>
          <p:nvPr/>
        </p:nvPicPr>
        <p:blipFill>
          <a:blip r:embed="rId3"/>
          <a:stretch>
            <a:fillRect/>
          </a:stretch>
        </p:blipFill>
        <p:spPr>
          <a:xfrm>
            <a:off x="1498861" y="599094"/>
            <a:ext cx="4609019" cy="4609019"/>
          </a:xfrm>
          <a:prstGeom prst="rect">
            <a:avLst/>
          </a:prstGeom>
        </p:spPr>
      </p:pic>
      <p:pic>
        <p:nvPicPr>
          <p:cNvPr id="9" name="Picture 8"/>
          <p:cNvPicPr>
            <a:picLocks noChangeAspect="1"/>
          </p:cNvPicPr>
          <p:nvPr/>
        </p:nvPicPr>
        <p:blipFill>
          <a:blip r:embed="rId4"/>
          <a:stretch>
            <a:fillRect/>
          </a:stretch>
        </p:blipFill>
        <p:spPr>
          <a:xfrm>
            <a:off x="6459130" y="1200642"/>
            <a:ext cx="4007471" cy="4007471"/>
          </a:xfrm>
          <a:prstGeom prst="rect">
            <a:avLst/>
          </a:prstGeom>
        </p:spPr>
      </p:pic>
    </p:spTree>
    <p:extLst>
      <p:ext uri="{BB962C8B-B14F-4D97-AF65-F5344CB8AC3E}">
        <p14:creationId xmlns:p14="http://schemas.microsoft.com/office/powerpoint/2010/main" val="236871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337</Words>
  <Application>Microsoft Office PowerPoint</Application>
  <PresentationFormat>Widescreen</PresentationFormat>
  <Paragraphs>25</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Nguyen</cp:lastModifiedBy>
  <cp:revision>45</cp:revision>
  <dcterms:created xsi:type="dcterms:W3CDTF">2024-03-29T14:28:41Z</dcterms:created>
  <dcterms:modified xsi:type="dcterms:W3CDTF">2024-05-11T01:40:46Z</dcterms:modified>
</cp:coreProperties>
</file>