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313" r:id="rId7"/>
    <p:sldId id="314" r:id="rId8"/>
    <p:sldId id="315" r:id="rId9"/>
    <p:sldId id="316" r:id="rId10"/>
    <p:sldId id="317" r:id="rId11"/>
    <p:sldId id="318" r:id="rId12"/>
    <p:sldId id="319" r:id="rId13"/>
    <p:sldId id="329" r:id="rId14"/>
    <p:sldId id="320" r:id="rId15"/>
    <p:sldId id="272" r:id="rId16"/>
    <p:sldId id="273" r:id="rId17"/>
    <p:sldId id="321" r:id="rId18"/>
    <p:sldId id="274" r:id="rId19"/>
    <p:sldId id="322" r:id="rId20"/>
    <p:sldId id="275" r:id="rId21"/>
    <p:sldId id="323" r:id="rId22"/>
    <p:sldId id="324" r:id="rId23"/>
    <p:sldId id="276" r:id="rId24"/>
    <p:sldId id="325" r:id="rId25"/>
    <p:sldId id="278" r:id="rId26"/>
    <p:sldId id="326" r:id="rId27"/>
    <p:sldId id="279" r:id="rId28"/>
    <p:sldId id="327" r:id="rId29"/>
    <p:sldId id="281" r:id="rId30"/>
    <p:sldId id="331" r:id="rId31"/>
    <p:sldId id="282" r:id="rId32"/>
    <p:sldId id="286" r:id="rId33"/>
    <p:sldId id="287" r:id="rId34"/>
    <p:sldId id="288"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950"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66F38-24B3-4ABA-A855-D3551A986058}"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4BEE-B25D-4362-91E4-6910775EA488}" type="slidenum">
              <a:rPr lang="en-US" smtClean="0"/>
              <a:t>‹#›</a:t>
            </a:fld>
            <a:endParaRPr lang="en-US"/>
          </a:p>
        </p:txBody>
      </p:sp>
    </p:spTree>
    <p:extLst>
      <p:ext uri="{BB962C8B-B14F-4D97-AF65-F5344CB8AC3E}">
        <p14:creationId xmlns:p14="http://schemas.microsoft.com/office/powerpoint/2010/main" val="306441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2194B9-53F8-4E56-9B45-4EAC745A1AD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41509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74383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314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194B9-53F8-4E56-9B45-4EAC745A1AD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4853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2194B9-53F8-4E56-9B45-4EAC745A1AD7}"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33811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2194B9-53F8-4E56-9B45-4EAC745A1AD7}"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3903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2194B9-53F8-4E56-9B45-4EAC745A1AD7}"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23457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2194B9-53F8-4E56-9B45-4EAC745A1AD7}"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18347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194B9-53F8-4E56-9B45-4EAC745A1AD7}"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83014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8433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79240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194B9-53F8-4E56-9B45-4EAC745A1AD7}" type="datetimeFigureOut">
              <a:rPr lang="en-US" smtClean="0"/>
              <a:t>5/1/2024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EA268-03A8-42DD-ABAB-AA2CB9F3849F}" type="slidenum">
              <a:rPr lang="en-US" smtClean="0"/>
              <a:t>‹#›</a:t>
            </a:fld>
            <a:endParaRPr lang="en-US"/>
          </a:p>
        </p:txBody>
      </p:sp>
    </p:spTree>
    <p:extLst>
      <p:ext uri="{BB962C8B-B14F-4D97-AF65-F5344CB8AC3E}">
        <p14:creationId xmlns:p14="http://schemas.microsoft.com/office/powerpoint/2010/main" val="149344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audio" Target="file:///C:\Documents%20and%20Settings\admin\Desktop\HatGapLangTa-TranVietBinh.mp3" TargetMode="Externa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20070324033529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p:nvPr/>
        </p:nvSpPr>
        <p:spPr>
          <a:xfrm>
            <a:off x="4552950" y="2686050"/>
            <a:ext cx="1771650" cy="300038"/>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endParaRPr lang="en-US" sz="1350" dirty="0">
              <a:latin typeface="Arial" charset="0"/>
            </a:endParaRPr>
          </a:p>
        </p:txBody>
      </p:sp>
      <p:pic>
        <p:nvPicPr>
          <p:cNvPr id="2053" name="CasablancaGuitar-VariousArtists_zq4f.mp3">
            <a:hlinkClick r:id="" action="ppaction://media"/>
          </p:cNvPr>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5622926"/>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864072B0-AE2D-5511-F212-D7C5F86E23A6}"/>
              </a:ext>
            </a:extLst>
          </p:cNvPr>
          <p:cNvSpPr/>
          <p:nvPr/>
        </p:nvSpPr>
        <p:spPr>
          <a:xfrm>
            <a:off x="2261059" y="329098"/>
            <a:ext cx="8444324" cy="6199803"/>
          </a:xfrm>
          <a:prstGeom prst="roundRect">
            <a:avLst/>
          </a:prstGeom>
          <a:solidFill>
            <a:schemeClr val="bg1">
              <a:lumMod val="95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UBND QUẬN LONG BIÊN</a:t>
            </a:r>
          </a:p>
          <a:p>
            <a:pPr algn="ctr"/>
            <a:r>
              <a:rPr lang="en-US" sz="2400" b="1" dirty="0">
                <a:solidFill>
                  <a:srgbClr val="FF0000"/>
                </a:solidFill>
              </a:rPr>
              <a:t>TRƯỜNG </a:t>
            </a:r>
            <a:r>
              <a:rPr lang="en-US" sz="2400" b="1">
                <a:solidFill>
                  <a:srgbClr val="FF0000"/>
                </a:solidFill>
              </a:rPr>
              <a:t>MN HOA MỘC LAN</a:t>
            </a:r>
            <a:endParaRPr lang="en-US" sz="2400" b="1" dirty="0">
              <a:solidFill>
                <a:srgbClr val="FF0000"/>
              </a:solidFill>
            </a:endParaRPr>
          </a:p>
          <a:p>
            <a:pPr algn="ctr"/>
            <a:endParaRPr lang="en-US" sz="3200" b="1" dirty="0">
              <a:solidFill>
                <a:srgbClr val="FF0000"/>
              </a:solidFill>
            </a:endParaRPr>
          </a:p>
          <a:p>
            <a:pPr algn="ctr"/>
            <a:endParaRPr lang="en-US" sz="3200" b="1" dirty="0">
              <a:solidFill>
                <a:srgbClr val="FF0000"/>
              </a:solidFill>
            </a:endParaRPr>
          </a:p>
          <a:p>
            <a:pPr algn="ctr"/>
            <a:r>
              <a:rPr lang="en-US" sz="4400" b="1" dirty="0" err="1">
                <a:solidFill>
                  <a:srgbClr val="FF0000"/>
                </a:solidFill>
              </a:rPr>
              <a:t>Lĩnh</a:t>
            </a:r>
            <a:r>
              <a:rPr lang="en-US" sz="4400" b="1" dirty="0">
                <a:solidFill>
                  <a:srgbClr val="FF0000"/>
                </a:solidFill>
              </a:rPr>
              <a:t> </a:t>
            </a:r>
            <a:r>
              <a:rPr lang="en-US" sz="4400" b="1" dirty="0" err="1">
                <a:solidFill>
                  <a:srgbClr val="FF0000"/>
                </a:solidFill>
              </a:rPr>
              <a:t>vực</a:t>
            </a:r>
            <a:r>
              <a:rPr lang="en-US" sz="4400" b="1" dirty="0">
                <a:solidFill>
                  <a:srgbClr val="FF0000"/>
                </a:solidFill>
              </a:rPr>
              <a:t> </a:t>
            </a:r>
            <a:r>
              <a:rPr lang="en-US" sz="4400" b="1" dirty="0" err="1">
                <a:solidFill>
                  <a:srgbClr val="FF0000"/>
                </a:solidFill>
              </a:rPr>
              <a:t>phát</a:t>
            </a:r>
            <a:r>
              <a:rPr lang="en-US" sz="4400" b="1" dirty="0">
                <a:solidFill>
                  <a:srgbClr val="FF0000"/>
                </a:solidFill>
              </a:rPr>
              <a:t> </a:t>
            </a:r>
            <a:r>
              <a:rPr lang="en-US" sz="4400" b="1" dirty="0" err="1">
                <a:solidFill>
                  <a:srgbClr val="FF0000"/>
                </a:solidFill>
              </a:rPr>
              <a:t>triển</a:t>
            </a:r>
            <a:r>
              <a:rPr lang="en-US" sz="4400" b="1" dirty="0">
                <a:solidFill>
                  <a:srgbClr val="FF0000"/>
                </a:solidFill>
              </a:rPr>
              <a:t> </a:t>
            </a:r>
            <a:r>
              <a:rPr lang="en-US" sz="4400" b="1" dirty="0" err="1">
                <a:solidFill>
                  <a:srgbClr val="FF0000"/>
                </a:solidFill>
              </a:rPr>
              <a:t>ngôn</a:t>
            </a:r>
            <a:r>
              <a:rPr lang="en-US" sz="4400" b="1" dirty="0">
                <a:solidFill>
                  <a:srgbClr val="FF0000"/>
                </a:solidFill>
              </a:rPr>
              <a:t> </a:t>
            </a:r>
            <a:r>
              <a:rPr lang="en-US" sz="4400" b="1" dirty="0" err="1">
                <a:solidFill>
                  <a:srgbClr val="FF0000"/>
                </a:solidFill>
              </a:rPr>
              <a:t>ngữ</a:t>
            </a:r>
            <a:r>
              <a:rPr lang="en-US" sz="4400" b="1" dirty="0">
                <a:solidFill>
                  <a:srgbClr val="FF0000"/>
                </a:solidFill>
              </a:rPr>
              <a:t> </a:t>
            </a:r>
          </a:p>
          <a:p>
            <a:pPr algn="ctr">
              <a:lnSpc>
                <a:spcPct val="150000"/>
              </a:lnSpc>
            </a:pPr>
            <a:r>
              <a:rPr lang="en-US" sz="2800" b="1" dirty="0" err="1">
                <a:solidFill>
                  <a:srgbClr val="FF0000"/>
                </a:solidFill>
              </a:rPr>
              <a:t>Truyện</a:t>
            </a:r>
            <a:r>
              <a:rPr lang="en-US" sz="2800" b="1" dirty="0">
                <a:solidFill>
                  <a:srgbClr val="FF0000"/>
                </a:solidFill>
              </a:rPr>
              <a:t> “</a:t>
            </a:r>
            <a:r>
              <a:rPr lang="en-US" sz="2800" b="1" dirty="0" err="1">
                <a:solidFill>
                  <a:srgbClr val="FF0000"/>
                </a:solidFill>
              </a:rPr>
              <a:t>Mèo</a:t>
            </a:r>
            <a:r>
              <a:rPr lang="en-US" sz="2800" b="1" dirty="0">
                <a:solidFill>
                  <a:srgbClr val="FF0000"/>
                </a:solidFill>
              </a:rPr>
              <a:t> con </a:t>
            </a:r>
            <a:r>
              <a:rPr lang="en-US" sz="2800" b="1" dirty="0" err="1">
                <a:solidFill>
                  <a:srgbClr val="FF0000"/>
                </a:solidFill>
              </a:rPr>
              <a:t>và</a:t>
            </a:r>
            <a:r>
              <a:rPr lang="en-US" sz="2800" b="1" dirty="0">
                <a:solidFill>
                  <a:srgbClr val="FF0000"/>
                </a:solidFill>
              </a:rPr>
              <a:t> </a:t>
            </a:r>
            <a:r>
              <a:rPr lang="en-US" sz="2800" b="1" dirty="0" err="1">
                <a:solidFill>
                  <a:srgbClr val="FF0000"/>
                </a:solidFill>
              </a:rPr>
              <a:t>quển</a:t>
            </a:r>
            <a:r>
              <a:rPr lang="en-US" sz="2800" b="1" dirty="0">
                <a:solidFill>
                  <a:srgbClr val="FF0000"/>
                </a:solidFill>
              </a:rPr>
              <a:t> </a:t>
            </a:r>
            <a:r>
              <a:rPr lang="en-US" sz="2800" b="1" dirty="0" err="1">
                <a:solidFill>
                  <a:srgbClr val="FF0000"/>
                </a:solidFill>
              </a:rPr>
              <a:t>sách</a:t>
            </a:r>
            <a:r>
              <a:rPr lang="en-US" sz="2800" b="1" dirty="0">
                <a:solidFill>
                  <a:srgbClr val="FF0000"/>
                </a:solidFill>
              </a:rPr>
              <a:t>"</a:t>
            </a:r>
          </a:p>
          <a:p>
            <a:pPr algn="ctr">
              <a:lnSpc>
                <a:spcPct val="150000"/>
              </a:lnSpc>
            </a:pPr>
            <a:r>
              <a:rPr lang="en-US" sz="2800" b="1" dirty="0" err="1">
                <a:solidFill>
                  <a:srgbClr val="FF0000"/>
                </a:solidFill>
              </a:rPr>
              <a:t>Lứa</a:t>
            </a:r>
            <a:r>
              <a:rPr lang="en-US" sz="2800" b="1" dirty="0">
                <a:solidFill>
                  <a:srgbClr val="FF0000"/>
                </a:solidFill>
              </a:rPr>
              <a:t> </a:t>
            </a:r>
            <a:r>
              <a:rPr lang="en-US" sz="2800" b="1" dirty="0" err="1">
                <a:solidFill>
                  <a:srgbClr val="FF0000"/>
                </a:solidFill>
              </a:rPr>
              <a:t>tuổi</a:t>
            </a:r>
            <a:r>
              <a:rPr lang="en-US" sz="2800" b="1" dirty="0">
                <a:solidFill>
                  <a:srgbClr val="FF0000"/>
                </a:solidFill>
              </a:rPr>
              <a:t>: MGN 4 – 5 </a:t>
            </a:r>
            <a:r>
              <a:rPr lang="en-US" sz="2800" b="1" dirty="0" err="1">
                <a:solidFill>
                  <a:srgbClr val="FF0000"/>
                </a:solidFill>
              </a:rPr>
              <a:t>tuổi</a:t>
            </a:r>
            <a:endParaRPr lang="en-US" sz="2800" b="1" dirty="0">
              <a:solidFill>
                <a:srgbClr val="FF0000"/>
              </a:solidFill>
            </a:endParaRPr>
          </a:p>
          <a:p>
            <a:pPr algn="ctr"/>
            <a:endParaRPr lang="en-US" sz="3200" b="1" dirty="0">
              <a:solidFill>
                <a:srgbClr val="FF0000"/>
              </a:solidFill>
            </a:endParaRPr>
          </a:p>
          <a:p>
            <a:pPr algn="ctr"/>
            <a:endParaRPr lang="en-US" sz="3200" b="1" dirty="0">
              <a:solidFill>
                <a:srgbClr val="FF0000"/>
              </a:solidFill>
            </a:endParaRPr>
          </a:p>
          <a:p>
            <a:pPr algn="ctr"/>
            <a:r>
              <a:rPr lang="en-US" sz="2400" b="1" dirty="0" err="1">
                <a:solidFill>
                  <a:srgbClr val="FF0000"/>
                </a:solidFill>
              </a:rPr>
              <a:t>Năm</a:t>
            </a:r>
            <a:r>
              <a:rPr lang="en-US" sz="2400" b="1" dirty="0">
                <a:solidFill>
                  <a:srgbClr val="FF0000"/>
                </a:solidFill>
              </a:rPr>
              <a:t> </a:t>
            </a:r>
            <a:r>
              <a:rPr lang="en-US" sz="2400" b="1" dirty="0" err="1">
                <a:solidFill>
                  <a:srgbClr val="FF0000"/>
                </a:solidFill>
              </a:rPr>
              <a:t>học</a:t>
            </a:r>
            <a:r>
              <a:rPr lang="en-US" sz="2400" b="1" dirty="0">
                <a:solidFill>
                  <a:srgbClr val="FF0000"/>
                </a:solidFill>
              </a:rPr>
              <a:t> 2023 - 2024</a:t>
            </a:r>
          </a:p>
        </p:txBody>
      </p:sp>
      <p:pic>
        <p:nvPicPr>
          <p:cNvPr id="3" name="Picture 2">
            <a:extLst>
              <a:ext uri="{FF2B5EF4-FFF2-40B4-BE49-F238E27FC236}">
                <a16:creationId xmlns:a16="http://schemas.microsoft.com/office/drawing/2014/main" id="{E5D11C89-D6CB-8F40-FCF0-0B6EC03995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33786" y="1832709"/>
            <a:ext cx="842737" cy="809028"/>
          </a:xfrm>
          <a:prstGeom prst="rect">
            <a:avLst/>
          </a:prstGeom>
        </p:spPr>
      </p:pic>
    </p:spTree>
    <p:extLst>
      <p:ext uri="{BB962C8B-B14F-4D97-AF65-F5344CB8AC3E}">
        <p14:creationId xmlns:p14="http://schemas.microsoft.com/office/powerpoint/2010/main" val="100736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810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335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970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a:latin typeface="Times New Roman" panose="02020603050405020304" pitchFamily="18" charset="0"/>
                <a:cs typeface="Times New Roman" panose="02020603050405020304" pitchFamily="18" charset="0"/>
              </a:rPr>
              <a:t>Bác</a:t>
            </a:r>
            <a:r>
              <a:rPr lang="vi-VN" sz="2000" b="1" dirty="0">
                <a:latin typeface="Times New Roman" panose="02020603050405020304" pitchFamily="18" charset="0"/>
                <a:cs typeface="Times New Roman" panose="02020603050405020304" pitchFamily="18" charset="0"/>
              </a:rPr>
              <a:t> </a:t>
            </a:r>
            <a:r>
              <a:rPr lang="vi-VN" sz="2000" b="1" dirty="0">
                <a:latin typeface="+mj-lt"/>
              </a:rPr>
              <a:t>Gà Trống nhìn 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extLst>
      <p:ext uri="{BB962C8B-B14F-4D97-AF65-F5344CB8AC3E}">
        <p14:creationId xmlns:p14="http://schemas.microsoft.com/office/powerpoint/2010/main" val="215606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Group 4"/>
          <p:cNvGrpSpPr>
            <a:grpSpLocks/>
          </p:cNvGrpSpPr>
          <p:nvPr/>
        </p:nvGrpSpPr>
        <p:grpSpPr bwMode="auto">
          <a:xfrm>
            <a:off x="0" y="0"/>
            <a:ext cx="12192000" cy="6858000"/>
            <a:chOff x="336" y="480"/>
            <a:chExt cx="4800" cy="3150"/>
          </a:xfrm>
        </p:grpSpPr>
        <p:pic>
          <p:nvPicPr>
            <p:cNvPr id="9218" name="Picture 2" descr="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1123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inh nen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3927475" y="2049463"/>
            <a:ext cx="3625850"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a:solidFill>
                  <a:srgbClr val="FF0000"/>
                </a:solidFill>
                <a:latin typeface="Times New Roman" panose="02020603050405020304" pitchFamily="18" charset="0"/>
              </a:rPr>
              <a:t>Đàm thoại</a:t>
            </a:r>
          </a:p>
        </p:txBody>
      </p:sp>
    </p:spTree>
    <p:extLst>
      <p:ext uri="{BB962C8B-B14F-4D97-AF65-F5344CB8AC3E}">
        <p14:creationId xmlns:p14="http://schemas.microsoft.com/office/powerpoint/2010/main" val="47348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p:cNvSpPr>
            <a:spLocks noChangeArrowheads="1"/>
          </p:cNvSpPr>
          <p:nvPr/>
        </p:nvSpPr>
        <p:spPr bwMode="auto">
          <a:xfrm>
            <a:off x="2069123" y="785447"/>
            <a:ext cx="77430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3000" b="1" dirty="0">
                <a:solidFill>
                  <a:srgbClr val="FF0000"/>
                </a:solidFill>
              </a:rPr>
              <a:t>- </a:t>
            </a:r>
            <a:r>
              <a:rPr lang="vi-VN" altLang="en-US" sz="4400" b="1" dirty="0">
                <a:solidFill>
                  <a:srgbClr val="FF0000"/>
                </a:solidFill>
                <a:latin typeface="Times New Roman" panose="02020603050405020304" pitchFamily="18" charset="0"/>
                <a:cs typeface="Times New Roman" panose="02020603050405020304" pitchFamily="18" charset="0"/>
              </a:rPr>
              <a:t>Cô vừa kể cho các con nghe câu chuyện gì </a:t>
            </a:r>
            <a:r>
              <a:rPr lang="en-US" altLang="en-US" sz="4400" b="1" dirty="0">
                <a:solidFill>
                  <a:srgbClr val="FF0000"/>
                </a:solidFill>
                <a:latin typeface="Times New Roman" panose="02020603050405020304" pitchFamily="18" charset="0"/>
                <a:cs typeface="Times New Roman" panose="02020603050405020304" pitchFamily="18" charset="0"/>
              </a:rPr>
              <a:t>?</a:t>
            </a:r>
          </a:p>
          <a:p>
            <a:pPr algn="ctr" eaLnBrk="1" hangingPunct="1">
              <a:lnSpc>
                <a:spcPct val="150000"/>
              </a:lnSpc>
              <a:spcBef>
                <a:spcPct val="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 </a:t>
            </a:r>
            <a:r>
              <a:rPr lang="vi-VN" altLang="en-US" sz="4400" b="1" dirty="0">
                <a:solidFill>
                  <a:srgbClr val="FF0000"/>
                </a:solidFill>
                <a:latin typeface="Times New Roman" panose="02020603050405020304" pitchFamily="18" charset="0"/>
                <a:cs typeface="Times New Roman" panose="02020603050405020304" pitchFamily="18" charset="0"/>
              </a:rPr>
              <a:t>Trong chuyện có những nhân vật nào</a:t>
            </a:r>
            <a:r>
              <a:rPr lang="en-US" altLang="en-US" sz="4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50882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a:grpSpLocks/>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655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4"/>
            <a:ext cx="12192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933700" y="2163964"/>
            <a:ext cx="6324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2800" dirty="0"/>
              <a:t> </a:t>
            </a:r>
            <a:r>
              <a:rPr lang="en-US" sz="2800"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Khi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sách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33384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a:grpSpLocks/>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526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Tranh ảnh dạy học\Hinh nen dep\SLGG_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3182938" y="1900238"/>
            <a:ext cx="74850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200" b="1">
                <a:solidFill>
                  <a:srgbClr val="CC0099"/>
                </a:solidFill>
                <a:latin typeface="Times New Roman" panose="02020603050405020304" pitchFamily="18" charset="0"/>
                <a:cs typeface="Times New Roman" panose="02020603050405020304" pitchFamily="18" charset="0"/>
              </a:rPr>
              <a:t>1. Ổn định tổ chức</a:t>
            </a:r>
          </a:p>
        </p:txBody>
      </p:sp>
      <p:pic>
        <p:nvPicPr>
          <p:cNvPr id="7" name="Picture 7"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150" y="44005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0" y="817563"/>
            <a:ext cx="1085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02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8"/>
                                        </p:tgtEl>
                                        <p:attrNameLst>
                                          <p:attrName>style.visibility</p:attrName>
                                        </p:attrNameLst>
                                      </p:cBhvr>
                                      <p:to>
                                        <p:strVal val="visible"/>
                                      </p:to>
                                    </p:set>
                                    <p:anim calcmode="lin" valueType="num">
                                      <p:cBhvr>
                                        <p:cTn id="11" dur="3000" fill="hold"/>
                                        <p:tgtEl>
                                          <p:spTgt spid="8"/>
                                        </p:tgtEl>
                                        <p:attrNameLst>
                                          <p:attrName>ppt_w</p:attrName>
                                        </p:attrNameLst>
                                      </p:cBhvr>
                                      <p:tavLst>
                                        <p:tav tm="0">
                                          <p:val>
                                            <p:fltVal val="0"/>
                                          </p:val>
                                        </p:tav>
                                        <p:tav tm="100000">
                                          <p:val>
                                            <p:strVal val="#ppt_w"/>
                                          </p:val>
                                        </p:tav>
                                      </p:tavLst>
                                    </p:anim>
                                    <p:anim calcmode="lin" valueType="num">
                                      <p:cBhvr>
                                        <p:cTn id="12" dur="3000" fill="hold"/>
                                        <p:tgtEl>
                                          <p:spTgt spid="8"/>
                                        </p:tgtEl>
                                        <p:attrNameLst>
                                          <p:attrName>ppt_h</p:attrName>
                                        </p:attrNameLst>
                                      </p:cBhvr>
                                      <p:tavLst>
                                        <p:tav tm="0">
                                          <p:val>
                                            <p:fltVal val="0"/>
                                          </p:val>
                                        </p:tav>
                                        <p:tav tm="100000">
                                          <p:val>
                                            <p:strVal val="#ppt_h"/>
                                          </p:val>
                                        </p:tav>
                                      </p:tavLst>
                                    </p:anim>
                                  </p:childTnLst>
                                </p:cTn>
                              </p:par>
                              <p:par>
                                <p:cTn id="13" presetID="16" presetClass="entr" presetSubtype="21"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2420815" y="1811714"/>
            <a:ext cx="735036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en-US" sz="4400" b="1" dirty="0" err="1">
                <a:solidFill>
                  <a:srgbClr val="FF0000"/>
                </a:solidFill>
                <a:latin typeface="Times New Roman" panose="02020603050405020304" pitchFamily="18" charset="0"/>
                <a:cs typeface="Times New Roman" panose="02020603050405020304" pitchFamily="18" charset="0"/>
              </a:rPr>
              <a:t>Bác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Trống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với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a:t>
            </a:r>
            <a:br>
              <a:rPr lang="en-US" sz="4400" b="1" dirty="0">
                <a:solidFill>
                  <a:srgbClr val="FF0000"/>
                </a:solidFill>
                <a:latin typeface="Times New Roman" panose="02020603050405020304" pitchFamily="18" charset="0"/>
                <a:cs typeface="Times New Roman" panose="02020603050405020304" pitchFamily="18" charset="0"/>
              </a:rPr>
            </a:br>
            <a:endParaRPr lang="en-US" altLang="en-US" sz="4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534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070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4537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2661139" y="2080846"/>
            <a:ext cx="6477000" cy="20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ctr">
              <a:lnSpc>
                <a:spcPct val="150000"/>
              </a:lnSpc>
              <a:spcBef>
                <a:spcPct val="0"/>
              </a:spcBef>
              <a:buFontTx/>
              <a:buChar char="-"/>
              <a:defRPr/>
            </a:pP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thắc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mắc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điều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725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2878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
          <p:cNvSpPr>
            <a:spLocks noChangeArrowheads="1"/>
          </p:cNvSpPr>
          <p:nvPr/>
        </p:nvSpPr>
        <p:spPr bwMode="auto">
          <a:xfrm>
            <a:off x="3115407" y="1872532"/>
            <a:ext cx="5606562" cy="301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vi-VN" altLang="en-US" sz="4400" b="1" dirty="0">
                <a:solidFill>
                  <a:srgbClr val="FF0000"/>
                </a:solidFill>
                <a:latin typeface="Times New Roman" panose="02020603050405020304" pitchFamily="18" charset="0"/>
                <a:cs typeface="Times New Roman" panose="02020603050405020304" pitchFamily="18" charset="0"/>
              </a:rPr>
              <a:t> </a:t>
            </a:r>
            <a:r>
              <a:rPr lang="en-US" sz="4400" dirty="0"/>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nằm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mơ</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thấy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br>
              <a:rPr lang="en-US" sz="4400" dirty="0"/>
            </a:b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085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5642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ChangeArrowheads="1"/>
          </p:cNvSpPr>
          <p:nvPr/>
        </p:nvSpPr>
        <p:spPr bwMode="auto">
          <a:xfrm>
            <a:off x="2581538" y="1665849"/>
            <a:ext cx="7230677" cy="20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Char char="-"/>
            </a:pPr>
            <a:r>
              <a:rPr lang="en-US" sz="4400" b="1" dirty="0" err="1">
                <a:solidFill>
                  <a:srgbClr val="FF0000"/>
                </a:solidFill>
                <a:latin typeface="Times New Roman" panose="02020603050405020304" pitchFamily="18" charset="0"/>
                <a:cs typeface="Times New Roman" panose="02020603050405020304" pitchFamily="18" charset="0"/>
              </a:rPr>
              <a:t>Sáng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hôm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sau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endParaRPr lang="vi-VN" altLang="en-US" sz="4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739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1610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ChangeArrowheads="1"/>
          </p:cNvSpPr>
          <p:nvPr/>
        </p:nvSpPr>
        <p:spPr bwMode="auto">
          <a:xfrm>
            <a:off x="1863970" y="1441938"/>
            <a:ext cx="853733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000" b="1"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Sau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khi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xem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sách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Trống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nói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với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 </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41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Tranh ảnh dạy học\Hinh nen dep\SLGG_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4319588" y="2125664"/>
            <a:ext cx="6151562"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rgbClr val="CC0099"/>
                </a:solidFill>
                <a:latin typeface="Times New Roman" panose="02020603050405020304" pitchFamily="18" charset="0"/>
                <a:cs typeface="Times New Roman" panose="02020603050405020304" pitchFamily="18" charset="0"/>
              </a:rPr>
              <a:t>2. Phương pháp,</a:t>
            </a:r>
          </a:p>
          <a:p>
            <a:pPr eaLnBrk="1" hangingPunct="1">
              <a:spcBef>
                <a:spcPct val="0"/>
              </a:spcBef>
              <a:buFontTx/>
              <a:buNone/>
            </a:pPr>
            <a:r>
              <a:rPr lang="en-US" altLang="en-US" sz="6000" b="1">
                <a:solidFill>
                  <a:srgbClr val="CC0099"/>
                </a:solidFill>
                <a:latin typeface="Times New Roman" panose="02020603050405020304" pitchFamily="18" charset="0"/>
                <a:cs typeface="Times New Roman" panose="02020603050405020304" pitchFamily="18" charset="0"/>
              </a:rPr>
              <a:t> hình thức tổ chức</a:t>
            </a:r>
          </a:p>
        </p:txBody>
      </p:sp>
      <p:pic>
        <p:nvPicPr>
          <p:cNvPr id="12295" name="Picture 7"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150" y="44005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Firewrk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339850"/>
            <a:ext cx="108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531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12295"/>
                                        </p:tgtEl>
                                        <p:attrNameLst>
                                          <p:attrName>style.visibility</p:attrName>
                                        </p:attrNameLst>
                                      </p:cBhvr>
                                      <p:to>
                                        <p:strVal val="visible"/>
                                      </p:to>
                                    </p:set>
                                    <p:anim calcmode="lin" valueType="num">
                                      <p:cBhvr>
                                        <p:cTn id="7" dur="3000" fill="hold"/>
                                        <p:tgtEl>
                                          <p:spTgt spid="12295"/>
                                        </p:tgtEl>
                                        <p:attrNameLst>
                                          <p:attrName>ppt_w</p:attrName>
                                        </p:attrNameLst>
                                      </p:cBhvr>
                                      <p:tavLst>
                                        <p:tav tm="0">
                                          <p:val>
                                            <p:fltVal val="0"/>
                                          </p:val>
                                        </p:tav>
                                        <p:tav tm="100000">
                                          <p:val>
                                            <p:strVal val="#ppt_w"/>
                                          </p:val>
                                        </p:tav>
                                      </p:tavLst>
                                    </p:anim>
                                    <p:anim calcmode="lin" valueType="num">
                                      <p:cBhvr>
                                        <p:cTn id="8" dur="3000" fill="hold"/>
                                        <p:tgtEl>
                                          <p:spTgt spid="12295"/>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12296"/>
                                        </p:tgtEl>
                                        <p:attrNameLst>
                                          <p:attrName>style.visibility</p:attrName>
                                        </p:attrNameLst>
                                      </p:cBhvr>
                                      <p:to>
                                        <p:strVal val="visible"/>
                                      </p:to>
                                    </p:set>
                                    <p:anim calcmode="lin" valueType="num">
                                      <p:cBhvr>
                                        <p:cTn id="11" dur="3000" fill="hold"/>
                                        <p:tgtEl>
                                          <p:spTgt spid="12296"/>
                                        </p:tgtEl>
                                        <p:attrNameLst>
                                          <p:attrName>ppt_w</p:attrName>
                                        </p:attrNameLst>
                                      </p:cBhvr>
                                      <p:tavLst>
                                        <p:tav tm="0">
                                          <p:val>
                                            <p:fltVal val="0"/>
                                          </p:val>
                                        </p:tav>
                                        <p:tav tm="100000">
                                          <p:val>
                                            <p:strVal val="#ppt_w"/>
                                          </p:val>
                                        </p:tav>
                                      </p:tavLst>
                                    </p:anim>
                                    <p:anim calcmode="lin" valueType="num">
                                      <p:cBhvr>
                                        <p:cTn id="12" dur="3000" fill="hold"/>
                                        <p:tgtEl>
                                          <p:spTgt spid="12296"/>
                                        </p:tgtEl>
                                        <p:attrNameLst>
                                          <p:attrName>ppt_h</p:attrName>
                                        </p:attrNameLst>
                                      </p:cBhvr>
                                      <p:tavLst>
                                        <p:tav tm="0">
                                          <p:val>
                                            <p:fltVal val="0"/>
                                          </p:val>
                                        </p:tav>
                                        <p:tav tm="100000">
                                          <p:val>
                                            <p:strVal val="#ppt_h"/>
                                          </p:val>
                                        </p:tav>
                                      </p:tavLst>
                                    </p:anim>
                                  </p:childTnLst>
                                </p:cTn>
                              </p:par>
                              <p:par>
                                <p:cTn id="13" presetID="8" presetClass="entr" presetSubtype="16" fill="hold" grpId="0" nodeType="withEffect">
                                  <p:stCondLst>
                                    <p:cond delay="500"/>
                                  </p:stCondLst>
                                  <p:childTnLst>
                                    <p:set>
                                      <p:cBhvr>
                                        <p:cTn id="14" dur="1" fill="hold">
                                          <p:stCondLst>
                                            <p:cond delay="0"/>
                                          </p:stCondLst>
                                        </p:cTn>
                                        <p:tgtEl>
                                          <p:spTgt spid="12294"/>
                                        </p:tgtEl>
                                        <p:attrNameLst>
                                          <p:attrName>style.visibility</p:attrName>
                                        </p:attrNameLst>
                                      </p:cBhvr>
                                      <p:to>
                                        <p:strVal val="visible"/>
                                      </p:to>
                                    </p:set>
                                    <p:animEffect transition="in" filter="diamond(in)">
                                      <p:cBhvr>
                                        <p:cTn id="15"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a:latin typeface="Times New Roman" panose="02020603050405020304" pitchFamily="18" charset="0"/>
                <a:cs typeface="Times New Roman" panose="02020603050405020304" pitchFamily="18" charset="0"/>
              </a:rPr>
              <a:t>Bác</a:t>
            </a:r>
            <a:r>
              <a:rPr lang="vi-VN" sz="2000" b="1" dirty="0">
                <a:latin typeface="Times New Roman" panose="02020603050405020304" pitchFamily="18" charset="0"/>
                <a:cs typeface="Times New Roman" panose="02020603050405020304" pitchFamily="18" charset="0"/>
              </a:rPr>
              <a:t> </a:t>
            </a:r>
            <a:r>
              <a:rPr lang="vi-VN" sz="2000" b="1" dirty="0">
                <a:latin typeface="+mj-lt"/>
              </a:rPr>
              <a:t>Gà Trống nhìn 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extLst>
      <p:ext uri="{BB962C8B-B14F-4D97-AF65-F5344CB8AC3E}">
        <p14:creationId xmlns:p14="http://schemas.microsoft.com/office/powerpoint/2010/main" val="1621246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NEN\mod_article643209_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971800" y="1626577"/>
            <a:ext cx="6477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en-US" altLang="en-US" sz="3000" b="1" dirty="0">
                <a:solidFill>
                  <a:srgbClr val="FF0000"/>
                </a:solidFill>
              </a:rPr>
              <a:t>- </a:t>
            </a:r>
            <a:r>
              <a:rPr lang="en-US" sz="4400" b="1" dirty="0" err="1">
                <a:solidFill>
                  <a:srgbClr val="FF0000"/>
                </a:solidFill>
                <a:latin typeface="Times New Roman" panose="02020603050405020304" pitchFamily="18" charset="0"/>
                <a:cs typeface="Times New Roman" panose="02020603050405020304" pitchFamily="18" charset="0"/>
              </a:rPr>
              <a:t>Nếu</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là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bạn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Mèo</a:t>
            </a:r>
            <a:r>
              <a:rPr lang="en-US" sz="4400" b="1" dirty="0">
                <a:solidFill>
                  <a:srgbClr val="FF0000"/>
                </a:solidFill>
                <a:latin typeface="Times New Roman" panose="02020603050405020304" pitchFamily="18" charset="0"/>
                <a:cs typeface="Times New Roman" panose="02020603050405020304" pitchFamily="18" charset="0"/>
              </a:rPr>
              <a:t> con, con </a:t>
            </a:r>
            <a:r>
              <a:rPr lang="en-US" sz="4400" b="1" dirty="0" err="1">
                <a:solidFill>
                  <a:srgbClr val="FF0000"/>
                </a:solidFill>
                <a:latin typeface="Times New Roman" panose="02020603050405020304" pitchFamily="18" charset="0"/>
                <a:cs typeface="Times New Roman" panose="02020603050405020304" pitchFamily="18" charset="0"/>
              </a:rPr>
              <a:t>sẽ</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gì</a:t>
            </a:r>
            <a:r>
              <a:rPr lang="en-US" sz="4400" b="1" dirty="0">
                <a:solidFill>
                  <a:srgbClr val="FF0000"/>
                </a:solidFill>
                <a:latin typeface="Times New Roman" panose="02020603050405020304" pitchFamily="18" charset="0"/>
                <a:cs typeface="Times New Roman" panose="02020603050405020304" pitchFamily="18" charset="0"/>
              </a:rPr>
              <a:t> ?</a:t>
            </a:r>
            <a:br>
              <a:rPr lang="en-US" sz="4400" b="1" dirty="0">
                <a:solidFill>
                  <a:srgbClr val="FF0000"/>
                </a:solidFill>
                <a:latin typeface="Times New Roman" panose="02020603050405020304" pitchFamily="18" charset="0"/>
                <a:cs typeface="Times New Roman" panose="02020603050405020304" pitchFamily="18" charset="0"/>
              </a:rPr>
            </a:b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109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476103" y="1520785"/>
            <a:ext cx="9239793"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vi-VN" sz="5000" b="1" u="sng" dirty="0">
                <a:solidFill>
                  <a:srgbClr val="C00000"/>
                </a:solidFill>
                <a:latin typeface="Times New Roman" panose="02020603050405020304" pitchFamily="18" charset="0"/>
                <a:cs typeface="Times New Roman" panose="02020603050405020304" pitchFamily="18" charset="0"/>
              </a:rPr>
              <a:t>GD :</a:t>
            </a:r>
            <a:r>
              <a:rPr lang="vi-VN" sz="5000" dirty="0">
                <a:solidFill>
                  <a:srgbClr val="C00000"/>
                </a:solidFill>
                <a:latin typeface="+mj-lt"/>
              </a:rPr>
              <a:t> </a:t>
            </a:r>
            <a:r>
              <a:rPr lang="en-US" sz="5000" dirty="0">
                <a:latin typeface="Times New Roman" panose="02020603050405020304" pitchFamily="18" charset="0"/>
                <a:cs typeface="Times New Roman" panose="02020603050405020304" pitchFamily="18" charset="0"/>
              </a:rPr>
              <a:t>Qua </a:t>
            </a:r>
            <a:r>
              <a:rPr lang="vi-VN" sz="5000" dirty="0">
                <a:latin typeface="Times New Roman" panose="02020603050405020304" pitchFamily="18" charset="0"/>
                <a:cs typeface="Times New Roman" panose="02020603050405020304" pitchFamily="18" charset="0"/>
              </a:rPr>
              <a:t>câu chuyện </a:t>
            </a:r>
            <a:r>
              <a:rPr lang="en-US" sz="5000" dirty="0" err="1">
                <a:latin typeface="Times New Roman" panose="02020603050405020304" pitchFamily="18" charset="0"/>
                <a:cs typeface="Times New Roman" panose="02020603050405020304" pitchFamily="18" charset="0"/>
              </a:rPr>
              <a:t>muốn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giáo</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dục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con </a:t>
            </a:r>
            <a:r>
              <a:rPr lang="en-US" sz="5000" dirty="0" err="1">
                <a:latin typeface="Times New Roman" panose="02020603050405020304" pitchFamily="18" charset="0"/>
                <a:cs typeface="Times New Roman" panose="02020603050405020304" pitchFamily="18" charset="0"/>
              </a:rPr>
              <a:t>biết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giữ</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gìn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dùng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học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tập</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cất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dọn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đồ</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dùng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đúng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quy</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định</a:t>
            </a:r>
            <a:r>
              <a:rPr lang="en-US" sz="5000" dirty="0">
                <a:latin typeface="Times New Roman" panose="02020603050405020304" pitchFamily="18" charset="0"/>
                <a:cs typeface="Times New Roman" panose="02020603050405020304" pitchFamily="18" charset="0"/>
              </a:rPr>
              <a:t>.</a:t>
            </a:r>
            <a:endParaRPr lang="en-US" sz="5000" dirty="0">
              <a:latin typeface="+mj-lt"/>
              <a:cs typeface="Times New Roman" panose="02020603050405020304" pitchFamily="18" charset="0"/>
            </a:endParaRPr>
          </a:p>
          <a:p>
            <a:pPr algn="ctr" eaLnBrk="1" hangingPunct="1">
              <a:buFontTx/>
              <a:buNone/>
              <a:defRPr/>
            </a:pPr>
            <a:endParaRPr lang="vi-VN" sz="3500" dirty="0">
              <a:solidFill>
                <a:srgbClr val="C00000"/>
              </a:solidFill>
              <a:latin typeface="+mj-lt"/>
            </a:endParaRPr>
          </a:p>
        </p:txBody>
      </p:sp>
    </p:spTree>
    <p:extLst>
      <p:ext uri="{BB962C8B-B14F-4D97-AF65-F5344CB8AC3E}">
        <p14:creationId xmlns:p14="http://schemas.microsoft.com/office/powerpoint/2010/main" val="2059552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6715" y="1976984"/>
            <a:ext cx="12192000" cy="2585323"/>
          </a:xfrm>
          <a:prstGeom prst="rect">
            <a:avLst/>
          </a:prstGeom>
          <a:noFill/>
        </p:spPr>
        <p:txBody>
          <a:bodyPr wrap="square">
            <a:spAutoFit/>
          </a:bodyPr>
          <a:lstStyle/>
          <a:p>
            <a:pPr algn="ctr">
              <a:defRPr/>
            </a:pP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3</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 </a:t>
            </a:r>
          </a:p>
          <a:p>
            <a:pPr algn="ctr">
              <a:defRPr/>
            </a:pPr>
            <a:r>
              <a:rPr lang="vi-VN"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 cho xem</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video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chuyện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defRPr/>
            </a:pP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Mèo</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con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và</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quyển</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sách</a:t>
            </a:r>
            <a:r>
              <a:rPr lang="en-US" sz="54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p:txBody>
      </p:sp>
      <p:sp>
        <p:nvSpPr>
          <p:cNvPr id="9" name="Rectangle 8"/>
          <p:cNvSpPr/>
          <p:nvPr/>
        </p:nvSpPr>
        <p:spPr>
          <a:xfrm>
            <a:off x="3430275" y="216878"/>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vi-VN"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3</a:t>
            </a:r>
            <a:endPar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258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362200" y="365126"/>
            <a:ext cx="7886700" cy="1325563"/>
          </a:xfrm>
        </p:spPr>
        <p:txBody>
          <a:bodyPr/>
          <a:lstStyle/>
          <a:p>
            <a:pPr eaLnBrk="1" hangingPunct="1"/>
            <a:endParaRPr lang="vi-VN"/>
          </a:p>
        </p:txBody>
      </p:sp>
      <p:pic>
        <p:nvPicPr>
          <p:cNvPr id="40963" name="Picture 2" descr="F:\Tranh ảnh dạy học\Hinh nen dep\SLGG_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6"/>
          <p:cNvSpPr>
            <a:spLocks noChangeArrowheads="1" noChangeShapeType="1" noTextEdit="1"/>
          </p:cNvSpPr>
          <p:nvPr/>
        </p:nvSpPr>
        <p:spPr bwMode="auto">
          <a:xfrm>
            <a:off x="4152900" y="1905000"/>
            <a:ext cx="5429250" cy="2209800"/>
          </a:xfrm>
          <a:prstGeom prst="rect">
            <a:avLst/>
          </a:prstGeom>
        </p:spPr>
        <p:txBody>
          <a:bodyPr wrap="none" fromWordArt="1">
            <a:prstTxWarp prst="textDeflate">
              <a:avLst>
                <a:gd name="adj" fmla="val 18750"/>
              </a:avLst>
            </a:prstTxWarp>
          </a:bodyPr>
          <a:lstStyle/>
          <a:p>
            <a:pPr algn="ctr"/>
            <a:r>
              <a:rPr lang="en-US" sz="5400" b="1" kern="10">
                <a:ln w="12700">
                  <a:solidFill>
                    <a:srgbClr val="EAEAEA"/>
                  </a:solidFill>
                  <a:round/>
                  <a:headEnd/>
                  <a:tailEnd/>
                </a:ln>
                <a:solidFill>
                  <a:srgbClr val="00008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3. Kết thúc</a:t>
            </a:r>
          </a:p>
        </p:txBody>
      </p:sp>
      <p:pic>
        <p:nvPicPr>
          <p:cNvPr id="7" name="HatGapLangTa-TranVietBinh.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467600" y="32766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92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par>
                          <p:cTn id="8" fill="hold" nodeType="afterGroup">
                            <p:stCondLst>
                              <p:cond delay="0"/>
                            </p:stCondLst>
                            <p:childTnLst>
                              <p:par>
                                <p:cTn id="9" presetID="1" presetClass="mediacall" presetSubtype="0" fill="hold" nodeType="afterEffect">
                                  <p:stCondLst>
                                    <p:cond delay="0"/>
                                  </p:stCondLst>
                                  <p:childTnLst>
                                    <p:cmd type="call" cmd="playFrom(0.0)">
                                      <p:cBhvr>
                                        <p:cTn id="10" dur="1069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1" descr="D:\anh dong\phongcanh03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chu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76400"/>
            <a:ext cx="8153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233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additive="base">
                                        <p:cTn id="7" dur="500" fill="hold"/>
                                        <p:tgtEl>
                                          <p:spTgt spid="27653"/>
                                        </p:tgtEl>
                                        <p:attrNameLst>
                                          <p:attrName>ppt_x</p:attrName>
                                        </p:attrNameLst>
                                      </p:cBhvr>
                                      <p:tavLst>
                                        <p:tav tm="0">
                                          <p:val>
                                            <p:strVal val="#ppt_x"/>
                                          </p:val>
                                        </p:tav>
                                        <p:tav tm="100000">
                                          <p:val>
                                            <p:strVal val="#ppt_x"/>
                                          </p:val>
                                        </p:tav>
                                      </p:tavLst>
                                    </p:anim>
                                    <p:anim calcmode="lin" valueType="num">
                                      <p:cBhvr additive="base">
                                        <p:cTn id="8"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24669" y="2144715"/>
            <a:ext cx="8018542" cy="1938992"/>
          </a:xfrm>
          <a:prstGeom prst="rect">
            <a:avLst/>
          </a:prstGeom>
          <a:noFill/>
        </p:spPr>
        <p:txBody>
          <a:bodyPr wrap="none">
            <a:spAutoFit/>
          </a:bodyPr>
          <a:lstStyle/>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 </a:t>
            </a:r>
          </a:p>
          <a:p>
            <a:pPr algn="ctr">
              <a:defRPr/>
            </a:pP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Kết</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hợp</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cử</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chỉ</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điệu</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kern="10"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bộ</a:t>
            </a:r>
            <a:r>
              <a:rPr lang="en-US" sz="6000" b="1" kern="10"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4" name="Rectangle 3"/>
          <p:cNvSpPr/>
          <p:nvPr/>
        </p:nvSpPr>
        <p:spPr>
          <a:xfrm>
            <a:off x="4191001" y="580196"/>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vi-VN"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a:t>
            </a:r>
            <a:endPar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917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Tranh ảnh dạy học\Hinh nen dep\SLGG_2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5"/>
          <p:cNvSpPr>
            <a:spLocks noChangeArrowheads="1" noChangeShapeType="1" noTextEdit="1"/>
          </p:cNvSpPr>
          <p:nvPr/>
        </p:nvSpPr>
        <p:spPr bwMode="auto">
          <a:xfrm>
            <a:off x="6019801" y="1863726"/>
            <a:ext cx="3686175" cy="581025"/>
          </a:xfrm>
          <a:prstGeom prst="rect">
            <a:avLst/>
          </a:prstGeom>
        </p:spPr>
        <p:txBody>
          <a:bodyPr wrap="none" fromWordArt="1">
            <a:prstTxWarp prst="textPlain">
              <a:avLst>
                <a:gd name="adj" fmla="val 50000"/>
              </a:avLst>
            </a:prstTxWarp>
          </a:bodyPr>
          <a:lstStyle/>
          <a:p>
            <a:pPr algn="ctr"/>
            <a:endParaRPr lang="en-US" sz="4000" b="1" kern="10">
              <a:ln w="19050">
                <a:solidFill>
                  <a:srgbClr val="FF0000"/>
                </a:solidFill>
                <a:round/>
                <a:headEnd/>
                <a:tailEnd/>
              </a:ln>
              <a:solidFill>
                <a:srgbClr val="FF0000"/>
              </a:solidFill>
              <a:effectLst>
                <a:outerShdw dist="35921" dir="2700000" algn="ctr" rotWithShape="0">
                  <a:srgbClr val="990000"/>
                </a:outerShdw>
              </a:effectLst>
              <a:cs typeface="Arial" panose="020B0604020202020204" pitchFamily="34" charset="0"/>
            </a:endParaRPr>
          </a:p>
        </p:txBody>
      </p:sp>
      <p:sp>
        <p:nvSpPr>
          <p:cNvPr id="7" name="WordArt 25"/>
          <p:cNvSpPr>
            <a:spLocks noChangeArrowheads="1" noChangeShapeType="1" noTextEdit="1"/>
          </p:cNvSpPr>
          <p:nvPr/>
        </p:nvSpPr>
        <p:spPr bwMode="auto">
          <a:xfrm>
            <a:off x="6019801" y="3138489"/>
            <a:ext cx="3686175" cy="581025"/>
          </a:xfrm>
          <a:prstGeom prst="rect">
            <a:avLst/>
          </a:prstGeom>
        </p:spPr>
        <p:txBody>
          <a:bodyPr wrap="none" fromWordArt="1">
            <a:prstTxWarp prst="textPlain">
              <a:avLst>
                <a:gd name="adj" fmla="val 50000"/>
              </a:avLst>
            </a:prstTxWarp>
          </a:bodyPr>
          <a:lstStyle/>
          <a:p>
            <a:pPr algn="ctr"/>
            <a:endParaRPr lang="en-US" sz="4000" b="1" kern="10">
              <a:ln w="19050">
                <a:solidFill>
                  <a:srgbClr val="FF0000"/>
                </a:solidFill>
                <a:round/>
                <a:headEnd/>
                <a:tailEnd/>
              </a:ln>
              <a:solidFill>
                <a:srgbClr val="FF0000"/>
              </a:solidFill>
              <a:effectLst>
                <a:outerShdw dist="35921" dir="2700000" algn="ctr" rotWithShape="0">
                  <a:srgbClr val="990000"/>
                </a:outerShdw>
              </a:effectLst>
              <a:cs typeface="Arial" panose="020B0604020202020204" pitchFamily="34" charset="0"/>
            </a:endParaRPr>
          </a:p>
        </p:txBody>
      </p:sp>
      <p:sp>
        <p:nvSpPr>
          <p:cNvPr id="8" name="Rectangle 7"/>
          <p:cNvSpPr/>
          <p:nvPr/>
        </p:nvSpPr>
        <p:spPr>
          <a:xfrm>
            <a:off x="3429000" y="2144715"/>
            <a:ext cx="6809878" cy="1938992"/>
          </a:xfrm>
          <a:prstGeom prst="rect">
            <a:avLst/>
          </a:prstGeom>
          <a:noFill/>
        </p:spPr>
        <p:txBody>
          <a:bodyPr wrap="none">
            <a:spAutoFit/>
          </a:bodyPr>
          <a:lstStyle/>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kể</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lần</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2 : </a:t>
            </a:r>
          </a:p>
          <a:p>
            <a:pPr algn="ctr">
              <a:defRPr/>
            </a:pP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Kết</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hợp</a:t>
            </a:r>
            <a:r>
              <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6000" b="1" dirty="0" err="1">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powerpoint</a:t>
            </a:r>
            <a:endParaRPr lang="en-US" sz="6000" b="1" dirty="0">
              <a:ln w="0"/>
              <a:solidFill>
                <a:srgbClr val="00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4191001" y="580196"/>
            <a:ext cx="5006499" cy="1200329"/>
          </a:xfrm>
          <a:prstGeom prst="rect">
            <a:avLst/>
          </a:prstGeom>
          <a:noFill/>
        </p:spPr>
        <p:txBody>
          <a:bodyPr wrap="none">
            <a:spAutoFit/>
          </a:bodyPr>
          <a:lstStyle/>
          <a:p>
            <a:pPr algn="ctr">
              <a:defRPr/>
            </a:pP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7200" b="1" dirty="0" err="1">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72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11332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a:grpSpLocks/>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942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a:grpSpLocks/>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640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345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3650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402</Words>
  <Application>Microsoft Office PowerPoint</Application>
  <PresentationFormat>Widescreen</PresentationFormat>
  <Paragraphs>37</Paragraphs>
  <Slides>35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Trang Nguyen</cp:lastModifiedBy>
  <cp:revision>41</cp:revision>
  <dcterms:created xsi:type="dcterms:W3CDTF">2021-04-01T08:47:18Z</dcterms:created>
  <dcterms:modified xsi:type="dcterms:W3CDTF">2024-05-01T09:19:43Z</dcterms:modified>
</cp:coreProperties>
</file>