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64" r:id="rId4"/>
    <p:sldId id="270" r:id="rId5"/>
    <p:sldId id="266" r:id="rId6"/>
    <p:sldId id="257" r:id="rId7"/>
    <p:sldId id="268" r:id="rId8"/>
    <p:sldId id="259" r:id="rId9"/>
    <p:sldId id="260" r:id="rId10"/>
    <p:sldId id="261" r:id="rId11"/>
    <p:sldId id="262" r:id="rId12"/>
    <p:sldId id="265"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CDC7989-4BB2-49D9-98D5-6E5D8928CF62}" type="datetimeFigureOut">
              <a:rPr lang="en-US" smtClean="0"/>
              <a:t>4/6/2024</a:t>
            </a:fld>
            <a:endParaRPr lang="en-US"/>
          </a:p>
        </p:txBody>
      </p:sp>
      <p:sp>
        <p:nvSpPr>
          <p:cNvPr id="8" name="Slide Number Placeholder 7"/>
          <p:cNvSpPr>
            <a:spLocks noGrp="1"/>
          </p:cNvSpPr>
          <p:nvPr>
            <p:ph type="sldNum" sz="quarter" idx="11"/>
          </p:nvPr>
        </p:nvSpPr>
        <p:spPr/>
        <p:txBody>
          <a:bodyPr/>
          <a:lstStyle/>
          <a:p>
            <a:fld id="{6E9A90F8-FAB3-4F1A-B6E4-7F098293997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C7989-4BB2-49D9-98D5-6E5D8928CF62}"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C7989-4BB2-49D9-98D5-6E5D8928CF62}"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CDC7989-4BB2-49D9-98D5-6E5D8928CF62}"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C7989-4BB2-49D9-98D5-6E5D8928CF62}"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CDC7989-4BB2-49D9-98D5-6E5D8928CF62}"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A90F8-FAB3-4F1A-B6E4-7F098293997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CDC7989-4BB2-49D9-98D5-6E5D8928CF62}"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A90F8-FAB3-4F1A-B6E4-7F098293997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C7989-4BB2-49D9-98D5-6E5D8928CF62}"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C7989-4BB2-49D9-98D5-6E5D8928CF62}"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C7989-4BB2-49D9-98D5-6E5D8928CF62}"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C7989-4BB2-49D9-98D5-6E5D8928CF62}"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CDC7989-4BB2-49D9-98D5-6E5D8928CF62}" type="datetimeFigureOut">
              <a:rPr lang="en-US" smtClean="0"/>
              <a:t>4/6/2024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E9A90F8-FAB3-4F1A-B6E4-7F098293997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 y="-1"/>
            <a:ext cx="9144000" cy="6858001"/>
          </a:xfrm>
          <a:prstGeom prst="rect">
            <a:avLst/>
          </a:prstGeom>
        </p:spPr>
      </p:pic>
      <p:sp>
        <p:nvSpPr>
          <p:cNvPr id="7" name="Rectangle 6"/>
          <p:cNvSpPr/>
          <p:nvPr/>
        </p:nvSpPr>
        <p:spPr>
          <a:xfrm>
            <a:off x="1417858" y="3623689"/>
            <a:ext cx="7005443" cy="216982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Lĩnh</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vực</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phát</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triển</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nhận</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giao</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thông</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tài</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tìm</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hiểu</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một</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số</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luật</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lệ</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giao</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thông</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phổ</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biến</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Lứa</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tuổi</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5-6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tuổi</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417858" y="520610"/>
            <a:ext cx="6336704" cy="646331"/>
          </a:xfrm>
          <a:prstGeom prst="rect">
            <a:avLst/>
          </a:prstGeom>
          <a:noFill/>
        </p:spPr>
        <p:txBody>
          <a:bodyPr wrap="square" rtlCol="0">
            <a:spAutoFit/>
          </a:bodyPr>
          <a:lstStyle/>
          <a:p>
            <a:pPr algn="ctr"/>
            <a:r>
              <a:rPr lang="en-US" b="1" smtClean="0">
                <a:solidFill>
                  <a:srgbClr val="00B050"/>
                </a:solidFill>
              </a:rPr>
              <a:t>UỶ BAN NHÂN DÂN QUẬN LONG BIÊN</a:t>
            </a:r>
          </a:p>
          <a:p>
            <a:pPr algn="ctr"/>
            <a:r>
              <a:rPr lang="en-US" b="1" smtClean="0">
                <a:solidFill>
                  <a:srgbClr val="00B050"/>
                </a:solidFill>
              </a:rPr>
              <a:t>TRƯỜNG MẦM NON HOA </a:t>
            </a:r>
            <a:r>
              <a:rPr lang="en-US" b="1" smtClean="0">
                <a:solidFill>
                  <a:srgbClr val="00B050"/>
                </a:solidFill>
              </a:rPr>
              <a:t>MỘC LAN</a:t>
            </a:r>
            <a:endParaRPr lang="en-US" b="1">
              <a:solidFill>
                <a:srgbClr val="00B05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699546"/>
            <a:ext cx="1661170" cy="1594723"/>
          </a:xfrm>
          <a:prstGeom prst="rect">
            <a:avLst/>
          </a:prstGeom>
        </p:spPr>
      </p:pic>
    </p:spTree>
    <p:extLst>
      <p:ext uri="{BB962C8B-B14F-4D97-AF65-F5344CB8AC3E}">
        <p14:creationId xmlns:p14="http://schemas.microsoft.com/office/powerpoint/2010/main" val="8349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7" y="5261"/>
            <a:ext cx="9139483" cy="6852739"/>
          </a:xfrm>
        </p:spPr>
      </p:pic>
    </p:spTree>
    <p:extLst>
      <p:ext uri="{BB962C8B-B14F-4D97-AF65-F5344CB8AC3E}">
        <p14:creationId xmlns:p14="http://schemas.microsoft.com/office/powerpoint/2010/main" val="150359390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05513"/>
            <a:ext cx="3192016" cy="253342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392"/>
            <a:ext cx="3189281" cy="26754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584" y="3284984"/>
            <a:ext cx="2580134" cy="2471758"/>
          </a:xfrm>
          <a:prstGeom prst="rect">
            <a:avLst/>
          </a:prstGeom>
        </p:spPr>
      </p:pic>
      <p:sp>
        <p:nvSpPr>
          <p:cNvPr id="7" name="TextBox 6"/>
          <p:cNvSpPr txBox="1"/>
          <p:nvPr/>
        </p:nvSpPr>
        <p:spPr>
          <a:xfrm>
            <a:off x="684459" y="2698194"/>
            <a:ext cx="345638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652120" y="2698194"/>
            <a:ext cx="324036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22584" y="5949280"/>
            <a:ext cx="331325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360544"/>
            <a:ext cx="2535035" cy="2320637"/>
          </a:xfrm>
          <a:prstGeom prst="rect">
            <a:avLst/>
          </a:prstGeom>
        </p:spPr>
      </p:pic>
      <p:sp>
        <p:nvSpPr>
          <p:cNvPr id="2" name="TextBox 1"/>
          <p:cNvSpPr txBox="1"/>
          <p:nvPr/>
        </p:nvSpPr>
        <p:spPr>
          <a:xfrm>
            <a:off x="5884743" y="5948211"/>
            <a:ext cx="252028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6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2886397" cy="2618253"/>
          </a:xfrm>
          <a:prstGeom prst="rect">
            <a:avLst/>
          </a:prstGeom>
        </p:spPr>
      </p:pic>
      <p:sp>
        <p:nvSpPr>
          <p:cNvPr id="3" name="TextBox 2"/>
          <p:cNvSpPr txBox="1"/>
          <p:nvPr/>
        </p:nvSpPr>
        <p:spPr>
          <a:xfrm>
            <a:off x="323528" y="2653246"/>
            <a:ext cx="3528392"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27104"/>
            <a:ext cx="3011988" cy="2164044"/>
          </a:xfrm>
          <a:prstGeom prst="rect">
            <a:avLst/>
          </a:prstGeom>
        </p:spPr>
      </p:pic>
      <p:sp>
        <p:nvSpPr>
          <p:cNvPr id="5" name="TextBox 4"/>
          <p:cNvSpPr txBox="1"/>
          <p:nvPr/>
        </p:nvSpPr>
        <p:spPr>
          <a:xfrm>
            <a:off x="5220072" y="2653246"/>
            <a:ext cx="360040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82" y="3573015"/>
            <a:ext cx="2739343" cy="2206441"/>
          </a:xfrm>
          <a:prstGeom prst="rect">
            <a:avLst/>
          </a:prstGeom>
        </p:spPr>
      </p:pic>
      <p:sp>
        <p:nvSpPr>
          <p:cNvPr id="7" name="TextBox 6"/>
          <p:cNvSpPr txBox="1"/>
          <p:nvPr/>
        </p:nvSpPr>
        <p:spPr>
          <a:xfrm>
            <a:off x="397054" y="6021288"/>
            <a:ext cx="3022818"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922" y="3293431"/>
            <a:ext cx="2552700" cy="2486025"/>
          </a:xfrm>
          <a:prstGeom prst="rect">
            <a:avLst/>
          </a:prstGeom>
        </p:spPr>
      </p:pic>
      <p:sp>
        <p:nvSpPr>
          <p:cNvPr id="9" name="TextBox 8"/>
          <p:cNvSpPr txBox="1"/>
          <p:nvPr/>
        </p:nvSpPr>
        <p:spPr>
          <a:xfrm>
            <a:off x="5508104" y="5836621"/>
            <a:ext cx="3096344"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6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ppt_w</p:attrName>
                                        </p:attrNameLst>
                                      </p:cBhvr>
                                      <p:tavLst>
                                        <p:tav tm="0" fmla="#ppt_w*sin(2.5*pi*$)">
                                          <p:val>
                                            <p:fltVal val="0"/>
                                          </p:val>
                                        </p:tav>
                                        <p:tav tm="100000">
                                          <p:val>
                                            <p:fltVal val="1"/>
                                          </p:val>
                                        </p:tav>
                                      </p:tavLst>
                                    </p:anim>
                                    <p:anim calcmode="lin" valueType="num">
                                      <p:cBhvr>
                                        <p:cTn id="4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8" y="32970"/>
            <a:ext cx="9129192" cy="6825030"/>
          </a:xfrm>
          <a:prstGeom prst="rect">
            <a:avLst/>
          </a:prstGeom>
        </p:spPr>
      </p:pic>
      <p:pic>
        <p:nvPicPr>
          <p:cNvPr id="7" name="beat chia sẻ - Em đi qua ngã tư đường phố.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37676" y="5517232"/>
            <a:ext cx="408428" cy="229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404" y="1439028"/>
            <a:ext cx="8028384" cy="4012913"/>
          </a:xfrm>
          <a:prstGeom prst="rect">
            <a:avLst/>
          </a:prstGeom>
        </p:spPr>
      </p:pic>
      <p:sp>
        <p:nvSpPr>
          <p:cNvPr id="2" name="TextBox 1"/>
          <p:cNvSpPr txBox="1"/>
          <p:nvPr/>
        </p:nvSpPr>
        <p:spPr>
          <a:xfrm>
            <a:off x="1835696" y="476672"/>
            <a:ext cx="5472608" cy="1569660"/>
          </a:xfrm>
          <a:prstGeom prst="rect">
            <a:avLst/>
          </a:prstGeom>
          <a:noFill/>
        </p:spPr>
        <p:txBody>
          <a:bodyPr wrap="square" rtlCol="0">
            <a:spAutoFit/>
          </a:bodyPr>
          <a:lstStyle/>
          <a:p>
            <a:r>
              <a:rPr lang="en-US" sz="4800" dirty="0" err="1" smtClean="0">
                <a:solidFill>
                  <a:srgbClr val="FF0000"/>
                </a:solidFill>
                <a:latin typeface="Times New Roman" panose="02020603050405020304" pitchFamily="18" charset="0"/>
                <a:cs typeface="Times New Roman" panose="02020603050405020304" pitchFamily="18" charset="0"/>
              </a:rPr>
              <a:t>Trò</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chơi</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Đi</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theo</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tín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hiệu</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đèn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giao</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thông</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2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54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59632" y="2636912"/>
            <a:ext cx="6192688" cy="1800200"/>
          </a:xfrm>
          <a:prstGeom prst="rect">
            <a:avLst/>
          </a:prstGeom>
          <a:noFill/>
        </p:spPr>
        <p:txBody>
          <a:bodyPr wrap="none" lIns="91440" tIns="45720" rIns="91440" bIns="45720">
            <a:prstTxWarp prst="textWave2">
              <a:avLst/>
            </a:prstTxWarp>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Chào</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tạm</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biệt</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các</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bé</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68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767795"/>
          </a:xfrm>
        </p:spPr>
      </p:pic>
      <p:sp>
        <p:nvSpPr>
          <p:cNvPr id="5" name="TextBox 4"/>
          <p:cNvSpPr txBox="1"/>
          <p:nvPr/>
        </p:nvSpPr>
        <p:spPr>
          <a:xfrm>
            <a:off x="251520" y="188640"/>
            <a:ext cx="6264696" cy="7109639"/>
          </a:xfrm>
          <a:prstGeom prst="rect">
            <a:avLst/>
          </a:prstGeom>
          <a:noFill/>
        </p:spPr>
        <p:txBody>
          <a:bodyPr wrap="square" rtlCol="0">
            <a:spAutoFit/>
          </a:bodyPr>
          <a:lstStyle/>
          <a:p>
            <a:pPr algn="ctr"/>
            <a:r>
              <a:rPr lang="en-US" sz="3200" dirty="0" err="1" smtClean="0">
                <a:solidFill>
                  <a:srgbClr val="C00000"/>
                </a:solidFill>
                <a:latin typeface="Times New Roman" panose="02020603050405020304" pitchFamily="18" charset="0"/>
                <a:cs typeface="Times New Roman" panose="02020603050405020304" pitchFamily="18" charset="0"/>
              </a:rPr>
              <a:t>Mục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đích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yêu</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cầu</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vi-VN" sz="2400" dirty="0">
                <a:solidFill>
                  <a:srgbClr val="C00000"/>
                </a:solidFill>
                <a:latin typeface="Times New Roman" panose="02020603050405020304" pitchFamily="18" charset="0"/>
                <a:cs typeface="Times New Roman" panose="02020603050405020304" pitchFamily="18" charset="0"/>
              </a:rPr>
              <a:t>1. Kiến thức :	</a:t>
            </a:r>
          </a:p>
          <a:p>
            <a:r>
              <a:rPr lang="vi-VN" sz="2400" dirty="0">
                <a:solidFill>
                  <a:srgbClr val="C00000"/>
                </a:solidFill>
                <a:latin typeface="Times New Roman" panose="02020603050405020304" pitchFamily="18" charset="0"/>
                <a:cs typeface="Times New Roman" panose="02020603050405020304" pitchFamily="18" charset="0"/>
              </a:rPr>
              <a:t>- Trẻ biết một số luật lệ giao thông phổ biến khi tham gia giao thông, biết đi trên lề đường, vỉa hè phía bên phải. Biết một số đèn hiệu, biển báo giao thông đường bộ.</a:t>
            </a:r>
          </a:p>
          <a:p>
            <a:r>
              <a:rPr lang="vi-VN" sz="2400" dirty="0">
                <a:solidFill>
                  <a:srgbClr val="C00000"/>
                </a:solidFill>
                <a:latin typeface="Times New Roman" panose="02020603050405020304" pitchFamily="18" charset="0"/>
                <a:cs typeface="Times New Roman" panose="02020603050405020304" pitchFamily="18" charset="0"/>
              </a:rPr>
              <a:t>- Biết chơi trò chơi “Đi theo tín hiệu đèn giao thông”</a:t>
            </a:r>
          </a:p>
          <a:p>
            <a:r>
              <a:rPr lang="vi-VN" sz="2400" dirty="0">
                <a:solidFill>
                  <a:srgbClr val="C00000"/>
                </a:solidFill>
                <a:latin typeface="Times New Roman" panose="02020603050405020304" pitchFamily="18" charset="0"/>
                <a:cs typeface="Times New Roman" panose="02020603050405020304" pitchFamily="18" charset="0"/>
              </a:rPr>
              <a:t>2. Kỹ năng :</a:t>
            </a:r>
          </a:p>
          <a:p>
            <a:r>
              <a:rPr lang="vi-VN" sz="2400" dirty="0">
                <a:solidFill>
                  <a:srgbClr val="C00000"/>
                </a:solidFill>
                <a:latin typeface="Times New Roman" panose="02020603050405020304" pitchFamily="18" charset="0"/>
                <a:cs typeface="Times New Roman" panose="02020603050405020304" pitchFamily="18" charset="0"/>
              </a:rPr>
              <a:t> - Rèn khả năng quan sát, chú ý, ghi nhớ có chủ định.</a:t>
            </a:r>
          </a:p>
          <a:p>
            <a:r>
              <a:rPr lang="vi-VN" sz="2400" dirty="0">
                <a:solidFill>
                  <a:srgbClr val="C00000"/>
                </a:solidFill>
                <a:latin typeface="Times New Roman" panose="02020603050405020304" pitchFamily="18" charset="0"/>
                <a:cs typeface="Times New Roman" panose="02020603050405020304" pitchFamily="18" charset="0"/>
              </a:rPr>
              <a:t> - Phát triển ngôn ngữ, khả năng diễn đạt cho trẻ.</a:t>
            </a:r>
          </a:p>
          <a:p>
            <a:r>
              <a:rPr lang="vi-VN" sz="2400" dirty="0">
                <a:solidFill>
                  <a:srgbClr val="C00000"/>
                </a:solidFill>
                <a:latin typeface="Times New Roman" panose="02020603050405020304" pitchFamily="18" charset="0"/>
                <a:cs typeface="Times New Roman" panose="02020603050405020304" pitchFamily="18" charset="0"/>
              </a:rPr>
              <a:t> - Rèn sự nhanh nhẹn khi chơi trò chơi</a:t>
            </a:r>
          </a:p>
          <a:p>
            <a:r>
              <a:rPr lang="vi-VN" sz="2400" dirty="0">
                <a:solidFill>
                  <a:srgbClr val="C00000"/>
                </a:solidFill>
                <a:latin typeface="Times New Roman" panose="02020603050405020304" pitchFamily="18" charset="0"/>
                <a:cs typeface="Times New Roman" panose="02020603050405020304" pitchFamily="18" charset="0"/>
              </a:rPr>
              <a:t> 3. Giáo dục</a:t>
            </a:r>
          </a:p>
          <a:p>
            <a:r>
              <a:rPr lang="vi-VN" sz="2400" dirty="0">
                <a:solidFill>
                  <a:srgbClr val="C00000"/>
                </a:solidFill>
                <a:latin typeface="Times New Roman" panose="02020603050405020304" pitchFamily="18" charset="0"/>
                <a:cs typeface="Times New Roman" panose="02020603050405020304" pitchFamily="18" charset="0"/>
              </a:rPr>
              <a:t>- Trẻ biết chấp hành luật lệ an toàn giao thông: đi bên phải đường, đi trên vỉa hè, tuân thủ theo tín hiệu đèn giao thông và biển báo giao thông</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668" y="0"/>
            <a:ext cx="9178668" cy="6858000"/>
          </a:xfrm>
        </p:spPr>
      </p:pic>
      <p:sp>
        <p:nvSpPr>
          <p:cNvPr id="3" name="TextBox 2"/>
          <p:cNvSpPr txBox="1"/>
          <p:nvPr/>
        </p:nvSpPr>
        <p:spPr>
          <a:xfrm>
            <a:off x="2195736" y="1700808"/>
            <a:ext cx="4968552" cy="830997"/>
          </a:xfrm>
          <a:prstGeom prst="rect">
            <a:avLst/>
          </a:prstGeom>
          <a:noFill/>
        </p:spPr>
        <p:txBody>
          <a:bodyPr wrap="square" rtlCol="0">
            <a:spAutoFit/>
          </a:bodyPr>
          <a:lstStyle/>
          <a:p>
            <a:r>
              <a:rPr lang="en-US" sz="4800" dirty="0" err="1" smtClean="0">
                <a:solidFill>
                  <a:srgbClr val="C00000"/>
                </a:solidFill>
                <a:latin typeface="Times New Roman" panose="02020603050405020304" pitchFamily="18" charset="0"/>
                <a:cs typeface="Times New Roman" panose="02020603050405020304" pitchFamily="18" charset="0"/>
              </a:rPr>
              <a:t>Gây</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hứng</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thú</a:t>
            </a:r>
            <a:endParaRPr lang="en-US" sz="4800" dirty="0">
              <a:solidFill>
                <a:srgbClr val="C00000"/>
              </a:solidFill>
              <a:latin typeface="Times New Roman" panose="02020603050405020304" pitchFamily="18" charset="0"/>
              <a:cs typeface="Times New Roman" panose="02020603050405020304" pitchFamily="18" charset="0"/>
            </a:endParaRPr>
          </a:p>
        </p:txBody>
      </p:sp>
      <p:pic>
        <p:nvPicPr>
          <p:cNvPr id="6" name="Em-Di-Qua-Nga-Tu-Duong-Pho-Hop-Ca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647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7529"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581025"/>
            <a:ext cx="8162925" cy="5695950"/>
          </a:xfrm>
          <a:prstGeom prst="rect">
            <a:avLst/>
          </a:prstGeom>
        </p:spPr>
      </p:pic>
      <p:sp>
        <p:nvSpPr>
          <p:cNvPr id="5" name="TextBox 4"/>
          <p:cNvSpPr txBox="1"/>
          <p:nvPr/>
        </p:nvSpPr>
        <p:spPr>
          <a:xfrm>
            <a:off x="1835696" y="1988840"/>
            <a:ext cx="5328592" cy="2585323"/>
          </a:xfrm>
          <a:prstGeom prst="rect">
            <a:avLst/>
          </a:prstGeom>
          <a:noFill/>
        </p:spPr>
        <p:txBody>
          <a:bodyPr wrap="square" rtlCol="0">
            <a:spAutoFit/>
          </a:bodyPr>
          <a:lstStyle/>
          <a:p>
            <a:r>
              <a:rPr lang="en-US" sz="5400" dirty="0" err="1">
                <a:solidFill>
                  <a:srgbClr val="FF0000"/>
                </a:solidFill>
                <a:latin typeface="Times New Roman" panose="02020603050405020304" pitchFamily="18" charset="0"/>
                <a:cs typeface="Times New Roman" panose="02020603050405020304" pitchFamily="18" charset="0"/>
              </a:rPr>
              <a:t>Tìm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hiểu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một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số</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luật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lệ</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giao</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thông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phổ</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biến</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556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76" y="0"/>
            <a:ext cx="9214576" cy="6858000"/>
          </a:xfrm>
        </p:spPr>
      </p:pic>
      <p:sp>
        <p:nvSpPr>
          <p:cNvPr id="5" name="Rectangle 4"/>
          <p:cNvSpPr/>
          <p:nvPr/>
        </p:nvSpPr>
        <p:spPr>
          <a:xfrm>
            <a:off x="971600" y="980728"/>
            <a:ext cx="4572000" cy="1384995"/>
          </a:xfrm>
          <a:prstGeom prst="rect">
            <a:avLst/>
          </a:prstGeom>
        </p:spPr>
        <p:txBody>
          <a:bodyPr>
            <a:spAutoFit/>
          </a:bodyPr>
          <a:lstStyle/>
          <a:p>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0616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3" y="0"/>
            <a:ext cx="9168083" cy="6858000"/>
          </a:xfrm>
        </p:spPr>
      </p:pic>
      <p:sp>
        <p:nvSpPr>
          <p:cNvPr id="5" name="TextBox 4"/>
          <p:cNvSpPr txBox="1"/>
          <p:nvPr/>
        </p:nvSpPr>
        <p:spPr>
          <a:xfrm>
            <a:off x="395536" y="332656"/>
            <a:ext cx="4896544" cy="1077218"/>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nhớ</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đèn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6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6" y="27321"/>
            <a:ext cx="9117423" cy="6830679"/>
          </a:xfrm>
        </p:spPr>
      </p:pic>
    </p:spTree>
    <p:extLst>
      <p:ext uri="{BB962C8B-B14F-4D97-AF65-F5344CB8AC3E}">
        <p14:creationId xmlns:p14="http://schemas.microsoft.com/office/powerpoint/2010/main" val="3081296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206"/>
            <a:ext cx="9144000" cy="6835793"/>
          </a:xfrm>
        </p:spPr>
      </p:pic>
      <p:sp>
        <p:nvSpPr>
          <p:cNvPr id="5" name="TextBox 4"/>
          <p:cNvSpPr txBox="1"/>
          <p:nvPr/>
        </p:nvSpPr>
        <p:spPr>
          <a:xfrm>
            <a:off x="4788024" y="5877272"/>
            <a:ext cx="3816424"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99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973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276</TotalTime>
  <Words>156</Words>
  <Application>Microsoft Office PowerPoint</Application>
  <PresentationFormat>On-screen Show (4:3)</PresentationFormat>
  <Paragraphs>31</Paragraphs>
  <Slides>14</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Courier New</vt:lpstr>
      <vt:lpstr>Palatino Linotype</vt:lpstr>
      <vt:lpstr>Times New Roman</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 center</dc:creator>
  <cp:lastModifiedBy>Techsi.vn</cp:lastModifiedBy>
  <cp:revision>19</cp:revision>
  <dcterms:created xsi:type="dcterms:W3CDTF">2017-11-13T02:24:17Z</dcterms:created>
  <dcterms:modified xsi:type="dcterms:W3CDTF">2024-04-06T08:36:49Z</dcterms:modified>
</cp:coreProperties>
</file>