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68" r:id="rId6"/>
    <p:sldId id="258" r:id="rId7"/>
    <p:sldId id="259" r:id="rId8"/>
    <p:sldId id="260" r:id="rId9"/>
    <p:sldId id="261" r:id="rId10"/>
    <p:sldId id="263" r:id="rId11"/>
    <p:sldId id="262"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210969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307045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289266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3EF45-CABA-481D-86FF-F5528A0BF4CA}"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81053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3EF45-CABA-481D-86FF-F5528A0BF4CA}"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381971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D3EF45-CABA-481D-86FF-F5528A0BF4CA}"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124086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D3EF45-CABA-481D-86FF-F5528A0BF4CA}"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187063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D3EF45-CABA-481D-86FF-F5528A0BF4CA}"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43767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EF45-CABA-481D-86FF-F5528A0BF4CA}"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26752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17827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extLst>
      <p:ext uri="{BB962C8B-B14F-4D97-AF65-F5344CB8AC3E}">
        <p14:creationId xmlns:p14="http://schemas.microsoft.com/office/powerpoint/2010/main" val="335894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EF45-CABA-481D-86FF-F5528A0BF4CA}" type="datetimeFigureOut">
              <a:rPr lang="en-US" smtClean="0"/>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8B54-5863-47D9-975A-3EFE0587B0B0}" type="slidenum">
              <a:rPr lang="en-US" smtClean="0"/>
              <a:t>‹#›</a:t>
            </a:fld>
            <a:endParaRPr lang="en-US"/>
          </a:p>
        </p:txBody>
      </p:sp>
    </p:spTree>
    <p:extLst>
      <p:ext uri="{BB962C8B-B14F-4D97-AF65-F5344CB8AC3E}">
        <p14:creationId xmlns:p14="http://schemas.microsoft.com/office/powerpoint/2010/main" val="1040228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1" y="2286000"/>
            <a:ext cx="9137073" cy="1981200"/>
          </a:xfrm>
        </p:spPr>
        <p:txBody>
          <a:bodyPr>
            <a:normAutofit fontScale="90000"/>
          </a:bodyPr>
          <a:lstStyle/>
          <a:p>
            <a:pPr algn="l"/>
            <a:r>
              <a:rPr lang="en-US" sz="1800" dirty="0" smtClean="0"/>
              <a:t/>
            </a:r>
            <a:br>
              <a:rPr lang="en-US" sz="1800" dirty="0" smtClean="0"/>
            </a:br>
            <a:r>
              <a:rPr lang="en-US" sz="3600" b="1" dirty="0" err="1" smtClean="0">
                <a:solidFill>
                  <a:schemeClr val="bg2">
                    <a:lumMod val="10000"/>
                  </a:schemeClr>
                </a:solidFill>
                <a:latin typeface="Times New Roman" pitchFamily="18" charset="0"/>
                <a:cs typeface="Times New Roman" pitchFamily="18" charset="0"/>
              </a:rPr>
              <a:t>Đề</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tài</a:t>
            </a:r>
            <a:r>
              <a:rPr lang="en-US" sz="3600" b="1" dirty="0" smtClean="0">
                <a:solidFill>
                  <a:schemeClr val="bg2">
                    <a:lumMod val="10000"/>
                  </a:schemeClr>
                </a:solidFill>
                <a:latin typeface="Times New Roman" pitchFamily="18" charset="0"/>
                <a:cs typeface="Times New Roman" pitchFamily="18" charset="0"/>
              </a:rPr>
              <a:t>	: </a:t>
            </a:r>
            <a:r>
              <a:rPr lang="en-US" sz="3600" b="1" dirty="0" err="1" smtClean="0">
                <a:solidFill>
                  <a:schemeClr val="bg2">
                    <a:lumMod val="10000"/>
                  </a:schemeClr>
                </a:solidFill>
                <a:latin typeface="Times New Roman" pitchFamily="18" charset="0"/>
                <a:cs typeface="Times New Roman" pitchFamily="18" charset="0"/>
              </a:rPr>
              <a:t>Chắp</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ghép</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các</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hình</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học</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thành</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các</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hình</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đơn</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giản</a:t>
            </a:r>
            <a:r>
              <a:rPr lang="en-US" sz="3600" b="1" dirty="0" smtClean="0">
                <a:solidFill>
                  <a:schemeClr val="bg2">
                    <a:lumMod val="10000"/>
                  </a:schemeClr>
                </a:solidFill>
                <a:latin typeface="Times New Roman" pitchFamily="18" charset="0"/>
                <a:cs typeface="Times New Roman" pitchFamily="18" charset="0"/>
              </a:rPr>
              <a:t>.</a:t>
            </a:r>
            <a:br>
              <a:rPr lang="en-US" sz="3600" b="1" dirty="0" smtClean="0">
                <a:solidFill>
                  <a:schemeClr val="bg2">
                    <a:lumMod val="10000"/>
                  </a:schemeClr>
                </a:solidFill>
                <a:latin typeface="Times New Roman" pitchFamily="18" charset="0"/>
                <a:cs typeface="Times New Roman" pitchFamily="18" charset="0"/>
              </a:rPr>
            </a:br>
            <a:r>
              <a:rPr lang="en-US" sz="3600" b="1" dirty="0" err="1" smtClean="0">
                <a:solidFill>
                  <a:schemeClr val="bg2">
                    <a:lumMod val="10000"/>
                  </a:schemeClr>
                </a:solidFill>
                <a:latin typeface="Times New Roman" pitchFamily="18" charset="0"/>
                <a:cs typeface="Times New Roman" pitchFamily="18" charset="0"/>
              </a:rPr>
              <a:t>Lứa</a:t>
            </a:r>
            <a:r>
              <a:rPr lang="en-US" sz="3600" b="1" dirty="0" smtClean="0">
                <a:solidFill>
                  <a:schemeClr val="bg2">
                    <a:lumMod val="10000"/>
                  </a:schemeClr>
                </a:solidFill>
                <a:latin typeface="Times New Roman" pitchFamily="18" charset="0"/>
                <a:cs typeface="Times New Roman" pitchFamily="18" charset="0"/>
              </a:rPr>
              <a:t> </a:t>
            </a:r>
            <a:r>
              <a:rPr lang="en-US" sz="3600" b="1" dirty="0" err="1" smtClean="0">
                <a:solidFill>
                  <a:schemeClr val="bg2">
                    <a:lumMod val="10000"/>
                  </a:schemeClr>
                </a:solidFill>
                <a:latin typeface="Times New Roman" pitchFamily="18" charset="0"/>
                <a:cs typeface="Times New Roman" pitchFamily="18" charset="0"/>
              </a:rPr>
              <a:t>tuổi</a:t>
            </a:r>
            <a:r>
              <a:rPr lang="en-US" sz="3600" b="1" dirty="0">
                <a:solidFill>
                  <a:schemeClr val="bg2">
                    <a:lumMod val="10000"/>
                  </a:schemeClr>
                </a:solidFill>
                <a:latin typeface="Times New Roman" pitchFamily="18" charset="0"/>
                <a:cs typeface="Times New Roman" pitchFamily="18" charset="0"/>
              </a:rPr>
              <a:t>	</a:t>
            </a:r>
            <a:r>
              <a:rPr lang="en-US" sz="3600" b="1" smtClean="0">
                <a:solidFill>
                  <a:schemeClr val="bg2">
                    <a:lumMod val="10000"/>
                  </a:schemeClr>
                </a:solidFill>
                <a:latin typeface="Times New Roman" pitchFamily="18" charset="0"/>
                <a:cs typeface="Times New Roman" pitchFamily="18" charset="0"/>
              </a:rPr>
              <a:t>: </a:t>
            </a:r>
            <a:r>
              <a:rPr lang="en-US" sz="3600" b="1" smtClean="0">
                <a:solidFill>
                  <a:schemeClr val="bg2">
                    <a:lumMod val="10000"/>
                  </a:schemeClr>
                </a:solidFill>
                <a:latin typeface="Times New Roman" pitchFamily="18" charset="0"/>
                <a:cs typeface="Times New Roman" pitchFamily="18" charset="0"/>
              </a:rPr>
              <a:t>MGB</a:t>
            </a:r>
            <a:r>
              <a:rPr lang="en-US" sz="3600" b="1" smtClean="0">
                <a:solidFill>
                  <a:schemeClr val="bg2">
                    <a:lumMod val="10000"/>
                  </a:schemeClr>
                </a:solidFill>
                <a:latin typeface="Times New Roman" pitchFamily="18" charset="0"/>
                <a:cs typeface="Times New Roman" pitchFamily="18" charset="0"/>
              </a:rPr>
              <a:t/>
            </a:r>
            <a:br>
              <a:rPr lang="en-US" sz="3600" b="1" smtClean="0">
                <a:solidFill>
                  <a:schemeClr val="bg2">
                    <a:lumMod val="10000"/>
                  </a:schemeClr>
                </a:solidFill>
                <a:latin typeface="Times New Roman" pitchFamily="18" charset="0"/>
                <a:cs typeface="Times New Roman" pitchFamily="18" charset="0"/>
              </a:rPr>
            </a:br>
            <a:r>
              <a:rPr lang="en-US" sz="4000" b="1" dirty="0">
                <a:solidFill>
                  <a:schemeClr val="bg2">
                    <a:lumMod val="10000"/>
                  </a:schemeClr>
                </a:solidFill>
                <a:latin typeface="Times New Roman" pitchFamily="18" charset="0"/>
                <a:cs typeface="Times New Roman" pitchFamily="18" charset="0"/>
              </a:rPr>
              <a:t/>
            </a:r>
            <a:br>
              <a:rPr lang="en-US" sz="4000" b="1" dirty="0">
                <a:solidFill>
                  <a:schemeClr val="bg2">
                    <a:lumMod val="10000"/>
                  </a:schemeClr>
                </a:solidFill>
                <a:latin typeface="Times New Roman" pitchFamily="18" charset="0"/>
                <a:cs typeface="Times New Roman" pitchFamily="18" charset="0"/>
              </a:rPr>
            </a:br>
            <a:endParaRPr lang="en-US" sz="4000" b="1" dirty="0">
              <a:solidFill>
                <a:schemeClr val="bg2">
                  <a:lumMod val="10000"/>
                </a:schemeClr>
              </a:solidFill>
              <a:latin typeface="Times New Roman" pitchFamily="18" charset="0"/>
              <a:cs typeface="Times New Roman" pitchFamily="18" charset="0"/>
            </a:endParaRPr>
          </a:p>
        </p:txBody>
      </p:sp>
      <p:sp>
        <p:nvSpPr>
          <p:cNvPr id="6" name="Rectangle 5"/>
          <p:cNvSpPr/>
          <p:nvPr/>
        </p:nvSpPr>
        <p:spPr>
          <a:xfrm>
            <a:off x="0" y="448270"/>
            <a:ext cx="9144000" cy="923330"/>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PHÁT TRIỂN NHẬN THỨC</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573" y="4191000"/>
            <a:ext cx="4762500" cy="2667000"/>
          </a:xfrm>
          <a:prstGeom prst="rect">
            <a:avLst/>
          </a:prstGeom>
        </p:spPr>
      </p:pic>
    </p:spTree>
    <p:extLst>
      <p:ext uri="{BB962C8B-B14F-4D97-AF65-F5344CB8AC3E}">
        <p14:creationId xmlns:p14="http://schemas.microsoft.com/office/powerpoint/2010/main" val="2629433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a:xfrm>
            <a:off x="457200" y="2057400"/>
            <a:ext cx="8229600" cy="2438400"/>
          </a:xfrm>
        </p:spPr>
        <p:txBody>
          <a:bodyPr>
            <a:normAutofit/>
          </a:bodyPr>
          <a:lstStyle/>
          <a:p>
            <a:r>
              <a:rPr lang="en-US" sz="8000" b="1" dirty="0" smtClean="0">
                <a:solidFill>
                  <a:schemeClr val="bg1"/>
                </a:solidFill>
                <a:latin typeface="Times New Roman" pitchFamily="18" charset="0"/>
                <a:cs typeface="Times New Roman" pitchFamily="18" charset="0"/>
              </a:rPr>
              <a:t>TRÒ CHƠI</a:t>
            </a:r>
            <a:endParaRPr lang="en-US" sz="8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79636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552700"/>
            <a:ext cx="8229600" cy="1752600"/>
          </a:xfrm>
        </p:spPr>
        <p:txBody>
          <a:bodyPr>
            <a:normAutofit fontScale="90000"/>
          </a:bodyPr>
          <a:lstStyle/>
          <a:p>
            <a:r>
              <a:rPr lang="en-US" u="sng" dirty="0" err="1" smtClean="0">
                <a:solidFill>
                  <a:schemeClr val="accent6">
                    <a:lumMod val="75000"/>
                  </a:schemeClr>
                </a:solidFill>
                <a:latin typeface="Times New Roman" pitchFamily="18" charset="0"/>
                <a:cs typeface="Times New Roman" pitchFamily="18" charset="0"/>
              </a:rPr>
              <a:t>Trò</a:t>
            </a:r>
            <a:r>
              <a:rPr lang="en-US" u="sng" dirty="0" smtClean="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chơi</a:t>
            </a:r>
            <a:r>
              <a:rPr lang="en-US" u="sng" dirty="0" smtClean="0">
                <a:solidFill>
                  <a:schemeClr val="accent6">
                    <a:lumMod val="75000"/>
                  </a:schemeClr>
                </a:solidFill>
                <a:latin typeface="Times New Roman" pitchFamily="18" charset="0"/>
                <a:cs typeface="Times New Roman" pitchFamily="18" charset="0"/>
              </a:rPr>
              <a:t> 1:</a:t>
            </a:r>
            <a:r>
              <a:rPr lang="en-US" u="sng" dirty="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Chắp</a:t>
            </a:r>
            <a:r>
              <a:rPr lang="en-US" u="sng" dirty="0" smtClean="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ghép</a:t>
            </a:r>
            <a:r>
              <a:rPr lang="en-US" u="sng" dirty="0" smtClean="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các</a:t>
            </a:r>
            <a:r>
              <a:rPr lang="en-US" u="sng" dirty="0" smtClean="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phương</a:t>
            </a:r>
            <a:r>
              <a:rPr lang="en-US" u="sng" dirty="0" smtClean="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tiện</a:t>
            </a:r>
            <a:r>
              <a:rPr lang="en-US" u="sng" dirty="0" smtClean="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giao</a:t>
            </a:r>
            <a:r>
              <a:rPr lang="en-US" u="sng" dirty="0" smtClean="0">
                <a:solidFill>
                  <a:schemeClr val="accent6">
                    <a:lumMod val="75000"/>
                  </a:schemeClr>
                </a:solidFill>
                <a:latin typeface="Times New Roman" pitchFamily="18" charset="0"/>
                <a:cs typeface="Times New Roman" pitchFamily="18" charset="0"/>
              </a:rPr>
              <a:t> </a:t>
            </a:r>
            <a:r>
              <a:rPr lang="en-US" u="sng" dirty="0" err="1" smtClean="0">
                <a:solidFill>
                  <a:schemeClr val="accent6">
                    <a:lumMod val="75000"/>
                  </a:schemeClr>
                </a:solidFill>
                <a:latin typeface="Times New Roman" pitchFamily="18" charset="0"/>
                <a:cs typeface="Times New Roman" pitchFamily="18" charset="0"/>
              </a:rPr>
              <a:t>thông</a:t>
            </a:r>
            <a:r>
              <a:rPr lang="en-US" u="sng" dirty="0" smtClean="0">
                <a:solidFill>
                  <a:schemeClr val="accent6">
                    <a:lumMod val="75000"/>
                  </a:schemeClr>
                </a:solidFill>
                <a:latin typeface="Times New Roman" pitchFamily="18" charset="0"/>
                <a:cs typeface="Times New Roman" pitchFamily="18" charset="0"/>
              </a:rPr>
              <a:t/>
            </a:r>
            <a:br>
              <a:rPr lang="en-US" u="sng" dirty="0" smtClean="0">
                <a:solidFill>
                  <a:schemeClr val="accent6">
                    <a:lumMod val="75000"/>
                  </a:schemeClr>
                </a:solidFill>
                <a:latin typeface="Times New Roman" pitchFamily="18" charset="0"/>
                <a:cs typeface="Times New Roman" pitchFamily="18" charset="0"/>
              </a:rPr>
            </a:br>
            <a:r>
              <a:rPr lang="en-US" sz="4000" dirty="0" err="1" smtClean="0">
                <a:latin typeface="Times New Roman" pitchFamily="18" charset="0"/>
                <a:cs typeface="Times New Roman" pitchFamily="18" charset="0"/>
              </a:rPr>
              <a:t>Cách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sẵn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rổ</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hãy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chắp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ghép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phương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giao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thồn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yêu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thích</a:t>
            </a:r>
            <a:r>
              <a:rPr lang="en-US" sz="4000" dirty="0" smtClean="0">
                <a:latin typeface="Times New Roman" pitchFamily="18" charset="0"/>
                <a:cs typeface="Times New Roman" pitchFamily="18" charset="0"/>
              </a:rPr>
              <a:t>. Ai </a:t>
            </a:r>
            <a:r>
              <a:rPr lang="en-US" sz="4000" dirty="0" err="1" smtClean="0">
                <a:latin typeface="Times New Roman" pitchFamily="18" charset="0"/>
                <a:cs typeface="Times New Roman" pitchFamily="18" charset="0"/>
              </a:rPr>
              <a:t>ghép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xong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giơ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tay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ghép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mình</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8522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1066800" y="2057400"/>
            <a:ext cx="8229600" cy="1143000"/>
          </a:xfrm>
        </p:spPr>
        <p:txBody>
          <a:bodyPr>
            <a:normAutofit fontScale="90000"/>
          </a:bodyPr>
          <a:lstStyle/>
          <a:p>
            <a:r>
              <a:rPr lang="en-US" u="sng" dirty="0" err="1" smtClean="0">
                <a:solidFill>
                  <a:schemeClr val="accent6">
                    <a:lumMod val="50000"/>
                  </a:schemeClr>
                </a:solidFill>
                <a:latin typeface="Times New Roman" pitchFamily="18" charset="0"/>
                <a:cs typeface="Times New Roman" pitchFamily="18" charset="0"/>
              </a:rPr>
              <a:t>Trò</a:t>
            </a:r>
            <a:r>
              <a:rPr lang="en-US" u="sng" dirty="0" smtClean="0">
                <a:solidFill>
                  <a:schemeClr val="accent6">
                    <a:lumMod val="50000"/>
                  </a:schemeClr>
                </a:solidFill>
                <a:latin typeface="Times New Roman" pitchFamily="18" charset="0"/>
                <a:cs typeface="Times New Roman" pitchFamily="18" charset="0"/>
              </a:rPr>
              <a:t> </a:t>
            </a:r>
            <a:r>
              <a:rPr lang="en-US" u="sng" dirty="0" err="1" smtClean="0">
                <a:solidFill>
                  <a:schemeClr val="accent6">
                    <a:lumMod val="50000"/>
                  </a:schemeClr>
                </a:solidFill>
                <a:latin typeface="Times New Roman" pitchFamily="18" charset="0"/>
                <a:cs typeface="Times New Roman" pitchFamily="18" charset="0"/>
              </a:rPr>
              <a:t>chơi</a:t>
            </a:r>
            <a:r>
              <a:rPr lang="en-US" u="sng" dirty="0" smtClean="0">
                <a:solidFill>
                  <a:schemeClr val="accent6">
                    <a:lumMod val="50000"/>
                  </a:schemeClr>
                </a:solidFill>
                <a:latin typeface="Times New Roman" pitchFamily="18" charset="0"/>
                <a:cs typeface="Times New Roman" pitchFamily="18" charset="0"/>
              </a:rPr>
              <a:t> 2: </a:t>
            </a:r>
            <a:r>
              <a:rPr lang="en-US" u="sng" dirty="0" err="1" smtClean="0">
                <a:solidFill>
                  <a:schemeClr val="accent6">
                    <a:lumMod val="50000"/>
                  </a:schemeClr>
                </a:solidFill>
                <a:latin typeface="Times New Roman" pitchFamily="18" charset="0"/>
                <a:cs typeface="Times New Roman" pitchFamily="18" charset="0"/>
              </a:rPr>
              <a:t>Ghép</a:t>
            </a:r>
            <a:r>
              <a:rPr lang="en-US" u="sng" dirty="0" smtClean="0">
                <a:solidFill>
                  <a:schemeClr val="accent6">
                    <a:lumMod val="50000"/>
                  </a:schemeClr>
                </a:solidFill>
                <a:latin typeface="Times New Roman" pitchFamily="18" charset="0"/>
                <a:cs typeface="Times New Roman" pitchFamily="18" charset="0"/>
              </a:rPr>
              <a:t> </a:t>
            </a:r>
            <a:r>
              <a:rPr lang="en-US" u="sng" dirty="0" err="1" smtClean="0">
                <a:solidFill>
                  <a:schemeClr val="accent6">
                    <a:lumMod val="50000"/>
                  </a:schemeClr>
                </a:solidFill>
                <a:latin typeface="Times New Roman" pitchFamily="18" charset="0"/>
                <a:cs typeface="Times New Roman" pitchFamily="18" charset="0"/>
              </a:rPr>
              <a:t>hình</a:t>
            </a:r>
            <a:r>
              <a:rPr lang="en-US" u="sng" dirty="0" smtClean="0">
                <a:solidFill>
                  <a:schemeClr val="accent6">
                    <a:lumMod val="50000"/>
                  </a:schemeClr>
                </a:solidFill>
                <a:latin typeface="Times New Roman" pitchFamily="18" charset="0"/>
                <a:cs typeface="Times New Roman" pitchFamily="18" charset="0"/>
              </a:rPr>
              <a:t/>
            </a:r>
            <a:br>
              <a:rPr lang="en-US" u="sng" dirty="0" smtClean="0">
                <a:solidFill>
                  <a:schemeClr val="accent6">
                    <a:lumMod val="50000"/>
                  </a:schemeClr>
                </a:solidFill>
                <a:latin typeface="Times New Roman" pitchFamily="18" charset="0"/>
                <a:cs typeface="Times New Roman" pitchFamily="18" charset="0"/>
              </a:rPr>
            </a:br>
            <a:r>
              <a:rPr lang="en-US" sz="4000" dirty="0" err="1" smtClean="0">
                <a:solidFill>
                  <a:schemeClr val="tx1">
                    <a:lumMod val="95000"/>
                    <a:lumOff val="5000"/>
                  </a:schemeClr>
                </a:solidFill>
                <a:latin typeface="Times New Roman" pitchFamily="18" charset="0"/>
                <a:cs typeface="Times New Roman" pitchFamily="18" charset="0"/>
              </a:rPr>
              <a:t>Cách</a:t>
            </a:r>
            <a:r>
              <a:rPr lang="en-US" sz="4000" dirty="0" smtClean="0">
                <a:solidFill>
                  <a:schemeClr val="tx1">
                    <a:lumMod val="95000"/>
                    <a:lumOff val="5000"/>
                  </a:schemeClr>
                </a:solidFill>
                <a:latin typeface="Times New Roman" pitchFamily="18" charset="0"/>
                <a:cs typeface="Times New Roman" pitchFamily="18" charset="0"/>
              </a:rPr>
              <a:t> </a:t>
            </a:r>
            <a:r>
              <a:rPr lang="en-US" sz="4000" dirty="0" err="1" smtClean="0">
                <a:solidFill>
                  <a:schemeClr val="tx1">
                    <a:lumMod val="95000"/>
                    <a:lumOff val="5000"/>
                  </a:schemeClr>
                </a:solidFill>
                <a:latin typeface="Times New Roman" pitchFamily="18" charset="0"/>
                <a:cs typeface="Times New Roman" pitchFamily="18" charset="0"/>
              </a:rPr>
              <a:t>chơi</a:t>
            </a:r>
            <a:r>
              <a:rPr lang="en-US" sz="4000" dirty="0" smtClean="0">
                <a:solidFill>
                  <a:schemeClr val="tx1">
                    <a:lumMod val="95000"/>
                    <a:lumOff val="5000"/>
                  </a:schemeClr>
                </a:solidFill>
                <a:latin typeface="Times New Roman" pitchFamily="18" charset="0"/>
                <a:cs typeface="Times New Roman" pitchFamily="18" charset="0"/>
              </a:rPr>
              <a:t>:</a:t>
            </a:r>
            <a:r>
              <a:rPr lang="pt-BR" sz="4000" dirty="0" smtClean="0">
                <a:latin typeface="Times New Roman" pitchFamily="18" charset="0"/>
                <a:cs typeface="Times New Roman" pitchFamily="18" charset="0"/>
              </a:rPr>
              <a:t>Cô  </a:t>
            </a:r>
            <a:r>
              <a:rPr lang="pt-BR" sz="4000" dirty="0">
                <a:latin typeface="Times New Roman" pitchFamily="18" charset="0"/>
                <a:cs typeface="Times New Roman" pitchFamily="18" charset="0"/>
              </a:rPr>
              <a:t>chia lớp thành 2 đội. Nhiệm vụ của 2 đội là gắn mặt cười vào hình chắp ghép đúng. Trò chơi bắt đầu bằng 1 bản nhạc. Kết thúc bản nhạc đội nào gắn được nhiều mặt cười đúng sẽ là đội chiến thắng. </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solidFill>
                <a:schemeClr val="accent6">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31101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0" y="609600"/>
            <a:ext cx="916039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363165"/>
            <a:ext cx="7772400" cy="1143000"/>
          </a:xfrm>
        </p:spPr>
        <p:txBody>
          <a:bodyPr>
            <a:noAutofit/>
          </a:bodyPr>
          <a:lstStyle/>
          <a:p>
            <a:r>
              <a:rPr lang="en-US" sz="8000" b="1" smtClean="0">
                <a:latin typeface="Times New Roman" pitchFamily="18" charset="0"/>
                <a:cs typeface="Times New Roman" pitchFamily="18" charset="0"/>
              </a:rPr>
              <a:t>3. Kết thúc</a:t>
            </a:r>
            <a:endParaRPr lang="en-US" sz="8000" b="1">
              <a:latin typeface="Times New Roman" pitchFamily="18" charset="0"/>
              <a:cs typeface="Times New Roman" pitchFamily="18" charset="0"/>
            </a:endParaRPr>
          </a:p>
        </p:txBody>
      </p:sp>
    </p:spTree>
    <p:extLst>
      <p:ext uri="{BB962C8B-B14F-4D97-AF65-F5344CB8AC3E}">
        <p14:creationId xmlns:p14="http://schemas.microsoft.com/office/powerpoint/2010/main" val="367229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46"/>
            <a:ext cx="9144000" cy="68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762000"/>
            <a:ext cx="7086600" cy="3416320"/>
          </a:xfrm>
          <a:prstGeom prst="rect">
            <a:avLst/>
          </a:prstGeom>
        </p:spPr>
        <p:txBody>
          <a:bodyPr wrap="square">
            <a:spAutoFit/>
          </a:bodyPr>
          <a:lstStyle/>
          <a:p>
            <a:r>
              <a:rPr lang="en-US" b="1" smtClean="0">
                <a:solidFill>
                  <a:srgbClr val="FFFF00"/>
                </a:solidFill>
                <a:latin typeface="Times New Roman"/>
              </a:rPr>
              <a:t>*</a:t>
            </a:r>
            <a:r>
              <a:rPr lang="vi-VN" b="1">
                <a:solidFill>
                  <a:srgbClr val="FFFF00"/>
                </a:solidFill>
                <a:latin typeface="Times New Roman"/>
              </a:rPr>
              <a:t> </a:t>
            </a:r>
            <a:r>
              <a:rPr lang="vi-VN" sz="2400" b="1">
                <a:solidFill>
                  <a:srgbClr val="FFFF00"/>
                </a:solidFill>
                <a:latin typeface="Times New Roman"/>
              </a:rPr>
              <a:t>Kiến thức :</a:t>
            </a:r>
            <a:endParaRPr lang="vi-VN" sz="2400">
              <a:solidFill>
                <a:srgbClr val="FFFF00"/>
              </a:solidFill>
              <a:latin typeface="Times New Roman"/>
            </a:endParaRPr>
          </a:p>
          <a:p>
            <a:r>
              <a:rPr lang="vi-VN" sz="2400">
                <a:solidFill>
                  <a:srgbClr val="FFFF00"/>
                </a:solidFill>
                <a:latin typeface="Times New Roman"/>
              </a:rPr>
              <a:t>- Trẻ nhận biết gọi đúng tên các hình vuông tròn, tam giác, chữ nhật một cách thành thạo</a:t>
            </a:r>
          </a:p>
          <a:p>
            <a:r>
              <a:rPr lang="vi-VN" sz="2400" b="1" smtClean="0">
                <a:solidFill>
                  <a:srgbClr val="FFFF00"/>
                </a:solidFill>
                <a:latin typeface="Times New Roman"/>
              </a:rPr>
              <a:t>*</a:t>
            </a:r>
            <a:r>
              <a:rPr lang="en-US" sz="2400" b="1" smtClean="0">
                <a:solidFill>
                  <a:srgbClr val="FFFF00"/>
                </a:solidFill>
                <a:latin typeface="Times New Roman"/>
              </a:rPr>
              <a:t> </a:t>
            </a:r>
            <a:r>
              <a:rPr lang="vi-VN" sz="2400" b="1" smtClean="0">
                <a:solidFill>
                  <a:srgbClr val="FFFF00"/>
                </a:solidFill>
                <a:latin typeface="Times New Roman"/>
              </a:rPr>
              <a:t>Kỹ </a:t>
            </a:r>
            <a:r>
              <a:rPr lang="vi-VN" sz="2400" b="1">
                <a:solidFill>
                  <a:srgbClr val="FFFF00"/>
                </a:solidFill>
                <a:latin typeface="Times New Roman"/>
              </a:rPr>
              <a:t>năng :</a:t>
            </a:r>
            <a:endParaRPr lang="vi-VN" sz="2400">
              <a:solidFill>
                <a:srgbClr val="FFFF00"/>
              </a:solidFill>
              <a:latin typeface="Times New Roman"/>
            </a:endParaRPr>
          </a:p>
          <a:p>
            <a:r>
              <a:rPr lang="vi-VN" sz="2400">
                <a:solidFill>
                  <a:srgbClr val="FFFF00"/>
                </a:solidFill>
                <a:latin typeface="Times New Roman"/>
              </a:rPr>
              <a:t>- Rèn kĩ năng chọn đúng các hình thông qua dấu hiệu</a:t>
            </a:r>
          </a:p>
          <a:p>
            <a:r>
              <a:rPr lang="vi-VN" sz="2400">
                <a:solidFill>
                  <a:srgbClr val="FFFF00"/>
                </a:solidFill>
                <a:latin typeface="Times New Roman"/>
              </a:rPr>
              <a:t>- Biết chơi theo nhóm.</a:t>
            </a:r>
          </a:p>
          <a:p>
            <a:r>
              <a:rPr lang="vi-VN" sz="2400" b="1">
                <a:solidFill>
                  <a:srgbClr val="FFFF00"/>
                </a:solidFill>
                <a:latin typeface="Times New Roman"/>
              </a:rPr>
              <a:t>* Thái độ:</a:t>
            </a:r>
            <a:endParaRPr lang="vi-VN" sz="2400">
              <a:solidFill>
                <a:srgbClr val="FFFF00"/>
              </a:solidFill>
              <a:latin typeface="Times New Roman"/>
            </a:endParaRPr>
          </a:p>
          <a:p>
            <a:r>
              <a:rPr lang="vi-VN" sz="2400">
                <a:solidFill>
                  <a:srgbClr val="FFFF00"/>
                </a:solidFill>
                <a:latin typeface="Times New Roman"/>
              </a:rPr>
              <a:t>- Trẻ hứng thú tham gia vào các hoạt động của giờ học.</a:t>
            </a:r>
          </a:p>
          <a:p>
            <a:r>
              <a:rPr lang="vi-VN" sz="2400">
                <a:solidFill>
                  <a:srgbClr val="FFFF00"/>
                </a:solidFill>
                <a:latin typeface="Times New Roman"/>
              </a:rPr>
              <a:t> </a:t>
            </a:r>
            <a:endParaRPr lang="vi-VN" sz="2400" b="0" i="0">
              <a:solidFill>
                <a:srgbClr val="FFFF00"/>
              </a:solidFill>
              <a:effectLst/>
              <a:latin typeface="Times New Roman"/>
            </a:endParaRPr>
          </a:p>
        </p:txBody>
      </p:sp>
    </p:spTree>
    <p:extLst>
      <p:ext uri="{BB962C8B-B14F-4D97-AF65-F5344CB8AC3E}">
        <p14:creationId xmlns:p14="http://schemas.microsoft.com/office/powerpoint/2010/main" val="247977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1371600"/>
            <a:ext cx="5867400" cy="4339650"/>
          </a:xfrm>
          <a:prstGeom prst="rect">
            <a:avLst/>
          </a:prstGeom>
        </p:spPr>
        <p:txBody>
          <a:bodyPr wrap="square">
            <a:spAutoFit/>
          </a:bodyPr>
          <a:lstStyle/>
          <a:p>
            <a:pPr algn="ctr"/>
            <a:r>
              <a:rPr lang="en-US" sz="3600" b="1" smtClean="0">
                <a:solidFill>
                  <a:schemeClr val="bg1"/>
                </a:solidFill>
                <a:latin typeface="Times New Roman"/>
              </a:rPr>
              <a:t>Chuẩn bị</a:t>
            </a:r>
          </a:p>
          <a:p>
            <a:r>
              <a:rPr lang="vi-VN" sz="2400" b="1" u="sng" smtClean="0">
                <a:solidFill>
                  <a:schemeClr val="bg1"/>
                </a:solidFill>
                <a:latin typeface="Times New Roman"/>
              </a:rPr>
              <a:t>* </a:t>
            </a:r>
            <a:r>
              <a:rPr lang="vi-VN" sz="2400" b="1" u="sng">
                <a:solidFill>
                  <a:schemeClr val="bg1"/>
                </a:solidFill>
                <a:latin typeface="Times New Roman"/>
              </a:rPr>
              <a:t>Đồ dùng của cô</a:t>
            </a:r>
          </a:p>
          <a:p>
            <a:r>
              <a:rPr lang="vi-VN" sz="2400">
                <a:solidFill>
                  <a:schemeClr val="bg1"/>
                </a:solidFill>
                <a:latin typeface="Times New Roman"/>
              </a:rPr>
              <a:t>- Nhạc bài hát: Bạn ơi có biết</a:t>
            </a:r>
          </a:p>
          <a:p>
            <a:r>
              <a:rPr lang="vi-VN" sz="2400">
                <a:solidFill>
                  <a:schemeClr val="bg1"/>
                </a:solidFill>
                <a:latin typeface="Times New Roman"/>
              </a:rPr>
              <a:t>- Tranh các phương tiện giao thông chắp ghép từ các hình</a:t>
            </a:r>
          </a:p>
          <a:p>
            <a:r>
              <a:rPr lang="vi-VN" sz="2400" smtClean="0">
                <a:solidFill>
                  <a:schemeClr val="bg1"/>
                </a:solidFill>
                <a:latin typeface="Times New Roman"/>
              </a:rPr>
              <a:t>-</a:t>
            </a:r>
            <a:r>
              <a:rPr lang="en-US" sz="2400" smtClean="0">
                <a:solidFill>
                  <a:schemeClr val="bg1"/>
                </a:solidFill>
                <a:latin typeface="Times New Roman"/>
              </a:rPr>
              <a:t> </a:t>
            </a:r>
            <a:r>
              <a:rPr lang="vi-VN" sz="2400" smtClean="0">
                <a:solidFill>
                  <a:schemeClr val="bg1"/>
                </a:solidFill>
                <a:latin typeface="Times New Roman"/>
              </a:rPr>
              <a:t>Các </a:t>
            </a:r>
            <a:r>
              <a:rPr lang="vi-VN" sz="2400">
                <a:solidFill>
                  <a:schemeClr val="bg1"/>
                </a:solidFill>
                <a:latin typeface="Times New Roman"/>
              </a:rPr>
              <a:t>hình vuông tròn tam giác, chữ </a:t>
            </a:r>
            <a:r>
              <a:rPr lang="vi-VN" sz="2400" smtClean="0">
                <a:solidFill>
                  <a:schemeClr val="bg1"/>
                </a:solidFill>
                <a:latin typeface="Times New Roman"/>
              </a:rPr>
              <a:t>nhật</a:t>
            </a:r>
            <a:endParaRPr lang="en-US" sz="2400" smtClean="0">
              <a:solidFill>
                <a:schemeClr val="bg1"/>
              </a:solidFill>
              <a:latin typeface="Times New Roman"/>
            </a:endParaRPr>
          </a:p>
          <a:p>
            <a:r>
              <a:rPr lang="en-US" sz="2400" smtClean="0">
                <a:solidFill>
                  <a:schemeClr val="bg1"/>
                </a:solidFill>
                <a:latin typeface="Times New Roman"/>
              </a:rPr>
              <a:t>- Bài giảng điện tử</a:t>
            </a:r>
          </a:p>
          <a:p>
            <a:r>
              <a:rPr lang="en-US" sz="2400" smtClean="0">
                <a:solidFill>
                  <a:schemeClr val="bg1"/>
                </a:solidFill>
                <a:latin typeface="Times New Roman"/>
              </a:rPr>
              <a:t>- Que chỉ</a:t>
            </a:r>
            <a:endParaRPr lang="vi-VN" sz="2400">
              <a:solidFill>
                <a:schemeClr val="bg1"/>
              </a:solidFill>
              <a:latin typeface="Times New Roman"/>
            </a:endParaRPr>
          </a:p>
          <a:p>
            <a:r>
              <a:rPr lang="vi-VN" sz="2400" b="1" u="sng">
                <a:solidFill>
                  <a:schemeClr val="bg1"/>
                </a:solidFill>
                <a:latin typeface="Times New Roman"/>
              </a:rPr>
              <a:t>* Đồ dùng trẻ</a:t>
            </a:r>
          </a:p>
          <a:p>
            <a:r>
              <a:rPr lang="vi-VN" sz="2400">
                <a:solidFill>
                  <a:schemeClr val="bg1"/>
                </a:solidFill>
                <a:latin typeface="Times New Roman"/>
              </a:rPr>
              <a:t>- Các hình tam giác chữ nhật, tròn vuông có màu khác nhau</a:t>
            </a:r>
            <a:endParaRPr lang="vi-VN" sz="2400" b="0" i="0">
              <a:solidFill>
                <a:schemeClr val="bg1"/>
              </a:solidFill>
              <a:effectLst/>
              <a:latin typeface="Times New Roman"/>
            </a:endParaRPr>
          </a:p>
        </p:txBody>
      </p:sp>
    </p:spTree>
    <p:extLst>
      <p:ext uri="{BB962C8B-B14F-4D97-AF65-F5344CB8AC3E}">
        <p14:creationId xmlns:p14="http://schemas.microsoft.com/office/powerpoint/2010/main" val="331944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0" y="533400"/>
            <a:ext cx="9144000" cy="2286000"/>
          </a:xfrm>
        </p:spPr>
        <p:txBody>
          <a:bodyPr>
            <a:normAutofit/>
          </a:bodyPr>
          <a:lstStyle/>
          <a:p>
            <a:r>
              <a:rPr lang="en-US" sz="6000" b="1" u="sng" smtClean="0">
                <a:solidFill>
                  <a:srgbClr val="FF0000"/>
                </a:solidFill>
                <a:latin typeface="Times New Roman" pitchFamily="18" charset="0"/>
                <a:cs typeface="Times New Roman" pitchFamily="18" charset="0"/>
              </a:rPr>
              <a:t>1. Ổn định tổ chức:</a:t>
            </a:r>
            <a:br>
              <a:rPr lang="en-US" sz="6000" b="1" u="sng" smtClean="0">
                <a:solidFill>
                  <a:srgbClr val="FF0000"/>
                </a:solidFill>
                <a:latin typeface="Times New Roman" pitchFamily="18" charset="0"/>
                <a:cs typeface="Times New Roman" pitchFamily="18" charset="0"/>
              </a:rPr>
            </a:br>
            <a:r>
              <a:rPr lang="en-US" smtClean="0">
                <a:solidFill>
                  <a:srgbClr val="FF0000"/>
                </a:solidFill>
                <a:latin typeface="Times New Roman" pitchFamily="18" charset="0"/>
                <a:cs typeface="Times New Roman" pitchFamily="18" charset="0"/>
              </a:rPr>
              <a:t>Cô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trẻ</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cùng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hát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bài</a:t>
            </a:r>
            <a:r>
              <a:rPr lang="en-US" dirty="0" smtClean="0">
                <a:solidFill>
                  <a:srgbClr val="FF0000"/>
                </a:solidFill>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Bạn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ơi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có</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biết</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276600"/>
            <a:ext cx="2819400" cy="3095625"/>
          </a:xfrm>
          <a:prstGeom prst="rect">
            <a:avLst/>
          </a:prstGeom>
        </p:spPr>
      </p:pic>
      <p:pic>
        <p:nvPicPr>
          <p:cNvPr id="8" name="BanOiCoBiet-V.A-262408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228600"/>
            <a:ext cx="609600" cy="609600"/>
          </a:xfrm>
          <a:prstGeom prst="rect">
            <a:avLst/>
          </a:prstGeom>
        </p:spPr>
      </p:pic>
    </p:spTree>
    <p:extLst>
      <p:ext uri="{BB962C8B-B14F-4D97-AF65-F5344CB8AC3E}">
        <p14:creationId xmlns:p14="http://schemas.microsoft.com/office/powerpoint/2010/main" val="3795265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9"/>
            <a:ext cx="9161743" cy="68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13671" y="1676400"/>
            <a:ext cx="8534400" cy="3352800"/>
          </a:xfrm>
        </p:spPr>
        <p:txBody>
          <a:bodyPr>
            <a:noAutofit/>
          </a:bodyPr>
          <a:lstStyle/>
          <a:p>
            <a:r>
              <a:rPr lang="en-US" sz="8000" b="1" smtClean="0">
                <a:latin typeface="Times New Roman" pitchFamily="18" charset="0"/>
                <a:cs typeface="Times New Roman" pitchFamily="18" charset="0"/>
              </a:rPr>
              <a:t>2. Phương pháp hình thức tổ chức</a:t>
            </a:r>
            <a:endParaRPr lang="en-US" sz="8000" b="1">
              <a:latin typeface="Times New Roman" pitchFamily="18" charset="0"/>
              <a:cs typeface="Times New Roman" pitchFamily="18" charset="0"/>
            </a:endParaRPr>
          </a:p>
        </p:txBody>
      </p:sp>
    </p:spTree>
    <p:extLst>
      <p:ext uri="{BB962C8B-B14F-4D97-AF65-F5344CB8AC3E}">
        <p14:creationId xmlns:p14="http://schemas.microsoft.com/office/powerpoint/2010/main" val="367159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 name="Title 3"/>
          <p:cNvSpPr>
            <a:spLocks noGrp="1"/>
          </p:cNvSpPr>
          <p:nvPr>
            <p:ph type="title"/>
          </p:nvPr>
        </p:nvSpPr>
        <p:spPr>
          <a:xfrm>
            <a:off x="1371600" y="34636"/>
            <a:ext cx="7897090" cy="1143000"/>
          </a:xfrm>
        </p:spPr>
        <p:txBody>
          <a:bodyPr/>
          <a:lstStyle/>
          <a:p>
            <a:r>
              <a:rPr lang="en-US" dirty="0" err="1" smtClean="0">
                <a:solidFill>
                  <a:srgbClr val="7030A0"/>
                </a:solidFill>
                <a:latin typeface="Times New Roman" pitchFamily="18" charset="0"/>
                <a:cs typeface="Times New Roman" pitchFamily="18" charset="0"/>
              </a:rPr>
              <a:t>Hoạt</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động</a:t>
            </a:r>
            <a:r>
              <a:rPr lang="en-US" dirty="0" smtClean="0">
                <a:solidFill>
                  <a:srgbClr val="7030A0"/>
                </a:solidFill>
                <a:latin typeface="Times New Roman" pitchFamily="18" charset="0"/>
                <a:cs typeface="Times New Roman" pitchFamily="18" charset="0"/>
              </a:rPr>
              <a:t> 1: </a:t>
            </a:r>
            <a:r>
              <a:rPr lang="en-US" dirty="0" err="1" smtClean="0">
                <a:solidFill>
                  <a:srgbClr val="7030A0"/>
                </a:solidFill>
                <a:latin typeface="Times New Roman" pitchFamily="18" charset="0"/>
                <a:cs typeface="Times New Roman" pitchFamily="18" charset="0"/>
              </a:rPr>
              <a:t>Ôn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các</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hình</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đã</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học</a:t>
            </a:r>
            <a:endParaRPr lang="en-US" dirty="0">
              <a:solidFill>
                <a:srgbClr val="7030A0"/>
              </a:solidFill>
              <a:latin typeface="Times New Roman" pitchFamily="18" charset="0"/>
              <a:cs typeface="Times New Roman" pitchFamily="18" charset="0"/>
            </a:endParaRPr>
          </a:p>
        </p:txBody>
      </p:sp>
      <p:sp>
        <p:nvSpPr>
          <p:cNvPr id="5" name="Rectangle 4"/>
          <p:cNvSpPr/>
          <p:nvPr/>
        </p:nvSpPr>
        <p:spPr>
          <a:xfrm>
            <a:off x="1600200" y="1295400"/>
            <a:ext cx="1981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1295400"/>
            <a:ext cx="3124200" cy="1905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362200" y="4343400"/>
            <a:ext cx="2819400" cy="228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4229100"/>
            <a:ext cx="2362200" cy="2400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4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838200" y="1600200"/>
            <a:ext cx="8001000" cy="1371600"/>
          </a:xfrm>
        </p:spPr>
        <p:txBody>
          <a:bodyPr>
            <a:normAutofit fontScale="90000"/>
          </a:bodyPr>
          <a:lstStyle/>
          <a:p>
            <a:r>
              <a:rPr lang="en-US" dirty="0" err="1" smtClean="0">
                <a:solidFill>
                  <a:srgbClr val="FF0000"/>
                </a:solidFill>
                <a:latin typeface="Times New Roman" pitchFamily="18" charset="0"/>
                <a:cs typeface="Times New Roman" pitchFamily="18" charset="0"/>
              </a:rPr>
              <a:t>Hoạt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động</a:t>
            </a:r>
            <a:r>
              <a:rPr lang="en-US" dirty="0" smtClean="0">
                <a:solidFill>
                  <a:srgbClr val="FF0000"/>
                </a:solidFill>
                <a:latin typeface="Times New Roman" pitchFamily="18" charset="0"/>
                <a:cs typeface="Times New Roman" pitchFamily="18" charset="0"/>
              </a:rPr>
              <a:t> 2: </a:t>
            </a:r>
            <a:r>
              <a:rPr lang="en-US" dirty="0" err="1" smtClean="0">
                <a:solidFill>
                  <a:srgbClr val="FF0000"/>
                </a:solidFill>
                <a:latin typeface="Times New Roman" pitchFamily="18" charset="0"/>
                <a:cs typeface="Times New Roman" pitchFamily="18" charset="0"/>
              </a:rPr>
              <a:t>Dạy</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chắp</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ghép</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các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hình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học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thành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các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hình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đơn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giản</a:t>
            </a:r>
            <a:endParaRPr lang="en-US" dirty="0">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91000"/>
            <a:ext cx="2819400" cy="1905000"/>
          </a:xfrm>
          <a:prstGeom prst="rect">
            <a:avLst/>
          </a:prstGeom>
        </p:spPr>
      </p:pic>
    </p:spTree>
    <p:extLst>
      <p:ext uri="{BB962C8B-B14F-4D97-AF65-F5344CB8AC3E}">
        <p14:creationId xmlns:p14="http://schemas.microsoft.com/office/powerpoint/2010/main" val="3189405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85162"/>
            <a:ext cx="9144000" cy="6858000"/>
          </a:xfrm>
          <a:prstGeom prst="rect">
            <a:avLst/>
          </a:prstGeom>
        </p:spPr>
      </p:pic>
      <p:sp>
        <p:nvSpPr>
          <p:cNvPr id="4" name="Isosceles Triangle 3"/>
          <p:cNvSpPr/>
          <p:nvPr/>
        </p:nvSpPr>
        <p:spPr>
          <a:xfrm rot="13523307">
            <a:off x="-371836" y="3431397"/>
            <a:ext cx="3423746" cy="16716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2710393">
            <a:off x="849724" y="2262940"/>
            <a:ext cx="3423746" cy="167160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971800"/>
            <a:ext cx="1371600" cy="2590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37564" y="2971800"/>
            <a:ext cx="137160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27474" y="228600"/>
            <a:ext cx="6844925" cy="1066799"/>
          </a:xfrm>
        </p:spPr>
        <p:txBody>
          <a:bodyPr>
            <a:normAutofit/>
          </a:bodyPr>
          <a:lstStyle/>
          <a:p>
            <a:pPr algn="l"/>
            <a:r>
              <a:rPr lang="en-US" dirty="0" smtClean="0">
                <a:solidFill>
                  <a:schemeClr val="accent6">
                    <a:lumMod val="50000"/>
                  </a:schemeClr>
                </a:solidFill>
                <a:latin typeface="Times New Roman" pitchFamily="18" charset="0"/>
                <a:cs typeface="Times New Roman" pitchFamily="18" charset="0"/>
              </a:rPr>
              <a:t>a. </a:t>
            </a:r>
            <a:r>
              <a:rPr lang="en-US" dirty="0" err="1" smtClean="0">
                <a:solidFill>
                  <a:schemeClr val="accent6">
                    <a:lumMod val="50000"/>
                  </a:schemeClr>
                </a:solidFill>
                <a:latin typeface="Times New Roman" pitchFamily="18" charset="0"/>
                <a:cs typeface="Times New Roman" pitchFamily="18" charset="0"/>
              </a:rPr>
              <a:t>Chắp</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ghép</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hình</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vuông</a:t>
            </a:r>
            <a:r>
              <a:rPr lang="en-US" dirty="0" smtClean="0">
                <a:solidFill>
                  <a:schemeClr val="accent6">
                    <a:lumMod val="50000"/>
                  </a:schemeClr>
                </a:solidFill>
                <a:latin typeface="Times New Roman" pitchFamily="18" charset="0"/>
                <a:cs typeface="Times New Roman" pitchFamily="18" charset="0"/>
              </a:rPr>
              <a:t>:</a:t>
            </a:r>
            <a:endParaRPr lang="en-US" dirty="0">
              <a:solidFill>
                <a:schemeClr val="accent6">
                  <a:lumMod val="50000"/>
                </a:schemeClr>
              </a:solidFill>
              <a:latin typeface="Times New Roman" pitchFamily="18" charset="0"/>
              <a:cs typeface="Times New Roman" pitchFamily="18" charset="0"/>
            </a:endParaRPr>
          </a:p>
        </p:txBody>
      </p:sp>
      <p:sp>
        <p:nvSpPr>
          <p:cNvPr id="10" name="8-Point Star 9"/>
          <p:cNvSpPr/>
          <p:nvPr/>
        </p:nvSpPr>
        <p:spPr>
          <a:xfrm>
            <a:off x="1143001" y="3827318"/>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38100">
                  <a:solidFill>
                    <a:schemeClr val="tx1"/>
                  </a:solidFill>
                </a:ln>
                <a:solidFill>
                  <a:srgbClr val="FFFF00"/>
                </a:solidFill>
                <a:latin typeface="Times New Roman" pitchFamily="18" charset="0"/>
                <a:cs typeface="Times New Roman" pitchFamily="18" charset="0"/>
              </a:rPr>
              <a:t>1</a:t>
            </a:r>
            <a:endParaRPr lang="en-US" sz="5400" b="1" dirty="0">
              <a:ln w="38100">
                <a:solidFill>
                  <a:schemeClr val="tx1"/>
                </a:solidFill>
              </a:ln>
              <a:solidFill>
                <a:srgbClr val="FFFF00"/>
              </a:solidFill>
              <a:latin typeface="Times New Roman" pitchFamily="18" charset="0"/>
              <a:cs typeface="Times New Roman" pitchFamily="18" charset="0"/>
            </a:endParaRPr>
          </a:p>
        </p:txBody>
      </p:sp>
      <p:sp>
        <p:nvSpPr>
          <p:cNvPr id="11" name="8-Point Star 10"/>
          <p:cNvSpPr/>
          <p:nvPr/>
        </p:nvSpPr>
        <p:spPr>
          <a:xfrm>
            <a:off x="2126674" y="2679643"/>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itchFamily="18" charset="0"/>
                <a:cs typeface="Times New Roman" pitchFamily="18" charset="0"/>
              </a:rPr>
              <a:t>2</a:t>
            </a:r>
          </a:p>
        </p:txBody>
      </p:sp>
      <p:sp>
        <p:nvSpPr>
          <p:cNvPr id="12" name="8-Point Star 11"/>
          <p:cNvSpPr/>
          <p:nvPr/>
        </p:nvSpPr>
        <p:spPr>
          <a:xfrm>
            <a:off x="6404264" y="3816927"/>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itchFamily="18" charset="0"/>
                <a:cs typeface="Times New Roman" pitchFamily="18" charset="0"/>
              </a:rPr>
              <a:t>2</a:t>
            </a:r>
          </a:p>
        </p:txBody>
      </p:sp>
      <p:sp>
        <p:nvSpPr>
          <p:cNvPr id="13" name="8-Point Star 12"/>
          <p:cNvSpPr/>
          <p:nvPr/>
        </p:nvSpPr>
        <p:spPr>
          <a:xfrm>
            <a:off x="4991100" y="38169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38100">
                  <a:solidFill>
                    <a:schemeClr val="tx1"/>
                  </a:solidFill>
                </a:ln>
                <a:solidFill>
                  <a:srgbClr val="FFFF00"/>
                </a:solidFill>
                <a:latin typeface="Times New Roman" pitchFamily="18" charset="0"/>
                <a:cs typeface="Times New Roman" pitchFamily="18" charset="0"/>
              </a:rPr>
              <a:t>1</a:t>
            </a:r>
            <a:endParaRPr lang="en-US" sz="5400" b="1" dirty="0">
              <a:ln w="38100">
                <a:solidFill>
                  <a:schemeClr val="tx1"/>
                </a:solidFill>
              </a:ln>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94135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6" name="Title 5"/>
          <p:cNvSpPr>
            <a:spLocks noGrp="1"/>
          </p:cNvSpPr>
          <p:nvPr>
            <p:ph type="title"/>
          </p:nvPr>
        </p:nvSpPr>
        <p:spPr>
          <a:xfrm>
            <a:off x="2057400" y="274638"/>
            <a:ext cx="7086600" cy="1143000"/>
          </a:xfrm>
        </p:spPr>
        <p:txBody>
          <a:bodyPr/>
          <a:lstStyle/>
          <a:p>
            <a:r>
              <a:rPr lang="en-US" dirty="0" smtClean="0">
                <a:solidFill>
                  <a:schemeClr val="accent6">
                    <a:lumMod val="50000"/>
                  </a:schemeClr>
                </a:solidFill>
                <a:latin typeface="Times New Roman" pitchFamily="18" charset="0"/>
                <a:cs typeface="Times New Roman" pitchFamily="18" charset="0"/>
              </a:rPr>
              <a:t>b. </a:t>
            </a:r>
            <a:r>
              <a:rPr lang="en-US" dirty="0" err="1" smtClean="0">
                <a:solidFill>
                  <a:schemeClr val="accent6">
                    <a:lumMod val="50000"/>
                  </a:schemeClr>
                </a:solidFill>
                <a:latin typeface="Times New Roman" pitchFamily="18" charset="0"/>
                <a:cs typeface="Times New Roman" pitchFamily="18" charset="0"/>
              </a:rPr>
              <a:t>Chắp</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ghép</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hình</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chữ</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nhật</a:t>
            </a:r>
            <a:r>
              <a:rPr lang="en-US" dirty="0" smtClean="0">
                <a:solidFill>
                  <a:schemeClr val="accent6">
                    <a:lumMod val="50000"/>
                  </a:schemeClr>
                </a:solidFill>
                <a:latin typeface="Times New Roman" pitchFamily="18" charset="0"/>
                <a:cs typeface="Times New Roman" pitchFamily="18" charset="0"/>
              </a:rPr>
              <a:t>:</a:t>
            </a:r>
            <a:endParaRPr lang="en-US" dirty="0">
              <a:solidFill>
                <a:schemeClr val="accent6">
                  <a:lumMod val="50000"/>
                </a:schemeClr>
              </a:solidFill>
              <a:latin typeface="Times New Roman" pitchFamily="18" charset="0"/>
              <a:cs typeface="Times New Roman" pitchFamily="18" charset="0"/>
            </a:endParaRPr>
          </a:p>
        </p:txBody>
      </p:sp>
      <p:sp>
        <p:nvSpPr>
          <p:cNvPr id="7" name="Isosceles Triangle 6"/>
          <p:cNvSpPr/>
          <p:nvPr/>
        </p:nvSpPr>
        <p:spPr>
          <a:xfrm rot="13499350">
            <a:off x="1357782" y="2344074"/>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3499994">
            <a:off x="3253683" y="2343986"/>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15988">
            <a:off x="4202290" y="1370191"/>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709853">
            <a:off x="2308722" y="1374407"/>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1373" y="4411107"/>
            <a:ext cx="1860651" cy="17610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32024" y="4411106"/>
            <a:ext cx="1860651" cy="17610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2259847" y="2514600"/>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0000"/>
                </a:solidFill>
                <a:latin typeface="Times New Roman" pitchFamily="18" charset="0"/>
                <a:cs typeface="Times New Roman" pitchFamily="18" charset="0"/>
              </a:rPr>
              <a:t>1</a:t>
            </a:r>
            <a:endParaRPr lang="en-US" sz="4400" b="1" dirty="0">
              <a:ln w="38100">
                <a:solidFill>
                  <a:schemeClr val="tx1"/>
                </a:solidFill>
              </a:ln>
              <a:solidFill>
                <a:srgbClr val="FF0000"/>
              </a:solidFill>
              <a:latin typeface="Times New Roman" pitchFamily="18" charset="0"/>
              <a:cs typeface="Times New Roman" pitchFamily="18" charset="0"/>
            </a:endParaRPr>
          </a:p>
        </p:txBody>
      </p:sp>
      <p:sp>
        <p:nvSpPr>
          <p:cNvPr id="15" name="8-Point Star 14"/>
          <p:cNvSpPr/>
          <p:nvPr/>
        </p:nvSpPr>
        <p:spPr>
          <a:xfrm>
            <a:off x="5032024" y="1735281"/>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0000"/>
                </a:solidFill>
                <a:latin typeface="Times New Roman" pitchFamily="18" charset="0"/>
                <a:cs typeface="Times New Roman" pitchFamily="18" charset="0"/>
              </a:rPr>
              <a:t>4</a:t>
            </a:r>
            <a:endParaRPr lang="en-US" sz="4400" b="1" dirty="0">
              <a:ln w="38100">
                <a:solidFill>
                  <a:schemeClr val="tx1"/>
                </a:solidFill>
              </a:ln>
              <a:solidFill>
                <a:srgbClr val="FF0000"/>
              </a:solidFill>
              <a:latin typeface="Times New Roman" pitchFamily="18" charset="0"/>
              <a:cs typeface="Times New Roman" pitchFamily="18" charset="0"/>
            </a:endParaRPr>
          </a:p>
        </p:txBody>
      </p:sp>
      <p:sp>
        <p:nvSpPr>
          <p:cNvPr id="16" name="8-Point Star 15"/>
          <p:cNvSpPr/>
          <p:nvPr/>
        </p:nvSpPr>
        <p:spPr>
          <a:xfrm>
            <a:off x="3098047" y="1828800"/>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itchFamily="18" charset="0"/>
                <a:cs typeface="Times New Roman" pitchFamily="18" charset="0"/>
              </a:rPr>
              <a:t>2</a:t>
            </a:r>
          </a:p>
        </p:txBody>
      </p:sp>
      <p:sp>
        <p:nvSpPr>
          <p:cNvPr id="17" name="8-Point Star 16"/>
          <p:cNvSpPr/>
          <p:nvPr/>
        </p:nvSpPr>
        <p:spPr>
          <a:xfrm>
            <a:off x="4240407" y="24834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0000"/>
                </a:solidFill>
                <a:latin typeface="Times New Roman" pitchFamily="18" charset="0"/>
                <a:cs typeface="Times New Roman" pitchFamily="18" charset="0"/>
              </a:rPr>
              <a:t>3</a:t>
            </a:r>
            <a:endParaRPr lang="en-US" sz="4400" b="1" dirty="0">
              <a:ln w="38100">
                <a:solidFill>
                  <a:schemeClr val="tx1"/>
                </a:solidFill>
              </a:ln>
              <a:solidFill>
                <a:srgbClr val="FF0000"/>
              </a:solidFill>
              <a:latin typeface="Times New Roman" pitchFamily="18" charset="0"/>
              <a:cs typeface="Times New Roman" pitchFamily="18" charset="0"/>
            </a:endParaRPr>
          </a:p>
        </p:txBody>
      </p:sp>
      <p:sp>
        <p:nvSpPr>
          <p:cNvPr id="18" name="8-Point Star 17"/>
          <p:cNvSpPr/>
          <p:nvPr/>
        </p:nvSpPr>
        <p:spPr>
          <a:xfrm>
            <a:off x="5543249" y="4844844"/>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itchFamily="18" charset="0"/>
                <a:cs typeface="Times New Roman" pitchFamily="18" charset="0"/>
              </a:rPr>
              <a:t>2</a:t>
            </a:r>
          </a:p>
        </p:txBody>
      </p:sp>
      <p:sp>
        <p:nvSpPr>
          <p:cNvPr id="19" name="8-Point Star 18"/>
          <p:cNvSpPr/>
          <p:nvPr/>
        </p:nvSpPr>
        <p:spPr>
          <a:xfrm>
            <a:off x="3629887" y="4872553"/>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8100">
                  <a:solidFill>
                    <a:schemeClr val="tx1"/>
                  </a:solidFill>
                </a:ln>
                <a:solidFill>
                  <a:srgbClr val="FFFF00"/>
                </a:solidFill>
                <a:latin typeface="Times New Roman" pitchFamily="18" charset="0"/>
                <a:cs typeface="Times New Roman" pitchFamily="18" charset="0"/>
              </a:rPr>
              <a:t>1</a:t>
            </a:r>
            <a:endParaRPr lang="en-US" sz="4400" b="1" dirty="0">
              <a:ln w="38100">
                <a:solidFill>
                  <a:schemeClr val="tx1"/>
                </a:solidFill>
              </a:ln>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864546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156</Words>
  <Application>Microsoft Office PowerPoint</Application>
  <PresentationFormat>On-screen Show (4:3)</PresentationFormat>
  <Paragraphs>39</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 Đề tài : Chắp ghép các hình học thành các hình   đơn giản. Lứa tuổi : MGB  </vt:lpstr>
      <vt:lpstr>PowerPoint Presentation</vt:lpstr>
      <vt:lpstr>PowerPoint Presentation</vt:lpstr>
      <vt:lpstr>1. Ổn định tổ chức: Cô và trẻ cùng hát bài “ Bạn ơi có biết”</vt:lpstr>
      <vt:lpstr>2. Phương pháp hình thức tổ chức</vt:lpstr>
      <vt:lpstr>Hoạt động 1: Ôn các hình đã học</vt:lpstr>
      <vt:lpstr>Hoạt động 2: Dạy chắp ghép các hình học thành các hình đơn giản</vt:lpstr>
      <vt:lpstr>a. Chắp ghép hình vuông:</vt:lpstr>
      <vt:lpstr>b. Chắp ghép hình chữ nhật:</vt:lpstr>
      <vt:lpstr>TRÒ CHƠI</vt:lpstr>
      <vt:lpstr>Trò chơi 1: Chắp ghép các phương tiện giao thông Cách chơi: Từ các hình có sẵn trong rổ các con hãy chắp ghép các phương tiện giao thồn mà mình yêu thích. Ai ghép xong thì giơ tay trình bày cách ghép của mình.</vt:lpstr>
      <vt:lpstr>Trò chơi 2: Ghép hình Cách chơi:Cô  chia lớp thành 2 đội. Nhiệm vụ của 2 đội là gắn mặt cười vào hình chắp ghép đúng. Trò chơi bắt đầu bằng 1 bản nhạc. Kết thúc bản nhạc đội nào gắn được nhiều mặt cười đúng sẽ là đội chiến thắng.  </vt:lpstr>
      <vt:lpstr>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 Chắp ghép các hình học thành      các hình đơn giản. Lứa tuổi : Mẫu giáo bé C1. Người dạy: Nguyễn Thị Nhàn.</dc:title>
  <dc:creator>admin</dc:creator>
  <cp:lastModifiedBy>Techsi.vn</cp:lastModifiedBy>
  <cp:revision>15</cp:revision>
  <dcterms:created xsi:type="dcterms:W3CDTF">2018-03-26T14:49:07Z</dcterms:created>
  <dcterms:modified xsi:type="dcterms:W3CDTF">2024-04-16T07:19:36Z</dcterms:modified>
</cp:coreProperties>
</file>