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hss4CrpaUKrSYYMPgdw7RJS5sOh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0B9E277-70FE-4A75-B50C-E5D0228721E2}">
  <a:tblStyle styleId="{F0B9E277-70FE-4A75-B50C-E5D0228721E2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tcBdr/>
        <a:fill>
          <a:solidFill>
            <a:srgbClr val="CFD7E7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FD7E7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9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9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sp>
        <p:nvSpPr>
          <p:cNvPr id="85" name="Google Shape;85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1397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</p:txBody>
      </p:sp>
      <p:pic>
        <p:nvPicPr>
          <p:cNvPr id="86" name="Google Shape;86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"/>
          <p:cNvSpPr/>
          <p:nvPr/>
        </p:nvSpPr>
        <p:spPr>
          <a:xfrm>
            <a:off x="1263675" y="983449"/>
            <a:ext cx="7423135" cy="183785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12700" cap="flat" cmpd="sng">
                  <a:solidFill>
                    <a:srgbClr val="000099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C000"/>
                </a:solidFill>
                <a:latin typeface="Times New Roman"/>
              </a:rPr>
              <a:t>Hoạt động làm quen với Toán</a:t>
            </a:r>
          </a:p>
        </p:txBody>
      </p:sp>
      <p:sp>
        <p:nvSpPr>
          <p:cNvPr id="88" name="Google Shape;88;p1"/>
          <p:cNvSpPr/>
          <p:nvPr/>
        </p:nvSpPr>
        <p:spPr>
          <a:xfrm>
            <a:off x="128950" y="3069175"/>
            <a:ext cx="8719978" cy="64632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009900"/>
                </a:solidFill>
                <a:latin typeface="Times New Roman"/>
              </a:rPr>
              <a:t>Đề tài:Ôn nhận biết 4 hình: vuông, tròn, tam giác, chữ nhật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95" name="Google Shape;95;p2"/>
          <p:cNvGraphicFramePr/>
          <p:nvPr/>
        </p:nvGraphicFramePr>
        <p:xfrm>
          <a:off x="439738" y="914400"/>
          <a:ext cx="8229600" cy="2173224"/>
        </p:xfrm>
        <a:graphic>
          <a:graphicData uri="http://schemas.openxmlformats.org/drawingml/2006/table">
            <a:tbl>
              <a:tblPr firstRow="1" firstCol="1" lastRow="1" lastCol="1" bandRow="1" bandCol="1">
                <a:noFill/>
                <a:tableStyleId>{F0B9E277-70FE-4A75-B50C-E5D0228721E2}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0175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/>
                        <a:t>1.Kiến thức : </a:t>
                      </a:r>
                      <a:endParaRPr/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/>
                        <a:t> Trẻ gọi đúng tên các hình; vuông, tròn, tam giác, chữ nhật</a:t>
                      </a:r>
                      <a:endParaRPr sz="1400" u="none" strike="noStrike" cap="none"/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/>
                        <a:t>- Trẻ nắm được các đặc điểm của hình:</a:t>
                      </a:r>
                      <a:endParaRPr/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/>
                        <a:t>2.Kỹ năng : </a:t>
                      </a:r>
                      <a:endParaRPr sz="1400" u="none" strike="noStrike" cap="none"/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/>
                        <a:t>- Rèn kỹ năng nhanh nhẹn trong trò chơi</a:t>
                      </a:r>
                      <a:endParaRPr sz="1400" u="none" strike="noStrike" cap="none"/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/>
                        <a:t>- Trẻ có kỹ năng đoán hình thông qua đặc điểm</a:t>
                      </a:r>
                      <a:endParaRPr sz="1400" u="none" strike="noStrike" cap="none"/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/>
                        <a:t>3.Thái  độ  : </a:t>
                      </a:r>
                      <a:endParaRPr sz="1400" u="none" strike="noStrike" cap="none"/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/>
                        <a:t>- Trẻ hứng thú tham gia các hoạt động</a:t>
                      </a:r>
                      <a:endParaRPr sz="1400" u="none" strike="noStrike" cap="none"/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 </a:t>
                      </a:r>
                      <a:endParaRPr sz="1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59050" marR="590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6" name="Google Shape;96;p2"/>
          <p:cNvGraphicFramePr/>
          <p:nvPr/>
        </p:nvGraphicFramePr>
        <p:xfrm>
          <a:off x="533400" y="3922931"/>
          <a:ext cx="8229600" cy="2096875"/>
        </p:xfrm>
        <a:graphic>
          <a:graphicData uri="http://schemas.openxmlformats.org/drawingml/2006/table">
            <a:tbl>
              <a:tblPr firstRow="1" firstCol="1" lastRow="1" lastCol="1" bandRow="1" bandCol="1">
                <a:noFill/>
                <a:tableStyleId>{F0B9E277-70FE-4A75-B50C-E5D0228721E2}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9687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/>
                        <a:t>* Đồ dùng của cô: </a:t>
                      </a:r>
                      <a:endParaRPr sz="1400" u="none" strike="noStrike" cap="none"/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/>
                        <a:t>- Các slite có các hình trên</a:t>
                      </a:r>
                      <a:endParaRPr sz="1400" u="none" strike="noStrike" cap="none"/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/>
                        <a:t>- Các hình tròn, vuông, tam giác, chữ nhật</a:t>
                      </a:r>
                      <a:endParaRPr sz="1400" u="none" strike="noStrike" cap="none"/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/>
                        <a:t>- Các ngôi nhà có các hình trên</a:t>
                      </a:r>
                      <a:endParaRPr sz="1400" u="none" strike="noStrike" cap="none"/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/>
                        <a:t>* Đồ dùng của trẻ : </a:t>
                      </a:r>
                      <a:endParaRPr/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/>
                        <a:t>-Mỗi trẻ một rổ đồ chơi có các hình vuông, tròn, tam giác, chữ nhật</a:t>
                      </a:r>
                      <a:endParaRPr sz="1400" u="none" strike="noStrike" cap="none"/>
                    </a:p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/>
                        <a:t>- Bút màu, các hình trên là hình rỗng.</a:t>
                      </a:r>
                      <a:endParaRPr sz="1400" u="none" strike="noStrike" cap="none"/>
                    </a:p>
                  </a:txBody>
                  <a:tcPr marL="59050" marR="590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7" name="Google Shape;97;p2"/>
          <p:cNvSpPr/>
          <p:nvPr/>
        </p:nvSpPr>
        <p:spPr>
          <a:xfrm>
            <a:off x="2643362" y="152400"/>
            <a:ext cx="3857274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rgbClr val="A04400"/>
                </a:solidFill>
                <a:latin typeface="Calibri"/>
                <a:ea typeface="Calibri"/>
                <a:cs typeface="Calibri"/>
                <a:sym typeface="Calibri"/>
              </a:rPr>
              <a:t>Mục đích – yêu cầu</a:t>
            </a:r>
            <a:endParaRPr sz="3600" b="1" i="0" u="none" strike="noStrike" cap="none">
              <a:solidFill>
                <a:srgbClr val="A044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2"/>
          <p:cNvSpPr/>
          <p:nvPr/>
        </p:nvSpPr>
        <p:spPr>
          <a:xfrm>
            <a:off x="3620628" y="3276600"/>
            <a:ext cx="1867819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rgbClr val="A04400"/>
                </a:solidFill>
                <a:latin typeface="Calibri"/>
                <a:ea typeface="Calibri"/>
                <a:cs typeface="Calibri"/>
                <a:sym typeface="Calibri"/>
              </a:rPr>
              <a:t>Chuẩn bị</a:t>
            </a:r>
            <a:endParaRPr sz="3600" b="1" i="0" u="none" strike="noStrike" cap="none">
              <a:solidFill>
                <a:srgbClr val="A044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/>
          <p:nvPr/>
        </p:nvSpPr>
        <p:spPr>
          <a:xfrm>
            <a:off x="0" y="1397"/>
            <a:ext cx="6458115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i="0" u="none" strike="noStrike" cap="none">
                <a:solidFill>
                  <a:srgbClr val="A04400"/>
                </a:solidFill>
                <a:latin typeface="Calibri"/>
                <a:ea typeface="Calibri"/>
                <a:cs typeface="Calibri"/>
                <a:sym typeface="Calibri"/>
              </a:rPr>
              <a:t>Trò chơi : Ai đoán giỏi</a:t>
            </a:r>
            <a:endParaRPr sz="5400" b="1" i="0" u="none" strike="noStrike" cap="none">
              <a:solidFill>
                <a:srgbClr val="A044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3"/>
          <p:cNvSpPr/>
          <p:nvPr/>
        </p:nvSpPr>
        <p:spPr>
          <a:xfrm>
            <a:off x="1371600" y="1447800"/>
            <a:ext cx="2438400" cy="1371600"/>
          </a:xfrm>
          <a:prstGeom prst="rect">
            <a:avLst/>
          </a:prstGeom>
          <a:solidFill>
            <a:srgbClr val="FFFF0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3"/>
          <p:cNvSpPr/>
          <p:nvPr/>
        </p:nvSpPr>
        <p:spPr>
          <a:xfrm>
            <a:off x="5562600" y="1447800"/>
            <a:ext cx="1676400" cy="1524000"/>
          </a:xfrm>
          <a:prstGeom prst="rect">
            <a:avLst/>
          </a:prstGeom>
          <a:solidFill>
            <a:srgbClr val="FF000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3"/>
          <p:cNvSpPr/>
          <p:nvPr/>
        </p:nvSpPr>
        <p:spPr>
          <a:xfrm>
            <a:off x="1219200" y="4191000"/>
            <a:ext cx="1905000" cy="1752600"/>
          </a:xfrm>
          <a:prstGeom prst="ellipse">
            <a:avLst/>
          </a:prstGeom>
          <a:solidFill>
            <a:srgbClr val="00B0F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3"/>
          <p:cNvSpPr/>
          <p:nvPr/>
        </p:nvSpPr>
        <p:spPr>
          <a:xfrm>
            <a:off x="5410200" y="3733800"/>
            <a:ext cx="2819400" cy="1981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"/>
          <p:cNvSpPr/>
          <p:nvPr/>
        </p:nvSpPr>
        <p:spPr>
          <a:xfrm>
            <a:off x="0" y="76200"/>
            <a:ext cx="5612114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i="0" u="none" strike="noStrike" cap="none">
                <a:solidFill>
                  <a:srgbClr val="BDD1F9"/>
                </a:solidFill>
                <a:latin typeface="Calibri"/>
                <a:ea typeface="Calibri"/>
                <a:cs typeface="Calibri"/>
                <a:sym typeface="Calibri"/>
              </a:rPr>
              <a:t>Hình nào xuất hiện</a:t>
            </a:r>
            <a:endParaRPr sz="5400" b="1" i="0" u="none" strike="noStrike" cap="none">
              <a:solidFill>
                <a:srgbClr val="BDD1F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4"/>
          <p:cNvSpPr/>
          <p:nvPr/>
        </p:nvSpPr>
        <p:spPr>
          <a:xfrm>
            <a:off x="1524000" y="1676400"/>
            <a:ext cx="1752600" cy="1752600"/>
          </a:xfrm>
          <a:prstGeom prst="ellipse">
            <a:avLst/>
          </a:prstGeom>
          <a:solidFill>
            <a:srgbClr val="00B0F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4"/>
          <p:cNvSpPr/>
          <p:nvPr/>
        </p:nvSpPr>
        <p:spPr>
          <a:xfrm>
            <a:off x="4343400" y="1524000"/>
            <a:ext cx="2133600" cy="2133600"/>
          </a:xfrm>
          <a:prstGeom prst="rect">
            <a:avLst/>
          </a:prstGeom>
          <a:solidFill>
            <a:srgbClr val="FFFF0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4"/>
          <p:cNvSpPr/>
          <p:nvPr/>
        </p:nvSpPr>
        <p:spPr>
          <a:xfrm>
            <a:off x="1295400" y="3962400"/>
            <a:ext cx="3429000" cy="2057400"/>
          </a:xfrm>
          <a:prstGeom prst="rect">
            <a:avLst/>
          </a:prstGeom>
          <a:solidFill>
            <a:srgbClr val="00206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4"/>
          <p:cNvSpPr/>
          <p:nvPr/>
        </p:nvSpPr>
        <p:spPr>
          <a:xfrm>
            <a:off x="6096000" y="3962400"/>
            <a:ext cx="2667000" cy="22098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"/>
          <p:cNvSpPr/>
          <p:nvPr/>
        </p:nvSpPr>
        <p:spPr>
          <a:xfrm>
            <a:off x="152400" y="152400"/>
            <a:ext cx="6190028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i="0" u="none" strike="noStrike" cap="none">
                <a:solidFill>
                  <a:srgbClr val="3A1A62"/>
                </a:solidFill>
                <a:latin typeface="Calibri"/>
                <a:ea typeface="Calibri"/>
                <a:cs typeface="Calibri"/>
                <a:sym typeface="Calibri"/>
              </a:rPr>
              <a:t>HÌNH NÀO BIẾN MẤT</a:t>
            </a:r>
            <a:endParaRPr sz="5400" b="1" i="0" u="none" strike="noStrike" cap="none">
              <a:solidFill>
                <a:srgbClr val="3A1A6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5"/>
          <p:cNvSpPr/>
          <p:nvPr/>
        </p:nvSpPr>
        <p:spPr>
          <a:xfrm>
            <a:off x="1143000" y="1905000"/>
            <a:ext cx="2104414" cy="2104414"/>
          </a:xfrm>
          <a:prstGeom prst="ellipse">
            <a:avLst/>
          </a:prstGeom>
          <a:solidFill>
            <a:srgbClr val="538CD5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5"/>
          <p:cNvSpPr/>
          <p:nvPr/>
        </p:nvSpPr>
        <p:spPr>
          <a:xfrm>
            <a:off x="4800600" y="1905000"/>
            <a:ext cx="2362200" cy="2362200"/>
          </a:xfrm>
          <a:prstGeom prst="rect">
            <a:avLst/>
          </a:prstGeom>
          <a:solidFill>
            <a:srgbClr val="92D05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5"/>
          <p:cNvSpPr/>
          <p:nvPr/>
        </p:nvSpPr>
        <p:spPr>
          <a:xfrm>
            <a:off x="457200" y="4695092"/>
            <a:ext cx="4343400" cy="1524000"/>
          </a:xfrm>
          <a:prstGeom prst="rect">
            <a:avLst/>
          </a:prstGeom>
          <a:solidFill>
            <a:srgbClr val="FFC00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5"/>
          <p:cNvSpPr/>
          <p:nvPr/>
        </p:nvSpPr>
        <p:spPr>
          <a:xfrm>
            <a:off x="5638800" y="4572000"/>
            <a:ext cx="2590800" cy="16764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6"/>
          <p:cNvSpPr/>
          <p:nvPr/>
        </p:nvSpPr>
        <p:spPr>
          <a:xfrm>
            <a:off x="76200" y="152400"/>
            <a:ext cx="7009548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i="0" u="none" strike="noStrike" cap="none">
                <a:solidFill>
                  <a:srgbClr val="FC7876"/>
                </a:solidFill>
                <a:latin typeface="Calibri"/>
                <a:ea typeface="Calibri"/>
                <a:cs typeface="Calibri"/>
                <a:sym typeface="Calibri"/>
              </a:rPr>
              <a:t>Trò chơi 2: Ai nhanh tay</a:t>
            </a:r>
            <a:endParaRPr sz="5400" b="1" i="0" u="none" strike="noStrike" cap="none">
              <a:solidFill>
                <a:srgbClr val="FC787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6"/>
          <p:cNvSpPr/>
          <p:nvPr/>
        </p:nvSpPr>
        <p:spPr>
          <a:xfrm>
            <a:off x="1569740" y="2967335"/>
            <a:ext cx="6004528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rgbClr val="A04400"/>
                </a:solidFill>
                <a:latin typeface="Calibri"/>
                <a:ea typeface="Calibri"/>
                <a:cs typeface="Calibri"/>
                <a:sym typeface="Calibri"/>
              </a:rPr>
              <a:t>Cô gọi tên hình, trẻ tìm hình</a:t>
            </a:r>
            <a:endParaRPr sz="3600" b="1" i="0" u="none" strike="noStrike" cap="none">
              <a:solidFill>
                <a:srgbClr val="A044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rgbClr val="A04400"/>
                </a:solidFill>
                <a:latin typeface="Calibri"/>
                <a:ea typeface="Calibri"/>
                <a:cs typeface="Calibri"/>
                <a:sym typeface="Calibri"/>
              </a:rPr>
              <a:t>Và giơ lên, sau đó nói tên hình</a:t>
            </a:r>
            <a:endParaRPr sz="3600" b="1" i="0" u="none" strike="noStrike" cap="none">
              <a:solidFill>
                <a:srgbClr val="A044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7"/>
          <p:cNvSpPr/>
          <p:nvPr/>
        </p:nvSpPr>
        <p:spPr>
          <a:xfrm>
            <a:off x="76200" y="152400"/>
            <a:ext cx="5714962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Trò chơi 3: Tìm nhà</a:t>
            </a:r>
            <a:endParaRPr sz="5400" b="1" i="0" u="none" strike="noStrike" cap="none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7"/>
          <p:cNvSpPr/>
          <p:nvPr/>
        </p:nvSpPr>
        <p:spPr>
          <a:xfrm>
            <a:off x="1122021" y="2967335"/>
            <a:ext cx="6899966" cy="230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MỖI TRẺ CẦM 1 HÌNH VỪA ĐI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VỪA HÁT, KẾT THÚC BẢN NHẠC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BẠN CẦM HÌNH GÌ PHẢI TÌM ĐÚNG</a:t>
            </a:r>
            <a:endParaRPr sz="36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NHÀ CÓ HÌNH ĐÓ</a:t>
            </a:r>
            <a:endParaRPr sz="36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8"/>
          <p:cNvSpPr/>
          <p:nvPr/>
        </p:nvSpPr>
        <p:spPr>
          <a:xfrm>
            <a:off x="76200" y="152400"/>
            <a:ext cx="7954102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i="0" u="none" strike="noStrike" cap="none">
                <a:solidFill>
                  <a:srgbClr val="3A1A62"/>
                </a:solidFill>
                <a:latin typeface="Calibri"/>
                <a:ea typeface="Calibri"/>
                <a:cs typeface="Calibri"/>
                <a:sym typeface="Calibri"/>
              </a:rPr>
              <a:t>TRÒ CHƠI 4: AI NHANH TRÍ</a:t>
            </a:r>
            <a:endParaRPr sz="5400" b="1" i="0" u="none" strike="noStrike" cap="none">
              <a:solidFill>
                <a:srgbClr val="3A1A6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8"/>
          <p:cNvSpPr/>
          <p:nvPr/>
        </p:nvSpPr>
        <p:spPr>
          <a:xfrm>
            <a:off x="864810" y="2967335"/>
            <a:ext cx="7414401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rgbClr val="A04400"/>
                </a:solidFill>
                <a:latin typeface="Calibri"/>
                <a:ea typeface="Calibri"/>
                <a:cs typeface="Calibri"/>
                <a:sym typeface="Calibri"/>
              </a:rPr>
              <a:t>Từ những hình tròn, vuông, tam giác,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rgbClr val="A04400"/>
                </a:solidFill>
                <a:latin typeface="Calibri"/>
                <a:ea typeface="Calibri"/>
                <a:cs typeface="Calibri"/>
                <a:sym typeface="Calibri"/>
              </a:rPr>
              <a:t>chữ nhật trẻ xếp thành các hình khác</a:t>
            </a:r>
            <a:endParaRPr sz="3600" b="1" i="0" u="none" strike="noStrike" cap="none">
              <a:solidFill>
                <a:srgbClr val="A044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rgbClr val="A04400"/>
                </a:solidFill>
                <a:latin typeface="Calibri"/>
                <a:ea typeface="Calibri"/>
                <a:cs typeface="Calibri"/>
                <a:sym typeface="Calibri"/>
              </a:rPr>
              <a:t>Nhau theo ý trẻ</a:t>
            </a:r>
            <a:endParaRPr sz="3600" b="1" i="0" u="none" strike="noStrike" cap="none">
              <a:solidFill>
                <a:srgbClr val="A044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9"/>
          <p:cNvSpPr/>
          <p:nvPr/>
        </p:nvSpPr>
        <p:spPr>
          <a:xfrm>
            <a:off x="0" y="152400"/>
            <a:ext cx="9317872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i="0" u="none" strike="noStrike" cap="none">
                <a:solidFill>
                  <a:srgbClr val="DF322D"/>
                </a:solidFill>
                <a:latin typeface="Calibri"/>
                <a:ea typeface="Calibri"/>
                <a:cs typeface="Calibri"/>
                <a:sym typeface="Calibri"/>
              </a:rPr>
              <a:t>Trò chơi 5: Chọn hình cho đúng</a:t>
            </a:r>
            <a:endParaRPr sz="5400" b="1" i="0" u="none" strike="noStrike" cap="none">
              <a:solidFill>
                <a:srgbClr val="DF322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9"/>
          <p:cNvSpPr/>
          <p:nvPr/>
        </p:nvSpPr>
        <p:spPr>
          <a:xfrm>
            <a:off x="440244" y="2967335"/>
            <a:ext cx="8263544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rgbClr val="FFA15D"/>
                </a:solidFill>
                <a:latin typeface="Calibri"/>
                <a:ea typeface="Calibri"/>
                <a:cs typeface="Calibri"/>
                <a:sym typeface="Calibri"/>
              </a:rPr>
              <a:t>Trẻ chọn đúng hình để xếp vào các hộp có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rgbClr val="FFA15D"/>
                </a:solidFill>
                <a:latin typeface="Calibri"/>
                <a:ea typeface="Calibri"/>
                <a:cs typeface="Calibri"/>
                <a:sym typeface="Calibri"/>
              </a:rPr>
              <a:t>Hình đó</a:t>
            </a:r>
            <a:endParaRPr sz="3600" b="1" i="0" u="none" strike="noStrike" cap="none">
              <a:solidFill>
                <a:srgbClr val="FFA15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281</Words>
  <Application>Microsoft Office PowerPoint</Application>
  <PresentationFormat>On-screen Show (4:3)</PresentationFormat>
  <Paragraphs>38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huy_ctn</dc:creator>
  <cp:lastModifiedBy>Techsi.vn</cp:lastModifiedBy>
  <cp:revision>1</cp:revision>
  <dcterms:created xsi:type="dcterms:W3CDTF">2020-10-05T10:04:28Z</dcterms:created>
  <dcterms:modified xsi:type="dcterms:W3CDTF">2024-04-16T09:32:27Z</dcterms:modified>
</cp:coreProperties>
</file>