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9" r:id="rId9"/>
    <p:sldId id="262" r:id="rId10"/>
    <p:sldId id="270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C1DB"/>
    <a:srgbClr val="B2A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85864-AC11-4EB2-93EC-89F709A00551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C20-8034-4B30-8901-E4CEBBB7C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77C20-8034-4B30-8901-E4CEBBB7C2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3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1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9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5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1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4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3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6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5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3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7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-2000" r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42DD9-81B1-4547-983F-F1935C18711F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5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/>
          <p:nvPr/>
        </p:nvSpPr>
        <p:spPr>
          <a:xfrm>
            <a:off x="4371828" y="491517"/>
            <a:ext cx="3363934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UBND Quận Long Biên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Trường Mầm </a:t>
            </a:r>
            <a:r>
              <a:rPr lang="en-US" altLang="vi-VN" sz="1800" b="1">
                <a:latin typeface="Times New Roman" panose="02020603050405020304" charset="0"/>
                <a:cs typeface="Times New Roman" panose="02020603050405020304" charset="0"/>
              </a:rPr>
              <a:t>non </a:t>
            </a:r>
            <a:r>
              <a:rPr lang="en-US" altLang="vi-VN" sz="1800" b="1" smtClean="0">
                <a:latin typeface="Times New Roman" panose="02020603050405020304" charset="0"/>
                <a:cs typeface="Times New Roman" panose="02020603050405020304" charset="0"/>
              </a:rPr>
              <a:t>Hoa Mộc Lan</a:t>
            </a:r>
            <a:endParaRPr lang="en-US" altLang="vi-VN" sz="18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7202" y="1551595"/>
            <a:ext cx="72650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PHÁT </a:t>
            </a:r>
            <a:r>
              <a:rPr lang="en-US" sz="4400" b="1" smtClean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TRIỂN NHẬN THỨC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3955" y="3412086"/>
            <a:ext cx="9260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2800" b="1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2800" b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sz="2800" b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Tìm hiểu ngày tết Hàn thực</a:t>
            </a:r>
            <a:endParaRPr lang="en-US" dirty="0">
              <a:solidFill>
                <a:srgbClr val="846BA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7800" y="3935306"/>
            <a:ext cx="4371988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5 - </a:t>
            </a:r>
            <a:r>
              <a:rPr lang="en-US" sz="240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6 </a:t>
            </a:r>
            <a:r>
              <a:rPr lang="en-US" sz="240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endParaRPr lang="en-US" sz="2400" dirty="0" smtClean="0">
              <a:solidFill>
                <a:srgbClr val="846BA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4799" y="6013086"/>
            <a:ext cx="2116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Năm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16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2023 - 2024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86138" y="2431044"/>
            <a:ext cx="5763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Hoạt động Khám phá </a:t>
            </a:r>
            <a:r>
              <a:rPr lang="en-US" sz="3600" b="1" smtClean="0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xã hội</a:t>
            </a:r>
            <a:endParaRPr lang="en-US" sz="3600" b="1" dirty="0">
              <a:ln w="0"/>
              <a:solidFill>
                <a:srgbClr val="846BA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9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96716" y="144379"/>
            <a:ext cx="10042358" cy="1010653"/>
            <a:chOff x="2695074" y="224589"/>
            <a:chExt cx="6384757" cy="1010653"/>
          </a:xfrm>
        </p:grpSpPr>
        <p:sp>
          <p:nvSpPr>
            <p:cNvPr id="5" name="Rounded Rectangle 4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4: Nhân bánh chay được làm từ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5654842" y="3129616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đường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54842" y="1668223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Nhân được làm từ đậu xanh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54842" y="4558925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rau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3" y="1754432"/>
            <a:ext cx="4182282" cy="3507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7663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80166" y="2253249"/>
            <a:ext cx="3001905" cy="4411579"/>
            <a:chOff x="6165666" y="1636294"/>
            <a:chExt cx="3001905" cy="4411579"/>
          </a:xfrm>
        </p:grpSpPr>
        <p:sp>
          <p:nvSpPr>
            <p:cNvPr id="16" name="Rounded Rectangle 15"/>
            <p:cNvSpPr/>
            <p:nvPr/>
          </p:nvSpPr>
          <p:spPr>
            <a:xfrm>
              <a:off x="6165666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15557" y="4381961"/>
              <a:ext cx="28520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 luộc trong nồi nước sôi, khi bánh nổi lên mặt nước vớt ra vừa chín tới</a:t>
              </a:r>
            </a:p>
          </p:txBody>
        </p:sp>
        <p:pic>
          <p:nvPicPr>
            <p:cNvPr id="4104" name="Picture 8" descr="Tết Hàn Thực - Tết Bánh Trôi Bánh Chay Năm 2020 Nhằm Ngày 26.3 | Ahalong.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1389" y="2390374"/>
              <a:ext cx="2740950" cy="18316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3147314" y="2253249"/>
            <a:ext cx="2923007" cy="4411579"/>
            <a:chOff x="9164463" y="1636294"/>
            <a:chExt cx="2923007" cy="4411579"/>
          </a:xfrm>
        </p:grpSpPr>
        <p:sp>
          <p:nvSpPr>
            <p:cNvPr id="17" name="Rounded Rectangle 16"/>
            <p:cNvSpPr/>
            <p:nvPr/>
          </p:nvSpPr>
          <p:spPr>
            <a:xfrm>
              <a:off x="9164463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2" name="Picture 6" descr="{keywords}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500" y="2473484"/>
              <a:ext cx="2625421" cy="17485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448410" y="4459040"/>
              <a:ext cx="26390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Rắc vừng lên bánh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00927" y="82243"/>
            <a:ext cx="6368715" cy="1010653"/>
            <a:chOff x="2695074" y="224589"/>
            <a:chExt cx="6384757" cy="1010653"/>
          </a:xfrm>
        </p:grpSpPr>
        <p:sp>
          <p:nvSpPr>
            <p:cNvPr id="5" name="Rounded Rectangle 4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Quy trình làm bánh trôi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28297" y="2253249"/>
            <a:ext cx="2860841" cy="4411579"/>
            <a:chOff x="192505" y="1636294"/>
            <a:chExt cx="2860841" cy="4411579"/>
          </a:xfrm>
        </p:grpSpPr>
        <p:sp>
          <p:nvSpPr>
            <p:cNvPr id="7" name="Rounded Rectangle 6"/>
            <p:cNvSpPr/>
            <p:nvPr/>
          </p:nvSpPr>
          <p:spPr>
            <a:xfrm>
              <a:off x="192505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 descr="{keywords}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84" y="2404929"/>
              <a:ext cx="2673682" cy="178067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57557" y="4381961"/>
              <a:ext cx="26390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bột thành từng khúc đều nhau có chiều dài khoảng 1 đốt ngón tay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80939" y="2269437"/>
            <a:ext cx="2865651" cy="4411579"/>
            <a:chOff x="3161669" y="1636294"/>
            <a:chExt cx="2865651" cy="4411579"/>
          </a:xfrm>
        </p:grpSpPr>
        <p:sp>
          <p:nvSpPr>
            <p:cNvPr id="15" name="Rounded Rectangle 14"/>
            <p:cNvSpPr/>
            <p:nvPr/>
          </p:nvSpPr>
          <p:spPr>
            <a:xfrm>
              <a:off x="3161669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0" name="Picture 4" descr="{keywords}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54" y="2420971"/>
              <a:ext cx="2704270" cy="18010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388260" y="4448595"/>
              <a:ext cx="26390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Ấn dẹt, để viên đường vào giữa và vê tròn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85019" y="1387715"/>
            <a:ext cx="1564601" cy="461665"/>
          </a:xfrm>
          <a:prstGeom prst="rect">
            <a:avLst/>
          </a:prstGeom>
          <a:solidFill>
            <a:srgbClr val="CAC1DB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93481" y="1387715"/>
            <a:ext cx="1564601" cy="461665"/>
          </a:xfrm>
          <a:prstGeom prst="rect">
            <a:avLst/>
          </a:prstGeom>
          <a:solidFill>
            <a:srgbClr val="CAC1DB"/>
          </a:solidFill>
          <a:ln>
            <a:solidFill>
              <a:srgbClr val="CAC1DB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29047" y="1450334"/>
            <a:ext cx="1564601" cy="461665"/>
          </a:xfrm>
          <a:prstGeom prst="rect">
            <a:avLst/>
          </a:prstGeom>
          <a:solidFill>
            <a:srgbClr val="CAC1DB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27717" y="1450334"/>
            <a:ext cx="1564601" cy="461665"/>
          </a:xfrm>
          <a:prstGeom prst="rect">
            <a:avLst/>
          </a:prstGeom>
          <a:solidFill>
            <a:srgbClr val="CAC1DB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4: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0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0.74127 0.145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23594 0.1557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7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49427 0.1458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14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50469 0.1465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34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4070" y="1224565"/>
            <a:ext cx="10226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8F77AD"/>
                </a:solidFill>
                <a:latin typeface="Merriweather" panose="00000500000000000000" pitchFamily="2" charset="0"/>
                <a:cs typeface="milk tea Med" pitchFamily="2" charset="-34"/>
              </a:rPr>
              <a:t>Kết thúc bài học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88" y="3244334"/>
            <a:ext cx="119587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solidFill>
                  <a:srgbClr val="8F77AD"/>
                </a:solidFill>
                <a:latin typeface="Merriweather" panose="00000500000000000000" pitchFamily="2" charset="0"/>
                <a:cs typeface="milk tea Med" pitchFamily="2" charset="-34"/>
              </a:rPr>
              <a:t>Hẹn gặp lại vào các giờ học sau</a:t>
            </a:r>
            <a:endParaRPr lang="en-US" sz="6000" b="1" dirty="0">
              <a:solidFill>
                <a:srgbClr val="8F77AD"/>
              </a:solidFill>
              <a:latin typeface="Merriweather" panose="00000500000000000000" pitchFamily="2" charset="0"/>
              <a:cs typeface="milk tea Med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2226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3280" y="176197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48" y="244435"/>
            <a:ext cx="3573162" cy="2424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48" y="3631359"/>
            <a:ext cx="3573162" cy="2372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403280" y="3506249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73594" y="2633846"/>
            <a:ext cx="2181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Trôi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1706" y="5957268"/>
            <a:ext cx="240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Chay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6507" y="393826"/>
            <a:ext cx="6448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dạng viên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tròn, có vỏ bên ngoài màu trắng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ngọt từ đường mật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 luộc trong nồi nước sôi, khi bánh nổi lên mặt nước vớt ra vừa chín tới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ăn rắc thêm chút vừng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6507" y="3628342"/>
            <a:ext cx="64481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thành hình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tròn dẹt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làm từ đậu xanh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 luộc trong nồi nước sôi, khi bánh nổi lên mặt nước vớt ra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 ăn đặt lên bát nhỏ, đổ nước đường lên trên, rắc thêm chút hạt vừng rang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8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  <p:bldP spid="8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067" y="978269"/>
            <a:ext cx="5862045" cy="3894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êt hàn thuc, une belle tradition vietnamien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33" y="2209230"/>
            <a:ext cx="5862045" cy="4396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1003" y="4954137"/>
            <a:ext cx="3370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 bánh trôi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7956" y="1257869"/>
            <a:ext cx="3370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Cúng gia tiên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4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91523" y="645861"/>
            <a:ext cx="5915467" cy="556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vi-VN" sz="2400">
                <a:solidFill>
                  <a:srgbClr val="000000"/>
                </a:solidFill>
                <a:latin typeface="+mj-lt"/>
              </a:rPr>
              <a:t>Vào ngày 3/3 Âm lịch, các gia đình làm bánh trôi, bánh chay cúng ông bà, tổ tiên và không kiêng đốt lửa. Ở nhiều nơi, dân ta cũng làm bánh trôi bánh chay cúng thần hoàng. Những món ăn được nấu trong dịp này làm ra đều được cúng gia tiên với ý nghĩa con cháu một lòng hướng về tổ tiên, nguồn cội.</a:t>
            </a:r>
            <a:endParaRPr lang="vi-VN" sz="2400" b="0" i="0" smtClean="0">
              <a:solidFill>
                <a:srgbClr val="000000"/>
              </a:solidFill>
              <a:effectLst/>
              <a:latin typeface="+mj-lt"/>
            </a:endParaRPr>
          </a:p>
          <a:p>
            <a:pPr algn="just" fontAlgn="base">
              <a:lnSpc>
                <a:spcPct val="150000"/>
              </a:lnSpc>
            </a:pPr>
            <a:r>
              <a:rPr lang="vi-VN" sz="2400">
                <a:solidFill>
                  <a:srgbClr val="000000"/>
                </a:solidFill>
                <a:latin typeface="+mj-lt"/>
              </a:rPr>
              <a:t>Đặc biệt, trong dịp này người đi xa quê sẽ đoàn tụ cùng gia đình, cùng đi tảo mộ người đã khuất và sum họp bên bữa cơm gia đình.</a:t>
            </a:r>
            <a:endParaRPr lang="vi-VN" sz="2400" b="0" i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3076" name="Picture 4" descr="Tết Hàn Thực 2023 là ngày nào? Ý nghĩa Tết Hàn Thực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25" y="1191293"/>
            <a:ext cx="5312193" cy="4093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083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5" y="308241"/>
            <a:ext cx="4198325" cy="284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03280" y="176197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35764" y="947824"/>
            <a:ext cx="6448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dạng viên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tròn, có vỏ bên ngoài màu trắng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ngọt từ đường mật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ăn có vị ngọt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48" y="3631359"/>
            <a:ext cx="4182282" cy="2777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403280" y="3506249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88454" y="4235060"/>
            <a:ext cx="64481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dạng hình tròn dẹt, vỏ bên ngoài màu trắng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làm từ đậu xanh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ăn có vị bùi từ nhân đậu xanh, vị ngọt từ nước đường</a:t>
            </a:r>
          </a:p>
        </p:txBody>
      </p:sp>
    </p:spTree>
    <p:extLst>
      <p:ext uri="{BB962C8B-B14F-4D97-AF65-F5344CB8AC3E}">
        <p14:creationId xmlns:p14="http://schemas.microsoft.com/office/powerpoint/2010/main" val="407348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5566" y="2251259"/>
            <a:ext cx="75799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mtClean="0">
                <a:solidFill>
                  <a:srgbClr val="8F77AD"/>
                </a:solidFill>
                <a:effectLst/>
                <a:latin typeface="Merriweather" panose="00000500000000000000" pitchFamily="2" charset="0"/>
                <a:cs typeface="milk tea Med" pitchFamily="2" charset="-34"/>
              </a:rPr>
              <a:t>TRÒ CHƠI</a:t>
            </a:r>
            <a:endParaRPr lang="en-US" sz="11500" b="1" dirty="0">
              <a:solidFill>
                <a:srgbClr val="8F77AD"/>
              </a:solidFill>
              <a:effectLst/>
              <a:latin typeface="Merriweather" panose="00000500000000000000" pitchFamily="2" charset="0"/>
              <a:cs typeface="milk tea Med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711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3390" y="80211"/>
            <a:ext cx="9144000" cy="1010653"/>
            <a:chOff x="2695074" y="224589"/>
            <a:chExt cx="6384757" cy="1010653"/>
          </a:xfrm>
        </p:grpSpPr>
        <p:sp>
          <p:nvSpPr>
            <p:cNvPr id="3" name="Rounded Rectangle 2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1: Bánh trôi có đặc điểm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42" y="1960577"/>
            <a:ext cx="4198325" cy="3365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245768" y="176463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Có dạng hình tròn, vỏ ngoài màu trắng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45767" y="4575956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Có hình tròn dẹt, vỏ ngoài màu trắng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5767" y="315826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Có dạng hình tròn, vỏ ngoài màu vàng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19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96716" y="144379"/>
            <a:ext cx="10042358" cy="1010653"/>
            <a:chOff x="2695074" y="224589"/>
            <a:chExt cx="6384757" cy="1010653"/>
          </a:xfrm>
        </p:grpSpPr>
        <p:sp>
          <p:nvSpPr>
            <p:cNvPr id="5" name="Rounded Rectangle 4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2: Nhân bánh trôi được làm từ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0" y="2027324"/>
            <a:ext cx="4198325" cy="3365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654842" y="3129616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đường mật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54842" y="1668223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Nhân được làm từ thịt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54842" y="4558925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rau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28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3390" y="80211"/>
            <a:ext cx="9144000" cy="1010653"/>
            <a:chOff x="2695074" y="224589"/>
            <a:chExt cx="6384757" cy="1010653"/>
          </a:xfrm>
        </p:grpSpPr>
        <p:sp>
          <p:nvSpPr>
            <p:cNvPr id="6" name="Rounded Rectangle 5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3: Bánh chay có đặc điểm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3" y="1722348"/>
            <a:ext cx="4182282" cy="3507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5245768" y="176463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Có dạng hình tròn, vỏ ngoài màu vàng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45767" y="4575956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Có dạng hình tròn dẹt, vỏ ngoài màu trắng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45767" y="315826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Có dạng hình tròn dẹt, vỏ ngoài màu vàng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581</Words>
  <Application>Microsoft Office PowerPoint</Application>
  <PresentationFormat>Widescreen</PresentationFormat>
  <Paragraphs>60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Merriweather</vt:lpstr>
      <vt:lpstr>milk tea Med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Techsi.vn</cp:lastModifiedBy>
  <cp:revision>15</cp:revision>
  <dcterms:created xsi:type="dcterms:W3CDTF">2024-04-01T08:16:48Z</dcterms:created>
  <dcterms:modified xsi:type="dcterms:W3CDTF">2024-04-13T04:36:58Z</dcterms:modified>
</cp:coreProperties>
</file>