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embedTrueTypeFonts="1">
  <p:sldMasterIdLst>
    <p:sldMasterId id="2147483648" r:id="rId1"/>
  </p:sldMasterIdLst>
  <p:sldIdLst>
    <p:sldId id="293" r:id="rId2"/>
    <p:sldId id="294" r:id="rId3"/>
    <p:sldId id="257" r:id="rId4"/>
    <p:sldId id="271" r:id="rId5"/>
    <p:sldId id="259" r:id="rId6"/>
    <p:sldId id="260" r:id="rId7"/>
    <p:sldId id="272" r:id="rId8"/>
    <p:sldId id="280" r:id="rId9"/>
    <p:sldId id="288" r:id="rId10"/>
    <p:sldId id="289" r:id="rId11"/>
    <p:sldId id="261" r:id="rId12"/>
    <p:sldId id="273" r:id="rId13"/>
    <p:sldId id="276" r:id="rId14"/>
    <p:sldId id="262" r:id="rId15"/>
    <p:sldId id="274" r:id="rId16"/>
    <p:sldId id="277" r:id="rId17"/>
    <p:sldId id="290" r:id="rId18"/>
    <p:sldId id="291" r:id="rId19"/>
    <p:sldId id="263" r:id="rId20"/>
    <p:sldId id="264" r:id="rId21"/>
    <p:sldId id="258" r:id="rId22"/>
    <p:sldId id="281" r:id="rId23"/>
    <p:sldId id="282" r:id="rId24"/>
    <p:sldId id="267" r:id="rId25"/>
    <p:sldId id="266" r:id="rId26"/>
    <p:sldId id="268" r:id="rId27"/>
    <p:sldId id="269" r:id="rId28"/>
    <p:sldId id="275" r:id="rId29"/>
    <p:sldId id="270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548235"/>
    <a:srgbClr val="F2FE82"/>
    <a:srgbClr val="5B9BD5"/>
    <a:srgbClr val="FF3300"/>
    <a:srgbClr val="FD5FFD"/>
    <a:srgbClr val="A51B8B"/>
    <a:srgbClr val="FF3399"/>
    <a:srgbClr val="FF99CC"/>
    <a:srgbClr val="66FF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3069" autoAdjust="0"/>
    <p:restoredTop sz="94660"/>
  </p:normalViewPr>
  <p:slideViewPr>
    <p:cSldViewPr snapToGrid="0">
      <p:cViewPr varScale="1">
        <p:scale>
          <a:sx n="74" d="100"/>
          <a:sy n="74" d="100"/>
        </p:scale>
        <p:origin x="581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88D077-2C6B-46BC-93B0-F1071ED450FA}" type="datetimeFigureOut">
              <a:rPr lang="en-US" smtClean="0"/>
              <a:t>3/3/2024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3B52C-8CF1-4180-A443-2922B425DB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27235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88D077-2C6B-46BC-93B0-F1071ED450FA}" type="datetimeFigureOut">
              <a:rPr lang="en-US" smtClean="0"/>
              <a:t>3/3/2024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3B52C-8CF1-4180-A443-2922B425DB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04392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88D077-2C6B-46BC-93B0-F1071ED450FA}" type="datetimeFigureOut">
              <a:rPr lang="en-US" smtClean="0"/>
              <a:t>3/3/2024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3B52C-8CF1-4180-A443-2922B425DB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12957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88D077-2C6B-46BC-93B0-F1071ED450FA}" type="datetimeFigureOut">
              <a:rPr lang="en-US" smtClean="0"/>
              <a:t>3/3/2024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3B52C-8CF1-4180-A443-2922B425DB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55155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88D077-2C6B-46BC-93B0-F1071ED450FA}" type="datetimeFigureOut">
              <a:rPr lang="en-US" smtClean="0"/>
              <a:t>3/3/2024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3B52C-8CF1-4180-A443-2922B425DB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28396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88D077-2C6B-46BC-93B0-F1071ED450FA}" type="datetimeFigureOut">
              <a:rPr lang="en-US" smtClean="0"/>
              <a:t>3/3/2024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3B52C-8CF1-4180-A443-2922B425DB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52589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88D077-2C6B-46BC-93B0-F1071ED450FA}" type="datetimeFigureOut">
              <a:rPr lang="en-US" smtClean="0"/>
              <a:t>3/3/2024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3B52C-8CF1-4180-A443-2922B425DB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2774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88D077-2C6B-46BC-93B0-F1071ED450FA}" type="datetimeFigureOut">
              <a:rPr lang="en-US" smtClean="0"/>
              <a:t>3/3/2024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3B52C-8CF1-4180-A443-2922B425DB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00674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88D077-2C6B-46BC-93B0-F1071ED450FA}" type="datetimeFigureOut">
              <a:rPr lang="en-US" smtClean="0"/>
              <a:t>3/3/2024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3B52C-8CF1-4180-A443-2922B425DB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0612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88D077-2C6B-46BC-93B0-F1071ED450FA}" type="datetimeFigureOut">
              <a:rPr lang="en-US" smtClean="0"/>
              <a:t>3/3/2024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3B52C-8CF1-4180-A443-2922B425DB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45328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88D077-2C6B-46BC-93B0-F1071ED450FA}" type="datetimeFigureOut">
              <a:rPr lang="en-US" smtClean="0"/>
              <a:t>3/3/2024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3B52C-8CF1-4180-A443-2922B425DB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37084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88D077-2C6B-46BC-93B0-F1071ED450FA}" type="datetimeFigureOut">
              <a:rPr lang="en-US" smtClean="0"/>
              <a:t>3/3/2024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A3B52C-8CF1-4180-A443-2922B425DB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94788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microsoft.com/office/2007/relationships/hdphoto" Target="../media/hdphoto2.wdp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9.png"/><Relationship Id="rId5" Type="http://schemas.openxmlformats.org/officeDocument/2006/relationships/image" Target="../media/image7.png"/><Relationship Id="rId4" Type="http://schemas.openxmlformats.org/officeDocument/2006/relationships/image" Target="../media/image11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audio" Target="../media/media7.m4a"/><Relationship Id="rId13" Type="http://schemas.openxmlformats.org/officeDocument/2006/relationships/image" Target="../media/image7.png"/><Relationship Id="rId3" Type="http://schemas.microsoft.com/office/2007/relationships/media" Target="../media/media5.m4a"/><Relationship Id="rId7" Type="http://schemas.microsoft.com/office/2007/relationships/media" Target="../media/media7.m4a"/><Relationship Id="rId12" Type="http://schemas.openxmlformats.org/officeDocument/2006/relationships/image" Target="../media/image15.jp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audio" Target="../media/media6.m4a"/><Relationship Id="rId11" Type="http://schemas.openxmlformats.org/officeDocument/2006/relationships/slideLayout" Target="../slideLayouts/slideLayout7.xml"/><Relationship Id="rId5" Type="http://schemas.microsoft.com/office/2007/relationships/media" Target="../media/media6.m4a"/><Relationship Id="rId15" Type="http://schemas.microsoft.com/office/2007/relationships/hdphoto" Target="../media/hdphoto2.wdp"/><Relationship Id="rId10" Type="http://schemas.openxmlformats.org/officeDocument/2006/relationships/audio" Target="../media/media8.m4a"/><Relationship Id="rId4" Type="http://schemas.openxmlformats.org/officeDocument/2006/relationships/audio" Target="../media/media5.m4a"/><Relationship Id="rId9" Type="http://schemas.microsoft.com/office/2007/relationships/media" Target="../media/media8.m4a"/><Relationship Id="rId14" Type="http://schemas.openxmlformats.org/officeDocument/2006/relationships/image" Target="../media/image9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microsoft.com/office/2007/relationships/hdphoto" Target="../media/hdphoto4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slide" Target="slide2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microsoft.com/office/2007/relationships/media" Target="../media/media10.m4a"/><Relationship Id="rId7" Type="http://schemas.openxmlformats.org/officeDocument/2006/relationships/image" Target="../media/image19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7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0.m4a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microsoft.com/office/2007/relationships/hdphoto" Target="../media/hdphoto3.wdp"/><Relationship Id="rId7" Type="http://schemas.openxmlformats.org/officeDocument/2006/relationships/image" Target="../media/image1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4.xml"/><Relationship Id="rId5" Type="http://schemas.openxmlformats.org/officeDocument/2006/relationships/image" Target="../media/image17.png"/><Relationship Id="rId4" Type="http://schemas.openxmlformats.org/officeDocument/2006/relationships/slide" Target="slide2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audio" Target="../media/media13.m4a"/><Relationship Id="rId13" Type="http://schemas.openxmlformats.org/officeDocument/2006/relationships/image" Target="../media/image23.png"/><Relationship Id="rId18" Type="http://schemas.microsoft.com/office/2007/relationships/hdphoto" Target="../media/hdphoto8.wdp"/><Relationship Id="rId26" Type="http://schemas.microsoft.com/office/2007/relationships/hdphoto" Target="../media/hdphoto2.wdp"/><Relationship Id="rId3" Type="http://schemas.microsoft.com/office/2007/relationships/media" Target="../media/media11.m4a"/><Relationship Id="rId21" Type="http://schemas.openxmlformats.org/officeDocument/2006/relationships/image" Target="../media/image27.png"/><Relationship Id="rId7" Type="http://schemas.microsoft.com/office/2007/relationships/media" Target="../media/media13.m4a"/><Relationship Id="rId12" Type="http://schemas.microsoft.com/office/2007/relationships/hdphoto" Target="../media/hdphoto5.wdp"/><Relationship Id="rId17" Type="http://schemas.openxmlformats.org/officeDocument/2006/relationships/image" Target="../media/image25.png"/><Relationship Id="rId25" Type="http://schemas.openxmlformats.org/officeDocument/2006/relationships/image" Target="../media/image9.png"/><Relationship Id="rId2" Type="http://schemas.openxmlformats.org/officeDocument/2006/relationships/audio" Target="../media/media3.m4a"/><Relationship Id="rId16" Type="http://schemas.microsoft.com/office/2007/relationships/hdphoto" Target="../media/hdphoto7.wdp"/><Relationship Id="rId20" Type="http://schemas.microsoft.com/office/2007/relationships/hdphoto" Target="../media/hdphoto9.wdp"/><Relationship Id="rId1" Type="http://schemas.microsoft.com/office/2007/relationships/media" Target="../media/media3.m4a"/><Relationship Id="rId6" Type="http://schemas.openxmlformats.org/officeDocument/2006/relationships/audio" Target="../media/media12.m4a"/><Relationship Id="rId11" Type="http://schemas.openxmlformats.org/officeDocument/2006/relationships/image" Target="../media/image22.png"/><Relationship Id="rId24" Type="http://schemas.microsoft.com/office/2007/relationships/hdphoto" Target="../media/hdphoto11.wdp"/><Relationship Id="rId5" Type="http://schemas.microsoft.com/office/2007/relationships/media" Target="../media/media12.m4a"/><Relationship Id="rId15" Type="http://schemas.openxmlformats.org/officeDocument/2006/relationships/image" Target="../media/image24.png"/><Relationship Id="rId23" Type="http://schemas.openxmlformats.org/officeDocument/2006/relationships/image" Target="../media/image28.png"/><Relationship Id="rId10" Type="http://schemas.openxmlformats.org/officeDocument/2006/relationships/image" Target="../media/image7.png"/><Relationship Id="rId19" Type="http://schemas.openxmlformats.org/officeDocument/2006/relationships/image" Target="../media/image26.png"/><Relationship Id="rId4" Type="http://schemas.openxmlformats.org/officeDocument/2006/relationships/audio" Target="../media/media11.m4a"/><Relationship Id="rId9" Type="http://schemas.openxmlformats.org/officeDocument/2006/relationships/slideLayout" Target="../slideLayouts/slideLayout7.xml"/><Relationship Id="rId14" Type="http://schemas.microsoft.com/office/2007/relationships/hdphoto" Target="../media/hdphoto6.wdp"/><Relationship Id="rId22" Type="http://schemas.microsoft.com/office/2007/relationships/hdphoto" Target="../media/hdphoto10.wdp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13" Type="http://schemas.openxmlformats.org/officeDocument/2006/relationships/image" Target="../media/image22.png"/><Relationship Id="rId18" Type="http://schemas.microsoft.com/office/2007/relationships/hdphoto" Target="../media/hdphoto9.wdp"/><Relationship Id="rId3" Type="http://schemas.microsoft.com/office/2007/relationships/media" Target="../media/media14.m4a"/><Relationship Id="rId21" Type="http://schemas.openxmlformats.org/officeDocument/2006/relationships/image" Target="../media/image9.png"/><Relationship Id="rId7" Type="http://schemas.openxmlformats.org/officeDocument/2006/relationships/image" Target="../media/image29.png"/><Relationship Id="rId12" Type="http://schemas.microsoft.com/office/2007/relationships/hdphoto" Target="../media/hdphoto14.wdp"/><Relationship Id="rId17" Type="http://schemas.openxmlformats.org/officeDocument/2006/relationships/image" Target="../media/image26.png"/><Relationship Id="rId2" Type="http://schemas.openxmlformats.org/officeDocument/2006/relationships/audio" Target="../media/media3.m4a"/><Relationship Id="rId16" Type="http://schemas.microsoft.com/office/2007/relationships/hdphoto" Target="../media/hdphoto15.wdp"/><Relationship Id="rId20" Type="http://schemas.microsoft.com/office/2007/relationships/hdphoto" Target="../media/hdphoto10.wdp"/><Relationship Id="rId1" Type="http://schemas.microsoft.com/office/2007/relationships/media" Target="../media/media3.m4a"/><Relationship Id="rId6" Type="http://schemas.openxmlformats.org/officeDocument/2006/relationships/image" Target="../media/image7.png"/><Relationship Id="rId11" Type="http://schemas.openxmlformats.org/officeDocument/2006/relationships/image" Target="../media/image31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32.png"/><Relationship Id="rId10" Type="http://schemas.microsoft.com/office/2007/relationships/hdphoto" Target="../media/hdphoto13.wdp"/><Relationship Id="rId19" Type="http://schemas.openxmlformats.org/officeDocument/2006/relationships/image" Target="../media/image27.png"/><Relationship Id="rId4" Type="http://schemas.openxmlformats.org/officeDocument/2006/relationships/audio" Target="../media/media14.m4a"/><Relationship Id="rId9" Type="http://schemas.openxmlformats.org/officeDocument/2006/relationships/image" Target="../media/image30.png"/><Relationship Id="rId14" Type="http://schemas.microsoft.com/office/2007/relationships/hdphoto" Target="../media/hdphoto5.wdp"/><Relationship Id="rId22" Type="http://schemas.microsoft.com/office/2007/relationships/hdphoto" Target="../media/hdphoto2.wdp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24.png"/><Relationship Id="rId18" Type="http://schemas.microsoft.com/office/2007/relationships/hdphoto" Target="../media/hdphoto9.wdp"/><Relationship Id="rId3" Type="http://schemas.microsoft.com/office/2007/relationships/media" Target="../media/media14.m4a"/><Relationship Id="rId21" Type="http://schemas.openxmlformats.org/officeDocument/2006/relationships/image" Target="../media/image9.png"/><Relationship Id="rId7" Type="http://schemas.openxmlformats.org/officeDocument/2006/relationships/slideLayout" Target="../slideLayouts/slideLayout7.xml"/><Relationship Id="rId12" Type="http://schemas.microsoft.com/office/2007/relationships/hdphoto" Target="../media/hdphoto14.wdp"/><Relationship Id="rId17" Type="http://schemas.openxmlformats.org/officeDocument/2006/relationships/image" Target="../media/image26.png"/><Relationship Id="rId2" Type="http://schemas.openxmlformats.org/officeDocument/2006/relationships/audio" Target="../media/media15.m4a"/><Relationship Id="rId16" Type="http://schemas.openxmlformats.org/officeDocument/2006/relationships/image" Target="../media/image34.jpeg"/><Relationship Id="rId20" Type="http://schemas.microsoft.com/office/2007/relationships/hdphoto" Target="../media/hdphoto10.wdp"/><Relationship Id="rId1" Type="http://schemas.microsoft.com/office/2007/relationships/media" Target="../media/media15.m4a"/><Relationship Id="rId6" Type="http://schemas.openxmlformats.org/officeDocument/2006/relationships/audio" Target="../media/media16.m4a"/><Relationship Id="rId11" Type="http://schemas.openxmlformats.org/officeDocument/2006/relationships/image" Target="../media/image31.png"/><Relationship Id="rId5" Type="http://schemas.microsoft.com/office/2007/relationships/media" Target="../media/media16.m4a"/><Relationship Id="rId15" Type="http://schemas.openxmlformats.org/officeDocument/2006/relationships/image" Target="../media/image33.jpeg"/><Relationship Id="rId10" Type="http://schemas.microsoft.com/office/2007/relationships/hdphoto" Target="../media/hdphoto8.wdp"/><Relationship Id="rId19" Type="http://schemas.openxmlformats.org/officeDocument/2006/relationships/image" Target="../media/image27.png"/><Relationship Id="rId4" Type="http://schemas.openxmlformats.org/officeDocument/2006/relationships/audio" Target="../media/media14.m4a"/><Relationship Id="rId9" Type="http://schemas.openxmlformats.org/officeDocument/2006/relationships/image" Target="../media/image25.png"/><Relationship Id="rId14" Type="http://schemas.microsoft.com/office/2007/relationships/hdphoto" Target="../media/hdphoto7.wdp"/><Relationship Id="rId22" Type="http://schemas.microsoft.com/office/2007/relationships/hdphoto" Target="../media/hdphoto2.wdp"/></Relationships>
</file>

<file path=ppt/slides/_rels/slide28.xml.rels><?xml version="1.0" encoding="UTF-8" standalone="yes"?>
<Relationships xmlns="http://schemas.openxmlformats.org/package/2006/relationships"><Relationship Id="rId8" Type="http://schemas.microsoft.com/office/2007/relationships/hdphoto" Target="../media/hdphoto18.wdp"/><Relationship Id="rId3" Type="http://schemas.openxmlformats.org/officeDocument/2006/relationships/image" Target="../media/image36.png"/><Relationship Id="rId7" Type="http://schemas.openxmlformats.org/officeDocument/2006/relationships/image" Target="../media/image38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Relationship Id="rId6" Type="http://schemas.microsoft.com/office/2007/relationships/hdphoto" Target="../media/hdphoto17.wdp"/><Relationship Id="rId11" Type="http://schemas.openxmlformats.org/officeDocument/2006/relationships/image" Target="../media/image40.jpeg"/><Relationship Id="rId5" Type="http://schemas.openxmlformats.org/officeDocument/2006/relationships/image" Target="../media/image37.png"/><Relationship Id="rId10" Type="http://schemas.microsoft.com/office/2007/relationships/hdphoto" Target="../media/hdphoto19.wdp"/><Relationship Id="rId4" Type="http://schemas.microsoft.com/office/2007/relationships/hdphoto" Target="../media/hdphoto16.wdp"/><Relationship Id="rId9" Type="http://schemas.openxmlformats.org/officeDocument/2006/relationships/image" Target="../media/image3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7.png"/><Relationship Id="rId4" Type="http://schemas.openxmlformats.org/officeDocument/2006/relationships/image" Target="../media/image41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7.png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microsoft.com/office/2007/relationships/hdphoto" Target="../media/hdphoto2.wdp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9.png"/><Relationship Id="rId5" Type="http://schemas.openxmlformats.org/officeDocument/2006/relationships/image" Target="../media/image7.png"/><Relationship Id="rId4" Type="http://schemas.openxmlformats.org/officeDocument/2006/relationships/audio" Target="../media/audio1.wav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Bộ hình nền &quot;Hoạt hình siêu dễ thương 2&quot; chất lượng cao cho Powerpoin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1E9F0DF-E26B-4C6D-93EE-1F216B3EE9AD}"/>
              </a:ext>
            </a:extLst>
          </p:cNvPr>
          <p:cNvSpPr/>
          <p:nvPr/>
        </p:nvSpPr>
        <p:spPr>
          <a:xfrm>
            <a:off x="2628899" y="484094"/>
            <a:ext cx="6934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PHÒNG GIÁO DỤC VÀ ĐÀO TẠO QUẬN LONG BIÊN</a:t>
            </a:r>
          </a:p>
          <a:p>
            <a:pPr algn="ctr"/>
            <a:r>
              <a:rPr 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TRƯỜNG MẦM </a:t>
            </a:r>
            <a:r>
              <a:rPr lang="en-US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NON HOA MỘC LAN</a:t>
            </a:r>
            <a:endParaRPr lang="en-US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00CF0B2-A076-47D9-BD45-5FA577B98514}"/>
              </a:ext>
            </a:extLst>
          </p:cNvPr>
          <p:cNvSpPr txBox="1"/>
          <p:nvPr/>
        </p:nvSpPr>
        <p:spPr>
          <a:xfrm>
            <a:off x="2326341" y="3029201"/>
            <a:ext cx="7543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 ĐỘNG LÀM QUEN VỚI TOÁN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0EB462B-D75A-4236-A52C-E6BBED5F109B}"/>
              </a:ext>
            </a:extLst>
          </p:cNvPr>
          <p:cNvSpPr txBox="1"/>
          <p:nvPr/>
        </p:nvSpPr>
        <p:spPr>
          <a:xfrm>
            <a:off x="2895599" y="3759516"/>
            <a:ext cx="6400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vuông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tam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giác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nhật</a:t>
            </a:r>
            <a:endParaRPr lang="en-US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E4AC1DE-35D3-41B2-877B-CD689CF2258E}"/>
              </a:ext>
            </a:extLst>
          </p:cNvPr>
          <p:cNvSpPr txBox="1"/>
          <p:nvPr/>
        </p:nvSpPr>
        <p:spPr>
          <a:xfrm>
            <a:off x="3523785" y="4797607"/>
            <a:ext cx="5174165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Lứa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endParaRPr lang="en-US" sz="2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24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C2</a:t>
            </a:r>
            <a:endParaRPr lang="en-US" sz="2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2023- 2024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D680ECB-93AB-9346-4187-D21AA45445C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39503" y="1416650"/>
            <a:ext cx="1331635" cy="1278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648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Block Arc 37">
            <a:extLst>
              <a:ext uri="{FF2B5EF4-FFF2-40B4-BE49-F238E27FC236}">
                <a16:creationId xmlns:a16="http://schemas.microsoft.com/office/drawing/2014/main" id="{A764C9CF-013B-49B9-931E-CC5DC8518C5F}"/>
              </a:ext>
            </a:extLst>
          </p:cNvPr>
          <p:cNvSpPr/>
          <p:nvPr/>
        </p:nvSpPr>
        <p:spPr>
          <a:xfrm rot="16200000">
            <a:off x="2914279" y="1319949"/>
            <a:ext cx="2875296" cy="3000159"/>
          </a:xfrm>
          <a:prstGeom prst="blockArc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9" name="Block Arc 38">
            <a:extLst>
              <a:ext uri="{FF2B5EF4-FFF2-40B4-BE49-F238E27FC236}">
                <a16:creationId xmlns:a16="http://schemas.microsoft.com/office/drawing/2014/main" id="{F7650C92-5D04-4446-A785-C627A191F8F5}"/>
              </a:ext>
            </a:extLst>
          </p:cNvPr>
          <p:cNvSpPr/>
          <p:nvPr/>
        </p:nvSpPr>
        <p:spPr>
          <a:xfrm rot="5400000" flipH="1">
            <a:off x="2842397" y="1390453"/>
            <a:ext cx="2875295" cy="2859148"/>
          </a:xfrm>
          <a:prstGeom prst="blockArc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42CF293F-A505-4317-829B-150424756230}"/>
              </a:ext>
            </a:extLst>
          </p:cNvPr>
          <p:cNvSpPr/>
          <p:nvPr/>
        </p:nvSpPr>
        <p:spPr>
          <a:xfrm>
            <a:off x="2915666" y="1451034"/>
            <a:ext cx="2743200" cy="2743200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8752EA99-3121-4315-8CB1-F892EE08301B}"/>
              </a:ext>
            </a:extLst>
          </p:cNvPr>
          <p:cNvSpPr/>
          <p:nvPr/>
        </p:nvSpPr>
        <p:spPr>
          <a:xfrm>
            <a:off x="196805" y="387111"/>
            <a:ext cx="11798390" cy="749778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 sánh sự khác nhau của hình vuông và hình tròn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54FB7AD-479A-44E8-91CA-7225651226CE}"/>
              </a:ext>
            </a:extLst>
          </p:cNvPr>
          <p:cNvSpPr/>
          <p:nvPr/>
        </p:nvSpPr>
        <p:spPr>
          <a:xfrm>
            <a:off x="6533135" y="1451034"/>
            <a:ext cx="2743200" cy="27432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80ECC84-958C-4DF9-A75F-25999FE5EEA2}"/>
              </a:ext>
            </a:extLst>
          </p:cNvPr>
          <p:cNvSpPr/>
          <p:nvPr/>
        </p:nvSpPr>
        <p:spPr>
          <a:xfrm>
            <a:off x="1259457" y="4433977"/>
            <a:ext cx="9661586" cy="1038766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vi-VN"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tròn có đường bao cong, lăn được còn H</a:t>
            </a:r>
            <a:r>
              <a:rPr lang="en-US"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ì</a:t>
            </a:r>
            <a:r>
              <a:rPr lang="vi-VN"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 vuông có 4 cạnh 4 góc và không lăn được</a:t>
            </a:r>
            <a:r>
              <a:rPr lang="en-US"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7942BF33-575A-43BE-BC15-58B8636C5B97}"/>
              </a:ext>
            </a:extLst>
          </p:cNvPr>
          <p:cNvSpPr/>
          <p:nvPr/>
        </p:nvSpPr>
        <p:spPr>
          <a:xfrm>
            <a:off x="1259456" y="5698464"/>
            <a:ext cx="9661586" cy="1038765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Hình tròn có 3 góc còn hình vuông có 2 cạnh dài bằng nhau và 2 cạnh ngắn bằng nhau.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C53A4115-F507-4EE2-8D99-B9CF09B4BCC9}"/>
              </a:ext>
            </a:extLst>
          </p:cNvPr>
          <p:cNvGrpSpPr/>
          <p:nvPr/>
        </p:nvGrpSpPr>
        <p:grpSpPr>
          <a:xfrm>
            <a:off x="2908351" y="1454838"/>
            <a:ext cx="2743200" cy="2743200"/>
            <a:chOff x="3182149" y="2381250"/>
            <a:chExt cx="3657600" cy="3657600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0A908829-F028-4B77-84F2-8D47439BA11F}"/>
                </a:ext>
              </a:extLst>
            </p:cNvPr>
            <p:cNvSpPr/>
            <p:nvPr/>
          </p:nvSpPr>
          <p:spPr>
            <a:xfrm>
              <a:off x="3182149" y="2381250"/>
              <a:ext cx="3657600" cy="3657600"/>
            </a:xfrm>
            <a:prstGeom prst="ellipse">
              <a:avLst/>
            </a:prstGeom>
            <a:solidFill>
              <a:srgbClr val="00B050"/>
            </a:solidFill>
            <a:ln w="57150">
              <a:solidFill>
                <a:srgbClr val="00206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55CC16A0-5B48-48BB-9905-8B5A2AFF22A2}"/>
                </a:ext>
              </a:extLst>
            </p:cNvPr>
            <p:cNvCxnSpPr>
              <a:cxnSpLocks/>
              <a:stCxn id="18" idx="0"/>
            </p:cNvCxnSpPr>
            <p:nvPr/>
          </p:nvCxnSpPr>
          <p:spPr>
            <a:xfrm>
              <a:off x="5010949" y="2381250"/>
              <a:ext cx="0" cy="1828800"/>
            </a:xfrm>
            <a:prstGeom prst="line">
              <a:avLst/>
            </a:prstGeom>
            <a:ln w="571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1A719B7C-E4CC-4B56-80B2-5D7D0E26B4D5}"/>
              </a:ext>
            </a:extLst>
          </p:cNvPr>
          <p:cNvGrpSpPr/>
          <p:nvPr/>
        </p:nvGrpSpPr>
        <p:grpSpPr>
          <a:xfrm>
            <a:off x="6168933" y="1451036"/>
            <a:ext cx="378716" cy="2743200"/>
            <a:chOff x="6168933" y="1847849"/>
            <a:chExt cx="378716" cy="3657601"/>
          </a:xfrm>
        </p:grpSpPr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F19A9D7E-F3FA-44FD-A7D2-A35F186992BF}"/>
                </a:ext>
              </a:extLst>
            </p:cNvPr>
            <p:cNvCxnSpPr>
              <a:cxnSpLocks/>
            </p:cNvCxnSpPr>
            <p:nvPr/>
          </p:nvCxnSpPr>
          <p:spPr>
            <a:xfrm>
              <a:off x="6547649" y="1847849"/>
              <a:ext cx="0" cy="3657601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6464F3C1-9033-41D6-8D64-50A9A2D133BA}"/>
                </a:ext>
              </a:extLst>
            </p:cNvPr>
            <p:cNvSpPr txBox="1"/>
            <p:nvPr/>
          </p:nvSpPr>
          <p:spPr>
            <a:xfrm>
              <a:off x="6168933" y="3415039"/>
              <a:ext cx="36420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FA207E70-D6A7-4477-8C01-9B0569FCAAA4}"/>
              </a:ext>
            </a:extLst>
          </p:cNvPr>
          <p:cNvGrpSpPr/>
          <p:nvPr/>
        </p:nvGrpSpPr>
        <p:grpSpPr>
          <a:xfrm>
            <a:off x="6533134" y="4162133"/>
            <a:ext cx="2743200" cy="523220"/>
            <a:chOff x="6533134" y="5473347"/>
            <a:chExt cx="3657599" cy="523220"/>
          </a:xfrm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A15197FF-C060-4080-8F1E-948F6549BAB0}"/>
                </a:ext>
              </a:extLst>
            </p:cNvPr>
            <p:cNvCxnSpPr>
              <a:cxnSpLocks/>
            </p:cNvCxnSpPr>
            <p:nvPr/>
          </p:nvCxnSpPr>
          <p:spPr>
            <a:xfrm>
              <a:off x="6533134" y="5490936"/>
              <a:ext cx="3657599" cy="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BB8244F6-6D0F-4AED-964F-CC708542ABE5}"/>
                </a:ext>
              </a:extLst>
            </p:cNvPr>
            <p:cNvSpPr txBox="1"/>
            <p:nvPr/>
          </p:nvSpPr>
          <p:spPr>
            <a:xfrm>
              <a:off x="8179832" y="5473347"/>
              <a:ext cx="36420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50677600-3D5B-4C62-804E-6C75FEB9FF71}"/>
              </a:ext>
            </a:extLst>
          </p:cNvPr>
          <p:cNvGrpSpPr/>
          <p:nvPr/>
        </p:nvGrpSpPr>
        <p:grpSpPr>
          <a:xfrm>
            <a:off x="9261819" y="1451032"/>
            <a:ext cx="393232" cy="2743200"/>
            <a:chOff x="10176219" y="1847850"/>
            <a:chExt cx="393232" cy="3657600"/>
          </a:xfrm>
        </p:grpSpPr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82EEC2BB-B96D-487C-8218-30A43AA13F2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176219" y="1847850"/>
              <a:ext cx="0" cy="365760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45F69862-6703-46DB-9C29-4D9C9C3D0F5B}"/>
                </a:ext>
              </a:extLst>
            </p:cNvPr>
            <p:cNvSpPr txBox="1"/>
            <p:nvPr/>
          </p:nvSpPr>
          <p:spPr>
            <a:xfrm>
              <a:off x="10205249" y="3395082"/>
              <a:ext cx="36420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</a:p>
          </p:txBody>
        </p:sp>
      </p:grpSp>
      <p:sp>
        <p:nvSpPr>
          <p:cNvPr id="29" name="Right Triangle 28">
            <a:extLst>
              <a:ext uri="{FF2B5EF4-FFF2-40B4-BE49-F238E27FC236}">
                <a16:creationId xmlns:a16="http://schemas.microsoft.com/office/drawing/2014/main" id="{B8369B52-8CD9-48C5-84C2-78D1F8B21B9E}"/>
              </a:ext>
            </a:extLst>
          </p:cNvPr>
          <p:cNvSpPr/>
          <p:nvPr/>
        </p:nvSpPr>
        <p:spPr>
          <a:xfrm rot="5400000">
            <a:off x="6530572" y="1453313"/>
            <a:ext cx="640080" cy="640080"/>
          </a:xfrm>
          <a:prstGeom prst="rt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ight Triangle 29">
            <a:extLst>
              <a:ext uri="{FF2B5EF4-FFF2-40B4-BE49-F238E27FC236}">
                <a16:creationId xmlns:a16="http://schemas.microsoft.com/office/drawing/2014/main" id="{4D96195B-A754-447F-B080-E8D242798874}"/>
              </a:ext>
            </a:extLst>
          </p:cNvPr>
          <p:cNvSpPr/>
          <p:nvPr/>
        </p:nvSpPr>
        <p:spPr>
          <a:xfrm flipH="1">
            <a:off x="8621738" y="3554153"/>
            <a:ext cx="640080" cy="640080"/>
          </a:xfrm>
          <a:prstGeom prst="rt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ight Triangle 30">
            <a:extLst>
              <a:ext uri="{FF2B5EF4-FFF2-40B4-BE49-F238E27FC236}">
                <a16:creationId xmlns:a16="http://schemas.microsoft.com/office/drawing/2014/main" id="{0040743D-E0F6-4226-A26E-D87A13D6FFDD}"/>
              </a:ext>
            </a:extLst>
          </p:cNvPr>
          <p:cNvSpPr/>
          <p:nvPr/>
        </p:nvSpPr>
        <p:spPr>
          <a:xfrm>
            <a:off x="6530572" y="3568176"/>
            <a:ext cx="640080" cy="640080"/>
          </a:xfrm>
          <a:prstGeom prst="rt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ight Triangle 31">
            <a:extLst>
              <a:ext uri="{FF2B5EF4-FFF2-40B4-BE49-F238E27FC236}">
                <a16:creationId xmlns:a16="http://schemas.microsoft.com/office/drawing/2014/main" id="{C20F05F8-B093-4667-BBF5-F4C5F6040712}"/>
              </a:ext>
            </a:extLst>
          </p:cNvPr>
          <p:cNvSpPr/>
          <p:nvPr/>
        </p:nvSpPr>
        <p:spPr>
          <a:xfrm rot="16200000" flipH="1">
            <a:off x="8636251" y="1465548"/>
            <a:ext cx="640080" cy="640080"/>
          </a:xfrm>
          <a:prstGeom prst="rt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6D076FA0-0067-4F39-A5B9-B4A2E3E28524}"/>
              </a:ext>
            </a:extLst>
          </p:cNvPr>
          <p:cNvGrpSpPr/>
          <p:nvPr/>
        </p:nvGrpSpPr>
        <p:grpSpPr>
          <a:xfrm>
            <a:off x="6533135" y="942328"/>
            <a:ext cx="2743200" cy="523220"/>
            <a:chOff x="6533135" y="1339144"/>
            <a:chExt cx="3657598" cy="523220"/>
          </a:xfrm>
        </p:grpSpPr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20141FAD-C9D0-46E9-9039-53098E9B0CFD}"/>
                </a:ext>
              </a:extLst>
            </p:cNvPr>
            <p:cNvCxnSpPr/>
            <p:nvPr/>
          </p:nvCxnSpPr>
          <p:spPr>
            <a:xfrm flipH="1">
              <a:off x="6533135" y="1862364"/>
              <a:ext cx="3657598" cy="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9AB4D394-8459-442A-AFB0-98EA8F0CEB13}"/>
                </a:ext>
              </a:extLst>
            </p:cNvPr>
            <p:cNvSpPr txBox="1"/>
            <p:nvPr/>
          </p:nvSpPr>
          <p:spPr>
            <a:xfrm>
              <a:off x="8179832" y="1339144"/>
              <a:ext cx="36420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pic>
        <p:nvPicPr>
          <p:cNvPr id="36" name="Picture 2" descr="Arrow, Three Dimensional Arrow, Vector Arrow PNG and Vector with ...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41F69A2-6E1C-4957-AD49-0A7B135969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6615" y1="53468" x2="71538" y2="68680"/>
                        <a14:foregroundMark x1="55538" y1="77629" x2="63538" y2="77629"/>
                        <a14:foregroundMark x1="63538" y1="77629" x2="73538" y2="74720"/>
                        <a14:foregroundMark x1="73538" y1="74720" x2="83231" y2="66443"/>
                        <a14:foregroundMark x1="80462" y1="63758" x2="70923" y2="63758"/>
                        <a14:foregroundMark x1="70923" y1="63758" x2="64769" y2="67785"/>
                        <a14:foregroundMark x1="66923" y1="67785" x2="66923" y2="67785"/>
                        <a14:foregroundMark x1="67231" y1="67785" x2="54000" y2="53468"/>
                        <a14:foregroundMark x1="60769" y1="67785" x2="60462" y2="69128"/>
                        <a14:foregroundMark x1="73692" y1="68680" x2="56154" y2="76734"/>
                        <a14:foregroundMark x1="77385" y1="69128" x2="72462" y2="70470"/>
                        <a14:foregroundMark x1="57077" y1="77629" x2="58000" y2="74944"/>
                        <a14:foregroundMark x1="54923" y1="77181" x2="54923" y2="771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702" t="18233" r="11846" b="18380"/>
          <a:stretch/>
        </p:blipFill>
        <p:spPr bwMode="auto">
          <a:xfrm>
            <a:off x="11153100" y="6134362"/>
            <a:ext cx="924600" cy="5640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0123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5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6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6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8" presetClass="emph" presetSubtype="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animRot by="21600000">
                                      <p:cBhvr>
                                        <p:cTn id="4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8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2" presetClass="entr" presetSubtype="2" fill="hold" nodeType="withEffect">
                                  <p:stCondLst>
                                    <p:cond delay="102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1" fill="hold" nodeType="withEffect">
                                  <p:stCondLst>
                                    <p:cond delay="11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nodeType="withEffect">
                                  <p:stCondLst>
                                    <p:cond delay="1325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4" fill="hold" nodeType="withEffect">
                                  <p:stCondLst>
                                    <p:cond delay="1525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1725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172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17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17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nodeType="withEffect">
                                  <p:stCondLst>
                                    <p:cond delay="19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nodeType="withEffect">
                                  <p:stCondLst>
                                    <p:cond delay="19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xit" presetSubtype="0" fill="hold" nodeType="withEffect">
                                  <p:stCondLst>
                                    <p:cond delay="19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nodeType="withEffect">
                                  <p:stCondLst>
                                    <p:cond delay="19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grpId="1" nodeType="withEffect">
                                  <p:stCondLst>
                                    <p:cond delay="19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xit" presetSubtype="0" fill="hold" grpId="1" nodeType="withEffect">
                                  <p:stCondLst>
                                    <p:cond delay="19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grpId="1" nodeType="withEffect">
                                  <p:stCondLst>
                                    <p:cond delay="19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grpId="1" nodeType="withEffect">
                                  <p:stCondLst>
                                    <p:cond delay="19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32" presetClass="emph" presetSubtype="0" repeatCount="3000" fill="hold" grpId="0" nodeType="withEffect">
                                  <p:stCondLst>
                                    <p:cond delay="19250"/>
                                  </p:stCondLst>
                                  <p:childTnLst>
                                    <p:animRot by="120000">
                                      <p:cBhvr>
                                        <p:cTn id="9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38" grpId="0" animBg="1"/>
      <p:bldP spid="38" grpId="1" animBg="1"/>
      <p:bldP spid="39" grpId="0" animBg="1"/>
      <p:bldP spid="39" grpId="1" animBg="1"/>
      <p:bldP spid="8" grpId="0" animBg="1"/>
      <p:bldP spid="4" grpId="0" animBg="1"/>
      <p:bldP spid="4" grpId="1" animBg="1"/>
      <p:bldP spid="9" grpId="0" animBg="1"/>
      <p:bldP spid="9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Sai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200341" y="3777680"/>
            <a:ext cx="609600" cy="609600"/>
          </a:xfrm>
          <a:prstGeom prst="rect">
            <a:avLst/>
          </a:prstGeom>
        </p:spPr>
      </p:pic>
      <p:sp>
        <p:nvSpPr>
          <p:cNvPr id="4" name="Isosceles Triangle 3"/>
          <p:cNvSpPr/>
          <p:nvPr/>
        </p:nvSpPr>
        <p:spPr>
          <a:xfrm>
            <a:off x="6612086" y="1532786"/>
            <a:ext cx="4571578" cy="3983715"/>
          </a:xfrm>
          <a:prstGeom prst="triangl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98781" y="342665"/>
            <a:ext cx="641393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>
                <a:solidFill>
                  <a:srgbClr val="A51B8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b="1" dirty="0">
                <a:solidFill>
                  <a:srgbClr val="A51B8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4000" b="1" dirty="0" err="1">
                <a:solidFill>
                  <a:srgbClr val="A51B8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4000" b="1" dirty="0">
                <a:solidFill>
                  <a:srgbClr val="A51B8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A51B8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1" dirty="0">
                <a:solidFill>
                  <a:srgbClr val="A51B8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A51B8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4000" b="1" dirty="0">
                <a:solidFill>
                  <a:srgbClr val="A51B8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A51B8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4000" b="1" dirty="0">
                <a:solidFill>
                  <a:srgbClr val="A51B8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125014" y="117197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cxnSp>
        <p:nvCxnSpPr>
          <p:cNvPr id="8" name="Straight Connector 7"/>
          <p:cNvCxnSpPr>
            <a:endCxn id="4" idx="2"/>
          </p:cNvCxnSpPr>
          <p:nvPr/>
        </p:nvCxnSpPr>
        <p:spPr>
          <a:xfrm flipH="1">
            <a:off x="6612086" y="1511652"/>
            <a:ext cx="2294429" cy="4004849"/>
          </a:xfrm>
          <a:prstGeom prst="line">
            <a:avLst/>
          </a:prstGeom>
          <a:ln w="76200">
            <a:solidFill>
              <a:srgbClr val="FF33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5" name="Straight Connector 14"/>
          <p:cNvCxnSpPr>
            <a:stCxn id="4" idx="0"/>
          </p:cNvCxnSpPr>
          <p:nvPr/>
        </p:nvCxnSpPr>
        <p:spPr>
          <a:xfrm>
            <a:off x="8897875" y="1532786"/>
            <a:ext cx="2297303" cy="3973147"/>
          </a:xfrm>
          <a:prstGeom prst="line">
            <a:avLst/>
          </a:prstGeom>
          <a:ln w="76200">
            <a:solidFill>
              <a:srgbClr val="FF33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0" name="Straight Connector 19"/>
          <p:cNvCxnSpPr>
            <a:stCxn id="4" idx="2"/>
            <a:endCxn id="4" idx="4"/>
          </p:cNvCxnSpPr>
          <p:nvPr/>
        </p:nvCxnSpPr>
        <p:spPr>
          <a:xfrm>
            <a:off x="6612086" y="5516501"/>
            <a:ext cx="4571578" cy="0"/>
          </a:xfrm>
          <a:prstGeom prst="line">
            <a:avLst/>
          </a:prstGeom>
          <a:ln w="76200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D819F100-C348-4476-8E84-C034B8C77337}"/>
              </a:ext>
            </a:extLst>
          </p:cNvPr>
          <p:cNvSpPr/>
          <p:nvPr/>
        </p:nvSpPr>
        <p:spPr>
          <a:xfrm>
            <a:off x="1339078" y="1924050"/>
            <a:ext cx="3981450" cy="990994"/>
          </a:xfrm>
          <a:prstGeom prst="roundRect">
            <a:avLst/>
          </a:prstGeom>
          <a:ln w="5715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cạnh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F6F95400-ED6B-4986-989A-B5BD99F5C284}"/>
              </a:ext>
            </a:extLst>
          </p:cNvPr>
          <p:cNvSpPr/>
          <p:nvPr/>
        </p:nvSpPr>
        <p:spPr>
          <a:xfrm>
            <a:off x="1339078" y="3313978"/>
            <a:ext cx="3981450" cy="990994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5715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cạnh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B1930D43-74CD-434C-8B7E-84B04A2EB452}"/>
              </a:ext>
            </a:extLst>
          </p:cNvPr>
          <p:cNvSpPr/>
          <p:nvPr/>
        </p:nvSpPr>
        <p:spPr>
          <a:xfrm>
            <a:off x="1339078" y="4703905"/>
            <a:ext cx="3981450" cy="990994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 w="5715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cạnh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B836AC3-5014-4C9C-88A5-D264A68C5916}"/>
              </a:ext>
            </a:extLst>
          </p:cNvPr>
          <p:cNvSpPr/>
          <p:nvPr/>
        </p:nvSpPr>
        <p:spPr>
          <a:xfrm>
            <a:off x="7248066" y="2835123"/>
            <a:ext cx="46679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4400">
              <a:solidFill>
                <a:srgbClr val="FF0000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FD239DD-C4A9-4446-8A1B-42EB2F81E751}"/>
              </a:ext>
            </a:extLst>
          </p:cNvPr>
          <p:cNvSpPr/>
          <p:nvPr/>
        </p:nvSpPr>
        <p:spPr>
          <a:xfrm>
            <a:off x="8645757" y="5442836"/>
            <a:ext cx="46679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4400">
              <a:solidFill>
                <a:srgbClr val="FF0000"/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DB8032F-BC3C-453A-8847-9D5F386CAEDF}"/>
              </a:ext>
            </a:extLst>
          </p:cNvPr>
          <p:cNvSpPr/>
          <p:nvPr/>
        </p:nvSpPr>
        <p:spPr>
          <a:xfrm>
            <a:off x="9976988" y="2755202"/>
            <a:ext cx="46679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4400">
              <a:solidFill>
                <a:srgbClr val="FF0000"/>
              </a:solidFill>
            </a:endParaRPr>
          </a:p>
        </p:txBody>
      </p:sp>
      <p:pic>
        <p:nvPicPr>
          <p:cNvPr id="18" name="Picture 2" descr="Arrow, Three Dimensional Arrow, Vector Arrow PNG and Vector with ...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06CFA5BC-409C-4ABB-ADB3-5E64743473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46615" y1="53468" x2="71538" y2="68680"/>
                        <a14:foregroundMark x1="55538" y1="77629" x2="63538" y2="77629"/>
                        <a14:foregroundMark x1="63538" y1="77629" x2="73538" y2="74720"/>
                        <a14:foregroundMark x1="73538" y1="74720" x2="83231" y2="66443"/>
                        <a14:foregroundMark x1="80462" y1="63758" x2="70923" y2="63758"/>
                        <a14:foregroundMark x1="70923" y1="63758" x2="64769" y2="67785"/>
                        <a14:foregroundMark x1="66923" y1="67785" x2="66923" y2="67785"/>
                        <a14:foregroundMark x1="67231" y1="67785" x2="54000" y2="53468"/>
                        <a14:foregroundMark x1="60769" y1="67785" x2="60462" y2="69128"/>
                        <a14:foregroundMark x1="73692" y1="68680" x2="56154" y2="76734"/>
                        <a14:foregroundMark x1="77385" y1="69128" x2="72462" y2="70470"/>
                        <a14:foregroundMark x1="57077" y1="77629" x2="58000" y2="74944"/>
                        <a14:foregroundMark x1="54923" y1="77181" x2="54923" y2="771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702" t="18233" r="11846" b="18380"/>
          <a:stretch/>
        </p:blipFill>
        <p:spPr bwMode="auto">
          <a:xfrm>
            <a:off x="11153100" y="6134362"/>
            <a:ext cx="924600" cy="5640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9216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1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mph" presetSubtype="0" repeatCount="4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323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4" presetID="32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2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16" grpId="0" animBg="1"/>
      <p:bldP spid="16" grpId="1" animBg="1"/>
      <p:bldP spid="17" grpId="0" animBg="1"/>
      <p:bldP spid="17" grpId="1" animBg="1"/>
      <p:bldP spid="14" grpId="0"/>
      <p:bldP spid="19" grpId="0"/>
      <p:bldP spid="2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sosceles Triangle 3"/>
          <p:cNvSpPr/>
          <p:nvPr/>
        </p:nvSpPr>
        <p:spPr>
          <a:xfrm>
            <a:off x="6708143" y="1313845"/>
            <a:ext cx="4571578" cy="3983715"/>
          </a:xfrm>
          <a:prstGeom prst="triangl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98781" y="342665"/>
            <a:ext cx="770435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>
                <a:solidFill>
                  <a:srgbClr val="A51B8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b="1" dirty="0">
                <a:solidFill>
                  <a:srgbClr val="A51B8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4000" b="1" dirty="0" err="1">
                <a:solidFill>
                  <a:srgbClr val="A51B8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4000" b="1" dirty="0">
                <a:solidFill>
                  <a:srgbClr val="A51B8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A51B8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1" dirty="0">
                <a:solidFill>
                  <a:srgbClr val="A51B8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A51B8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lăn</a:t>
            </a:r>
            <a:r>
              <a:rPr lang="en-US" sz="4000" b="1" dirty="0">
                <a:solidFill>
                  <a:srgbClr val="A51B8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A51B8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000" b="1" dirty="0">
                <a:solidFill>
                  <a:srgbClr val="A51B8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A51B8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000" b="1" dirty="0">
                <a:solidFill>
                  <a:srgbClr val="A51B8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579CEF5E-B0A3-4EFE-88E4-D43C1C2E5FDC}"/>
              </a:ext>
            </a:extLst>
          </p:cNvPr>
          <p:cNvSpPr/>
          <p:nvPr/>
        </p:nvSpPr>
        <p:spPr>
          <a:xfrm>
            <a:off x="1254597" y="2285841"/>
            <a:ext cx="3981450" cy="990994"/>
          </a:xfrm>
          <a:prstGeom prst="roundRect">
            <a:avLst/>
          </a:prstGeom>
          <a:ln w="5715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Có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778DDE24-5AC3-4B0E-A4D0-5A66FD5F8174}"/>
              </a:ext>
            </a:extLst>
          </p:cNvPr>
          <p:cNvSpPr/>
          <p:nvPr/>
        </p:nvSpPr>
        <p:spPr>
          <a:xfrm>
            <a:off x="1254597" y="3675769"/>
            <a:ext cx="3981450" cy="990994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5715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Không</a:t>
            </a:r>
          </a:p>
        </p:txBody>
      </p:sp>
      <p:pic>
        <p:nvPicPr>
          <p:cNvPr id="11" name="Picture 2" descr="Arrow, Three Dimensional Arrow, Vector Arrow PNG and Vector with ...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A5EB8FE-CC7F-4C53-8E3E-36C70C582E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6615" y1="53468" x2="71538" y2="68680"/>
                        <a14:foregroundMark x1="55538" y1="77629" x2="63538" y2="77629"/>
                        <a14:foregroundMark x1="63538" y1="77629" x2="73538" y2="74720"/>
                        <a14:foregroundMark x1="73538" y1="74720" x2="83231" y2="66443"/>
                        <a14:foregroundMark x1="80462" y1="63758" x2="70923" y2="63758"/>
                        <a14:foregroundMark x1="70923" y1="63758" x2="64769" y2="67785"/>
                        <a14:foregroundMark x1="66923" y1="67785" x2="66923" y2="67785"/>
                        <a14:foregroundMark x1="67231" y1="67785" x2="54000" y2="53468"/>
                        <a14:foregroundMark x1="60769" y1="67785" x2="60462" y2="69128"/>
                        <a14:foregroundMark x1="73692" y1="68680" x2="56154" y2="76734"/>
                        <a14:foregroundMark x1="77385" y1="69128" x2="72462" y2="70470"/>
                        <a14:foregroundMark x1="57077" y1="77629" x2="58000" y2="74944"/>
                        <a14:foregroundMark x1="54923" y1="77181" x2="54923" y2="771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702" t="18233" r="11846" b="18380"/>
          <a:stretch/>
        </p:blipFill>
        <p:spPr bwMode="auto">
          <a:xfrm>
            <a:off x="11153100" y="6134362"/>
            <a:ext cx="924600" cy="5640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6740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repeatCount="4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4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2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4" grpId="0" animBg="1"/>
      <p:bldP spid="9" grpId="0" animBg="1"/>
      <p:bldP spid="9" grpId="1" animBg="1"/>
      <p:bldP spid="10" grpId="0" animBg="1"/>
      <p:bldP spid="10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98781" y="342665"/>
            <a:ext cx="846097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solidFill>
                  <a:srgbClr val="A51B8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 sao hình tam giác không lăn đ</a:t>
            </a:r>
            <a:r>
              <a:rPr lang="vi-VN" sz="4000" b="1">
                <a:solidFill>
                  <a:srgbClr val="A51B8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4000" b="1">
                <a:solidFill>
                  <a:srgbClr val="A51B8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ợc?</a:t>
            </a:r>
            <a:endParaRPr lang="en-US" sz="4000" b="1" dirty="0">
              <a:solidFill>
                <a:srgbClr val="A51B8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FE2134E-B3CC-4E77-BE6E-9C4E310D9EF9}"/>
              </a:ext>
            </a:extLst>
          </p:cNvPr>
          <p:cNvCxnSpPr/>
          <p:nvPr/>
        </p:nvCxnSpPr>
        <p:spPr>
          <a:xfrm flipH="1">
            <a:off x="6612086" y="1511652"/>
            <a:ext cx="2294429" cy="4004849"/>
          </a:xfrm>
          <a:prstGeom prst="line">
            <a:avLst/>
          </a:prstGeom>
          <a:ln w="76200">
            <a:solidFill>
              <a:srgbClr val="FF33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19E8482-8148-4B8E-A3EF-C79BAE9E423D}"/>
              </a:ext>
            </a:extLst>
          </p:cNvPr>
          <p:cNvCxnSpPr/>
          <p:nvPr/>
        </p:nvCxnSpPr>
        <p:spPr>
          <a:xfrm>
            <a:off x="8897875" y="1532786"/>
            <a:ext cx="2297303" cy="3973147"/>
          </a:xfrm>
          <a:prstGeom prst="line">
            <a:avLst/>
          </a:prstGeom>
          <a:ln w="76200">
            <a:solidFill>
              <a:srgbClr val="FF33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7E035BC-16F1-48B6-A0EE-97A01EE315DD}"/>
              </a:ext>
            </a:extLst>
          </p:cNvPr>
          <p:cNvCxnSpPr/>
          <p:nvPr/>
        </p:nvCxnSpPr>
        <p:spPr>
          <a:xfrm>
            <a:off x="6612086" y="5516501"/>
            <a:ext cx="4571578" cy="0"/>
          </a:xfrm>
          <a:prstGeom prst="line">
            <a:avLst/>
          </a:prstGeom>
          <a:ln w="76200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F79C1E88-6A31-4872-BF93-1FE2B21D84EC}"/>
              </a:ext>
            </a:extLst>
          </p:cNvPr>
          <p:cNvSpPr/>
          <p:nvPr/>
        </p:nvSpPr>
        <p:spPr>
          <a:xfrm>
            <a:off x="7248066" y="2835123"/>
            <a:ext cx="46679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4400">
              <a:solidFill>
                <a:srgbClr val="FF0000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D8019B7-5796-472B-B146-0D0C6158CE84}"/>
              </a:ext>
            </a:extLst>
          </p:cNvPr>
          <p:cNvSpPr/>
          <p:nvPr/>
        </p:nvSpPr>
        <p:spPr>
          <a:xfrm>
            <a:off x="8645757" y="5442836"/>
            <a:ext cx="46679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4400">
              <a:solidFill>
                <a:srgbClr val="FF0000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DDCB6C0-5213-43A7-BBE7-59EB552DC50B}"/>
              </a:ext>
            </a:extLst>
          </p:cNvPr>
          <p:cNvSpPr/>
          <p:nvPr/>
        </p:nvSpPr>
        <p:spPr>
          <a:xfrm>
            <a:off x="9976988" y="2755202"/>
            <a:ext cx="46679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4400">
              <a:solidFill>
                <a:srgbClr val="FF0000"/>
              </a:solidFill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C352154E-02D8-4858-AC9D-D9B1A6ED70D4}"/>
              </a:ext>
            </a:extLst>
          </p:cNvPr>
          <p:cNvSpPr/>
          <p:nvPr/>
        </p:nvSpPr>
        <p:spPr>
          <a:xfrm>
            <a:off x="787088" y="2292532"/>
            <a:ext cx="5012853" cy="990994"/>
          </a:xfrm>
          <a:prstGeom prst="roundRect">
            <a:avLst/>
          </a:prstGeom>
          <a:ln w="5715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Có cạnh – có góc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22708249-CD82-422C-B5E4-F83D6D49CB23}"/>
              </a:ext>
            </a:extLst>
          </p:cNvPr>
          <p:cNvSpPr/>
          <p:nvPr/>
        </p:nvSpPr>
        <p:spPr>
          <a:xfrm>
            <a:off x="787090" y="4010084"/>
            <a:ext cx="5012852" cy="990994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5715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Có đường bao cong</a:t>
            </a:r>
          </a:p>
        </p:txBody>
      </p:sp>
      <p:sp>
        <p:nvSpPr>
          <p:cNvPr id="3" name="Isosceles Triangle 2">
            <a:extLst>
              <a:ext uri="{FF2B5EF4-FFF2-40B4-BE49-F238E27FC236}">
                <a16:creationId xmlns:a16="http://schemas.microsoft.com/office/drawing/2014/main" id="{901C86AA-6AFD-480E-8B75-DB9D5326400F}"/>
              </a:ext>
            </a:extLst>
          </p:cNvPr>
          <p:cNvSpPr/>
          <p:nvPr/>
        </p:nvSpPr>
        <p:spPr>
          <a:xfrm rot="14398863">
            <a:off x="6610184" y="5110776"/>
            <a:ext cx="532923" cy="508013"/>
          </a:xfrm>
          <a:prstGeom prst="triangl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Isosceles Triangle 16">
            <a:extLst>
              <a:ext uri="{FF2B5EF4-FFF2-40B4-BE49-F238E27FC236}">
                <a16:creationId xmlns:a16="http://schemas.microsoft.com/office/drawing/2014/main" id="{2C7B9362-C5F1-4753-A321-C9F002C22A86}"/>
              </a:ext>
            </a:extLst>
          </p:cNvPr>
          <p:cNvSpPr/>
          <p:nvPr/>
        </p:nvSpPr>
        <p:spPr>
          <a:xfrm>
            <a:off x="8631413" y="1551386"/>
            <a:ext cx="532923" cy="508013"/>
          </a:xfrm>
          <a:prstGeom prst="triangl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Isosceles Triangle 17">
            <a:extLst>
              <a:ext uri="{FF2B5EF4-FFF2-40B4-BE49-F238E27FC236}">
                <a16:creationId xmlns:a16="http://schemas.microsoft.com/office/drawing/2014/main" id="{75D1A8F2-4DB4-4728-B889-A8120EAB22E3}"/>
              </a:ext>
            </a:extLst>
          </p:cNvPr>
          <p:cNvSpPr/>
          <p:nvPr/>
        </p:nvSpPr>
        <p:spPr>
          <a:xfrm rot="7055439">
            <a:off x="10686270" y="5110775"/>
            <a:ext cx="532923" cy="508013"/>
          </a:xfrm>
          <a:prstGeom prst="triangl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" descr="Arrow, Three Dimensional Arrow, Vector Arrow PNG and Vector with ...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C3DFB987-19FD-4469-89D3-BB667E7A27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6615" y1="53468" x2="71538" y2="68680"/>
                        <a14:foregroundMark x1="55538" y1="77629" x2="63538" y2="77629"/>
                        <a14:foregroundMark x1="63538" y1="77629" x2="73538" y2="74720"/>
                        <a14:foregroundMark x1="73538" y1="74720" x2="83231" y2="66443"/>
                        <a14:foregroundMark x1="80462" y1="63758" x2="70923" y2="63758"/>
                        <a14:foregroundMark x1="70923" y1="63758" x2="64769" y2="67785"/>
                        <a14:foregroundMark x1="66923" y1="67785" x2="66923" y2="67785"/>
                        <a14:foregroundMark x1="67231" y1="67785" x2="54000" y2="53468"/>
                        <a14:foregroundMark x1="60769" y1="67785" x2="60462" y2="69128"/>
                        <a14:foregroundMark x1="73692" y1="68680" x2="56154" y2="76734"/>
                        <a14:foregroundMark x1="77385" y1="69128" x2="72462" y2="70470"/>
                        <a14:foregroundMark x1="57077" y1="77629" x2="58000" y2="74944"/>
                        <a14:foregroundMark x1="54923" y1="77181" x2="54923" y2="771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702" t="18233" r="11846" b="18380"/>
          <a:stretch/>
        </p:blipFill>
        <p:spPr bwMode="auto">
          <a:xfrm>
            <a:off x="11153100" y="6134362"/>
            <a:ext cx="924600" cy="5640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3502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repeatCount="3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repeatCount="5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1" animBg="1"/>
      <p:bldP spid="14" grpId="2" animBg="1"/>
      <p:bldP spid="15" grpId="1" animBg="1"/>
      <p:bldP spid="15" grpId="2" animBg="1"/>
      <p:bldP spid="3" grpId="0" animBg="1"/>
      <p:bldP spid="17" grpId="0" animBg="1"/>
      <p:bldP spid="1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763106" y="1969478"/>
            <a:ext cx="5328138" cy="2708031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3944765" y="4818185"/>
            <a:ext cx="4964821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b="1" dirty="0" err="1">
                <a:solidFill>
                  <a:srgbClr val="A51B8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6000" b="1" dirty="0">
                <a:solidFill>
                  <a:srgbClr val="A51B8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A51B8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6000" b="1" dirty="0">
                <a:solidFill>
                  <a:srgbClr val="A51B8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A51B8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endParaRPr lang="en-US" sz="6000" b="1" dirty="0">
              <a:solidFill>
                <a:srgbClr val="A51B8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3763106" y="1951893"/>
            <a:ext cx="5328138" cy="0"/>
          </a:xfrm>
          <a:prstGeom prst="line">
            <a:avLst/>
          </a:prstGeom>
          <a:ln w="762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3763106" y="4659924"/>
            <a:ext cx="5328138" cy="0"/>
          </a:xfrm>
          <a:prstGeom prst="line">
            <a:avLst/>
          </a:prstGeom>
          <a:ln w="762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3749040" y="1896877"/>
            <a:ext cx="14066" cy="2818061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9077178" y="1896877"/>
            <a:ext cx="14066" cy="2818061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7" name="Right Triangle 16"/>
          <p:cNvSpPr/>
          <p:nvPr/>
        </p:nvSpPr>
        <p:spPr>
          <a:xfrm>
            <a:off x="3777172" y="4065311"/>
            <a:ext cx="572759" cy="594614"/>
          </a:xfrm>
          <a:prstGeom prst="rtTriangle">
            <a:avLst/>
          </a:prstGeom>
          <a:solidFill>
            <a:srgbClr val="FD5FF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Triangle 17"/>
          <p:cNvSpPr/>
          <p:nvPr/>
        </p:nvSpPr>
        <p:spPr>
          <a:xfrm rot="5400000">
            <a:off x="3801161" y="1940965"/>
            <a:ext cx="572759" cy="594614"/>
          </a:xfrm>
          <a:prstGeom prst="rtTriangle">
            <a:avLst/>
          </a:prstGeom>
          <a:solidFill>
            <a:srgbClr val="FD5FF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ight Triangle 18"/>
          <p:cNvSpPr/>
          <p:nvPr/>
        </p:nvSpPr>
        <p:spPr>
          <a:xfrm rot="16200000">
            <a:off x="8469001" y="4054383"/>
            <a:ext cx="572759" cy="594614"/>
          </a:xfrm>
          <a:prstGeom prst="rtTriangle">
            <a:avLst/>
          </a:prstGeom>
          <a:solidFill>
            <a:srgbClr val="FD5FF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ight Triangle 19"/>
          <p:cNvSpPr/>
          <p:nvPr/>
        </p:nvSpPr>
        <p:spPr>
          <a:xfrm rot="10800000">
            <a:off x="8455436" y="1983675"/>
            <a:ext cx="572759" cy="594614"/>
          </a:xfrm>
          <a:prstGeom prst="rtTriangle">
            <a:avLst/>
          </a:prstGeom>
          <a:solidFill>
            <a:srgbClr val="FD5FF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1B0CDB0-84D6-4199-BB3E-934597BA70D9}"/>
              </a:ext>
            </a:extLst>
          </p:cNvPr>
          <p:cNvSpPr txBox="1"/>
          <p:nvPr/>
        </p:nvSpPr>
        <p:spPr>
          <a:xfrm>
            <a:off x="3894115" y="930336"/>
            <a:ext cx="4403770" cy="48320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b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Ve vẻ vè ve</a:t>
            </a:r>
          </a:p>
          <a:p>
            <a:pPr algn="ctr"/>
            <a:r>
              <a:rPr lang="en-US" sz="4400" b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Nghe vè câu đố</a:t>
            </a:r>
          </a:p>
          <a:p>
            <a:pPr algn="ctr"/>
            <a:r>
              <a:rPr lang="en-US" sz="4400" b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Có hai cạnh dài</a:t>
            </a:r>
          </a:p>
          <a:p>
            <a:pPr algn="ctr"/>
            <a:r>
              <a:rPr lang="en-US" sz="4400" b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 hai cạnh ngắn</a:t>
            </a:r>
          </a:p>
          <a:p>
            <a:pPr algn="ctr"/>
            <a:r>
              <a:rPr lang="en-US" sz="4400" b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Xinh xắn làm sao</a:t>
            </a:r>
          </a:p>
          <a:p>
            <a:pPr algn="ctr"/>
            <a:r>
              <a:rPr lang="en-US" sz="4400" b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Bé đoán xem nào</a:t>
            </a:r>
          </a:p>
          <a:p>
            <a:pPr algn="ctr"/>
            <a:r>
              <a:rPr lang="en-US" sz="4400" b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Hình gì đó nhỉ?</a:t>
            </a:r>
          </a:p>
        </p:txBody>
      </p:sp>
    </p:spTree>
    <p:extLst>
      <p:ext uri="{BB962C8B-B14F-4D97-AF65-F5344CB8AC3E}">
        <p14:creationId xmlns:p14="http://schemas.microsoft.com/office/powerpoint/2010/main" val="1938219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16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1" nodeType="withEffect">
                                  <p:stCondLst>
                                    <p:cond delay="16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1" nodeType="withEffect">
                                  <p:stCondLst>
                                    <p:cond delay="16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16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16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1" nodeType="withEffect">
                                  <p:stCondLst>
                                    <p:cond delay="16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1" nodeType="withEffect">
                                  <p:stCondLst>
                                    <p:cond delay="16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17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grpId="0" nodeType="withEffect">
                                  <p:stCondLst>
                                    <p:cond delay="17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2" presetClass="entr" presetSubtype="8" fill="hold" nodeType="withEffect">
                                  <p:stCondLst>
                                    <p:cond delay="2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8" fill="hold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1" fill="hold" nodeType="withEffect">
                                  <p:stCondLst>
                                    <p:cond delay="24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1" fill="hold" nodeType="withEffect">
                                  <p:stCondLst>
                                    <p:cond delay="25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5" presetClass="exit" presetSubtype="10" fill="hold" nodeType="withEffect">
                                  <p:stCondLst>
                                    <p:cond delay="2600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7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5" presetClass="exit" presetSubtype="10" fill="hold" nodeType="withEffect">
                                  <p:stCondLst>
                                    <p:cond delay="2600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7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5" presetClass="exit" presetSubtype="10" fill="hold" nodeType="withEffect">
                                  <p:stCondLst>
                                    <p:cond delay="2600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7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5" presetClass="exit" presetSubtype="10" fill="hold" nodeType="withEffect">
                                  <p:stCondLst>
                                    <p:cond delay="2600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7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27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275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grpId="0" nodeType="withEffect">
                                  <p:stCondLst>
                                    <p:cond delay="28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grpId="0" nodeType="withEffect">
                                  <p:stCondLst>
                                    <p:cond delay="285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grpId="1" nodeType="withEffect">
                                  <p:stCondLst>
                                    <p:cond delay="29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grpId="1" nodeType="withEffect">
                                  <p:stCondLst>
                                    <p:cond delay="29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grpId="1" nodeType="withEffect">
                                  <p:stCondLst>
                                    <p:cond delay="29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grpId="1" nodeType="withEffect">
                                  <p:stCondLst>
                                    <p:cond delay="29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32" presetClass="emph" presetSubtype="0" fill="hold" grpId="1" nodeType="withEffect">
                                  <p:stCondLst>
                                    <p:cond delay="30000"/>
                                  </p:stCondLst>
                                  <p:childTnLst>
                                    <p:animRot by="120000">
                                      <p:cBhvr>
                                        <p:cTn id="10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3" grpId="0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14" grpId="0" uiExpand="1" build="allAtOnce"/>
      <p:bldP spid="14" grpId="1" build="allAtOnce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46340" y="8220"/>
            <a:ext cx="112678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que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" name="Straight Connector 4"/>
          <p:cNvCxnSpPr>
            <a:cxnSpLocks/>
          </p:cNvCxnSpPr>
          <p:nvPr/>
        </p:nvCxnSpPr>
        <p:spPr>
          <a:xfrm>
            <a:off x="6431900" y="2292252"/>
            <a:ext cx="5563672" cy="38636"/>
          </a:xfrm>
          <a:prstGeom prst="line">
            <a:avLst/>
          </a:prstGeom>
          <a:ln w="762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6" name="Straight Connector 5"/>
          <p:cNvCxnSpPr>
            <a:cxnSpLocks/>
          </p:cNvCxnSpPr>
          <p:nvPr/>
        </p:nvCxnSpPr>
        <p:spPr>
          <a:xfrm>
            <a:off x="6431900" y="5235073"/>
            <a:ext cx="5563672" cy="38636"/>
          </a:xfrm>
          <a:prstGeom prst="line">
            <a:avLst/>
          </a:prstGeom>
          <a:ln w="762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7" name="Straight Connector 6"/>
          <p:cNvCxnSpPr>
            <a:cxnSpLocks/>
          </p:cNvCxnSpPr>
          <p:nvPr/>
        </p:nvCxnSpPr>
        <p:spPr>
          <a:xfrm>
            <a:off x="342900" y="4041924"/>
            <a:ext cx="5563672" cy="38636"/>
          </a:xfrm>
          <a:prstGeom prst="line">
            <a:avLst/>
          </a:prstGeom>
          <a:ln w="762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8" name="Straight Connector 7"/>
          <p:cNvCxnSpPr>
            <a:cxnSpLocks/>
          </p:cNvCxnSpPr>
          <p:nvPr/>
        </p:nvCxnSpPr>
        <p:spPr>
          <a:xfrm>
            <a:off x="342900" y="2209153"/>
            <a:ext cx="5563672" cy="38636"/>
          </a:xfrm>
          <a:prstGeom prst="line">
            <a:avLst/>
          </a:prstGeom>
          <a:ln w="762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Straight Connector 9"/>
          <p:cNvCxnSpPr>
            <a:cxnSpLocks/>
          </p:cNvCxnSpPr>
          <p:nvPr/>
        </p:nvCxnSpPr>
        <p:spPr>
          <a:xfrm>
            <a:off x="6457121" y="2263274"/>
            <a:ext cx="12879" cy="3020093"/>
          </a:xfrm>
          <a:prstGeom prst="line">
            <a:avLst/>
          </a:prstGeom>
          <a:ln w="762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" name="Straight Connector 10"/>
          <p:cNvCxnSpPr>
            <a:cxnSpLocks/>
          </p:cNvCxnSpPr>
          <p:nvPr/>
        </p:nvCxnSpPr>
        <p:spPr>
          <a:xfrm>
            <a:off x="11989132" y="2292252"/>
            <a:ext cx="12879" cy="3020093"/>
          </a:xfrm>
          <a:prstGeom prst="line">
            <a:avLst/>
          </a:prstGeom>
          <a:ln w="762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/>
          <p:cNvCxnSpPr>
            <a:cxnSpLocks/>
          </p:cNvCxnSpPr>
          <p:nvPr/>
        </p:nvCxnSpPr>
        <p:spPr>
          <a:xfrm flipH="1">
            <a:off x="342900" y="2845834"/>
            <a:ext cx="3335628" cy="0"/>
          </a:xfrm>
          <a:prstGeom prst="line">
            <a:avLst/>
          </a:prstGeom>
          <a:ln w="762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8" name="Straight Connector 17"/>
          <p:cNvCxnSpPr>
            <a:cxnSpLocks/>
          </p:cNvCxnSpPr>
          <p:nvPr/>
        </p:nvCxnSpPr>
        <p:spPr>
          <a:xfrm flipH="1">
            <a:off x="342900" y="4678605"/>
            <a:ext cx="3335628" cy="0"/>
          </a:xfrm>
          <a:prstGeom prst="line">
            <a:avLst/>
          </a:prstGeom>
          <a:ln w="762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9" name="Straight Connector 18"/>
          <p:cNvCxnSpPr>
            <a:cxnSpLocks/>
          </p:cNvCxnSpPr>
          <p:nvPr/>
        </p:nvCxnSpPr>
        <p:spPr>
          <a:xfrm flipH="1" flipV="1">
            <a:off x="342900" y="5276652"/>
            <a:ext cx="2601530" cy="15149"/>
          </a:xfrm>
          <a:prstGeom prst="line">
            <a:avLst/>
          </a:prstGeom>
          <a:ln w="762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1" name="Straight Connector 20"/>
          <p:cNvCxnSpPr>
            <a:cxnSpLocks/>
          </p:cNvCxnSpPr>
          <p:nvPr/>
        </p:nvCxnSpPr>
        <p:spPr>
          <a:xfrm>
            <a:off x="342900" y="3443879"/>
            <a:ext cx="4895850" cy="0"/>
          </a:xfrm>
          <a:prstGeom prst="line">
            <a:avLst/>
          </a:prstGeom>
          <a:ln w="762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16" name="Picture 2" descr="Arrow, Three Dimensional Arrow, Vector Arrow PNG and Vector with ...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216437B1-CDEE-4C83-BC5C-34480CBA58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6615" y1="53468" x2="71538" y2="68680"/>
                        <a14:foregroundMark x1="55538" y1="77629" x2="63538" y2="77629"/>
                        <a14:foregroundMark x1="63538" y1="77629" x2="73538" y2="74720"/>
                        <a14:foregroundMark x1="73538" y1="74720" x2="83231" y2="66443"/>
                        <a14:foregroundMark x1="80462" y1="63758" x2="70923" y2="63758"/>
                        <a14:foregroundMark x1="70923" y1="63758" x2="64769" y2="67785"/>
                        <a14:foregroundMark x1="66923" y1="67785" x2="66923" y2="67785"/>
                        <a14:foregroundMark x1="67231" y1="67785" x2="54000" y2="53468"/>
                        <a14:foregroundMark x1="60769" y1="67785" x2="60462" y2="69128"/>
                        <a14:foregroundMark x1="73692" y1="68680" x2="56154" y2="76734"/>
                        <a14:foregroundMark x1="77385" y1="69128" x2="72462" y2="70470"/>
                        <a14:foregroundMark x1="57077" y1="77629" x2="58000" y2="74944"/>
                        <a14:foregroundMark x1="54923" y1="77181" x2="54923" y2="771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702" t="18233" r="11846" b="18380"/>
          <a:stretch/>
        </p:blipFill>
        <p:spPr bwMode="auto">
          <a:xfrm>
            <a:off x="11153100" y="6134362"/>
            <a:ext cx="924600" cy="5640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8812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Isosceles Triangle 4">
            <a:extLst>
              <a:ext uri="{FF2B5EF4-FFF2-40B4-BE49-F238E27FC236}">
                <a16:creationId xmlns:a16="http://schemas.microsoft.com/office/drawing/2014/main" id="{3BA69867-68A2-4C07-A48A-9200F200231D}"/>
              </a:ext>
            </a:extLst>
          </p:cNvPr>
          <p:cNvSpPr/>
          <p:nvPr/>
        </p:nvSpPr>
        <p:spPr>
          <a:xfrm>
            <a:off x="971551" y="1828799"/>
            <a:ext cx="4572000" cy="3657600"/>
          </a:xfrm>
          <a:prstGeom prst="triangl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53D3036-8409-4A49-83FC-11D48C701317}"/>
              </a:ext>
            </a:extLst>
          </p:cNvPr>
          <p:cNvSpPr/>
          <p:nvPr/>
        </p:nvSpPr>
        <p:spPr>
          <a:xfrm>
            <a:off x="6381750" y="1828799"/>
            <a:ext cx="5029200" cy="3657600"/>
          </a:xfrm>
          <a:prstGeom prst="rect">
            <a:avLst/>
          </a:prstGeom>
          <a:solidFill>
            <a:srgbClr val="FF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EAD71EC-A3AE-45F4-A0FE-9F3DA5719C78}"/>
              </a:ext>
            </a:extLst>
          </p:cNvPr>
          <p:cNvSpPr/>
          <p:nvPr/>
        </p:nvSpPr>
        <p:spPr>
          <a:xfrm>
            <a:off x="196805" y="387111"/>
            <a:ext cx="11798390" cy="749778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 sánh sự giống, khác nhau của hình tam giác và hình chữ nhật</a:t>
            </a:r>
          </a:p>
        </p:txBody>
      </p:sp>
    </p:spTree>
    <p:extLst>
      <p:ext uri="{BB962C8B-B14F-4D97-AF65-F5344CB8AC3E}">
        <p14:creationId xmlns:p14="http://schemas.microsoft.com/office/powerpoint/2010/main" val="3525614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EAD71EC-A3AE-45F4-A0FE-9F3DA5719C78}"/>
              </a:ext>
            </a:extLst>
          </p:cNvPr>
          <p:cNvSpPr/>
          <p:nvPr/>
        </p:nvSpPr>
        <p:spPr>
          <a:xfrm>
            <a:off x="196805" y="387111"/>
            <a:ext cx="11798390" cy="749778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 sánh sự giống nhau của hình tam giác và hình chữ nhật</a:t>
            </a:r>
          </a:p>
        </p:txBody>
      </p:sp>
      <p:sp>
        <p:nvSpPr>
          <p:cNvPr id="5" name="Isosceles Triangle 4">
            <a:extLst>
              <a:ext uri="{FF2B5EF4-FFF2-40B4-BE49-F238E27FC236}">
                <a16:creationId xmlns:a16="http://schemas.microsoft.com/office/drawing/2014/main" id="{3BA69867-68A2-4C07-A48A-9200F200231D}"/>
              </a:ext>
            </a:extLst>
          </p:cNvPr>
          <p:cNvSpPr/>
          <p:nvPr/>
        </p:nvSpPr>
        <p:spPr>
          <a:xfrm>
            <a:off x="1800226" y="1544155"/>
            <a:ext cx="3585521" cy="2912291"/>
          </a:xfrm>
          <a:prstGeom prst="triangl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53D3036-8409-4A49-83FC-11D48C701317}"/>
              </a:ext>
            </a:extLst>
          </p:cNvPr>
          <p:cNvSpPr/>
          <p:nvPr/>
        </p:nvSpPr>
        <p:spPr>
          <a:xfrm>
            <a:off x="6043092" y="1544155"/>
            <a:ext cx="3944073" cy="2912291"/>
          </a:xfrm>
          <a:prstGeom prst="rect">
            <a:avLst/>
          </a:prstGeom>
          <a:solidFill>
            <a:srgbClr val="FF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ACCC1F7-4FD5-40C2-841B-122C6498C283}"/>
              </a:ext>
            </a:extLst>
          </p:cNvPr>
          <p:cNvCxnSpPr>
            <a:cxnSpLocks/>
            <a:stCxn id="5" idx="0"/>
            <a:endCxn id="5" idx="2"/>
          </p:cNvCxnSpPr>
          <p:nvPr/>
        </p:nvCxnSpPr>
        <p:spPr>
          <a:xfrm flipH="1">
            <a:off x="1800226" y="1544155"/>
            <a:ext cx="1792761" cy="2912291"/>
          </a:xfrm>
          <a:prstGeom prst="line">
            <a:avLst/>
          </a:prstGeom>
          <a:ln w="76200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99C4359-D057-491B-8870-AEE95716AA1D}"/>
              </a:ext>
            </a:extLst>
          </p:cNvPr>
          <p:cNvCxnSpPr>
            <a:cxnSpLocks/>
            <a:stCxn id="5" idx="2"/>
            <a:endCxn id="5" idx="4"/>
          </p:cNvCxnSpPr>
          <p:nvPr/>
        </p:nvCxnSpPr>
        <p:spPr>
          <a:xfrm>
            <a:off x="1800226" y="4456446"/>
            <a:ext cx="3585521" cy="0"/>
          </a:xfrm>
          <a:prstGeom prst="line">
            <a:avLst/>
          </a:prstGeom>
          <a:ln w="76200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210DBF0-71B2-4E16-B1CD-87AD7ABFB329}"/>
              </a:ext>
            </a:extLst>
          </p:cNvPr>
          <p:cNvCxnSpPr>
            <a:cxnSpLocks/>
            <a:stCxn id="5" idx="0"/>
            <a:endCxn id="5" idx="4"/>
          </p:cNvCxnSpPr>
          <p:nvPr/>
        </p:nvCxnSpPr>
        <p:spPr>
          <a:xfrm>
            <a:off x="3592987" y="1544155"/>
            <a:ext cx="1792761" cy="2912291"/>
          </a:xfrm>
          <a:prstGeom prst="line">
            <a:avLst/>
          </a:prstGeom>
          <a:ln w="76200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A332476-A6E6-4909-9367-25EEF8B6E95B}"/>
              </a:ext>
            </a:extLst>
          </p:cNvPr>
          <p:cNvCxnSpPr>
            <a:cxnSpLocks/>
          </p:cNvCxnSpPr>
          <p:nvPr/>
        </p:nvCxnSpPr>
        <p:spPr>
          <a:xfrm flipH="1">
            <a:off x="6043092" y="1544155"/>
            <a:ext cx="3944074" cy="0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95293FD5-8551-4F81-84A4-1BFB3049181E}"/>
              </a:ext>
            </a:extLst>
          </p:cNvPr>
          <p:cNvCxnSpPr>
            <a:cxnSpLocks/>
          </p:cNvCxnSpPr>
          <p:nvPr/>
        </p:nvCxnSpPr>
        <p:spPr>
          <a:xfrm flipV="1">
            <a:off x="6043092" y="1544155"/>
            <a:ext cx="0" cy="2912292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CE25CA49-4DC4-45D8-AE52-B9681E660FAE}"/>
              </a:ext>
            </a:extLst>
          </p:cNvPr>
          <p:cNvCxnSpPr>
            <a:cxnSpLocks/>
          </p:cNvCxnSpPr>
          <p:nvPr/>
        </p:nvCxnSpPr>
        <p:spPr>
          <a:xfrm>
            <a:off x="6043091" y="4456446"/>
            <a:ext cx="3944074" cy="1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1525B7F1-358A-4594-B2BB-FDF8A53C1D66}"/>
              </a:ext>
            </a:extLst>
          </p:cNvPr>
          <p:cNvCxnSpPr>
            <a:cxnSpLocks/>
          </p:cNvCxnSpPr>
          <p:nvPr/>
        </p:nvCxnSpPr>
        <p:spPr>
          <a:xfrm flipV="1">
            <a:off x="9987166" y="1574382"/>
            <a:ext cx="0" cy="2882064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Isosceles Triangle 29">
            <a:extLst>
              <a:ext uri="{FF2B5EF4-FFF2-40B4-BE49-F238E27FC236}">
                <a16:creationId xmlns:a16="http://schemas.microsoft.com/office/drawing/2014/main" id="{70C88C87-FF7C-4B1F-A342-2387E97B678A}"/>
              </a:ext>
            </a:extLst>
          </p:cNvPr>
          <p:cNvSpPr/>
          <p:nvPr/>
        </p:nvSpPr>
        <p:spPr>
          <a:xfrm>
            <a:off x="3229454" y="1574382"/>
            <a:ext cx="746984" cy="591670"/>
          </a:xfrm>
          <a:prstGeom prst="triangl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Isosceles Triangle 30">
            <a:extLst>
              <a:ext uri="{FF2B5EF4-FFF2-40B4-BE49-F238E27FC236}">
                <a16:creationId xmlns:a16="http://schemas.microsoft.com/office/drawing/2014/main" id="{96C02715-5A07-40BE-BE0B-259FFF65A3D0}"/>
              </a:ext>
            </a:extLst>
          </p:cNvPr>
          <p:cNvSpPr/>
          <p:nvPr/>
        </p:nvSpPr>
        <p:spPr>
          <a:xfrm>
            <a:off x="1830105" y="3844552"/>
            <a:ext cx="746984" cy="591670"/>
          </a:xfrm>
          <a:prstGeom prst="triangl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Isosceles Triangle 31">
            <a:extLst>
              <a:ext uri="{FF2B5EF4-FFF2-40B4-BE49-F238E27FC236}">
                <a16:creationId xmlns:a16="http://schemas.microsoft.com/office/drawing/2014/main" id="{1816BA99-54F3-46B2-84D5-6733FCC08269}"/>
              </a:ext>
            </a:extLst>
          </p:cNvPr>
          <p:cNvSpPr/>
          <p:nvPr/>
        </p:nvSpPr>
        <p:spPr>
          <a:xfrm>
            <a:off x="4613863" y="3844552"/>
            <a:ext cx="746984" cy="591670"/>
          </a:xfrm>
          <a:prstGeom prst="triangl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ight Triangle 32">
            <a:extLst>
              <a:ext uri="{FF2B5EF4-FFF2-40B4-BE49-F238E27FC236}">
                <a16:creationId xmlns:a16="http://schemas.microsoft.com/office/drawing/2014/main" id="{1BC13E68-87D8-4493-A45A-8FD166CB7F9A}"/>
              </a:ext>
            </a:extLst>
          </p:cNvPr>
          <p:cNvSpPr/>
          <p:nvPr/>
        </p:nvSpPr>
        <p:spPr>
          <a:xfrm>
            <a:off x="6082930" y="3816809"/>
            <a:ext cx="572680" cy="611877"/>
          </a:xfrm>
          <a:prstGeom prst="rtTriangl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ight Triangle 33">
            <a:extLst>
              <a:ext uri="{FF2B5EF4-FFF2-40B4-BE49-F238E27FC236}">
                <a16:creationId xmlns:a16="http://schemas.microsoft.com/office/drawing/2014/main" id="{960E1C14-E5EA-4B90-B082-F033D53CD6F3}"/>
              </a:ext>
            </a:extLst>
          </p:cNvPr>
          <p:cNvSpPr/>
          <p:nvPr/>
        </p:nvSpPr>
        <p:spPr>
          <a:xfrm flipV="1">
            <a:off x="6082930" y="1574240"/>
            <a:ext cx="572680" cy="611877"/>
          </a:xfrm>
          <a:prstGeom prst="rtTriangl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ight Triangle 34">
            <a:extLst>
              <a:ext uri="{FF2B5EF4-FFF2-40B4-BE49-F238E27FC236}">
                <a16:creationId xmlns:a16="http://schemas.microsoft.com/office/drawing/2014/main" id="{96909C0C-3A9E-4028-BF25-4843D3934796}"/>
              </a:ext>
            </a:extLst>
          </p:cNvPr>
          <p:cNvSpPr/>
          <p:nvPr/>
        </p:nvSpPr>
        <p:spPr>
          <a:xfrm flipH="1">
            <a:off x="9399547" y="3816809"/>
            <a:ext cx="572680" cy="611877"/>
          </a:xfrm>
          <a:prstGeom prst="rtTriangl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ight Triangle 35">
            <a:extLst>
              <a:ext uri="{FF2B5EF4-FFF2-40B4-BE49-F238E27FC236}">
                <a16:creationId xmlns:a16="http://schemas.microsoft.com/office/drawing/2014/main" id="{48BBEAE6-1005-4C9E-890D-AB34D5EA3372}"/>
              </a:ext>
            </a:extLst>
          </p:cNvPr>
          <p:cNvSpPr/>
          <p:nvPr/>
        </p:nvSpPr>
        <p:spPr>
          <a:xfrm flipH="1" flipV="1">
            <a:off x="9399547" y="1574240"/>
            <a:ext cx="572680" cy="611877"/>
          </a:xfrm>
          <a:prstGeom prst="rtTriangl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92D58B51-7179-4B5A-8F34-5EB58716C314}"/>
              </a:ext>
            </a:extLst>
          </p:cNvPr>
          <p:cNvSpPr/>
          <p:nvPr/>
        </p:nvSpPr>
        <p:spPr>
          <a:xfrm>
            <a:off x="1765145" y="4973112"/>
            <a:ext cx="8661711" cy="749778"/>
          </a:xfrm>
          <a:prstGeom prst="roundRect">
            <a:avLst/>
          </a:prstGeom>
          <a:ln w="5715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1. Đ</a:t>
            </a:r>
            <a:r>
              <a:rPr lang="vi-VN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ều có các cạnh, các góc và không lăn được</a:t>
            </a:r>
            <a:endParaRPr lang="en-US" sz="32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9BDBEC7A-0D8B-499E-A0EB-CB612DE278E2}"/>
              </a:ext>
            </a:extLst>
          </p:cNvPr>
          <p:cNvSpPr/>
          <p:nvPr/>
        </p:nvSpPr>
        <p:spPr>
          <a:xfrm>
            <a:off x="1765145" y="5891795"/>
            <a:ext cx="8661710" cy="749778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5715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2. Đều có đường bao cong</a:t>
            </a:r>
          </a:p>
        </p:txBody>
      </p:sp>
      <p:pic>
        <p:nvPicPr>
          <p:cNvPr id="39" name="Picture 2" descr="Arrow, Three Dimensional Arrow, Vector Arrow PNG and Vector with ...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0C008650-FDF6-48D2-98CD-15706299B0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46615" y1="53468" x2="71538" y2="68680"/>
                        <a14:foregroundMark x1="55538" y1="77629" x2="63538" y2="77629"/>
                        <a14:foregroundMark x1="63538" y1="77629" x2="73538" y2="74720"/>
                        <a14:foregroundMark x1="73538" y1="74720" x2="83231" y2="66443"/>
                        <a14:foregroundMark x1="80462" y1="63758" x2="70923" y2="63758"/>
                        <a14:foregroundMark x1="70923" y1="63758" x2="64769" y2="67785"/>
                        <a14:foregroundMark x1="66923" y1="67785" x2="66923" y2="67785"/>
                        <a14:foregroundMark x1="67231" y1="67785" x2="54000" y2="53468"/>
                        <a14:foregroundMark x1="60769" y1="67785" x2="60462" y2="69128"/>
                        <a14:foregroundMark x1="73692" y1="68680" x2="56154" y2="76734"/>
                        <a14:foregroundMark x1="77385" y1="69128" x2="72462" y2="70470"/>
                        <a14:foregroundMark x1="57077" y1="77629" x2="58000" y2="74944"/>
                        <a14:foregroundMark x1="54923" y1="77181" x2="54923" y2="771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702" t="18233" r="11846" b="18380"/>
          <a:stretch/>
        </p:blipFill>
        <p:spPr bwMode="auto">
          <a:xfrm>
            <a:off x="11153100" y="6134362"/>
            <a:ext cx="924600" cy="5640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69349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3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2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1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87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87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87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875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87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875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87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grpId="1" nodeType="withEffect">
                                  <p:stCondLst>
                                    <p:cond delay="10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grpId="1" nodeType="withEffect">
                                  <p:stCondLst>
                                    <p:cond delay="10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grpId="1" nodeType="withEffect">
                                  <p:stCondLst>
                                    <p:cond delay="10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grpId="1" nodeType="withEffect">
                                  <p:stCondLst>
                                    <p:cond delay="10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grpId="1" nodeType="withEffect">
                                  <p:stCondLst>
                                    <p:cond delay="10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grpId="1" nodeType="withEffect">
                                  <p:stCondLst>
                                    <p:cond delay="10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grpId="1" nodeType="withEffect">
                                  <p:stCondLst>
                                    <p:cond delay="10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32" presetClass="emph" presetSubtype="0" repeatCount="300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animRot by="120000">
                                      <p:cBhvr>
                                        <p:cTn id="1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6" presetID="32" presetClass="emph" presetSubtype="0" repeatCount="300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animRot by="120000">
                                      <p:cBhvr>
                                        <p:cTn id="1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28" grpId="0" animBg="1"/>
      <p:bldP spid="28" grpId="1" animBg="1"/>
      <p:bldP spid="29" grpId="0" animBg="1"/>
      <p:bldP spid="29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EAD71EC-A3AE-45F4-A0FE-9F3DA5719C78}"/>
              </a:ext>
            </a:extLst>
          </p:cNvPr>
          <p:cNvSpPr/>
          <p:nvPr/>
        </p:nvSpPr>
        <p:spPr>
          <a:xfrm>
            <a:off x="196805" y="177561"/>
            <a:ext cx="11798390" cy="609600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 sánh sự khác nhau của hình tam giác và hình chữ nhật</a:t>
            </a:r>
          </a:p>
        </p:txBody>
      </p:sp>
      <p:sp>
        <p:nvSpPr>
          <p:cNvPr id="5" name="Isosceles Triangle 4">
            <a:extLst>
              <a:ext uri="{FF2B5EF4-FFF2-40B4-BE49-F238E27FC236}">
                <a16:creationId xmlns:a16="http://schemas.microsoft.com/office/drawing/2014/main" id="{3BA69867-68A2-4C07-A48A-9200F200231D}"/>
              </a:ext>
            </a:extLst>
          </p:cNvPr>
          <p:cNvSpPr/>
          <p:nvPr/>
        </p:nvSpPr>
        <p:spPr>
          <a:xfrm>
            <a:off x="2008901" y="1428748"/>
            <a:ext cx="3529870" cy="2690347"/>
          </a:xfrm>
          <a:prstGeom prst="triangl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53D3036-8409-4A49-83FC-11D48C701317}"/>
              </a:ext>
            </a:extLst>
          </p:cNvPr>
          <p:cNvSpPr/>
          <p:nvPr/>
        </p:nvSpPr>
        <p:spPr>
          <a:xfrm>
            <a:off x="6185913" y="1428748"/>
            <a:ext cx="3882857" cy="2690347"/>
          </a:xfrm>
          <a:prstGeom prst="rect">
            <a:avLst/>
          </a:prstGeom>
          <a:solidFill>
            <a:srgbClr val="FF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C7E16D7-CBD4-46E4-AFDA-1124720FAD55}"/>
              </a:ext>
            </a:extLst>
          </p:cNvPr>
          <p:cNvGrpSpPr/>
          <p:nvPr/>
        </p:nvGrpSpPr>
        <p:grpSpPr>
          <a:xfrm>
            <a:off x="6185913" y="767633"/>
            <a:ext cx="3882858" cy="769441"/>
            <a:chOff x="6185913" y="767633"/>
            <a:chExt cx="3882858" cy="769441"/>
          </a:xfrm>
        </p:grpSpPr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256AE880-6105-452A-8A41-806229C7F7AD}"/>
                </a:ext>
              </a:extLst>
            </p:cNvPr>
            <p:cNvSpPr txBox="1"/>
            <p:nvPr/>
          </p:nvSpPr>
          <p:spPr>
            <a:xfrm>
              <a:off x="7872002" y="767633"/>
              <a:ext cx="466794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b="1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7A332476-A6E6-4909-9367-25EEF8B6E95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185913" y="1428748"/>
              <a:ext cx="3882858" cy="0"/>
            </a:xfrm>
            <a:prstGeom prst="line">
              <a:avLst/>
            </a:prstGeom>
            <a:ln w="762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Isosceles Triangle 29">
            <a:extLst>
              <a:ext uri="{FF2B5EF4-FFF2-40B4-BE49-F238E27FC236}">
                <a16:creationId xmlns:a16="http://schemas.microsoft.com/office/drawing/2014/main" id="{70C88C87-FF7C-4B1F-A342-2387E97B678A}"/>
              </a:ext>
            </a:extLst>
          </p:cNvPr>
          <p:cNvSpPr/>
          <p:nvPr/>
        </p:nvSpPr>
        <p:spPr>
          <a:xfrm>
            <a:off x="3415946" y="1456671"/>
            <a:ext cx="735390" cy="546579"/>
          </a:xfrm>
          <a:prstGeom prst="triangl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31" name="Isosceles Triangle 30">
            <a:extLst>
              <a:ext uri="{FF2B5EF4-FFF2-40B4-BE49-F238E27FC236}">
                <a16:creationId xmlns:a16="http://schemas.microsoft.com/office/drawing/2014/main" id="{96C02715-5A07-40BE-BE0B-259FFF65A3D0}"/>
              </a:ext>
            </a:extLst>
          </p:cNvPr>
          <p:cNvSpPr/>
          <p:nvPr/>
        </p:nvSpPr>
        <p:spPr>
          <a:xfrm>
            <a:off x="2038316" y="3553832"/>
            <a:ext cx="735390" cy="546579"/>
          </a:xfrm>
          <a:prstGeom prst="triangl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32" name="Isosceles Triangle 31">
            <a:extLst>
              <a:ext uri="{FF2B5EF4-FFF2-40B4-BE49-F238E27FC236}">
                <a16:creationId xmlns:a16="http://schemas.microsoft.com/office/drawing/2014/main" id="{1816BA99-54F3-46B2-84D5-6733FCC08269}"/>
              </a:ext>
            </a:extLst>
          </p:cNvPr>
          <p:cNvSpPr/>
          <p:nvPr/>
        </p:nvSpPr>
        <p:spPr>
          <a:xfrm>
            <a:off x="4778868" y="3553832"/>
            <a:ext cx="735390" cy="546579"/>
          </a:xfrm>
          <a:prstGeom prst="triangl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33" name="Right Triangle 32">
            <a:extLst>
              <a:ext uri="{FF2B5EF4-FFF2-40B4-BE49-F238E27FC236}">
                <a16:creationId xmlns:a16="http://schemas.microsoft.com/office/drawing/2014/main" id="{1BC13E68-87D8-4493-A45A-8FD166CB7F9A}"/>
              </a:ext>
            </a:extLst>
          </p:cNvPr>
          <p:cNvSpPr/>
          <p:nvPr/>
        </p:nvSpPr>
        <p:spPr>
          <a:xfrm>
            <a:off x="6225133" y="3528204"/>
            <a:ext cx="563792" cy="565246"/>
          </a:xfrm>
          <a:prstGeom prst="rtTriangl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34" name="Right Triangle 33">
            <a:extLst>
              <a:ext uri="{FF2B5EF4-FFF2-40B4-BE49-F238E27FC236}">
                <a16:creationId xmlns:a16="http://schemas.microsoft.com/office/drawing/2014/main" id="{960E1C14-E5EA-4B90-B082-F033D53CD6F3}"/>
              </a:ext>
            </a:extLst>
          </p:cNvPr>
          <p:cNvSpPr/>
          <p:nvPr/>
        </p:nvSpPr>
        <p:spPr>
          <a:xfrm flipV="1">
            <a:off x="6225133" y="1456540"/>
            <a:ext cx="563792" cy="565246"/>
          </a:xfrm>
          <a:prstGeom prst="rtTriangl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35" name="Right Triangle 34">
            <a:extLst>
              <a:ext uri="{FF2B5EF4-FFF2-40B4-BE49-F238E27FC236}">
                <a16:creationId xmlns:a16="http://schemas.microsoft.com/office/drawing/2014/main" id="{96909C0C-3A9E-4028-BF25-4843D3934796}"/>
              </a:ext>
            </a:extLst>
          </p:cNvPr>
          <p:cNvSpPr/>
          <p:nvPr/>
        </p:nvSpPr>
        <p:spPr>
          <a:xfrm flipH="1">
            <a:off x="9490273" y="3528204"/>
            <a:ext cx="563792" cy="565246"/>
          </a:xfrm>
          <a:prstGeom prst="rtTriangl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36" name="Right Triangle 35">
            <a:extLst>
              <a:ext uri="{FF2B5EF4-FFF2-40B4-BE49-F238E27FC236}">
                <a16:creationId xmlns:a16="http://schemas.microsoft.com/office/drawing/2014/main" id="{48BBEAE6-1005-4C9E-890D-AB34D5EA3372}"/>
              </a:ext>
            </a:extLst>
          </p:cNvPr>
          <p:cNvSpPr/>
          <p:nvPr/>
        </p:nvSpPr>
        <p:spPr>
          <a:xfrm flipH="1" flipV="1">
            <a:off x="9490273" y="1456540"/>
            <a:ext cx="563792" cy="565246"/>
          </a:xfrm>
          <a:prstGeom prst="rtTriangl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CFE8871-DB48-48CE-90CB-14D7C64454BE}"/>
              </a:ext>
            </a:extLst>
          </p:cNvPr>
          <p:cNvGrpSpPr/>
          <p:nvPr/>
        </p:nvGrpSpPr>
        <p:grpSpPr>
          <a:xfrm>
            <a:off x="2008901" y="1428748"/>
            <a:ext cx="1764935" cy="2690347"/>
            <a:chOff x="2008901" y="1428748"/>
            <a:chExt cx="1764935" cy="2690347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7ACCC1F7-4FD5-40C2-841B-122C6498C283}"/>
                </a:ext>
              </a:extLst>
            </p:cNvPr>
            <p:cNvCxnSpPr>
              <a:stCxn id="5" idx="0"/>
              <a:endCxn id="5" idx="2"/>
            </p:cNvCxnSpPr>
            <p:nvPr/>
          </p:nvCxnSpPr>
          <p:spPr>
            <a:xfrm flipH="1">
              <a:off x="2008901" y="1428748"/>
              <a:ext cx="1764935" cy="2690347"/>
            </a:xfrm>
            <a:prstGeom prst="line">
              <a:avLst/>
            </a:prstGeom>
            <a:ln w="76200">
              <a:solidFill>
                <a:srgbClr val="FF33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EE788C24-1298-43A7-8ECA-7D21B265FDCC}"/>
                </a:ext>
              </a:extLst>
            </p:cNvPr>
            <p:cNvSpPr txBox="1"/>
            <p:nvPr/>
          </p:nvSpPr>
          <p:spPr>
            <a:xfrm>
              <a:off x="2368008" y="2281105"/>
              <a:ext cx="466794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b="1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3E1F45C-4529-4907-8269-17AB7B89D7BA}"/>
              </a:ext>
            </a:extLst>
          </p:cNvPr>
          <p:cNvGrpSpPr/>
          <p:nvPr/>
        </p:nvGrpSpPr>
        <p:grpSpPr>
          <a:xfrm>
            <a:off x="2008901" y="4016789"/>
            <a:ext cx="3529870" cy="769441"/>
            <a:chOff x="2008901" y="4016789"/>
            <a:chExt cx="3529870" cy="769441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499C4359-D057-491B-8870-AEE95716AA1D}"/>
                </a:ext>
              </a:extLst>
            </p:cNvPr>
            <p:cNvCxnSpPr>
              <a:cxnSpLocks/>
              <a:stCxn id="5" idx="2"/>
              <a:endCxn id="5" idx="4"/>
            </p:cNvCxnSpPr>
            <p:nvPr/>
          </p:nvCxnSpPr>
          <p:spPr>
            <a:xfrm>
              <a:off x="2008901" y="4119094"/>
              <a:ext cx="3529870" cy="0"/>
            </a:xfrm>
            <a:prstGeom prst="line">
              <a:avLst/>
            </a:prstGeom>
            <a:ln w="76200">
              <a:solidFill>
                <a:srgbClr val="FF33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2DA6E27B-6BE7-455F-9613-BF06E43C0F6D}"/>
                </a:ext>
              </a:extLst>
            </p:cNvPr>
            <p:cNvSpPr txBox="1"/>
            <p:nvPr/>
          </p:nvSpPr>
          <p:spPr>
            <a:xfrm>
              <a:off x="3415946" y="4016789"/>
              <a:ext cx="466794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b="1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89F63BE-31D4-4BD5-BC2C-4290EB12049C}"/>
              </a:ext>
            </a:extLst>
          </p:cNvPr>
          <p:cNvGrpSpPr/>
          <p:nvPr/>
        </p:nvGrpSpPr>
        <p:grpSpPr>
          <a:xfrm>
            <a:off x="3773836" y="1428748"/>
            <a:ext cx="1764935" cy="2690347"/>
            <a:chOff x="3773836" y="1428748"/>
            <a:chExt cx="1764935" cy="2690347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2210DBF0-71B2-4E16-B1CD-87AD7ABFB329}"/>
                </a:ext>
              </a:extLst>
            </p:cNvPr>
            <p:cNvCxnSpPr>
              <a:cxnSpLocks/>
              <a:stCxn id="5" idx="0"/>
              <a:endCxn id="5" idx="4"/>
            </p:cNvCxnSpPr>
            <p:nvPr/>
          </p:nvCxnSpPr>
          <p:spPr>
            <a:xfrm>
              <a:off x="3773836" y="1428748"/>
              <a:ext cx="1764935" cy="2690347"/>
            </a:xfrm>
            <a:prstGeom prst="line">
              <a:avLst/>
            </a:prstGeom>
            <a:ln w="76200">
              <a:solidFill>
                <a:srgbClr val="FF33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711735C7-B611-4381-AF28-3DA15696EA32}"/>
                </a:ext>
              </a:extLst>
            </p:cNvPr>
            <p:cNvSpPr txBox="1"/>
            <p:nvPr/>
          </p:nvSpPr>
          <p:spPr>
            <a:xfrm>
              <a:off x="4669624" y="2239483"/>
              <a:ext cx="466794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b="1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AA978E2-8858-4CC4-91B6-732DA86F70C0}"/>
              </a:ext>
            </a:extLst>
          </p:cNvPr>
          <p:cNvGrpSpPr/>
          <p:nvPr/>
        </p:nvGrpSpPr>
        <p:grpSpPr>
          <a:xfrm>
            <a:off x="5729741" y="1428747"/>
            <a:ext cx="466794" cy="2690347"/>
            <a:chOff x="5729741" y="1428747"/>
            <a:chExt cx="466794" cy="2690347"/>
          </a:xfrm>
        </p:grpSpPr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95293FD5-8551-4F81-84A4-1BFB3049181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185913" y="1428747"/>
              <a:ext cx="0" cy="2690347"/>
            </a:xfrm>
            <a:prstGeom prst="line">
              <a:avLst/>
            </a:prstGeom>
            <a:ln w="762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BB50C1B2-01E7-4BE1-8B12-A5FE23FC33E0}"/>
                </a:ext>
              </a:extLst>
            </p:cNvPr>
            <p:cNvSpPr txBox="1"/>
            <p:nvPr/>
          </p:nvSpPr>
          <p:spPr>
            <a:xfrm>
              <a:off x="5729741" y="2392100"/>
              <a:ext cx="466794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b="1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9774F6B0-2EE8-48BF-AED0-67AF553C2449}"/>
              </a:ext>
            </a:extLst>
          </p:cNvPr>
          <p:cNvGrpSpPr/>
          <p:nvPr/>
        </p:nvGrpSpPr>
        <p:grpSpPr>
          <a:xfrm>
            <a:off x="6185913" y="3979809"/>
            <a:ext cx="3882858" cy="769441"/>
            <a:chOff x="6185913" y="3979809"/>
            <a:chExt cx="3882858" cy="769441"/>
          </a:xfrm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CE25CA49-4DC4-45D8-AE52-B9681E660FAE}"/>
                </a:ext>
              </a:extLst>
            </p:cNvPr>
            <p:cNvCxnSpPr>
              <a:cxnSpLocks/>
            </p:cNvCxnSpPr>
            <p:nvPr/>
          </p:nvCxnSpPr>
          <p:spPr>
            <a:xfrm>
              <a:off x="6185913" y="4119094"/>
              <a:ext cx="3882858" cy="1"/>
            </a:xfrm>
            <a:prstGeom prst="line">
              <a:avLst/>
            </a:prstGeom>
            <a:ln w="762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2916F26D-B4F6-436B-B195-B2A62B9E69FC}"/>
                </a:ext>
              </a:extLst>
            </p:cNvPr>
            <p:cNvSpPr txBox="1"/>
            <p:nvPr/>
          </p:nvSpPr>
          <p:spPr>
            <a:xfrm>
              <a:off x="7872002" y="3979809"/>
              <a:ext cx="466794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b="1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8457C091-6D57-4FED-AEEF-46EE8C45B8D0}"/>
              </a:ext>
            </a:extLst>
          </p:cNvPr>
          <p:cNvGrpSpPr/>
          <p:nvPr/>
        </p:nvGrpSpPr>
        <p:grpSpPr>
          <a:xfrm>
            <a:off x="10068771" y="1456671"/>
            <a:ext cx="484926" cy="2662424"/>
            <a:chOff x="10068771" y="1456671"/>
            <a:chExt cx="484926" cy="2662424"/>
          </a:xfrm>
        </p:grpSpPr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1525B7F1-358A-4594-B2BB-FDF8A53C1D6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068771" y="1456671"/>
              <a:ext cx="0" cy="2662424"/>
            </a:xfrm>
            <a:prstGeom prst="line">
              <a:avLst/>
            </a:prstGeom>
            <a:ln w="762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9638C252-6590-4626-BA57-4FECCA370B29}"/>
                </a:ext>
              </a:extLst>
            </p:cNvPr>
            <p:cNvSpPr txBox="1"/>
            <p:nvPr/>
          </p:nvSpPr>
          <p:spPr>
            <a:xfrm>
              <a:off x="10086903" y="2376355"/>
              <a:ext cx="466794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b="1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</a:p>
          </p:txBody>
        </p:sp>
      </p:grp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E994CA65-B757-4915-BA14-3F6CF7122FA2}"/>
              </a:ext>
            </a:extLst>
          </p:cNvPr>
          <p:cNvSpPr/>
          <p:nvPr/>
        </p:nvSpPr>
        <p:spPr>
          <a:xfrm>
            <a:off x="812781" y="4671884"/>
            <a:ext cx="10566438" cy="914400"/>
          </a:xfrm>
          <a:prstGeom prst="roundRect">
            <a:avLst/>
          </a:prstGeom>
          <a:ln w="5715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Hình tam giác có 3 cạnh, 3 góc còn hình chữ nhật có 4 cạnh 4 góc Trong đó có 2 cạnh dài dài bằng nhau, 2 cạnh ngắn ngắn bằng nhau</a:t>
            </a: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2F310640-45C9-4F2E-AB99-D33326605516}"/>
              </a:ext>
            </a:extLst>
          </p:cNvPr>
          <p:cNvSpPr/>
          <p:nvPr/>
        </p:nvSpPr>
        <p:spPr>
          <a:xfrm>
            <a:off x="812781" y="5721139"/>
            <a:ext cx="10566438" cy="9144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5715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vi-VN"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tam giác có đường bao cong còn hình chữ nhật có 4 cạnh bằng nhau.</a:t>
            </a:r>
          </a:p>
        </p:txBody>
      </p: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24B10559-BF24-4426-A5EA-DE40F8766670}"/>
              </a:ext>
            </a:extLst>
          </p:cNvPr>
          <p:cNvCxnSpPr>
            <a:cxnSpLocks/>
          </p:cNvCxnSpPr>
          <p:nvPr/>
        </p:nvCxnSpPr>
        <p:spPr>
          <a:xfrm flipH="1">
            <a:off x="6207880" y="1439287"/>
            <a:ext cx="3882858" cy="0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EB6EFC9C-2785-403F-84B0-7391750B2751}"/>
              </a:ext>
            </a:extLst>
          </p:cNvPr>
          <p:cNvCxnSpPr>
            <a:cxnSpLocks/>
          </p:cNvCxnSpPr>
          <p:nvPr/>
        </p:nvCxnSpPr>
        <p:spPr>
          <a:xfrm>
            <a:off x="6185912" y="4136345"/>
            <a:ext cx="3882858" cy="1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883C1C13-547E-48ED-93B2-1542C1997689}"/>
              </a:ext>
            </a:extLst>
          </p:cNvPr>
          <p:cNvCxnSpPr>
            <a:cxnSpLocks/>
          </p:cNvCxnSpPr>
          <p:nvPr/>
        </p:nvCxnSpPr>
        <p:spPr>
          <a:xfrm flipV="1">
            <a:off x="6199518" y="1420356"/>
            <a:ext cx="0" cy="2690347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AEF370B7-2986-49BA-8FC8-B0D0FE15B673}"/>
              </a:ext>
            </a:extLst>
          </p:cNvPr>
          <p:cNvCxnSpPr>
            <a:cxnSpLocks/>
          </p:cNvCxnSpPr>
          <p:nvPr/>
        </p:nvCxnSpPr>
        <p:spPr>
          <a:xfrm flipV="1">
            <a:off x="10069001" y="1456540"/>
            <a:ext cx="0" cy="2662424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0" name="Picture 2" descr="Arrow, Three Dimensional Arrow, Vector Arrow PNG and Vector with ...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FB331C1E-78D1-47AC-837F-72FB6588F0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46615" y1="53468" x2="71538" y2="68680"/>
                        <a14:foregroundMark x1="55538" y1="77629" x2="63538" y2="77629"/>
                        <a14:foregroundMark x1="63538" y1="77629" x2="73538" y2="74720"/>
                        <a14:foregroundMark x1="73538" y1="74720" x2="83231" y2="66443"/>
                        <a14:foregroundMark x1="80462" y1="63758" x2="70923" y2="63758"/>
                        <a14:foregroundMark x1="70923" y1="63758" x2="64769" y2="67785"/>
                        <a14:foregroundMark x1="66923" y1="67785" x2="66923" y2="67785"/>
                        <a14:foregroundMark x1="67231" y1="67785" x2="54000" y2="53468"/>
                        <a14:foregroundMark x1="60769" y1="67785" x2="60462" y2="69128"/>
                        <a14:foregroundMark x1="73692" y1="68680" x2="56154" y2="76734"/>
                        <a14:foregroundMark x1="77385" y1="69128" x2="72462" y2="70470"/>
                        <a14:foregroundMark x1="57077" y1="77629" x2="58000" y2="74944"/>
                        <a14:foregroundMark x1="54923" y1="77181" x2="54923" y2="771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702" t="18233" r="11846" b="18380"/>
          <a:stretch/>
        </p:blipFill>
        <p:spPr bwMode="auto">
          <a:xfrm>
            <a:off x="11153100" y="6134362"/>
            <a:ext cx="924600" cy="5640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163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3" presetClass="emph" presetSubtype="0" repeatCount="5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5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6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7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23" presetClass="emph" presetSubtype="0" repeatCount="5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0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1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23" presetClass="emph" presetSubtype="0" repeatCount="5000" fill="hold" nodeType="withEffect">
                                  <p:stCondLst>
                                    <p:cond delay="425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1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94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23" presetClass="emph" presetSubtype="0" repeatCount="5000" fill="hold" nodeType="withEffect">
                                  <p:stCondLst>
                                    <p:cond delay="425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6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99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7" grpId="1" animBg="1"/>
      <p:bldP spid="38" grpId="0" animBg="1"/>
      <p:bldP spid="38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3280202" y="2545225"/>
            <a:ext cx="6540252" cy="1107996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isometricOffAxis1Right"/>
              <a:lightRig rig="threePt" dir="t"/>
            </a:scene3d>
          </a:bodyPr>
          <a:lstStyle/>
          <a:p>
            <a:r>
              <a:rPr lang="en-US" sz="66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endParaRPr lang="en-US" sz="66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6185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ình nền PowerPoint học tập đẹp nhấ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775012" y="2199545"/>
            <a:ext cx="8189258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* Kiến thức</a:t>
            </a:r>
            <a:r>
              <a:rPr lang="vi-VN" sz="2400" dirty="0">
                <a:solidFill>
                  <a:srgbClr val="0000CC"/>
                </a:solidFill>
                <a:latin typeface="Times New Roman" panose="02020603050405020304" pitchFamily="18" charset="0"/>
              </a:rPr>
              <a:t>:</a:t>
            </a:r>
          </a:p>
          <a:p>
            <a:r>
              <a:rPr lang="vi-VN" sz="2400" dirty="0">
                <a:solidFill>
                  <a:srgbClr val="0000CC"/>
                </a:solidFill>
                <a:latin typeface="Times New Roman" panose="02020603050405020304" pitchFamily="18" charset="0"/>
              </a:rPr>
              <a:t>- Trẻ được củng cố nhận biết, gọi đúng tên các hình: vuông, tròn, tam giác, chữ nhật.</a:t>
            </a:r>
          </a:p>
          <a:p>
            <a:r>
              <a:rPr lang="vi-VN" sz="24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* Kỹ năng:</a:t>
            </a:r>
            <a:endParaRPr lang="vi-VN" sz="2400" dirty="0">
              <a:solidFill>
                <a:srgbClr val="0000CC"/>
              </a:solidFill>
              <a:latin typeface="Times New Roman" panose="02020603050405020304" pitchFamily="18" charset="0"/>
            </a:endParaRPr>
          </a:p>
          <a:p>
            <a:r>
              <a:rPr lang="vi-VN" sz="2400" dirty="0">
                <a:solidFill>
                  <a:srgbClr val="0000CC"/>
                </a:solidFill>
                <a:latin typeface="Times New Roman" panose="02020603050405020304" pitchFamily="18" charset="0"/>
              </a:rPr>
              <a:t>- Rèn khả năng chú ý lắng nghe, ghi nhớ.</a:t>
            </a:r>
          </a:p>
          <a:p>
            <a:r>
              <a:rPr lang="vi-VN" sz="2400" dirty="0">
                <a:solidFill>
                  <a:srgbClr val="0000CC"/>
                </a:solidFill>
                <a:latin typeface="Times New Roman" panose="02020603050405020304" pitchFamily="18" charset="0"/>
              </a:rPr>
              <a:t>- Trẻ chọn và phân loại hình theo đúng yêu cầu của cô.</a:t>
            </a:r>
          </a:p>
          <a:p>
            <a:r>
              <a:rPr lang="vi-VN" sz="24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* Thái độ:</a:t>
            </a:r>
            <a:endParaRPr lang="vi-VN" sz="2400" dirty="0">
              <a:solidFill>
                <a:srgbClr val="0000CC"/>
              </a:solidFill>
              <a:latin typeface="Times New Roman" panose="02020603050405020304" pitchFamily="18" charset="0"/>
            </a:endParaRPr>
          </a:p>
          <a:p>
            <a:r>
              <a:rPr lang="vi-VN" sz="2400" dirty="0">
                <a:solidFill>
                  <a:srgbClr val="0000CC"/>
                </a:solidFill>
                <a:latin typeface="Times New Roman" panose="02020603050405020304" pitchFamily="18" charset="0"/>
              </a:rPr>
              <a:t>- Trẻ hứng thú tham gia trong các hoạt động.</a:t>
            </a:r>
            <a:endParaRPr lang="vi-VN" sz="2400" b="0" i="0" dirty="0">
              <a:solidFill>
                <a:srgbClr val="0000CC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262718" y="1411941"/>
            <a:ext cx="28873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đích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endParaRPr lang="en-US" sz="28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447038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Đây là hình gì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620028" y="4297404"/>
            <a:ext cx="609600" cy="609600"/>
          </a:xfrm>
          <a:prstGeom prst="rect">
            <a:avLst/>
          </a:prstGeom>
        </p:spPr>
      </p:pic>
      <p:pic>
        <p:nvPicPr>
          <p:cNvPr id="29" name="Đây là hình gì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825693" y="4660496"/>
            <a:ext cx="609600" cy="609600"/>
          </a:xfrm>
          <a:prstGeom prst="rect">
            <a:avLst/>
          </a:prstGeom>
        </p:spPr>
      </p:pic>
      <p:pic>
        <p:nvPicPr>
          <p:cNvPr id="25" name="Đây là hình gì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658562" y="1810680"/>
            <a:ext cx="609600" cy="609600"/>
          </a:xfrm>
          <a:prstGeom prst="rect">
            <a:avLst/>
          </a:prstGeom>
        </p:spPr>
      </p:pic>
      <p:pic>
        <p:nvPicPr>
          <p:cNvPr id="15" name="Đây là hình gì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535749" y="1762015"/>
            <a:ext cx="609600" cy="609600"/>
          </a:xfrm>
          <a:prstGeom prst="rect">
            <a:avLst/>
          </a:prstGeom>
        </p:spPr>
      </p:pic>
      <p:pic>
        <p:nvPicPr>
          <p:cNvPr id="13" name="H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963362" y="4392915"/>
            <a:ext cx="609600" cy="609600"/>
          </a:xfrm>
          <a:prstGeom prst="rect">
            <a:avLst/>
          </a:prstGeom>
        </p:spPr>
      </p:pic>
      <p:pic>
        <p:nvPicPr>
          <p:cNvPr id="12" name="HTG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559141" y="4697715"/>
            <a:ext cx="609600" cy="609600"/>
          </a:xfrm>
          <a:prstGeom prst="rect">
            <a:avLst/>
          </a:prstGeom>
        </p:spPr>
      </p:pic>
      <p:pic>
        <p:nvPicPr>
          <p:cNvPr id="11" name="HT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178384" y="1810680"/>
            <a:ext cx="609600" cy="609600"/>
          </a:xfrm>
          <a:prstGeom prst="rect">
            <a:avLst/>
          </a:prstGeom>
        </p:spPr>
      </p:pic>
      <p:pic>
        <p:nvPicPr>
          <p:cNvPr id="10" name="HCN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864987" y="1994569"/>
            <a:ext cx="609600" cy="609600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3798208" y="1408388"/>
            <a:ext cx="3066962" cy="1580548"/>
          </a:xfrm>
          <a:prstGeom prst="rect">
            <a:avLst/>
          </a:prstGeom>
          <a:solidFill>
            <a:srgbClr val="FF330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Isosceles Triangle 26"/>
          <p:cNvSpPr/>
          <p:nvPr/>
        </p:nvSpPr>
        <p:spPr>
          <a:xfrm>
            <a:off x="3596165" y="3488373"/>
            <a:ext cx="3399570" cy="2450438"/>
          </a:xfrm>
          <a:prstGeom prst="triangle">
            <a:avLst/>
          </a:prstGeom>
          <a:solidFill>
            <a:srgbClr val="66FF33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8010904" y="3560501"/>
            <a:ext cx="2334959" cy="2083406"/>
          </a:xfrm>
          <a:prstGeom prst="rect">
            <a:avLst/>
          </a:prstGeom>
          <a:solidFill>
            <a:srgbClr val="FF3399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41"/>
          <p:cNvSpPr>
            <a:spLocks noChangeArrowheads="1"/>
          </p:cNvSpPr>
          <p:nvPr/>
        </p:nvSpPr>
        <p:spPr bwMode="auto">
          <a:xfrm>
            <a:off x="8052451" y="817534"/>
            <a:ext cx="2453691" cy="2455350"/>
          </a:xfrm>
          <a:prstGeom prst="ellipse">
            <a:avLst/>
          </a:prstGeom>
          <a:solidFill>
            <a:srgbClr val="7030A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4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4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4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4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4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endParaRPr lang="vi-VN">
              <a:solidFill>
                <a:srgbClr val="FF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149778" y="-30772"/>
            <a:ext cx="50219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Ô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bí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mật</a:t>
            </a:r>
            <a:endParaRPr lang="en-US" sz="36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1"/>
          <p:cNvSpPr/>
          <p:nvPr/>
        </p:nvSpPr>
        <p:spPr>
          <a:xfrm>
            <a:off x="3297076" y="677161"/>
            <a:ext cx="3928056" cy="2665927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1" name="2"/>
          <p:cNvSpPr/>
          <p:nvPr/>
        </p:nvSpPr>
        <p:spPr>
          <a:xfrm>
            <a:off x="7215829" y="711070"/>
            <a:ext cx="3928056" cy="2665927"/>
          </a:xfrm>
          <a:prstGeom prst="rect">
            <a:avLst/>
          </a:prstGeom>
          <a:solidFill>
            <a:srgbClr val="00B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2" name="3"/>
          <p:cNvSpPr/>
          <p:nvPr/>
        </p:nvSpPr>
        <p:spPr>
          <a:xfrm>
            <a:off x="3297076" y="3355145"/>
            <a:ext cx="3928056" cy="2665927"/>
          </a:xfrm>
          <a:prstGeom prst="rect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3" name="4"/>
          <p:cNvSpPr/>
          <p:nvPr/>
        </p:nvSpPr>
        <p:spPr>
          <a:xfrm>
            <a:off x="7209504" y="3355144"/>
            <a:ext cx="3928056" cy="2665927"/>
          </a:xfrm>
          <a:prstGeom prst="rect">
            <a:avLst/>
          </a:prstGeom>
          <a:solidFill>
            <a:schemeClr val="accent2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13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1" name="Picture 2" descr="Arrow, Three Dimensional Arrow, Vector Arrow PNG and Vector with ...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2279B4E4-E6B1-46AF-94B1-8CD90B7DA27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>
                        <a14:foregroundMark x1="46615" y1="53468" x2="71538" y2="68680"/>
                        <a14:foregroundMark x1="55538" y1="77629" x2="63538" y2="77629"/>
                        <a14:foregroundMark x1="63538" y1="77629" x2="73538" y2="74720"/>
                        <a14:foregroundMark x1="73538" y1="74720" x2="83231" y2="66443"/>
                        <a14:foregroundMark x1="80462" y1="63758" x2="70923" y2="63758"/>
                        <a14:foregroundMark x1="70923" y1="63758" x2="64769" y2="67785"/>
                        <a14:foregroundMark x1="66923" y1="67785" x2="66923" y2="67785"/>
                        <a14:foregroundMark x1="67231" y1="67785" x2="54000" y2="53468"/>
                        <a14:foregroundMark x1="60769" y1="67785" x2="60462" y2="69128"/>
                        <a14:foregroundMark x1="73692" y1="68680" x2="56154" y2="76734"/>
                        <a14:foregroundMark x1="77385" y1="69128" x2="72462" y2="70470"/>
                        <a14:foregroundMark x1="57077" y1="77629" x2="58000" y2="74944"/>
                        <a14:foregroundMark x1="54923" y1="77181" x2="54923" y2="771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702" t="18233" r="11846" b="18380"/>
          <a:stretch/>
        </p:blipFill>
        <p:spPr bwMode="auto">
          <a:xfrm>
            <a:off x="11153100" y="6134362"/>
            <a:ext cx="924600" cy="5640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1832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032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2032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2032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2032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215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1685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187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1719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8000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  <p:bldLst>
      <p:bldP spid="3" grpId="0" animBg="1"/>
      <p:bldP spid="21" grpId="0" animBg="1"/>
      <p:bldP spid="22" grpId="0" animBg="1"/>
      <p:bldP spid="2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un cartoon icon vector illustration isolated on white — Stock ...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28179" y1="19941" x2="28179" y2="19941"/>
                        <a14:foregroundMark x1="23762" y1="16294" x2="23762" y2="16294"/>
                        <a14:foregroundMark x1="40428" y1="21294" x2="40428" y2="21294"/>
                        <a14:foregroundMark x1="49933" y1="14941" x2="49933" y2="14941"/>
                        <a14:foregroundMark x1="61446" y1="18588" x2="61446" y2="18588"/>
                        <a14:foregroundMark x1="72222" y1="21059" x2="72222" y2="21059"/>
                        <a14:foregroundMark x1="76305" y1="30529" x2="76305" y2="30529"/>
                        <a14:foregroundMark x1="84538" y1="38412" x2="84538" y2="38412"/>
                        <a14:foregroundMark x1="84270" y1="47588" x2="84270" y2="47588"/>
                        <a14:foregroundMark x1="86078" y1="57765" x2="86078" y2="57765"/>
                        <a14:foregroundMark x1="77108" y1="65412" x2="77108" y2="65412"/>
                        <a14:foregroundMark x1="69880" y1="72176" x2="69880" y2="72176"/>
                        <a14:foregroundMark x1="60174" y1="73941" x2="60174" y2="73941"/>
                        <a14:foregroundMark x1="50201" y1="74882" x2="50201" y2="74882"/>
                        <a14:foregroundMark x1="39960" y1="75059" x2="39960" y2="75059"/>
                        <a14:foregroundMark x1="30723" y1="71706" x2="30723" y2="71706"/>
                        <a14:foregroundMark x1="21754" y1="66529" x2="21754" y2="66529"/>
                        <a14:foregroundMark x1="17403" y1="56412" x2="17403" y2="56412"/>
                        <a14:foregroundMark x1="15863" y1="47588" x2="15863" y2="47588"/>
                        <a14:foregroundMark x1="18139" y1="38176" x2="18139" y2="38176"/>
                        <a14:foregroundMark x1="22289" y1="30529" x2="22289" y2="305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228"/>
          <a:stretch/>
        </p:blipFill>
        <p:spPr bwMode="auto">
          <a:xfrm>
            <a:off x="-151567" y="-232094"/>
            <a:ext cx="3247350" cy="3464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0" y="-26559"/>
            <a:ext cx="49578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2619722" y="321562"/>
            <a:ext cx="8423710" cy="6754274"/>
            <a:chOff x="4297378" y="103726"/>
            <a:chExt cx="8423710" cy="6754274"/>
          </a:xfrm>
        </p:grpSpPr>
        <p:grpSp>
          <p:nvGrpSpPr>
            <p:cNvPr id="9" name="Group 8"/>
            <p:cNvGrpSpPr/>
            <p:nvPr/>
          </p:nvGrpSpPr>
          <p:grpSpPr>
            <a:xfrm>
              <a:off x="4297378" y="103726"/>
              <a:ext cx="5807627" cy="6754274"/>
              <a:chOff x="2575773" y="-222689"/>
              <a:chExt cx="6001555" cy="9672213"/>
            </a:xfrm>
          </p:grpSpPr>
          <p:sp>
            <p:nvSpPr>
              <p:cNvPr id="4" name="Rectangle 3"/>
              <p:cNvSpPr/>
              <p:nvPr/>
            </p:nvSpPr>
            <p:spPr>
              <a:xfrm>
                <a:off x="3335627" y="1652997"/>
                <a:ext cx="4481848" cy="3932778"/>
              </a:xfrm>
              <a:prstGeom prst="rect">
                <a:avLst/>
              </a:prstGeom>
              <a:solidFill>
                <a:srgbClr val="FF99CC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" name="Isosceles Triangle 4"/>
              <p:cNvSpPr/>
              <p:nvPr/>
            </p:nvSpPr>
            <p:spPr>
              <a:xfrm>
                <a:off x="2575773" y="-222689"/>
                <a:ext cx="6001555" cy="1867438"/>
              </a:xfrm>
              <a:prstGeom prst="triangle">
                <a:avLst>
                  <a:gd name="adj" fmla="val 50644"/>
                </a:avLst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Rectangle 11"/>
              <p:cNvSpPr/>
              <p:nvPr/>
            </p:nvSpPr>
            <p:spPr>
              <a:xfrm>
                <a:off x="3335629" y="5585775"/>
                <a:ext cx="4481848" cy="3863749"/>
              </a:xfrm>
              <a:prstGeom prst="rect">
                <a:avLst/>
              </a:prstGeom>
              <a:solidFill>
                <a:srgbClr val="FF99CC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" name="Rectangle 5"/>
              <p:cNvSpPr/>
              <p:nvPr/>
            </p:nvSpPr>
            <p:spPr>
              <a:xfrm>
                <a:off x="4987343" y="6918282"/>
                <a:ext cx="1178416" cy="2531242"/>
              </a:xfrm>
              <a:prstGeom prst="rect">
                <a:avLst/>
              </a:prstGeom>
              <a:solidFill>
                <a:srgbClr val="0070C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" name="Oval 1"/>
            <p:cNvSpPr/>
            <p:nvPr/>
          </p:nvSpPr>
          <p:spPr>
            <a:xfrm>
              <a:off x="7027329" y="619681"/>
              <a:ext cx="553791" cy="490824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Rectangle 2"/>
            <p:cNvSpPr/>
            <p:nvPr/>
          </p:nvSpPr>
          <p:spPr>
            <a:xfrm>
              <a:off x="5355743" y="2240925"/>
              <a:ext cx="903389" cy="772732"/>
            </a:xfrm>
            <a:prstGeom prst="rect">
              <a:avLst/>
            </a:prstGeom>
            <a:solidFill>
              <a:srgbClr val="66FF3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6749496" y="2240925"/>
              <a:ext cx="903389" cy="772732"/>
            </a:xfrm>
            <a:prstGeom prst="rect">
              <a:avLst/>
            </a:prstGeom>
            <a:solidFill>
              <a:srgbClr val="66FF3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8196028" y="2240925"/>
              <a:ext cx="903389" cy="772732"/>
            </a:xfrm>
            <a:prstGeom prst="rect">
              <a:avLst/>
            </a:prstGeom>
            <a:solidFill>
              <a:srgbClr val="66FF3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5355743" y="4533365"/>
              <a:ext cx="903389" cy="772732"/>
            </a:xfrm>
            <a:prstGeom prst="rect">
              <a:avLst/>
            </a:prstGeom>
            <a:solidFill>
              <a:srgbClr val="66FF3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8305006" y="4533365"/>
              <a:ext cx="903389" cy="772732"/>
            </a:xfrm>
            <a:prstGeom prst="rect">
              <a:avLst/>
            </a:prstGeom>
            <a:solidFill>
              <a:srgbClr val="66FF3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11817699" y="2447406"/>
              <a:ext cx="903389" cy="772732"/>
            </a:xfrm>
            <a:prstGeom prst="rect">
              <a:avLst/>
            </a:prstGeom>
            <a:solidFill>
              <a:srgbClr val="66FF3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Oval 18"/>
          <p:cNvSpPr/>
          <p:nvPr/>
        </p:nvSpPr>
        <p:spPr>
          <a:xfrm>
            <a:off x="10010658" y="1228163"/>
            <a:ext cx="886265" cy="814242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Isosceles Triangle 19"/>
          <p:cNvSpPr/>
          <p:nvPr/>
        </p:nvSpPr>
        <p:spPr>
          <a:xfrm>
            <a:off x="9745488" y="4060811"/>
            <a:ext cx="1655298" cy="740733"/>
          </a:xfrm>
          <a:prstGeom prst="triangl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10896923" y="5600569"/>
            <a:ext cx="1165737" cy="689317"/>
          </a:xfrm>
          <a:prstGeom prst="rect">
            <a:avLst/>
          </a:prstGeom>
          <a:solidFill>
            <a:srgbClr val="FF99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9680749" y="5606712"/>
            <a:ext cx="1183577" cy="689317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8465422" y="1070074"/>
            <a:ext cx="1084245" cy="1130420"/>
          </a:xfrm>
          <a:prstGeom prst="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8465421" y="2468021"/>
            <a:ext cx="1084245" cy="1130420"/>
          </a:xfrm>
          <a:prstGeom prst="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8465422" y="3865968"/>
            <a:ext cx="1084245" cy="1130420"/>
          </a:xfrm>
          <a:prstGeom prst="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8465421" y="5317368"/>
            <a:ext cx="1084245" cy="1130420"/>
          </a:xfrm>
          <a:prstGeom prst="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2" descr="Library of red flower svg download png files ▻▻▻ Clipart Art 2019">
            <a:hlinkClick r:id="rId4" action="ppaction://hlinksldjump"/>
            <a:extLst>
              <a:ext uri="{FF2B5EF4-FFF2-40B4-BE49-F238E27FC236}">
                <a16:creationId xmlns:a16="http://schemas.microsoft.com/office/drawing/2014/main" id="{436671DC-5204-4D53-897D-E08BCA40DB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606" y="6039651"/>
            <a:ext cx="609601" cy="57302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Library of red flower svg download png files ▻▻▻ Clipart Art 2019">
            <a:extLst>
              <a:ext uri="{FF2B5EF4-FFF2-40B4-BE49-F238E27FC236}">
                <a16:creationId xmlns:a16="http://schemas.microsoft.com/office/drawing/2014/main" id="{C8DDED61-7A35-41E7-9533-C59BF1D2FE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12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715" y="6029735"/>
            <a:ext cx="609601" cy="57302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4357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ước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914256" y="4325694"/>
            <a:ext cx="609600" cy="609600"/>
          </a:xfrm>
          <a:prstGeom prst="rect">
            <a:avLst/>
          </a:prstGeom>
        </p:spPr>
      </p:pic>
      <p:pic>
        <p:nvPicPr>
          <p:cNvPr id="3" name="Bước 1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927554" y="1097159"/>
            <a:ext cx="609600" cy="609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/>
          <a:srcRect l="128" t="37417" r="64934" b="807"/>
          <a:stretch/>
        </p:blipFill>
        <p:spPr>
          <a:xfrm>
            <a:off x="8008084" y="255079"/>
            <a:ext cx="3812344" cy="322853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69084" y="620106"/>
            <a:ext cx="767870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sng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Bước</a:t>
            </a:r>
            <a:r>
              <a:rPr kumimoji="0" lang="en-US" sz="2800" b="1" i="0" u="sng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Di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chuột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góc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phía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dưới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bên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màn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chọn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biểu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tượng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bút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97969" y="3712289"/>
            <a:ext cx="60244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sng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Bước</a:t>
            </a:r>
            <a:r>
              <a:rPr kumimoji="0" lang="en-US" sz="2800" b="1" i="0" u="sng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Kích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chuột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chọn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“Pen”.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97969" y="-68086"/>
            <a:ext cx="61366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*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Hướng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dẫn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sử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dụng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bút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8"/>
          <a:srcRect t="51260" r="65252"/>
          <a:stretch/>
        </p:blipFill>
        <p:spPr>
          <a:xfrm>
            <a:off x="8008084" y="3651814"/>
            <a:ext cx="3812344" cy="3206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4668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13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6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692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13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1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59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6" grpId="0"/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un cartoon icon vector illustration isolated on white — Stock ...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28179" y1="19941" x2="28179" y2="19941"/>
                        <a14:foregroundMark x1="23762" y1="16294" x2="23762" y2="16294"/>
                        <a14:foregroundMark x1="40428" y1="21294" x2="40428" y2="21294"/>
                        <a14:foregroundMark x1="49933" y1="14941" x2="49933" y2="14941"/>
                        <a14:foregroundMark x1="61446" y1="18588" x2="61446" y2="18588"/>
                        <a14:foregroundMark x1="72222" y1="21059" x2="72222" y2="21059"/>
                        <a14:foregroundMark x1="76305" y1="30529" x2="76305" y2="30529"/>
                        <a14:foregroundMark x1="84538" y1="38412" x2="84538" y2="38412"/>
                        <a14:foregroundMark x1="84270" y1="47588" x2="84270" y2="47588"/>
                        <a14:foregroundMark x1="86078" y1="57765" x2="86078" y2="57765"/>
                        <a14:foregroundMark x1="77108" y1="65412" x2="77108" y2="65412"/>
                        <a14:foregroundMark x1="69880" y1="72176" x2="69880" y2="72176"/>
                        <a14:foregroundMark x1="60174" y1="73941" x2="60174" y2="73941"/>
                        <a14:foregroundMark x1="50201" y1="74882" x2="50201" y2="74882"/>
                        <a14:foregroundMark x1="39960" y1="75059" x2="39960" y2="75059"/>
                        <a14:foregroundMark x1="30723" y1="71706" x2="30723" y2="71706"/>
                        <a14:foregroundMark x1="21754" y1="66529" x2="21754" y2="66529"/>
                        <a14:foregroundMark x1="17403" y1="56412" x2="17403" y2="56412"/>
                        <a14:foregroundMark x1="15863" y1="47588" x2="15863" y2="47588"/>
                        <a14:foregroundMark x1="18139" y1="38176" x2="18139" y2="38176"/>
                        <a14:foregroundMark x1="22289" y1="30529" x2="22289" y2="305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228"/>
          <a:stretch/>
        </p:blipFill>
        <p:spPr bwMode="auto">
          <a:xfrm>
            <a:off x="-151567" y="-232094"/>
            <a:ext cx="3247350" cy="3464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0" y="-26559"/>
            <a:ext cx="49578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chơi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2: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Bé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nhanh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trí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2619722" y="321562"/>
            <a:ext cx="8423710" cy="6754274"/>
            <a:chOff x="4297378" y="103726"/>
            <a:chExt cx="8423710" cy="6754274"/>
          </a:xfrm>
        </p:grpSpPr>
        <p:grpSp>
          <p:nvGrpSpPr>
            <p:cNvPr id="9" name="Group 8"/>
            <p:cNvGrpSpPr/>
            <p:nvPr/>
          </p:nvGrpSpPr>
          <p:grpSpPr>
            <a:xfrm>
              <a:off x="4297378" y="103726"/>
              <a:ext cx="5807627" cy="6754274"/>
              <a:chOff x="2575773" y="-222689"/>
              <a:chExt cx="6001555" cy="9672213"/>
            </a:xfrm>
          </p:grpSpPr>
          <p:sp>
            <p:nvSpPr>
              <p:cNvPr id="4" name="Rectangle 3"/>
              <p:cNvSpPr/>
              <p:nvPr/>
            </p:nvSpPr>
            <p:spPr>
              <a:xfrm>
                <a:off x="3335627" y="1652997"/>
                <a:ext cx="4481848" cy="3932778"/>
              </a:xfrm>
              <a:prstGeom prst="rect">
                <a:avLst/>
              </a:prstGeom>
              <a:solidFill>
                <a:srgbClr val="FF99CC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" name="Isosceles Triangle 4"/>
              <p:cNvSpPr/>
              <p:nvPr/>
            </p:nvSpPr>
            <p:spPr>
              <a:xfrm>
                <a:off x="2575773" y="-222689"/>
                <a:ext cx="6001555" cy="1867438"/>
              </a:xfrm>
              <a:prstGeom prst="triangle">
                <a:avLst>
                  <a:gd name="adj" fmla="val 50644"/>
                </a:avLst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" name="Rectangle 11"/>
              <p:cNvSpPr/>
              <p:nvPr/>
            </p:nvSpPr>
            <p:spPr>
              <a:xfrm>
                <a:off x="3335629" y="5585775"/>
                <a:ext cx="4481848" cy="3863749"/>
              </a:xfrm>
              <a:prstGeom prst="rect">
                <a:avLst/>
              </a:prstGeom>
              <a:solidFill>
                <a:srgbClr val="FF99CC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" name="Rectangle 5"/>
              <p:cNvSpPr/>
              <p:nvPr/>
            </p:nvSpPr>
            <p:spPr>
              <a:xfrm>
                <a:off x="4987343" y="6918282"/>
                <a:ext cx="1178416" cy="2531242"/>
              </a:xfrm>
              <a:prstGeom prst="rect">
                <a:avLst/>
              </a:prstGeom>
              <a:solidFill>
                <a:srgbClr val="0070C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" name="Oval 1"/>
            <p:cNvSpPr/>
            <p:nvPr/>
          </p:nvSpPr>
          <p:spPr>
            <a:xfrm>
              <a:off x="7027329" y="619681"/>
              <a:ext cx="553791" cy="490824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" name="Rectangle 2"/>
            <p:cNvSpPr/>
            <p:nvPr/>
          </p:nvSpPr>
          <p:spPr>
            <a:xfrm>
              <a:off x="5355743" y="2240925"/>
              <a:ext cx="903389" cy="772732"/>
            </a:xfrm>
            <a:prstGeom prst="rect">
              <a:avLst/>
            </a:prstGeom>
            <a:solidFill>
              <a:srgbClr val="66FF3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6749496" y="2240925"/>
              <a:ext cx="903389" cy="772732"/>
            </a:xfrm>
            <a:prstGeom prst="rect">
              <a:avLst/>
            </a:prstGeom>
            <a:solidFill>
              <a:srgbClr val="66FF3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8196028" y="2240925"/>
              <a:ext cx="903389" cy="772732"/>
            </a:xfrm>
            <a:prstGeom prst="rect">
              <a:avLst/>
            </a:prstGeom>
            <a:solidFill>
              <a:srgbClr val="66FF3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5355743" y="4533365"/>
              <a:ext cx="903389" cy="772732"/>
            </a:xfrm>
            <a:prstGeom prst="rect">
              <a:avLst/>
            </a:prstGeom>
            <a:solidFill>
              <a:srgbClr val="66FF3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8305006" y="4533365"/>
              <a:ext cx="903389" cy="772732"/>
            </a:xfrm>
            <a:prstGeom prst="rect">
              <a:avLst/>
            </a:prstGeom>
            <a:solidFill>
              <a:srgbClr val="66FF3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11817699" y="2447406"/>
              <a:ext cx="903389" cy="772732"/>
            </a:xfrm>
            <a:prstGeom prst="rect">
              <a:avLst/>
            </a:prstGeom>
            <a:solidFill>
              <a:srgbClr val="66FF3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9" name="Oval 18"/>
          <p:cNvSpPr/>
          <p:nvPr/>
        </p:nvSpPr>
        <p:spPr>
          <a:xfrm>
            <a:off x="10010658" y="1228163"/>
            <a:ext cx="886265" cy="814242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Isosceles Triangle 19"/>
          <p:cNvSpPr/>
          <p:nvPr/>
        </p:nvSpPr>
        <p:spPr>
          <a:xfrm>
            <a:off x="9745488" y="4060811"/>
            <a:ext cx="1655298" cy="740733"/>
          </a:xfrm>
          <a:prstGeom prst="triangl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0896923" y="5600569"/>
            <a:ext cx="1165737" cy="689317"/>
          </a:xfrm>
          <a:prstGeom prst="rect">
            <a:avLst/>
          </a:prstGeom>
          <a:solidFill>
            <a:srgbClr val="FF99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9680749" y="5606712"/>
            <a:ext cx="1183577" cy="689317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465422" y="1070074"/>
            <a:ext cx="1084245" cy="1130420"/>
          </a:xfrm>
          <a:prstGeom prst="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8465421" y="2468021"/>
            <a:ext cx="1084245" cy="1130420"/>
          </a:xfrm>
          <a:prstGeom prst="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8465422" y="3865968"/>
            <a:ext cx="1084245" cy="1130420"/>
          </a:xfrm>
          <a:prstGeom prst="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8465421" y="5317368"/>
            <a:ext cx="1084245" cy="1130420"/>
          </a:xfrm>
          <a:prstGeom prst="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8" name="Picture 2" descr="Library of red flower svg download png files ▻▻▻ Clipart Art 2019">
            <a:hlinkClick r:id="rId4" action="ppaction://hlinksldjump"/>
            <a:extLst>
              <a:ext uri="{FF2B5EF4-FFF2-40B4-BE49-F238E27FC236}">
                <a16:creationId xmlns:a16="http://schemas.microsoft.com/office/drawing/2014/main" id="{7E30A3B6-E33C-446E-BFE0-082802C5CC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606" y="6039651"/>
            <a:ext cx="609601" cy="57302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Library of red flower svg download png files ▻▻▻ Clipart Art 2019">
            <a:hlinkClick r:id="rId6" action="ppaction://hlinksldjump"/>
            <a:extLst>
              <a:ext uri="{FF2B5EF4-FFF2-40B4-BE49-F238E27FC236}">
                <a16:creationId xmlns:a16="http://schemas.microsoft.com/office/drawing/2014/main" id="{B0D0B5C7-EF65-4475-B2FB-A15DEA353D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112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715" y="6029735"/>
            <a:ext cx="609601" cy="57302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5477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un cartoon icon vector illustration isolated on white — Stock ...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28179" y1="19941" x2="28179" y2="19941"/>
                        <a14:foregroundMark x1="23762" y1="16294" x2="23762" y2="16294"/>
                        <a14:foregroundMark x1="40428" y1="21294" x2="40428" y2="21294"/>
                        <a14:foregroundMark x1="49933" y1="14941" x2="49933" y2="14941"/>
                        <a14:foregroundMark x1="61446" y1="18588" x2="61446" y2="18588"/>
                        <a14:foregroundMark x1="72222" y1="21059" x2="72222" y2="21059"/>
                        <a14:foregroundMark x1="76305" y1="30529" x2="76305" y2="30529"/>
                        <a14:foregroundMark x1="84538" y1="38412" x2="84538" y2="38412"/>
                        <a14:foregroundMark x1="84270" y1="47588" x2="84270" y2="47588"/>
                        <a14:foregroundMark x1="86078" y1="57765" x2="86078" y2="57765"/>
                        <a14:foregroundMark x1="77108" y1="65412" x2="77108" y2="65412"/>
                        <a14:foregroundMark x1="69880" y1="72176" x2="69880" y2="72176"/>
                        <a14:foregroundMark x1="60174" y1="73941" x2="60174" y2="73941"/>
                        <a14:foregroundMark x1="50201" y1="74882" x2="50201" y2="74882"/>
                        <a14:foregroundMark x1="39960" y1="75059" x2="39960" y2="75059"/>
                        <a14:foregroundMark x1="30723" y1="71706" x2="30723" y2="71706"/>
                        <a14:foregroundMark x1="21754" y1="66529" x2="21754" y2="66529"/>
                        <a14:foregroundMark x1="17403" y1="56412" x2="17403" y2="56412"/>
                        <a14:foregroundMark x1="15863" y1="47588" x2="15863" y2="47588"/>
                        <a14:foregroundMark x1="18139" y1="38176" x2="18139" y2="38176"/>
                        <a14:foregroundMark x1="22289" y1="30529" x2="22289" y2="305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228"/>
          <a:stretch/>
        </p:blipFill>
        <p:spPr bwMode="auto">
          <a:xfrm>
            <a:off x="-729169" y="-952684"/>
            <a:ext cx="3247350" cy="3464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331062" y="1246890"/>
            <a:ext cx="4337026" cy="2746327"/>
          </a:xfrm>
          <a:prstGeom prst="rect">
            <a:avLst/>
          </a:prstGeom>
          <a:solidFill>
            <a:srgbClr val="FF99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Isosceles Triangle 4"/>
          <p:cNvSpPr/>
          <p:nvPr/>
        </p:nvSpPr>
        <p:spPr>
          <a:xfrm>
            <a:off x="1595761" y="-62934"/>
            <a:ext cx="5807627" cy="1304064"/>
          </a:xfrm>
          <a:prstGeom prst="triangle">
            <a:avLst>
              <a:gd name="adj" fmla="val 50644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2331064" y="3993217"/>
            <a:ext cx="4337026" cy="2698123"/>
          </a:xfrm>
          <a:prstGeom prst="rect">
            <a:avLst/>
          </a:prstGeom>
          <a:solidFill>
            <a:srgbClr val="FF99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3929406" y="4923729"/>
            <a:ext cx="1140338" cy="1767610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val 1"/>
          <p:cNvSpPr/>
          <p:nvPr/>
        </p:nvSpPr>
        <p:spPr>
          <a:xfrm>
            <a:off x="4325712" y="453021"/>
            <a:ext cx="553791" cy="49082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2654126" y="2074265"/>
            <a:ext cx="903389" cy="772732"/>
          </a:xfrm>
          <a:prstGeom prst="rect">
            <a:avLst/>
          </a:prstGeom>
          <a:solidFill>
            <a:srgbClr val="66FF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4047879" y="2074265"/>
            <a:ext cx="903389" cy="772732"/>
          </a:xfrm>
          <a:prstGeom prst="rect">
            <a:avLst/>
          </a:prstGeom>
          <a:solidFill>
            <a:srgbClr val="66FF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5494411" y="2074265"/>
            <a:ext cx="903389" cy="772732"/>
          </a:xfrm>
          <a:prstGeom prst="rect">
            <a:avLst/>
          </a:prstGeom>
          <a:solidFill>
            <a:srgbClr val="66FF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2654126" y="4366705"/>
            <a:ext cx="903389" cy="772732"/>
          </a:xfrm>
          <a:prstGeom prst="rect">
            <a:avLst/>
          </a:prstGeom>
          <a:solidFill>
            <a:srgbClr val="66FF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5603389" y="4366705"/>
            <a:ext cx="903389" cy="772732"/>
          </a:xfrm>
          <a:prstGeom prst="rect">
            <a:avLst/>
          </a:prstGeom>
          <a:solidFill>
            <a:srgbClr val="66FF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9249507" y="1771059"/>
            <a:ext cx="903389" cy="772732"/>
          </a:xfrm>
          <a:prstGeom prst="rect">
            <a:avLst/>
          </a:prstGeom>
          <a:solidFill>
            <a:srgbClr val="66FF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9249507" y="2724760"/>
            <a:ext cx="886265" cy="814242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Isosceles Triangle 10"/>
          <p:cNvSpPr/>
          <p:nvPr/>
        </p:nvSpPr>
        <p:spPr>
          <a:xfrm>
            <a:off x="8864991" y="3688906"/>
            <a:ext cx="1655298" cy="740733"/>
          </a:xfrm>
          <a:prstGeom prst="triangl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0581248" y="4672776"/>
            <a:ext cx="1617784" cy="689317"/>
          </a:xfrm>
          <a:prstGeom prst="rect">
            <a:avLst/>
          </a:prstGeom>
          <a:solidFill>
            <a:srgbClr val="FF99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8802152" y="4672775"/>
            <a:ext cx="1617784" cy="689317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8218660" y="1663277"/>
            <a:ext cx="64633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21" name="Rectangle 20"/>
          <p:cNvSpPr/>
          <p:nvPr/>
        </p:nvSpPr>
        <p:spPr>
          <a:xfrm>
            <a:off x="8235463" y="2531716"/>
            <a:ext cx="646331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7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3" name="Rectangle 22"/>
          <p:cNvSpPr/>
          <p:nvPr/>
        </p:nvSpPr>
        <p:spPr>
          <a:xfrm>
            <a:off x="8220890" y="3427556"/>
            <a:ext cx="646331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7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4" name="Rectangle 23"/>
          <p:cNvSpPr/>
          <p:nvPr/>
        </p:nvSpPr>
        <p:spPr>
          <a:xfrm>
            <a:off x="8204087" y="4323396"/>
            <a:ext cx="646331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7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380971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withEffect">
                                  <p:stCondLst>
                                    <p:cond delay="550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grpId="0" nodeType="withEffect">
                                  <p:stCondLst>
                                    <p:cond delay="550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grpId="0" nodeType="withEffect">
                                  <p:stCondLst>
                                    <p:cond delay="550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grpId="0" nodeType="withEffect">
                                  <p:stCondLst>
                                    <p:cond delay="550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grpId="0" nodeType="withEffect">
                                  <p:stCondLst>
                                    <p:cond delay="550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fill="hold" grpId="0" nodeType="withEffect">
                                  <p:stCondLst>
                                    <p:cond delay="650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fill="hold" nodeType="withEffect">
                                  <p:stCondLst>
                                    <p:cond delay="650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fill="hold" grpId="0" nodeType="withEffect">
                                  <p:stCondLst>
                                    <p:cond delay="8500"/>
                                  </p:st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32" presetClass="emph" presetSubtype="0" fill="hold" grpId="0" nodeType="withEffect">
                                  <p:stCondLst>
                                    <p:cond delay="950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32" presetClass="emph" presetSubtype="0" fill="hold" grpId="0" nodeType="withEffect">
                                  <p:stCondLst>
                                    <p:cond delay="9500"/>
                                  </p:stCondLst>
                                  <p:childTnLst>
                                    <p:animRot by="120000">
                                      <p:cBhvr>
                                        <p:cTn id="6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32" presetClass="emph" presetSubtype="0" fill="hold" grpId="0" nodeType="withEffect">
                                  <p:stCondLst>
                                    <p:cond delay="9500"/>
                                  </p:stCondLst>
                                  <p:childTnLst>
                                    <p:animRot by="120000">
                                      <p:cBhvr>
                                        <p:cTn id="6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12" grpId="0" animBg="1"/>
      <p:bldP spid="6" grpId="0" animBg="1"/>
      <p:bldP spid="2" grpId="0" animBg="1"/>
      <p:bldP spid="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Sai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825154" y="5052023"/>
            <a:ext cx="609600" cy="609600"/>
          </a:xfrm>
          <a:prstGeom prst="rect">
            <a:avLst/>
          </a:prstGeom>
        </p:spPr>
      </p:pic>
      <p:pic>
        <p:nvPicPr>
          <p:cNvPr id="7" name="Sai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782359" y="2096881"/>
            <a:ext cx="609600" cy="609600"/>
          </a:xfrm>
          <a:prstGeom prst="rect">
            <a:avLst/>
          </a:prstGeom>
        </p:spPr>
      </p:pic>
      <p:pic>
        <p:nvPicPr>
          <p:cNvPr id="6" name="Cái đĩa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734492" y="4862869"/>
            <a:ext cx="609600" cy="609600"/>
          </a:xfrm>
          <a:prstGeom prst="rect">
            <a:avLst/>
          </a:prstGeom>
        </p:spPr>
      </p:pic>
      <p:pic>
        <p:nvPicPr>
          <p:cNvPr id="5" name="CD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447357" y="1871459"/>
            <a:ext cx="609600" cy="609600"/>
          </a:xfrm>
          <a:prstGeom prst="rect">
            <a:avLst/>
          </a:prstGeom>
        </p:spPr>
      </p:pic>
      <p:pic>
        <p:nvPicPr>
          <p:cNvPr id="3" name="Đòng hồ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739845" y="1676399"/>
            <a:ext cx="609600" cy="6096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28390" y="-41025"/>
            <a:ext cx="53165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Thử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9" descr="Wall_clock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14833" y1="17667" x2="14833" y2="17667"/>
                        <a14:foregroundMark x1="13167" y1="18833" x2="34000" y2="3333"/>
                        <a14:foregroundMark x1="35000" y1="2667" x2="61500" y2="2167"/>
                        <a14:foregroundMark x1="62000" y1="2667" x2="83500" y2="14167"/>
                        <a14:foregroundMark x1="83500" y1="15333" x2="96333" y2="35500"/>
                        <a14:foregroundMark x1="97000" y1="37333" x2="96333" y2="63333"/>
                        <a14:foregroundMark x1="95333" y1="64500" x2="83500" y2="86333"/>
                        <a14:foregroundMark x1="81833" y1="85833" x2="58167" y2="99667"/>
                        <a14:foregroundMark x1="58167" y1="96167" x2="58167" y2="96167"/>
                        <a14:foregroundMark x1="37833" y1="97833" x2="57000" y2="98500"/>
                        <a14:foregroundMark x1="19333" y1="86333" x2="37333" y2="97833"/>
                        <a14:foregroundMark x1="4000" y1="65000" x2="18167" y2="87500"/>
                        <a14:foregroundMark x1="3000" y1="43000" x2="3500" y2="67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026" y="1487281"/>
            <a:ext cx="2498725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7" descr="ofe1310718385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2383" y="1247691"/>
            <a:ext cx="3429000" cy="2690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AutoShape 2" descr="Dĩa tròn gốm sứ Minh Long 20 cm Lá Xanh - Đại lý Mai Trầ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0" name="Picture 6" descr="Đồng Hồ Treo Tường Hình Vuông Mido F23 - Nâu – Giá tốt | Tiki.vn"/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>
                        <a14:foregroundMark x1="7455" y1="42727" x2="7455" y2="85818"/>
                        <a14:foregroundMark x1="8727" y1="12000" x2="10545" y2="57636"/>
                        <a14:foregroundMark x1="9091" y1="14727" x2="95455" y2="15636"/>
                        <a14:foregroundMark x1="92727" y1="16727" x2="91636" y2="87091"/>
                        <a14:foregroundMark x1="10182" y1="83455" x2="92000" y2="84727"/>
                        <a14:foregroundMark x1="94364" y1="49273" x2="94364" y2="49273"/>
                        <a14:foregroundMark x1="5091" y1="43455" x2="6182" y2="505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5724" y="3851549"/>
            <a:ext cx="3010547" cy="3010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AutoShape 8" descr="Mua Tivi, Smart Tivi, 4K, OLED, QLED, trả góp 0% tại Điện Máy Xanh ...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AutoShape 10" descr="Mua Tivi, Smart Tivi, 4K, OLED, QLED, trả góp 0% tại Điện Máy Xanh ...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6" name="Picture 12" descr="Smart Tivi LG 4K 43 inch 43UM7400PTA giá rẻ nhất [ Mẫu mới năm 2019 ]"/>
          <p:cNvPicPr>
            <a:picLocks noChangeAspect="1" noChangeArrowheads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0" r="100000">
                        <a14:foregroundMark x1="19818" y1="92353" x2="52000" y2="891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7166" y="1286940"/>
            <a:ext cx="4439642" cy="2744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Hình mặt cười - Tổng hợp những hình mặt cười đẹp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806" y="2855084"/>
            <a:ext cx="1241163" cy="1029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4" descr="Hình mặt cười - Tổng hợp những hình mặt cười đẹp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0555" y="2889486"/>
            <a:ext cx="1241163" cy="1029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4" descr="Hình mặt cười - Tổng hợp những hình mặt cười đẹp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100000" l="0" r="100000">
                        <a14:foregroundMark x1="39833" y1="26889" x2="34833" y2="48778"/>
                        <a14:foregroundMark x1="62750" y1="26889" x2="63750" y2="49444"/>
                        <a14:foregroundMark x1="29833" y1="30889" x2="43333" y2="32889"/>
                        <a14:foregroundMark x1="56750" y1="34222" x2="67667" y2="28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6272" y="2911766"/>
            <a:ext cx="1448861" cy="1086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14" descr="Hình mặt cười - Tổng hợp những hình mặt cười đẹp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100000" l="0" r="100000">
                        <a14:foregroundMark x1="39833" y1="26889" x2="34833" y2="48778"/>
                        <a14:foregroundMark x1="62750" y1="26889" x2="63750" y2="49444"/>
                        <a14:foregroundMark x1="29833" y1="30889" x2="43333" y2="32889"/>
                        <a14:foregroundMark x1="56750" y1="34222" x2="67667" y2="28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0323" y="5718536"/>
            <a:ext cx="1448861" cy="1086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497" t="15277" r="25778" b="17183"/>
          <a:stretch/>
        </p:blipFill>
        <p:spPr>
          <a:xfrm>
            <a:off x="1910149" y="3878161"/>
            <a:ext cx="3010548" cy="3053385"/>
          </a:xfrm>
          <a:prstGeom prst="rect">
            <a:avLst/>
          </a:prstGeom>
        </p:spPr>
      </p:pic>
      <p:pic>
        <p:nvPicPr>
          <p:cNvPr id="29" name="Picture 4" descr="Hình mặt cười - Tổng hợp những hình mặt cười đẹp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9874" y="5861265"/>
            <a:ext cx="1241163" cy="1029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9FDB97D1-5725-4CFF-B00D-D39FF4D52C70}"/>
              </a:ext>
            </a:extLst>
          </p:cNvPr>
          <p:cNvSpPr txBox="1"/>
          <p:nvPr/>
        </p:nvSpPr>
        <p:spPr>
          <a:xfrm>
            <a:off x="1944864" y="507522"/>
            <a:ext cx="83022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 hãy chọn các đồ vật có dạng hình tròn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7" name="Picture 2" descr="Arrow, Three Dimensional Arrow, Vector Arrow PNG and Vector with ...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AC854C40-A8E5-4A7E-8885-F36DABB2E8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10000" b="90000" l="10000" r="90000">
                        <a14:foregroundMark x1="46615" y1="53468" x2="71538" y2="68680"/>
                        <a14:foregroundMark x1="55538" y1="77629" x2="63538" y2="77629"/>
                        <a14:foregroundMark x1="63538" y1="77629" x2="73538" y2="74720"/>
                        <a14:foregroundMark x1="73538" y1="74720" x2="83231" y2="66443"/>
                        <a14:foregroundMark x1="80462" y1="63758" x2="70923" y2="63758"/>
                        <a14:foregroundMark x1="70923" y1="63758" x2="64769" y2="67785"/>
                        <a14:foregroundMark x1="66923" y1="67785" x2="66923" y2="67785"/>
                        <a14:foregroundMark x1="67231" y1="67785" x2="54000" y2="53468"/>
                        <a14:foregroundMark x1="60769" y1="67785" x2="60462" y2="69128"/>
                        <a14:foregroundMark x1="73692" y1="68680" x2="56154" y2="76734"/>
                        <a14:foregroundMark x1="77385" y1="69128" x2="72462" y2="70470"/>
                        <a14:foregroundMark x1="57077" y1="77629" x2="58000" y2="74944"/>
                        <a14:foregroundMark x1="54923" y1="77181" x2="54923" y2="771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702" t="18233" r="11846" b="18380"/>
          <a:stretch/>
        </p:blipFill>
        <p:spPr bwMode="auto">
          <a:xfrm>
            <a:off x="11153100" y="6134362"/>
            <a:ext cx="924600" cy="5640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0991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72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415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323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6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0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3234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433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Sai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999285" y="2508189"/>
            <a:ext cx="609600" cy="609600"/>
          </a:xfrm>
          <a:prstGeom prst="rect">
            <a:avLst/>
          </a:prstGeom>
        </p:spPr>
      </p:pic>
      <p:pic>
        <p:nvPicPr>
          <p:cNvPr id="10" name="Tiền, te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344878" y="4784333"/>
            <a:ext cx="609600" cy="609600"/>
          </a:xfrm>
          <a:prstGeom prst="rect">
            <a:avLst/>
          </a:prstGeom>
        </p:spPr>
      </p:pic>
      <p:pic>
        <p:nvPicPr>
          <p:cNvPr id="16" name="Sai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960685" y="4526566"/>
            <a:ext cx="609600" cy="609600"/>
          </a:xfrm>
          <a:prstGeom prst="rect">
            <a:avLst/>
          </a:prstGeom>
        </p:spPr>
      </p:pic>
      <p:pic>
        <p:nvPicPr>
          <p:cNvPr id="2" name="Picture 20" descr="10922926_Bienbao_B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52400" y1="5430" x2="3200" y2="92760"/>
                        <a14:foregroundMark x1="4000" y1="95475" x2="95600" y2="93213"/>
                        <a14:foregroundMark x1="55600" y1="7692" x2="95600" y2="93213"/>
                        <a14:foregroundMark x1="51200" y1="29864" x2="51200" y2="475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3841" y="1003865"/>
            <a:ext cx="3303074" cy="2919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6" descr="attachment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9908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7981" y="3616280"/>
            <a:ext cx="3892061" cy="3039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Giảm 43 %】 Cao Cấp Gỗ Thịt Khung Ảnh Để Bàn Kiểu Mỹ Phong Cách ...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78" r="9841"/>
          <a:stretch/>
        </p:blipFill>
        <p:spPr bwMode="auto">
          <a:xfrm>
            <a:off x="9129721" y="1701266"/>
            <a:ext cx="3062280" cy="3942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9" descr="Wall_clock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14833" y1="17667" x2="14833" y2="17667"/>
                        <a14:foregroundMark x1="13167" y1="18833" x2="34000" y2="3333"/>
                        <a14:foregroundMark x1="35000" y1="2667" x2="61500" y2="2167"/>
                        <a14:foregroundMark x1="62000" y1="2667" x2="83500" y2="14167"/>
                        <a14:foregroundMark x1="83500" y1="15333" x2="96333" y2="35500"/>
                        <a14:foregroundMark x1="97000" y1="37333" x2="96333" y2="63333"/>
                        <a14:foregroundMark x1="95333" y1="64500" x2="83500" y2="86333"/>
                        <a14:foregroundMark x1="81833" y1="85833" x2="58167" y2="99667"/>
                        <a14:foregroundMark x1="58167" y1="96167" x2="58167" y2="96167"/>
                        <a14:foregroundMark x1="37833" y1="97833" x2="57000" y2="98500"/>
                        <a14:foregroundMark x1="19333" y1="86333" x2="37333" y2="97833"/>
                        <a14:foregroundMark x1="4000" y1="65000" x2="18167" y2="87500"/>
                        <a14:foregroundMark x1="3000" y1="43000" x2="3500" y2="67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9095" y="1192898"/>
            <a:ext cx="2498725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9" descr="111008afamily-KT-o-cua-so-day-hoa-1_41daf"/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486" y="4241010"/>
            <a:ext cx="3413125" cy="2620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Hình mặt cười - Tổng hợp những hình mặt cười đẹp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4977" y="3048327"/>
            <a:ext cx="1241163" cy="1029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4" descr="Hình mặt cười - Tổng hợp những hình mặt cười đẹp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0" r="100000">
                        <a14:foregroundMark x1="39833" y1="26889" x2="34833" y2="48778"/>
                        <a14:foregroundMark x1="62750" y1="26889" x2="63750" y2="49444"/>
                        <a14:foregroundMark x1="29833" y1="30889" x2="43333" y2="32889"/>
                        <a14:foregroundMark x1="56750" y1="34222" x2="67667" y2="28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5617" y="5771354"/>
            <a:ext cx="1448861" cy="1086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Hình mặt cười - Tổng hợp những hình mặt cười đẹp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5153" y="5737778"/>
            <a:ext cx="1241163" cy="1029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4" descr="Hình mặt cười - Tổng hợp những hình mặt cười đẹp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0" r="100000">
                        <a14:foregroundMark x1="39833" y1="26889" x2="34833" y2="48778"/>
                        <a14:foregroundMark x1="62750" y1="26889" x2="63750" y2="49444"/>
                        <a14:foregroundMark x1="29833" y1="30889" x2="43333" y2="32889"/>
                        <a14:foregroundMark x1="56750" y1="34222" x2="67667" y2="28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4453" y="4556750"/>
            <a:ext cx="1448861" cy="1086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Hình mặt cười - Tổng hợp những hình mặt cười đẹp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0" r="100000">
                        <a14:foregroundMark x1="39833" y1="26889" x2="34833" y2="48778"/>
                        <a14:foregroundMark x1="62750" y1="26889" x2="63750" y2="49444"/>
                        <a14:foregroundMark x1="29833" y1="30889" x2="43333" y2="32889"/>
                        <a14:foregroundMark x1="56750" y1="34222" x2="67667" y2="28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3223" y="2741392"/>
            <a:ext cx="1448861" cy="1086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F145EEDA-77A4-424A-A6D1-8ACF8EA6A166}"/>
              </a:ext>
            </a:extLst>
          </p:cNvPr>
          <p:cNvSpPr txBox="1"/>
          <p:nvPr/>
        </p:nvSpPr>
        <p:spPr>
          <a:xfrm>
            <a:off x="1528085" y="202722"/>
            <a:ext cx="91358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 hãy chọn các đồ vật có dạng hình tam giác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2" descr="Arrow, Three Dimensional Arrow, Vector Arrow PNG and Vector with ...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0F44AA59-F33F-453F-9AB9-0918CB7E049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10000" b="90000" l="10000" r="90000">
                        <a14:foregroundMark x1="46615" y1="53468" x2="71538" y2="68680"/>
                        <a14:foregroundMark x1="55538" y1="77629" x2="63538" y2="77629"/>
                        <a14:foregroundMark x1="63538" y1="77629" x2="73538" y2="74720"/>
                        <a14:foregroundMark x1="73538" y1="74720" x2="83231" y2="66443"/>
                        <a14:foregroundMark x1="80462" y1="63758" x2="70923" y2="63758"/>
                        <a14:foregroundMark x1="70923" y1="63758" x2="64769" y2="67785"/>
                        <a14:foregroundMark x1="66923" y1="67785" x2="66923" y2="67785"/>
                        <a14:foregroundMark x1="67231" y1="67785" x2="54000" y2="53468"/>
                        <a14:foregroundMark x1="60769" y1="67785" x2="60462" y2="69128"/>
                        <a14:foregroundMark x1="73692" y1="68680" x2="56154" y2="76734"/>
                        <a14:foregroundMark x1="77385" y1="69128" x2="72462" y2="70470"/>
                        <a14:foregroundMark x1="57077" y1="77629" x2="58000" y2="74944"/>
                        <a14:foregroundMark x1="54923" y1="77181" x2="54923" y2="771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702" t="18233" r="11846" b="18380"/>
          <a:stretch/>
        </p:blipFill>
        <p:spPr bwMode="auto">
          <a:xfrm>
            <a:off x="11153100" y="6134362"/>
            <a:ext cx="924600" cy="5640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5643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03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0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323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0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3234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Khung ảnh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027398" y="2251223"/>
            <a:ext cx="609600" cy="609600"/>
          </a:xfrm>
          <a:prstGeom prst="rect">
            <a:avLst/>
          </a:prstGeom>
        </p:spPr>
      </p:pic>
      <p:pic>
        <p:nvPicPr>
          <p:cNvPr id="10" name="Tiền, te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489663" y="7090723"/>
            <a:ext cx="609600" cy="609600"/>
          </a:xfrm>
          <a:prstGeom prst="rect">
            <a:avLst/>
          </a:prstGeom>
        </p:spPr>
      </p:pic>
      <p:pic>
        <p:nvPicPr>
          <p:cNvPr id="2" name="Picture 12" descr="Smart Tivi LG 4K 43 inch 43UM7400PTA giá rẻ nhất [ Mẫu mới năm 2019 ]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19818" y1="92353" x2="52000" y2="891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285" y="1297876"/>
            <a:ext cx="4439642" cy="2744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Giảm 43 %】 Cao Cấp Gỗ Thịt Khung Ảnh Để Bàn Kiểu Mỹ Phong Cách ...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395" r="7938"/>
          <a:stretch/>
        </p:blipFill>
        <p:spPr bwMode="auto">
          <a:xfrm>
            <a:off x="8775794" y="1647346"/>
            <a:ext cx="3219450" cy="3942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 descr="Đồng Hồ Treo Tường Hình Vuông Mido F23 - Nâu – Giá tốt | Tiki.vn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7455" y1="42727" x2="7455" y2="85818"/>
                        <a14:foregroundMark x1="8727" y1="12000" x2="10545" y2="57636"/>
                        <a14:foregroundMark x1="9091" y1="14727" x2="95455" y2="15636"/>
                        <a14:foregroundMark x1="92727" y1="16727" x2="91636" y2="87091"/>
                        <a14:foregroundMark x1="10182" y1="83455" x2="92000" y2="84727"/>
                        <a14:foregroundMark x1="94364" y1="49273" x2="94364" y2="49273"/>
                        <a14:foregroundMark x1="5091" y1="43455" x2="6182" y2="505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211" b="7342"/>
          <a:stretch/>
        </p:blipFill>
        <p:spPr bwMode="auto">
          <a:xfrm>
            <a:off x="5615368" y="4351251"/>
            <a:ext cx="2761079" cy="2304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2" descr="Ngày 10.3 âm lịch là thứ mấy?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4" descr="Ngày 10.3 âm lịch là thứ mấy?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080" name="Picture 8" descr="Hướng dẫn xem Lịch Âm 2019 Tết Kỷ Hợi trên điện thoại - ICTNews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5368" y="890630"/>
            <a:ext cx="2364470" cy="3010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Làm thế nào để nhận biết đồng USD thật, giả? - Tài chính - ZING.VN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119" y="4442591"/>
            <a:ext cx="4261392" cy="1877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Hình mặt cười - Tổng hợp những hình mặt cười đẹp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1965" y="2927023"/>
            <a:ext cx="1241163" cy="1029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Hình mặt cười - Tổng hợp những hình mặt cười đẹp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7021" y="3010547"/>
            <a:ext cx="1241163" cy="1029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Hình mặt cười - Tổng hợp những hình mặt cười đẹp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6574" y="5243006"/>
            <a:ext cx="1241163" cy="1029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Hình mặt cười - Tổng hợp những hình mặt cười đẹp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7793" y="4364005"/>
            <a:ext cx="1241163" cy="1029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 descr="Hình mặt cười - Tổng hợp những hình mặt cười đẹp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0" r="100000">
                        <a14:foregroundMark x1="39833" y1="26889" x2="34833" y2="48778"/>
                        <a14:foregroundMark x1="62750" y1="26889" x2="63750" y2="49444"/>
                        <a14:foregroundMark x1="29833" y1="30889" x2="43333" y2="32889"/>
                        <a14:foregroundMark x1="56750" y1="34222" x2="67667" y2="28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381" y="5482045"/>
            <a:ext cx="1448861" cy="1086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13h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629378" y="7006804"/>
            <a:ext cx="609600" cy="60960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23FD5AF9-995F-4825-A091-165DC2587F40}"/>
              </a:ext>
            </a:extLst>
          </p:cNvPr>
          <p:cNvSpPr txBox="1"/>
          <p:nvPr/>
        </p:nvSpPr>
        <p:spPr>
          <a:xfrm>
            <a:off x="1492019" y="202722"/>
            <a:ext cx="92079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 hãy chọn các đồ vật có dạng hình chữ nhật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" descr="Arrow, Three Dimensional Arrow, Vector Arrow PNG and Vector with ...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E8356E5F-ACAE-4B40-8933-6A5BFBEABDA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10000" b="90000" l="10000" r="90000">
                        <a14:foregroundMark x1="46615" y1="53468" x2="71538" y2="68680"/>
                        <a14:foregroundMark x1="55538" y1="77629" x2="63538" y2="77629"/>
                        <a14:foregroundMark x1="63538" y1="77629" x2="73538" y2="74720"/>
                        <a14:foregroundMark x1="73538" y1="74720" x2="83231" y2="66443"/>
                        <a14:foregroundMark x1="80462" y1="63758" x2="70923" y2="63758"/>
                        <a14:foregroundMark x1="70923" y1="63758" x2="64769" y2="67785"/>
                        <a14:foregroundMark x1="66923" y1="67785" x2="66923" y2="67785"/>
                        <a14:foregroundMark x1="67231" y1="67785" x2="54000" y2="53468"/>
                        <a14:foregroundMark x1="60769" y1="67785" x2="60462" y2="69128"/>
                        <a14:foregroundMark x1="73692" y1="68680" x2="56154" y2="76734"/>
                        <a14:foregroundMark x1="77385" y1="69128" x2="72462" y2="70470"/>
                        <a14:foregroundMark x1="57077" y1="77629" x2="58000" y2="74944"/>
                        <a14:foregroundMark x1="54923" y1="77181" x2="54923" y2="771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702" t="18233" r="11846" b="18380"/>
          <a:stretch/>
        </p:blipFill>
        <p:spPr bwMode="auto">
          <a:xfrm>
            <a:off x="11153100" y="6134362"/>
            <a:ext cx="924600" cy="5640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8465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8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425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30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303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30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0"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iấy Canson 125gsm Xấp 60 Tờ (A4 Lỡ; 27cm x 20cm) (Có hình ảnh ...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982" y="0"/>
            <a:ext cx="4135070" cy="3452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Bút Sáp Dầu Mango - 12 Màu | Mua giá rẻ hơn tại Nhanvan.v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2159" y="464234"/>
            <a:ext cx="3883630" cy="2776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Bảng dây chun – Mangnon.vn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66406" l="0" r="100000">
                        <a14:foregroundMark x1="59375" y1="3906" x2="84180" y2="17383"/>
                        <a14:foregroundMark x1="69531" y1="9961" x2="59180" y2="19922"/>
                        <a14:foregroundMark x1="73047" y1="7813" x2="80664" y2="29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3853"/>
          <a:stretch/>
        </p:blipFill>
        <p:spPr bwMode="auto">
          <a:xfrm>
            <a:off x="7605932" y="226173"/>
            <a:ext cx="4876800" cy="3225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Que Tính MIC Lớn | Thanh Thanh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13" b="100000" l="0" r="100000">
                        <a14:foregroundMark x1="33646" y1="17564" x2="61354" y2="20769"/>
                        <a14:foregroundMark x1="36875" y1="16410" x2="41354" y2="11667"/>
                        <a14:foregroundMark x1="44583" y1="13077" x2="61563" y2="13462"/>
                        <a14:foregroundMark x1="33958" y1="12051" x2="41354" y2="12308"/>
                        <a14:foregroundMark x1="41875" y1="12436" x2="60417" y2="11026"/>
                        <a14:foregroundMark x1="44792" y1="35769" x2="44792" y2="35769"/>
                        <a14:backgroundMark x1="81667" y1="43974" x2="85833" y2="996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636522">
            <a:off x="1208722" y="2979892"/>
            <a:ext cx="4747580" cy="3857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Sỏi tự nhiên, sỏi tự nhiên trang trí, đá sỏi rải hồ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8505" y="3615397"/>
            <a:ext cx="3838444" cy="25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2D85AC3B-9032-44A3-BB3B-7DB7791B7FE3}"/>
              </a:ext>
            </a:extLst>
          </p:cNvPr>
          <p:cNvSpPr/>
          <p:nvPr/>
        </p:nvSpPr>
        <p:spPr>
          <a:xfrm>
            <a:off x="1894375" y="513753"/>
            <a:ext cx="2743200" cy="27432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85F7054-6C22-4BA7-9A05-B77697E5E2EB}"/>
              </a:ext>
            </a:extLst>
          </p:cNvPr>
          <p:cNvSpPr/>
          <p:nvPr/>
        </p:nvSpPr>
        <p:spPr>
          <a:xfrm>
            <a:off x="7641144" y="464234"/>
            <a:ext cx="2743200" cy="274320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Isosceles Triangle 9">
            <a:extLst>
              <a:ext uri="{FF2B5EF4-FFF2-40B4-BE49-F238E27FC236}">
                <a16:creationId xmlns:a16="http://schemas.microsoft.com/office/drawing/2014/main" id="{8D836A7D-B717-48B3-91FF-CFD7E0138A2D}"/>
              </a:ext>
            </a:extLst>
          </p:cNvPr>
          <p:cNvSpPr/>
          <p:nvPr/>
        </p:nvSpPr>
        <p:spPr>
          <a:xfrm>
            <a:off x="1894375" y="3608081"/>
            <a:ext cx="2743200" cy="2743200"/>
          </a:xfrm>
          <a:prstGeom prst="triangl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EA76D92-6620-4474-8388-794447AF545B}"/>
              </a:ext>
            </a:extLst>
          </p:cNvPr>
          <p:cNvSpPr/>
          <p:nvPr/>
        </p:nvSpPr>
        <p:spPr>
          <a:xfrm>
            <a:off x="6925042" y="3608081"/>
            <a:ext cx="4175405" cy="274320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5832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1" nodeType="withEffect">
                                  <p:stCondLst>
                                    <p:cond delay="11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1" nodeType="withEffect">
                                  <p:stCondLst>
                                    <p:cond delay="11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1" nodeType="withEffect">
                                  <p:stCondLst>
                                    <p:cond delay="11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11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41034" y="1801915"/>
            <a:ext cx="7939667" cy="2725479"/>
          </a:xfrm>
          <a:prstGeom prst="rect">
            <a:avLst/>
          </a:prstGeom>
          <a:noFill/>
        </p:spPr>
        <p:txBody>
          <a:bodyPr wrap="none" rtlCol="0">
            <a:prstTxWarp prst="textArchUp">
              <a:avLst/>
            </a:prstTxWarp>
            <a:spAutoFit/>
          </a:bodyPr>
          <a:lstStyle/>
          <a:p>
            <a:pPr algn="ctr"/>
            <a:r>
              <a:rPr lang="en-US" sz="5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en-US" sz="5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trân</a:t>
            </a:r>
            <a:r>
              <a:rPr lang="en-US" sz="5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5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5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5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pic>
        <p:nvPicPr>
          <p:cNvPr id="5" name="Chào hình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44246" y="-963930"/>
            <a:ext cx="376646" cy="376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364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7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y2meta_.com_ -_ Shapes_ Song_ ___ Learn_ Shapes_ With_ Crayons_ ___ Nursery_ Rhymes_ For_ Kids_ ___ Baby_ Songs-240p_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>
                  <p14:fade in="5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07414" y="302947"/>
            <a:ext cx="11461299" cy="6457070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417286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4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7839" b="78385" l="17350" r="78184">
                        <a14:foregroundMark x1="35652" y1="27083" x2="41215" y2="27604"/>
                        <a14:foregroundMark x1="26647" y1="49479" x2="26720" y2="71094"/>
                        <a14:foregroundMark x1="41801" y1="59245" x2="48170" y2="61198"/>
                        <a14:foregroundMark x1="48097" y1="60156" x2="42679" y2="61328"/>
                        <a14:foregroundMark x1="42240" y1="59896" x2="46486" y2="60026"/>
                        <a14:foregroundMark x1="44510" y1="66797" x2="46340" y2="67448"/>
                        <a14:foregroundMark x1="44802" y1="67448" x2="45608" y2="68359"/>
                        <a14:foregroundMark x1="22767" y1="26432" x2="23719" y2="29036"/>
                        <a14:foregroundMark x1="22987" y1="27083" x2="22987" y2="27083"/>
                        <a14:foregroundMark x1="22987" y1="27083" x2="22987" y2="27083"/>
                        <a14:foregroundMark x1="25842" y1="26823" x2="26940" y2="28385"/>
                        <a14:foregroundMark x1="25769" y1="26693" x2="26940" y2="27995"/>
                        <a14:foregroundMark x1="24451" y1="33984" x2="25110" y2="34375"/>
                        <a14:foregroundMark x1="66471" y1="28255" x2="66471" y2="28255"/>
                        <a14:foregroundMark x1="66471" y1="28255" x2="70717" y2="29036"/>
                        <a14:foregroundMark x1="54832" y1="61198" x2="77526" y2="61328"/>
                        <a14:foregroundMark x1="66252" y1="54688" x2="66252" y2="54688"/>
                        <a14:foregroundMark x1="66252" y1="54688" x2="66252" y2="54688"/>
                        <a14:foregroundMark x1="71889" y1="54688" x2="71889" y2="54688"/>
                        <a14:foregroundMark x1="74012" y1="56250" x2="74012" y2="56250"/>
                        <a14:foregroundMark x1="23719" y1="20313" x2="23719" y2="20313"/>
                        <a14:foregroundMark x1="23719" y1="20313" x2="23719" y2="20313"/>
                        <a14:foregroundMark x1="25110" y1="20313" x2="25110" y2="20313"/>
                        <a14:foregroundMark x1="22035" y1="76432" x2="22035" y2="76432"/>
                        <a14:foregroundMark x1="31698" y1="76302" x2="31698" y2="76302"/>
                        <a14:foregroundMark x1="51537" y1="20833" x2="51464" y2="39453"/>
                        <a14:backgroundMark x1="30820" y1="29297" x2="36164" y2="59896"/>
                        <a14:backgroundMark x1="38946" y1="45833" x2="71157" y2="45052"/>
                      </a14:backgroundRemoval>
                    </a14:imgEffect>
                  </a14:imgLayer>
                </a14:imgProps>
              </a:ext>
            </a:extLst>
          </a:blip>
          <a:srcRect l="18361" t="18027" r="69057" b="58838"/>
          <a:stretch/>
        </p:blipFill>
        <p:spPr>
          <a:xfrm>
            <a:off x="535182" y="1115694"/>
            <a:ext cx="2228045" cy="2353576"/>
          </a:xfrm>
          <a:prstGeom prst="rect">
            <a:avLst/>
          </a:prstGeom>
        </p:spPr>
      </p:pic>
      <p:pic>
        <p:nvPicPr>
          <p:cNvPr id="4" name="Vd hinh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440171" y="6745497"/>
            <a:ext cx="318571" cy="31857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7839" b="78385" l="17350" r="78184">
                        <a14:foregroundMark x1="35652" y1="27083" x2="41215" y2="27604"/>
                        <a14:foregroundMark x1="26647" y1="49479" x2="26720" y2="71094"/>
                        <a14:foregroundMark x1="41801" y1="59245" x2="48170" y2="61198"/>
                        <a14:foregroundMark x1="48097" y1="60156" x2="42679" y2="61328"/>
                        <a14:foregroundMark x1="42240" y1="59896" x2="46486" y2="60026"/>
                        <a14:foregroundMark x1="44510" y1="66797" x2="46340" y2="67448"/>
                        <a14:foregroundMark x1="44802" y1="67448" x2="45608" y2="68359"/>
                        <a14:foregroundMark x1="22767" y1="26432" x2="23719" y2="29036"/>
                        <a14:foregroundMark x1="22987" y1="27083" x2="22987" y2="27083"/>
                        <a14:foregroundMark x1="22987" y1="27083" x2="22987" y2="27083"/>
                        <a14:foregroundMark x1="25842" y1="26823" x2="26940" y2="28385"/>
                        <a14:foregroundMark x1="25769" y1="26693" x2="26940" y2="27995"/>
                        <a14:foregroundMark x1="24451" y1="33984" x2="25110" y2="34375"/>
                        <a14:foregroundMark x1="66471" y1="28255" x2="66471" y2="28255"/>
                        <a14:foregroundMark x1="66471" y1="28255" x2="70717" y2="29036"/>
                        <a14:foregroundMark x1="54832" y1="61198" x2="77526" y2="61328"/>
                        <a14:foregroundMark x1="66252" y1="54688" x2="66252" y2="54688"/>
                        <a14:foregroundMark x1="66252" y1="54688" x2="66252" y2="54688"/>
                        <a14:foregroundMark x1="71889" y1="54688" x2="71889" y2="54688"/>
                        <a14:foregroundMark x1="74012" y1="56250" x2="74012" y2="56250"/>
                        <a14:foregroundMark x1="23719" y1="20313" x2="23719" y2="20313"/>
                        <a14:foregroundMark x1="23719" y1="20313" x2="23719" y2="20313"/>
                        <a14:foregroundMark x1="25110" y1="20313" x2="25110" y2="20313"/>
                        <a14:foregroundMark x1="22035" y1="76432" x2="22035" y2="76432"/>
                        <a14:foregroundMark x1="31698" y1="76302" x2="31698" y2="76302"/>
                        <a14:foregroundMark x1="51537" y1="20833" x2="51464" y2="39453"/>
                        <a14:backgroundMark x1="30820" y1="29297" x2="36164" y2="59896"/>
                        <a14:backgroundMark x1="38946" y1="45833" x2="71157" y2="45052"/>
                      </a14:backgroundRemoval>
                    </a14:imgEffect>
                  </a14:imgLayer>
                </a14:imgProps>
              </a:ext>
            </a:extLst>
          </a:blip>
          <a:srcRect l="31708" t="18027" r="55099" b="58551"/>
          <a:stretch/>
        </p:blipFill>
        <p:spPr>
          <a:xfrm>
            <a:off x="2928016" y="1063572"/>
            <a:ext cx="2358749" cy="240569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7839" b="78385" l="17350" r="78184">
                        <a14:foregroundMark x1="35652" y1="27083" x2="41215" y2="27604"/>
                        <a14:foregroundMark x1="26647" y1="49479" x2="26720" y2="71094"/>
                        <a14:foregroundMark x1="41801" y1="59245" x2="48170" y2="61198"/>
                        <a14:foregroundMark x1="48097" y1="60156" x2="42679" y2="61328"/>
                        <a14:foregroundMark x1="42240" y1="59896" x2="46486" y2="60026"/>
                        <a14:foregroundMark x1="44510" y1="66797" x2="46340" y2="67448"/>
                        <a14:foregroundMark x1="44802" y1="67448" x2="45608" y2="68359"/>
                        <a14:foregroundMark x1="22767" y1="26432" x2="23719" y2="29036"/>
                        <a14:foregroundMark x1="22987" y1="27083" x2="22987" y2="27083"/>
                        <a14:foregroundMark x1="22987" y1="27083" x2="22987" y2="27083"/>
                        <a14:foregroundMark x1="25842" y1="26823" x2="26940" y2="28385"/>
                        <a14:foregroundMark x1="25769" y1="26693" x2="26940" y2="27995"/>
                        <a14:foregroundMark x1="24451" y1="33984" x2="25110" y2="34375"/>
                        <a14:foregroundMark x1="66471" y1="28255" x2="66471" y2="28255"/>
                        <a14:foregroundMark x1="66471" y1="28255" x2="70717" y2="29036"/>
                        <a14:foregroundMark x1="54832" y1="61198" x2="77526" y2="61328"/>
                        <a14:foregroundMark x1="66252" y1="54688" x2="66252" y2="54688"/>
                        <a14:foregroundMark x1="66252" y1="54688" x2="66252" y2="54688"/>
                        <a14:foregroundMark x1="71889" y1="54688" x2="71889" y2="54688"/>
                        <a14:foregroundMark x1="74012" y1="56250" x2="74012" y2="56250"/>
                        <a14:foregroundMark x1="23719" y1="20313" x2="23719" y2="20313"/>
                        <a14:foregroundMark x1="23719" y1="20313" x2="23719" y2="20313"/>
                        <a14:foregroundMark x1="25110" y1="20313" x2="25110" y2="20313"/>
                        <a14:foregroundMark x1="22035" y1="76432" x2="22035" y2="76432"/>
                        <a14:foregroundMark x1="31698" y1="76302" x2="31698" y2="76302"/>
                        <a14:foregroundMark x1="51537" y1="20833" x2="51464" y2="39453"/>
                        <a14:backgroundMark x1="30820" y1="29297" x2="36164" y2="59896"/>
                        <a14:backgroundMark x1="38946" y1="45833" x2="71157" y2="45052"/>
                      </a14:backgroundRemoval>
                    </a14:imgEffect>
                  </a14:imgLayer>
                </a14:imgProps>
              </a:ext>
            </a:extLst>
          </a:blip>
          <a:srcRect l="44912" t="19436" r="40872" b="58691"/>
          <a:stretch/>
        </p:blipFill>
        <p:spPr>
          <a:xfrm>
            <a:off x="5712113" y="1115694"/>
            <a:ext cx="2662631" cy="235357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7839" b="78385" l="17350" r="78184">
                        <a14:foregroundMark x1="35652" y1="27083" x2="41215" y2="27604"/>
                        <a14:foregroundMark x1="26647" y1="49479" x2="26720" y2="71094"/>
                        <a14:foregroundMark x1="41801" y1="59245" x2="48170" y2="61198"/>
                        <a14:foregroundMark x1="48097" y1="60156" x2="42679" y2="61328"/>
                        <a14:foregroundMark x1="42240" y1="59896" x2="46486" y2="60026"/>
                        <a14:foregroundMark x1="44510" y1="66797" x2="46340" y2="67448"/>
                        <a14:foregroundMark x1="44802" y1="67448" x2="45608" y2="68359"/>
                        <a14:foregroundMark x1="22767" y1="26432" x2="23719" y2="29036"/>
                        <a14:foregroundMark x1="22987" y1="27083" x2="22987" y2="27083"/>
                        <a14:foregroundMark x1="22987" y1="27083" x2="22987" y2="27083"/>
                        <a14:foregroundMark x1="25842" y1="26823" x2="26940" y2="28385"/>
                        <a14:foregroundMark x1="25769" y1="26693" x2="26940" y2="27995"/>
                        <a14:foregroundMark x1="24451" y1="33984" x2="25110" y2="34375"/>
                        <a14:foregroundMark x1="66471" y1="28255" x2="66471" y2="28255"/>
                        <a14:foregroundMark x1="66471" y1="28255" x2="70717" y2="29036"/>
                        <a14:foregroundMark x1="54832" y1="61198" x2="77526" y2="61328"/>
                        <a14:foregroundMark x1="66252" y1="54688" x2="66252" y2="54688"/>
                        <a14:foregroundMark x1="66252" y1="54688" x2="66252" y2="54688"/>
                        <a14:foregroundMark x1="71889" y1="54688" x2="71889" y2="54688"/>
                        <a14:foregroundMark x1="74012" y1="56250" x2="74012" y2="56250"/>
                        <a14:foregroundMark x1="23719" y1="20313" x2="23719" y2="20313"/>
                        <a14:foregroundMark x1="23719" y1="20313" x2="23719" y2="20313"/>
                        <a14:foregroundMark x1="25110" y1="20313" x2="25110" y2="20313"/>
                        <a14:foregroundMark x1="22035" y1="76432" x2="22035" y2="76432"/>
                        <a14:foregroundMark x1="31698" y1="76302" x2="31698" y2="76302"/>
                        <a14:foregroundMark x1="51537" y1="20833" x2="51464" y2="39453"/>
                        <a14:backgroundMark x1="30820" y1="29297" x2="36164" y2="59896"/>
                        <a14:backgroundMark x1="38946" y1="45833" x2="71157" y2="45052"/>
                      </a14:backgroundRemoval>
                    </a14:imgEffect>
                  </a14:imgLayer>
                </a14:imgProps>
              </a:ext>
            </a:extLst>
          </a:blip>
          <a:srcRect l="59219" t="22120" r="21891" b="59144"/>
          <a:stretch/>
        </p:blipFill>
        <p:spPr>
          <a:xfrm>
            <a:off x="8746814" y="1467979"/>
            <a:ext cx="3345178" cy="190607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7839" b="78385" l="17350" r="78184">
                        <a14:foregroundMark x1="35652" y1="27083" x2="41215" y2="27604"/>
                        <a14:foregroundMark x1="26647" y1="49479" x2="26720" y2="71094"/>
                        <a14:foregroundMark x1="41801" y1="59245" x2="48170" y2="61198"/>
                        <a14:foregroundMark x1="48097" y1="60156" x2="42679" y2="61328"/>
                        <a14:foregroundMark x1="42240" y1="59896" x2="46486" y2="60026"/>
                        <a14:foregroundMark x1="44510" y1="66797" x2="46340" y2="67448"/>
                        <a14:foregroundMark x1="44802" y1="67448" x2="45608" y2="68359"/>
                        <a14:foregroundMark x1="22767" y1="26432" x2="23719" y2="29036"/>
                        <a14:foregroundMark x1="22987" y1="27083" x2="22987" y2="27083"/>
                        <a14:foregroundMark x1="22987" y1="27083" x2="22987" y2="27083"/>
                        <a14:foregroundMark x1="25842" y1="26823" x2="26940" y2="28385"/>
                        <a14:foregroundMark x1="25769" y1="26693" x2="26940" y2="27995"/>
                        <a14:foregroundMark x1="24451" y1="33984" x2="25110" y2="34375"/>
                        <a14:foregroundMark x1="66471" y1="28255" x2="66471" y2="28255"/>
                        <a14:foregroundMark x1="66471" y1="28255" x2="70717" y2="29036"/>
                        <a14:foregroundMark x1="54832" y1="61198" x2="77526" y2="61328"/>
                        <a14:foregroundMark x1="66252" y1="54688" x2="66252" y2="54688"/>
                        <a14:foregroundMark x1="66252" y1="54688" x2="66252" y2="54688"/>
                        <a14:foregroundMark x1="71889" y1="54688" x2="71889" y2="54688"/>
                        <a14:foregroundMark x1="74012" y1="56250" x2="74012" y2="56250"/>
                        <a14:foregroundMark x1="23719" y1="20313" x2="23719" y2="20313"/>
                        <a14:foregroundMark x1="23719" y1="20313" x2="23719" y2="20313"/>
                        <a14:foregroundMark x1="25110" y1="20313" x2="25110" y2="20313"/>
                        <a14:foregroundMark x1="22035" y1="76432" x2="22035" y2="76432"/>
                        <a14:foregroundMark x1="31698" y1="76302" x2="31698" y2="76302"/>
                        <a14:foregroundMark x1="51537" y1="20833" x2="51464" y2="39453"/>
                        <a14:backgroundMark x1="30820" y1="29297" x2="36164" y2="59896"/>
                        <a14:backgroundMark x1="38946" y1="45833" x2="71157" y2="45052"/>
                      </a14:backgroundRemoval>
                    </a14:imgEffect>
                  </a14:imgLayer>
                </a14:imgProps>
              </a:ext>
            </a:extLst>
          </a:blip>
          <a:srcRect l="18261" t="48327" r="64579" b="21795"/>
          <a:stretch/>
        </p:blipFill>
        <p:spPr>
          <a:xfrm>
            <a:off x="535182" y="3835455"/>
            <a:ext cx="3021566" cy="302254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7839" b="78385" l="17350" r="78184">
                        <a14:foregroundMark x1="35652" y1="27083" x2="41215" y2="27604"/>
                        <a14:foregroundMark x1="26647" y1="49479" x2="26720" y2="71094"/>
                        <a14:foregroundMark x1="41801" y1="59245" x2="48170" y2="61198"/>
                        <a14:foregroundMark x1="48097" y1="60156" x2="42679" y2="61328"/>
                        <a14:foregroundMark x1="42240" y1="59896" x2="46486" y2="60026"/>
                        <a14:foregroundMark x1="44510" y1="66797" x2="46340" y2="67448"/>
                        <a14:foregroundMark x1="44802" y1="67448" x2="45608" y2="68359"/>
                        <a14:foregroundMark x1="22767" y1="26432" x2="23719" y2="29036"/>
                        <a14:foregroundMark x1="22987" y1="27083" x2="22987" y2="27083"/>
                        <a14:foregroundMark x1="22987" y1="27083" x2="22987" y2="27083"/>
                        <a14:foregroundMark x1="25842" y1="26823" x2="26940" y2="28385"/>
                        <a14:foregroundMark x1="25769" y1="26693" x2="26940" y2="27995"/>
                        <a14:foregroundMark x1="24451" y1="33984" x2="25110" y2="34375"/>
                        <a14:foregroundMark x1="66471" y1="28255" x2="66471" y2="28255"/>
                        <a14:foregroundMark x1="66471" y1="28255" x2="70717" y2="29036"/>
                        <a14:foregroundMark x1="54832" y1="61198" x2="77526" y2="61328"/>
                        <a14:foregroundMark x1="66252" y1="54688" x2="66252" y2="54688"/>
                        <a14:foregroundMark x1="66252" y1="54688" x2="66252" y2="54688"/>
                        <a14:foregroundMark x1="71889" y1="54688" x2="71889" y2="54688"/>
                        <a14:foregroundMark x1="74012" y1="56250" x2="74012" y2="56250"/>
                        <a14:foregroundMark x1="23719" y1="20313" x2="23719" y2="20313"/>
                        <a14:foregroundMark x1="23719" y1="20313" x2="23719" y2="20313"/>
                        <a14:foregroundMark x1="25110" y1="20313" x2="25110" y2="20313"/>
                        <a14:foregroundMark x1="22035" y1="76432" x2="22035" y2="76432"/>
                        <a14:foregroundMark x1="31698" y1="76302" x2="31698" y2="76302"/>
                        <a14:foregroundMark x1="51537" y1="20833" x2="51464" y2="39453"/>
                        <a14:backgroundMark x1="30820" y1="29297" x2="36164" y2="59896"/>
                        <a14:backgroundMark x1="38946" y1="45833" x2="71157" y2="45052"/>
                      </a14:backgroundRemoval>
                    </a14:imgEffect>
                  </a14:imgLayer>
                </a14:imgProps>
              </a:ext>
            </a:extLst>
          </a:blip>
          <a:srcRect l="36294" t="49157" r="46070" b="21528"/>
          <a:stretch/>
        </p:blipFill>
        <p:spPr>
          <a:xfrm>
            <a:off x="3920402" y="3875649"/>
            <a:ext cx="3123027" cy="298235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7839" b="78385" l="17350" r="78184">
                        <a14:foregroundMark x1="35652" y1="27083" x2="41215" y2="27604"/>
                        <a14:foregroundMark x1="26647" y1="49479" x2="26720" y2="71094"/>
                        <a14:foregroundMark x1="41801" y1="59245" x2="48170" y2="61198"/>
                        <a14:foregroundMark x1="48097" y1="60156" x2="42679" y2="61328"/>
                        <a14:foregroundMark x1="42240" y1="59896" x2="46486" y2="60026"/>
                        <a14:foregroundMark x1="44510" y1="66797" x2="46340" y2="67448"/>
                        <a14:foregroundMark x1="44802" y1="67448" x2="45608" y2="68359"/>
                        <a14:foregroundMark x1="22767" y1="26432" x2="23719" y2="29036"/>
                        <a14:foregroundMark x1="22987" y1="27083" x2="22987" y2="27083"/>
                        <a14:foregroundMark x1="22987" y1="27083" x2="22987" y2="27083"/>
                        <a14:foregroundMark x1="25842" y1="26823" x2="26940" y2="28385"/>
                        <a14:foregroundMark x1="25769" y1="26693" x2="26940" y2="27995"/>
                        <a14:foregroundMark x1="24451" y1="33984" x2="25110" y2="34375"/>
                        <a14:foregroundMark x1="66471" y1="28255" x2="66471" y2="28255"/>
                        <a14:foregroundMark x1="66471" y1="28255" x2="70717" y2="29036"/>
                        <a14:foregroundMark x1="54832" y1="61198" x2="77526" y2="61328"/>
                        <a14:foregroundMark x1="66252" y1="54688" x2="66252" y2="54688"/>
                        <a14:foregroundMark x1="66252" y1="54688" x2="66252" y2="54688"/>
                        <a14:foregroundMark x1="71889" y1="54688" x2="71889" y2="54688"/>
                        <a14:foregroundMark x1="74012" y1="56250" x2="74012" y2="56250"/>
                        <a14:foregroundMark x1="23719" y1="20313" x2="23719" y2="20313"/>
                        <a14:foregroundMark x1="23719" y1="20313" x2="23719" y2="20313"/>
                        <a14:foregroundMark x1="25110" y1="20313" x2="25110" y2="20313"/>
                        <a14:foregroundMark x1="22035" y1="76432" x2="22035" y2="76432"/>
                        <a14:foregroundMark x1="31698" y1="76302" x2="31698" y2="76302"/>
                        <a14:foregroundMark x1="51537" y1="20833" x2="51464" y2="39453"/>
                        <a14:backgroundMark x1="30820" y1="29297" x2="36164" y2="59896"/>
                        <a14:backgroundMark x1="38946" y1="45833" x2="71157" y2="45052"/>
                      </a14:backgroundRemoval>
                    </a14:imgEffect>
                  </a14:imgLayer>
                </a14:imgProps>
              </a:ext>
            </a:extLst>
          </a:blip>
          <a:srcRect l="54566" t="53581" r="21891" b="21795"/>
          <a:stretch/>
        </p:blipFill>
        <p:spPr>
          <a:xfrm>
            <a:off x="7407083" y="4240462"/>
            <a:ext cx="4169123" cy="250503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24365" y="36158"/>
            <a:ext cx="68827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37264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8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9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11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lock Arc 5">
            <a:extLst>
              <a:ext uri="{FF2B5EF4-FFF2-40B4-BE49-F238E27FC236}">
                <a16:creationId xmlns:a16="http://schemas.microsoft.com/office/drawing/2014/main" id="{2250C933-3339-44A5-9F88-763E07CDE5FF}"/>
              </a:ext>
            </a:extLst>
          </p:cNvPr>
          <p:cNvSpPr/>
          <p:nvPr/>
        </p:nvSpPr>
        <p:spPr>
          <a:xfrm rot="16200000">
            <a:off x="3847191" y="721410"/>
            <a:ext cx="4177383" cy="4261594"/>
          </a:xfrm>
          <a:prstGeom prst="blockArc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8" name="Block Arc 17">
            <a:extLst>
              <a:ext uri="{FF2B5EF4-FFF2-40B4-BE49-F238E27FC236}">
                <a16:creationId xmlns:a16="http://schemas.microsoft.com/office/drawing/2014/main" id="{5A232B3B-9FEC-4E23-B21B-0A2E1BF08043}"/>
              </a:ext>
            </a:extLst>
          </p:cNvPr>
          <p:cNvSpPr/>
          <p:nvPr/>
        </p:nvSpPr>
        <p:spPr>
          <a:xfrm rot="5400000" flipH="1">
            <a:off x="3745669" y="821557"/>
            <a:ext cx="4177383" cy="4061295"/>
          </a:xfrm>
          <a:prstGeom prst="blockArc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Oval 41"/>
          <p:cNvSpPr>
            <a:spLocks noChangeArrowheads="1"/>
          </p:cNvSpPr>
          <p:nvPr/>
        </p:nvSpPr>
        <p:spPr bwMode="auto">
          <a:xfrm>
            <a:off x="3924477" y="885499"/>
            <a:ext cx="3860997" cy="3935436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4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4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4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4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4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endParaRPr lang="vi-VN">
              <a:solidFill>
                <a:srgbClr val="FF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188066" y="4947388"/>
            <a:ext cx="3454792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6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endParaRPr lang="en-US" sz="6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C485A61-46B0-4C4D-8FA4-5CF7C8F9AA7F}"/>
              </a:ext>
            </a:extLst>
          </p:cNvPr>
          <p:cNvGrpSpPr/>
          <p:nvPr/>
        </p:nvGrpSpPr>
        <p:grpSpPr>
          <a:xfrm>
            <a:off x="3917602" y="873927"/>
            <a:ext cx="3860997" cy="3935436"/>
            <a:chOff x="230228" y="705079"/>
            <a:chExt cx="3860997" cy="3935436"/>
          </a:xfrm>
        </p:grpSpPr>
        <p:sp>
          <p:nvSpPr>
            <p:cNvPr id="10" name="Oval 41">
              <a:extLst>
                <a:ext uri="{FF2B5EF4-FFF2-40B4-BE49-F238E27FC236}">
                  <a16:creationId xmlns:a16="http://schemas.microsoft.com/office/drawing/2014/main" id="{ABB85833-47EA-4277-A6CC-FEA91795E64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0228" y="705079"/>
              <a:ext cx="3860997" cy="3935436"/>
            </a:xfrm>
            <a:prstGeom prst="ellipse">
              <a:avLst/>
            </a:prstGeom>
            <a:solidFill>
              <a:srgbClr val="FF0000"/>
            </a:solidFill>
            <a:ln w="57150">
              <a:solidFill>
                <a:srgbClr val="00206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4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4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4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4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4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/>
              <a:endParaRPr lang="vi-VN">
                <a:solidFill>
                  <a:srgbClr val="FF0000"/>
                </a:solidFill>
              </a:endParaRPr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4F1867EE-DA87-4E63-A963-9CA9B2D3704B}"/>
                </a:ext>
              </a:extLst>
            </p:cNvPr>
            <p:cNvCxnSpPr>
              <a:cxnSpLocks/>
              <a:stCxn id="10" idx="0"/>
            </p:cNvCxnSpPr>
            <p:nvPr/>
          </p:nvCxnSpPr>
          <p:spPr>
            <a:xfrm>
              <a:off x="2160727" y="705079"/>
              <a:ext cx="0" cy="1967718"/>
            </a:xfrm>
            <a:prstGeom prst="line">
              <a:avLst/>
            </a:prstGeom>
            <a:ln w="571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3" name="Picture 2" descr="Arrow, Three Dimensional Arrow, Vector Arrow PNG and Vector with ...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08462D4B-754D-4006-9995-F49DBAFD19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6615" y1="53468" x2="71538" y2="68680"/>
                        <a14:foregroundMark x1="55538" y1="77629" x2="63538" y2="77629"/>
                        <a14:foregroundMark x1="63538" y1="77629" x2="73538" y2="74720"/>
                        <a14:foregroundMark x1="73538" y1="74720" x2="83231" y2="66443"/>
                        <a14:foregroundMark x1="80462" y1="63758" x2="70923" y2="63758"/>
                        <a14:foregroundMark x1="70923" y1="63758" x2="64769" y2="67785"/>
                        <a14:foregroundMark x1="66923" y1="67785" x2="66923" y2="67785"/>
                        <a14:foregroundMark x1="67231" y1="67785" x2="54000" y2="53468"/>
                        <a14:foregroundMark x1="60769" y1="67785" x2="60462" y2="69128"/>
                        <a14:foregroundMark x1="73692" y1="68680" x2="56154" y2="76734"/>
                        <a14:foregroundMark x1="77385" y1="69128" x2="72462" y2="70470"/>
                        <a14:foregroundMark x1="57077" y1="77629" x2="58000" y2="74944"/>
                        <a14:foregroundMark x1="54923" y1="77181" x2="54923" y2="771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702" t="18233" r="11846" b="18380"/>
          <a:stretch/>
        </p:blipFill>
        <p:spPr bwMode="auto">
          <a:xfrm>
            <a:off x="11153100" y="6134362"/>
            <a:ext cx="924600" cy="5640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8138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8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0977 -0.04444 L 0.35508 -0.02407 " pathEditMode="relative" rAng="0" ptsTypes="AA">
                                      <p:cBhvr>
                                        <p:cTn id="39" dur="6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242" y="1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18" grpId="0" animBg="1"/>
      <p:bldP spid="18" grpId="1" animBg="1"/>
      <p:bldP spid="8" grpId="1" animBg="1"/>
      <p:bldP spid="8" grpId="4" animBg="1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0486A77-EAF4-4812-913E-E25BB9107210}"/>
              </a:ext>
            </a:extLst>
          </p:cNvPr>
          <p:cNvSpPr txBox="1"/>
          <p:nvPr/>
        </p:nvSpPr>
        <p:spPr>
          <a:xfrm>
            <a:off x="3516608" y="1558986"/>
            <a:ext cx="5158785" cy="28007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b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Hình gì vuông vắn</a:t>
            </a:r>
          </a:p>
          <a:p>
            <a:pPr algn="ctr"/>
            <a:r>
              <a:rPr lang="en-US" sz="4400" b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Bốn cạnh bằng nhau</a:t>
            </a:r>
          </a:p>
          <a:p>
            <a:pPr algn="ctr"/>
            <a:r>
              <a:rPr lang="en-US" sz="4400" b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Bé hãy đoán mau</a:t>
            </a:r>
          </a:p>
          <a:p>
            <a:pPr algn="ctr"/>
            <a:r>
              <a:rPr lang="en-US" sz="4400" b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 hình gì đấy?</a:t>
            </a:r>
          </a:p>
        </p:txBody>
      </p:sp>
      <p:sp>
        <p:nvSpPr>
          <p:cNvPr id="7" name="Rectangle 6"/>
          <p:cNvSpPr/>
          <p:nvPr/>
        </p:nvSpPr>
        <p:spPr>
          <a:xfrm>
            <a:off x="4443884" y="953330"/>
            <a:ext cx="3429001" cy="3270739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4118665" y="4413738"/>
            <a:ext cx="405431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 err="1">
                <a:solidFill>
                  <a:srgbClr val="FD5F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6000" b="1" dirty="0">
                <a:solidFill>
                  <a:srgbClr val="FD5F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D5F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endParaRPr lang="en-US" sz="6000" b="1" dirty="0">
              <a:solidFill>
                <a:srgbClr val="FD5FF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4392135" y="879726"/>
            <a:ext cx="51749" cy="3423473"/>
          </a:xfrm>
          <a:prstGeom prst="line">
            <a:avLst/>
          </a:prstGeom>
          <a:ln w="762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>
            <a:off x="7889966" y="874198"/>
            <a:ext cx="12561" cy="3429001"/>
          </a:xfrm>
          <a:prstGeom prst="line">
            <a:avLst/>
          </a:prstGeom>
          <a:ln w="762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4392135" y="908413"/>
            <a:ext cx="3497831" cy="4011"/>
          </a:xfrm>
          <a:prstGeom prst="line">
            <a:avLst/>
          </a:prstGeom>
          <a:ln w="762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4404696" y="4261629"/>
            <a:ext cx="3497831" cy="4011"/>
          </a:xfrm>
          <a:prstGeom prst="line">
            <a:avLst/>
          </a:prstGeom>
          <a:ln w="762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1" name="Right Triangle 20"/>
          <p:cNvSpPr/>
          <p:nvPr/>
        </p:nvSpPr>
        <p:spPr>
          <a:xfrm rot="5400000">
            <a:off x="4428314" y="948473"/>
            <a:ext cx="663442" cy="666464"/>
          </a:xfrm>
          <a:prstGeom prst="rtTriangl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ight Triangle 22"/>
          <p:cNvSpPr/>
          <p:nvPr/>
        </p:nvSpPr>
        <p:spPr>
          <a:xfrm rot="10800000">
            <a:off x="7186210" y="941877"/>
            <a:ext cx="663442" cy="666464"/>
          </a:xfrm>
          <a:prstGeom prst="rtTriangl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ight Triangle 23"/>
          <p:cNvSpPr/>
          <p:nvPr/>
        </p:nvSpPr>
        <p:spPr>
          <a:xfrm>
            <a:off x="4460965" y="3558946"/>
            <a:ext cx="663442" cy="666464"/>
          </a:xfrm>
          <a:prstGeom prst="rtTriangl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ight Triangle 24"/>
          <p:cNvSpPr/>
          <p:nvPr/>
        </p:nvSpPr>
        <p:spPr>
          <a:xfrm rot="16200000">
            <a:off x="7184699" y="3559116"/>
            <a:ext cx="663442" cy="666464"/>
          </a:xfrm>
          <a:prstGeom prst="rtTriangl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0AA9D9E-98B3-4343-839F-092F4B0C309E}"/>
              </a:ext>
            </a:extLst>
          </p:cNvPr>
          <p:cNvSpPr txBox="1"/>
          <p:nvPr/>
        </p:nvSpPr>
        <p:spPr>
          <a:xfrm>
            <a:off x="5875427" y="248391"/>
            <a:ext cx="4411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solidFill>
                  <a:srgbClr val="5B9BD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67B6DB6-5816-4BD6-9CC4-E5C8EADFEE9F}"/>
              </a:ext>
            </a:extLst>
          </p:cNvPr>
          <p:cNvSpPr txBox="1"/>
          <p:nvPr/>
        </p:nvSpPr>
        <p:spPr>
          <a:xfrm>
            <a:off x="3790706" y="2234755"/>
            <a:ext cx="4411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solidFill>
                  <a:srgbClr val="5B9BD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3CBB421-A911-435C-B487-BB2674D53F3F}"/>
              </a:ext>
            </a:extLst>
          </p:cNvPr>
          <p:cNvSpPr txBox="1"/>
          <p:nvPr/>
        </p:nvSpPr>
        <p:spPr>
          <a:xfrm>
            <a:off x="5875427" y="4213683"/>
            <a:ext cx="4411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solidFill>
                  <a:srgbClr val="5B9BD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244BE1C-C22C-405B-B22A-23C7AF9A0397}"/>
              </a:ext>
            </a:extLst>
          </p:cNvPr>
          <p:cNvSpPr txBox="1"/>
          <p:nvPr/>
        </p:nvSpPr>
        <p:spPr>
          <a:xfrm>
            <a:off x="8014693" y="2234755"/>
            <a:ext cx="4411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solidFill>
                  <a:srgbClr val="5B9BD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770001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1" nodeType="withEffect">
                                  <p:stCondLst>
                                    <p:cond delay="8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1" nodeType="withEffect">
                                  <p:stCondLst>
                                    <p:cond delay="8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1" nodeType="withEffect">
                                  <p:stCondLst>
                                    <p:cond delay="8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8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9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9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4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7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7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32" presetClass="emph" presetSubtype="0" repeatCount="2000" fill="hold" grpId="1" nodeType="withEffect">
                                  <p:stCondLst>
                                    <p:cond delay="2500"/>
                                  </p:stCondLst>
                                  <p:childTnLst>
                                    <p:animRot by="120000">
                                      <p:cBhvr>
                                        <p:cTn id="1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  <p:bldP spid="3" grpId="1" build="allAtOnce"/>
      <p:bldP spid="7" grpId="0" animBg="1"/>
      <p:bldP spid="7" grpId="1" animBg="1"/>
      <p:bldP spid="8" grpId="0"/>
      <p:bldP spid="21" grpId="0" animBg="1"/>
      <p:bldP spid="21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9" grpId="0"/>
      <p:bldP spid="9" grpId="1"/>
      <p:bldP spid="17" grpId="0"/>
      <p:bldP spid="17" grpId="1"/>
      <p:bldP spid="18" grpId="0"/>
      <p:bldP spid="18" grpId="1"/>
      <p:bldP spid="19" grpId="0"/>
      <p:bldP spid="19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Sai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13885" y="3616114"/>
            <a:ext cx="609600" cy="609600"/>
          </a:xfrm>
          <a:prstGeom prst="rect">
            <a:avLst/>
          </a:prstGeom>
        </p:spPr>
      </p:pic>
      <p:pic>
        <p:nvPicPr>
          <p:cNvPr id="46" name="Sai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71836" y="2611447"/>
            <a:ext cx="609600" cy="609600"/>
          </a:xfrm>
          <a:prstGeom prst="rect">
            <a:avLst/>
          </a:prstGeom>
        </p:spPr>
      </p:pic>
      <p:cxnSp>
        <p:nvCxnSpPr>
          <p:cNvPr id="17" name="Straight Connector 16"/>
          <p:cNvCxnSpPr>
            <a:cxnSpLocks/>
          </p:cNvCxnSpPr>
          <p:nvPr/>
        </p:nvCxnSpPr>
        <p:spPr>
          <a:xfrm>
            <a:off x="552303" y="1802586"/>
            <a:ext cx="4712677" cy="28135"/>
          </a:xfrm>
          <a:prstGeom prst="line">
            <a:avLst/>
          </a:prstGeom>
          <a:ln w="76200"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7" name="Straight Connector 26"/>
          <p:cNvCxnSpPr>
            <a:cxnSpLocks/>
          </p:cNvCxnSpPr>
          <p:nvPr/>
        </p:nvCxnSpPr>
        <p:spPr>
          <a:xfrm>
            <a:off x="552303" y="4242608"/>
            <a:ext cx="4712677" cy="28135"/>
          </a:xfrm>
          <a:prstGeom prst="line">
            <a:avLst/>
          </a:prstGeom>
          <a:ln w="76200"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8" name="Straight Connector 27"/>
          <p:cNvCxnSpPr>
            <a:cxnSpLocks/>
          </p:cNvCxnSpPr>
          <p:nvPr/>
        </p:nvCxnSpPr>
        <p:spPr>
          <a:xfrm flipV="1">
            <a:off x="552303" y="5878670"/>
            <a:ext cx="3369213" cy="1"/>
          </a:xfrm>
          <a:prstGeom prst="line">
            <a:avLst/>
          </a:prstGeom>
          <a:ln w="76200"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9" name="Straight Connector 28"/>
          <p:cNvCxnSpPr>
            <a:cxnSpLocks/>
          </p:cNvCxnSpPr>
          <p:nvPr/>
        </p:nvCxnSpPr>
        <p:spPr>
          <a:xfrm>
            <a:off x="552303" y="2620616"/>
            <a:ext cx="5528603" cy="14067"/>
          </a:xfrm>
          <a:prstGeom prst="line">
            <a:avLst/>
          </a:prstGeom>
          <a:ln w="76200"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0" name="Straight Connector 29"/>
          <p:cNvCxnSpPr>
            <a:cxnSpLocks/>
          </p:cNvCxnSpPr>
          <p:nvPr/>
        </p:nvCxnSpPr>
        <p:spPr>
          <a:xfrm>
            <a:off x="552303" y="5060638"/>
            <a:ext cx="4712677" cy="28135"/>
          </a:xfrm>
          <a:prstGeom prst="line">
            <a:avLst/>
          </a:prstGeom>
          <a:ln w="76200"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/>
        </p:nvSpPr>
        <p:spPr>
          <a:xfrm>
            <a:off x="6861537" y="1503620"/>
            <a:ext cx="4712677" cy="431878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6" name="Straight Connector 25"/>
          <p:cNvCxnSpPr/>
          <p:nvPr/>
        </p:nvCxnSpPr>
        <p:spPr>
          <a:xfrm>
            <a:off x="6861538" y="1503620"/>
            <a:ext cx="4712677" cy="28135"/>
          </a:xfrm>
          <a:prstGeom prst="line">
            <a:avLst/>
          </a:prstGeom>
          <a:ln w="76200"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6861539" y="5850536"/>
            <a:ext cx="4712677" cy="28135"/>
          </a:xfrm>
          <a:prstGeom prst="line">
            <a:avLst/>
          </a:prstGeom>
          <a:ln w="76200"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11544734" y="1517687"/>
            <a:ext cx="0" cy="4375051"/>
          </a:xfrm>
          <a:prstGeom prst="line">
            <a:avLst/>
          </a:prstGeom>
          <a:ln w="76200"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6890905" y="1489552"/>
            <a:ext cx="0" cy="4375051"/>
          </a:xfrm>
          <a:prstGeom prst="line">
            <a:avLst/>
          </a:prstGeom>
          <a:ln w="76200"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41" name="Straight Connector 40"/>
          <p:cNvCxnSpPr>
            <a:cxnSpLocks/>
          </p:cNvCxnSpPr>
          <p:nvPr/>
        </p:nvCxnSpPr>
        <p:spPr>
          <a:xfrm>
            <a:off x="552303" y="3424578"/>
            <a:ext cx="4712677" cy="28135"/>
          </a:xfrm>
          <a:prstGeom prst="line">
            <a:avLst/>
          </a:prstGeom>
          <a:ln w="76200"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52" name="TextBox 51"/>
          <p:cNvSpPr txBox="1"/>
          <p:nvPr/>
        </p:nvSpPr>
        <p:spPr>
          <a:xfrm>
            <a:off x="246340" y="8220"/>
            <a:ext cx="107212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que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2" descr="Arrow, Three Dimensional Arrow, Vector Arrow PNG and Vector with ...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D7D0F291-B942-439C-A408-E7E93B4791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46615" y1="53468" x2="71538" y2="68680"/>
                        <a14:foregroundMark x1="55538" y1="77629" x2="63538" y2="77629"/>
                        <a14:foregroundMark x1="63538" y1="77629" x2="73538" y2="74720"/>
                        <a14:foregroundMark x1="73538" y1="74720" x2="83231" y2="66443"/>
                        <a14:foregroundMark x1="80462" y1="63758" x2="70923" y2="63758"/>
                        <a14:foregroundMark x1="70923" y1="63758" x2="64769" y2="67785"/>
                        <a14:foregroundMark x1="66923" y1="67785" x2="66923" y2="67785"/>
                        <a14:foregroundMark x1="67231" y1="67785" x2="54000" y2="53468"/>
                        <a14:foregroundMark x1="60769" y1="67785" x2="60462" y2="69128"/>
                        <a14:foregroundMark x1="73692" y1="68680" x2="56154" y2="76734"/>
                        <a14:foregroundMark x1="77385" y1="69128" x2="72462" y2="70470"/>
                        <a14:foregroundMark x1="57077" y1="77629" x2="58000" y2="74944"/>
                        <a14:foregroundMark x1="54923" y1="77181" x2="54923" y2="771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702" t="18233" r="11846" b="18380"/>
          <a:stretch/>
        </p:blipFill>
        <p:spPr bwMode="auto">
          <a:xfrm>
            <a:off x="11153100" y="6134362"/>
            <a:ext cx="924600" cy="5640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7775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7"/>
                </p:tgtEl>
              </p:cMediaNode>
            </p:audio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3234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3234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val 14">
            <a:extLst>
              <a:ext uri="{FF2B5EF4-FFF2-40B4-BE49-F238E27FC236}">
                <a16:creationId xmlns:a16="http://schemas.microsoft.com/office/drawing/2014/main" id="{42CF293F-A505-4317-829B-150424756230}"/>
              </a:ext>
            </a:extLst>
          </p:cNvPr>
          <p:cNvSpPr/>
          <p:nvPr/>
        </p:nvSpPr>
        <p:spPr>
          <a:xfrm>
            <a:off x="1957725" y="1847850"/>
            <a:ext cx="3657600" cy="3657600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8752EA99-3121-4315-8CB1-F892EE08301B}"/>
              </a:ext>
            </a:extLst>
          </p:cNvPr>
          <p:cNvSpPr/>
          <p:nvPr/>
        </p:nvSpPr>
        <p:spPr>
          <a:xfrm>
            <a:off x="196805" y="387111"/>
            <a:ext cx="11798390" cy="749778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 sánh sự giống, khác nhau của hình vuông và hình tròn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54FB7AD-479A-44E8-91CA-7225651226CE}"/>
              </a:ext>
            </a:extLst>
          </p:cNvPr>
          <p:cNvSpPr/>
          <p:nvPr/>
        </p:nvSpPr>
        <p:spPr>
          <a:xfrm>
            <a:off x="6533135" y="1847850"/>
            <a:ext cx="3657600" cy="36576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4569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2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2" animBg="1"/>
      <p:bldP spid="14" grpId="0" animBg="1"/>
      <p:bldP spid="8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val 14">
            <a:extLst>
              <a:ext uri="{FF2B5EF4-FFF2-40B4-BE49-F238E27FC236}">
                <a16:creationId xmlns:a16="http://schemas.microsoft.com/office/drawing/2014/main" id="{42CF293F-A505-4317-829B-150424756230}"/>
              </a:ext>
            </a:extLst>
          </p:cNvPr>
          <p:cNvSpPr/>
          <p:nvPr/>
        </p:nvSpPr>
        <p:spPr>
          <a:xfrm>
            <a:off x="2915666" y="1451034"/>
            <a:ext cx="2743200" cy="2743200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8752EA99-3121-4315-8CB1-F892EE08301B}"/>
              </a:ext>
            </a:extLst>
          </p:cNvPr>
          <p:cNvSpPr/>
          <p:nvPr/>
        </p:nvSpPr>
        <p:spPr>
          <a:xfrm>
            <a:off x="196805" y="387111"/>
            <a:ext cx="11798390" cy="749778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 sánh sự giống nhau của hình vuông và hình tròn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54FB7AD-479A-44E8-91CA-7225651226CE}"/>
              </a:ext>
            </a:extLst>
          </p:cNvPr>
          <p:cNvSpPr/>
          <p:nvPr/>
        </p:nvSpPr>
        <p:spPr>
          <a:xfrm>
            <a:off x="6533135" y="1451034"/>
            <a:ext cx="2743200" cy="27432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80ECC84-958C-4DF9-A75F-25999FE5EEA2}"/>
              </a:ext>
            </a:extLst>
          </p:cNvPr>
          <p:cNvSpPr/>
          <p:nvPr/>
        </p:nvSpPr>
        <p:spPr>
          <a:xfrm>
            <a:off x="3554083" y="4520242"/>
            <a:ext cx="5296620" cy="749778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Đều là hình hình học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7942BF33-575A-43BE-BC15-58B8636C5B97}"/>
              </a:ext>
            </a:extLst>
          </p:cNvPr>
          <p:cNvSpPr/>
          <p:nvPr/>
        </p:nvSpPr>
        <p:spPr>
          <a:xfrm>
            <a:off x="3554082" y="5525939"/>
            <a:ext cx="5296620" cy="749778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Đều có đ</a:t>
            </a:r>
            <a:r>
              <a:rPr lang="vi-VN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ờng bao cong</a:t>
            </a:r>
          </a:p>
        </p:txBody>
      </p:sp>
      <p:pic>
        <p:nvPicPr>
          <p:cNvPr id="33" name="Picture 2" descr="Arrow, Three Dimensional Arrow, Vector Arrow PNG and Vector with ...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93713604-D96A-4EA0-B39D-0B5E095952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6615" y1="53468" x2="71538" y2="68680"/>
                        <a14:foregroundMark x1="55538" y1="77629" x2="63538" y2="77629"/>
                        <a14:foregroundMark x1="63538" y1="77629" x2="73538" y2="74720"/>
                        <a14:foregroundMark x1="73538" y1="74720" x2="83231" y2="66443"/>
                        <a14:foregroundMark x1="80462" y1="63758" x2="70923" y2="63758"/>
                        <a14:foregroundMark x1="70923" y1="63758" x2="64769" y2="67785"/>
                        <a14:foregroundMark x1="66923" y1="67785" x2="66923" y2="67785"/>
                        <a14:foregroundMark x1="67231" y1="67785" x2="54000" y2="53468"/>
                        <a14:foregroundMark x1="60769" y1="67785" x2="60462" y2="69128"/>
                        <a14:foregroundMark x1="73692" y1="68680" x2="56154" y2="76734"/>
                        <a14:foregroundMark x1="77385" y1="69128" x2="72462" y2="70470"/>
                        <a14:foregroundMark x1="57077" y1="77629" x2="58000" y2="74944"/>
                        <a14:foregroundMark x1="54923" y1="77181" x2="54923" y2="771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702" t="18233" r="11846" b="18380"/>
          <a:stretch/>
        </p:blipFill>
        <p:spPr bwMode="auto">
          <a:xfrm>
            <a:off x="11153100" y="6134362"/>
            <a:ext cx="924600" cy="5640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8987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2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26" presetClass="emph" presetSubtype="0" repeatCount="4000" fill="hold" grpId="1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26" presetClass="emph" presetSubtype="0" repeatCount="4000" fill="hold" grpId="1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  <p:bldP spid="8" grpId="0" animBg="1"/>
      <p:bldP spid="8" grpId="1" animBg="1"/>
      <p:bldP spid="4" grpId="0" animBg="1"/>
      <p:bldP spid="4" grpId="1" animBg="1"/>
      <p:bldP spid="9" grpId="0" animBg="1"/>
      <p:bldP spid="9" grpId="1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627</Words>
  <Application>Microsoft Office PowerPoint</Application>
  <PresentationFormat>Widescreen</PresentationFormat>
  <Paragraphs>100</Paragraphs>
  <Slides>29</Slides>
  <Notes>0</Notes>
  <HiddenSlides>0</HiddenSlides>
  <MMClips>27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4" baseType="lpstr">
      <vt:lpstr>Times New Roman</vt:lpstr>
      <vt:lpstr>Calibri</vt:lpstr>
      <vt:lpstr>Arial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/>
  <cp:revision>476</cp:revision>
  <dcterms:created xsi:type="dcterms:W3CDTF">2020-03-31T02:19:40Z</dcterms:created>
  <dcterms:modified xsi:type="dcterms:W3CDTF">2024-03-03T03:00:33Z</dcterms:modified>
</cp:coreProperties>
</file>