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59" r:id="rId6"/>
    <p:sldId id="276" r:id="rId7"/>
    <p:sldId id="260" r:id="rId8"/>
    <p:sldId id="262" r:id="rId9"/>
    <p:sldId id="261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9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4C35-9F42-42FA-8D11-C43EF570C2DF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DD33-C26D-4CEF-A7DF-832461165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4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4C35-9F42-42FA-8D11-C43EF570C2DF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DD33-C26D-4CEF-A7DF-832461165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0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4C35-9F42-42FA-8D11-C43EF570C2DF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DD33-C26D-4CEF-A7DF-832461165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4C35-9F42-42FA-8D11-C43EF570C2DF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DD33-C26D-4CEF-A7DF-832461165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5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4C35-9F42-42FA-8D11-C43EF570C2DF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DD33-C26D-4CEF-A7DF-832461165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5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4C35-9F42-42FA-8D11-C43EF570C2DF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DD33-C26D-4CEF-A7DF-832461165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4C35-9F42-42FA-8D11-C43EF570C2DF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DD33-C26D-4CEF-A7DF-832461165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7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4C35-9F42-42FA-8D11-C43EF570C2DF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DD33-C26D-4CEF-A7DF-832461165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4C35-9F42-42FA-8D11-C43EF570C2DF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DD33-C26D-4CEF-A7DF-832461165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6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4C35-9F42-42FA-8D11-C43EF570C2DF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DD33-C26D-4CEF-A7DF-832461165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3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4C35-9F42-42FA-8D11-C43EF570C2DF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DD33-C26D-4CEF-A7DF-832461165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5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4C35-9F42-42FA-8D11-C43EF570C2DF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ADD33-C26D-4CEF-A7DF-832461165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8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8" y="-4856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8290" y="679695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8154" y="1049027"/>
            <a:ext cx="418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1139" y="1499194"/>
            <a:ext cx="683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ÁN: PHÁT TRIỂN NGÔN NGỮ</a:t>
            </a:r>
            <a:endParaRPr lang="en-US" sz="2800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3174" y="2497521"/>
            <a:ext cx="6778394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HOẠT ĐỘNG: LÀM QUEN CHỮ CÁI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3054" y="3380439"/>
            <a:ext cx="9387068" cy="77806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Làm quen chữ cái p, q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98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75"/>
            <a:ext cx="12191999" cy="5962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5080" y="3002964"/>
            <a:ext cx="7641836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vi-VN" sz="3600" dirty="0">
                <a:solidFill>
                  <a:srgbClr val="0070C0"/>
                </a:solidFill>
                <a:latin typeface="+mj-lt"/>
              </a:rPr>
              <a:t>Chữ này còn có 1 nét cong kín bên phải </a:t>
            </a:r>
          </a:p>
          <a:p>
            <a:pPr algn="ctr"/>
            <a:r>
              <a:rPr lang="vi-VN" sz="3600" dirty="0">
                <a:solidFill>
                  <a:srgbClr val="0070C0"/>
                </a:solidFill>
                <a:latin typeface="+mj-lt"/>
              </a:rPr>
              <a:t>đó là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 gì? </a:t>
            </a:r>
            <a:endParaRPr lang="en-US" sz="3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Left Arrow 1">
            <a:hlinkClick r:id="rId3" action="ppaction://hlinksldjump"/>
          </p:cNvPr>
          <p:cNvSpPr/>
          <p:nvPr/>
        </p:nvSpPr>
        <p:spPr>
          <a:xfrm>
            <a:off x="10909515" y="6186487"/>
            <a:ext cx="990937" cy="4476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97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8960" y="1783080"/>
            <a:ext cx="7128875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0070C0"/>
                </a:solidFill>
                <a:latin typeface="+mj-lt"/>
              </a:rPr>
              <a:t>Chữ này có 1 nét từ trên xuống dưới, </a:t>
            </a:r>
          </a:p>
          <a:p>
            <a:pPr algn="ctr"/>
            <a:r>
              <a:rPr lang="vi-VN" sz="3600" dirty="0">
                <a:solidFill>
                  <a:srgbClr val="0070C0"/>
                </a:solidFill>
                <a:latin typeface="+mj-lt"/>
              </a:rPr>
              <a:t>đó là nét gì?</a:t>
            </a:r>
            <a:endParaRPr lang="en-US" sz="3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75254" y="6226244"/>
            <a:ext cx="990937" cy="4476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0550" y="342900"/>
            <a:ext cx="2961067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.VnAvant" panose="020B7200000000000000" pitchFamily="34" charset="0"/>
              </a:rPr>
              <a:t>Ph¸t ©m ch÷ c¸i q</a:t>
            </a:r>
            <a:endParaRPr lang="en-US" sz="24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4331" y="232157"/>
            <a:ext cx="319350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400" dirty="0">
                <a:solidFill>
                  <a:srgbClr val="0070C0"/>
                </a:solidFill>
                <a:latin typeface=".VnAvant" panose="020B7200000000000000" pitchFamily="34" charset="0"/>
              </a:rPr>
              <a:t>q</a:t>
            </a:r>
            <a:endParaRPr lang="en-US" sz="344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2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4269" y="0"/>
            <a:ext cx="1656223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1300" dirty="0">
                <a:solidFill>
                  <a:srgbClr val="0070C0"/>
                </a:solidFill>
              </a:rPr>
              <a:t>I</a:t>
            </a:r>
            <a:endParaRPr lang="en-US" sz="413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4853" y="-435739"/>
            <a:ext cx="263886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400" dirty="0">
                <a:solidFill>
                  <a:srgbClr val="0070C0"/>
                </a:solidFill>
              </a:rPr>
              <a:t>o</a:t>
            </a:r>
            <a:endParaRPr lang="en-US" sz="34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0550" y="342900"/>
            <a:ext cx="2941831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.VnAvant" panose="020B7200000000000000" pitchFamily="34" charset="0"/>
              </a:rPr>
              <a:t>CÊu t¹o ch÷ c¸i q</a:t>
            </a:r>
            <a:endParaRPr lang="en-US" sz="24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1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25182 -0.0277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2470" y="1497330"/>
            <a:ext cx="3390672" cy="4508927"/>
          </a:xfrm>
          <a:prstGeom prst="rect">
            <a:avLst/>
          </a:prstGeo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8700" dirty="0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endParaRPr lang="en-US" sz="287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4586" y="1497329"/>
            <a:ext cx="2694969" cy="4508927"/>
          </a:xfrm>
          <a:prstGeom prst="rect">
            <a:avLst/>
          </a:prstGeo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8700" dirty="0">
                <a:solidFill>
                  <a:srgbClr val="0070C0"/>
                </a:solidFill>
                <a:latin typeface=".VnAvant" panose="020B7200000000000000" pitchFamily="34" charset="0"/>
              </a:rPr>
              <a:t>q</a:t>
            </a:r>
            <a:endParaRPr lang="en-US" sz="287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0" y="1356360"/>
            <a:ext cx="3040380" cy="4508927"/>
          </a:xfrm>
          <a:prstGeom prst="rect">
            <a:avLst/>
          </a:prstGeo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7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785" y="1005840"/>
            <a:ext cx="6861770" cy="7071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00550" y="342900"/>
            <a:ext cx="3039615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.VnAvant" panose="020B7200000000000000" pitchFamily="34" charset="0"/>
              </a:rPr>
              <a:t>C¸c kiÓu ch÷ c¸i q</a:t>
            </a:r>
            <a:endParaRPr lang="en-US" sz="24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93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00550" y="342900"/>
            <a:ext cx="2945037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.VnAvant" panose="020B7200000000000000" pitchFamily="34" charset="0"/>
              </a:rPr>
              <a:t>T¹o h×nh ch÷ c¸i q</a:t>
            </a:r>
            <a:endParaRPr lang="en-US" sz="24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3544" y="573732"/>
            <a:ext cx="4027064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4400" dirty="0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endParaRPr lang="en-US" sz="3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1060" y="-615533"/>
            <a:ext cx="3797835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1300" dirty="0">
                <a:solidFill>
                  <a:srgbClr val="0070C0"/>
                </a:solidFill>
                <a:latin typeface=".VnAvant" panose="020B7200000000000000" pitchFamily="34" charset="0"/>
              </a:rPr>
              <a:t>q</a:t>
            </a:r>
            <a:endParaRPr lang="en-US" sz="413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68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00550" y="342900"/>
            <a:ext cx="3219151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.VnAvant" panose="020B7200000000000000" pitchFamily="34" charset="0"/>
              </a:rPr>
              <a:t>So s¸nh ch÷ c¸i p, q</a:t>
            </a:r>
            <a:endParaRPr lang="en-US" sz="24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32376" y="488672"/>
            <a:ext cx="1656223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1300" dirty="0">
                <a:solidFill>
                  <a:srgbClr val="0070C0"/>
                </a:solidFill>
              </a:rPr>
              <a:t>I</a:t>
            </a:r>
            <a:endParaRPr lang="en-US" sz="413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4206" y="-114339"/>
            <a:ext cx="263886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400" dirty="0">
                <a:solidFill>
                  <a:srgbClr val="0070C0"/>
                </a:solidFill>
              </a:rPr>
              <a:t>o</a:t>
            </a:r>
            <a:endParaRPr lang="en-US" sz="34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8825" y="573732"/>
            <a:ext cx="1656223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1300" dirty="0">
                <a:solidFill>
                  <a:srgbClr val="FF0000"/>
                </a:solidFill>
              </a:rPr>
              <a:t>I</a:t>
            </a:r>
            <a:endParaRPr lang="en-US" sz="413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V="1">
            <a:off x="4614354" y="621273"/>
            <a:ext cx="263886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400" dirty="0">
                <a:solidFill>
                  <a:srgbClr val="FF0000"/>
                </a:solidFill>
              </a:rPr>
              <a:t>o</a:t>
            </a:r>
            <a:endParaRPr lang="en-US" sz="3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3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6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4587" y="77086"/>
            <a:ext cx="4491935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.VnAvant" panose="020B7200000000000000" pitchFamily="34" charset="0"/>
              </a:rPr>
              <a:t>C©u 1: ch÷ c¸i p cã mÊy nÐt</a:t>
            </a:r>
            <a:endParaRPr lang="en-US" sz="24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1841" y="877186"/>
            <a:ext cx="2231701" cy="45089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8700" dirty="0">
                <a:solidFill>
                  <a:srgbClr val="FF0000"/>
                </a:solidFill>
              </a:rPr>
              <a:t>p</a:t>
            </a:r>
            <a:endParaRPr lang="en-US" sz="287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91249" y="1234356"/>
            <a:ext cx="2371162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vi-VN" sz="3200" dirty="0">
                <a:solidFill>
                  <a:srgbClr val="0070C0"/>
                </a:solidFill>
                <a:latin typeface=".VnAvant" panose="020B7200000000000000" pitchFamily="34" charset="0"/>
              </a:rPr>
              <a:t>1. cã 2 nÐt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8882" y="2737027"/>
            <a:ext cx="2353529" cy="584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.VnAvant" panose="020B7200000000000000" pitchFamily="34" charset="0"/>
              </a:rPr>
              <a:t>2. Cã 3 nÐt</a:t>
            </a:r>
            <a:endParaRPr lang="en-US" sz="3200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08883" y="4306974"/>
            <a:ext cx="2353529" cy="584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  <a:latin typeface=".VnAvant" panose="020B7200000000000000" pitchFamily="34" charset="0"/>
              </a:rPr>
              <a:t>3. Cã 1 nÐt</a:t>
            </a:r>
            <a:endParaRPr lang="en-US" sz="3200" dirty="0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9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sai 2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sai 2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4587" y="77086"/>
            <a:ext cx="4491935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.VnAvant" panose="020B7200000000000000" pitchFamily="34" charset="0"/>
              </a:rPr>
              <a:t>C©u 2: ch÷ c¸i q cã mÊy nÐt</a:t>
            </a:r>
            <a:endParaRPr lang="en-US" sz="24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1841" y="877186"/>
            <a:ext cx="2231701" cy="45089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8700" dirty="0">
                <a:solidFill>
                  <a:srgbClr val="FF0000"/>
                </a:solidFill>
              </a:rPr>
              <a:t>q</a:t>
            </a:r>
            <a:endParaRPr lang="en-US" sz="287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91249" y="1234356"/>
            <a:ext cx="2371162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vi-VN" sz="3200" dirty="0">
                <a:solidFill>
                  <a:srgbClr val="0070C0"/>
                </a:solidFill>
                <a:latin typeface=".VnAvant" panose="020B7200000000000000" pitchFamily="34" charset="0"/>
              </a:rPr>
              <a:t>1. cã 3 nÐt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8882" y="2737027"/>
            <a:ext cx="2353529" cy="584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.VnAvant" panose="020B7200000000000000" pitchFamily="34" charset="0"/>
              </a:rPr>
              <a:t>2. Cã 1 nÐt</a:t>
            </a:r>
            <a:endParaRPr lang="en-US" sz="3200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08883" y="4306974"/>
            <a:ext cx="2353529" cy="584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  <a:latin typeface=".VnAvant" panose="020B7200000000000000" pitchFamily="34" charset="0"/>
              </a:rPr>
              <a:t>3. Cã 2 nÐt</a:t>
            </a:r>
            <a:endParaRPr lang="en-US" sz="3200" dirty="0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0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âm thanh sai 2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âm thanh sai 2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39" y="-205740"/>
            <a:ext cx="8001001" cy="4766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4700" y="4383599"/>
            <a:ext cx="103425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3800" dirty="0">
                <a:latin typeface=".VnAvant" panose="020B7200000000000000" pitchFamily="34" charset="0"/>
              </a:rPr>
              <a:t>x</a:t>
            </a:r>
            <a:endParaRPr lang="en-US" sz="13800" dirty="0"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409" y="4674483"/>
            <a:ext cx="114326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dirty="0">
                <a:latin typeface=".VnAvant" panose="020B7200000000000000" pitchFamily="34" charset="0"/>
              </a:rPr>
              <a:t>e</a:t>
            </a:r>
            <a:endParaRPr lang="en-US" sz="11500" dirty="0"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4619" y="4649056"/>
            <a:ext cx="119135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dirty="0">
                <a:latin typeface=".VnAvant" panose="020B7200000000000000" pitchFamily="34" charset="0"/>
              </a:rPr>
              <a:t>p</a:t>
            </a:r>
            <a:endParaRPr lang="en-US" sz="11500" dirty="0"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3190" y="4674483"/>
            <a:ext cx="119135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dirty="0">
                <a:latin typeface=".VnAvant" panose="020B7200000000000000" pitchFamily="34" charset="0"/>
              </a:rPr>
              <a:t>¹</a:t>
            </a:r>
            <a:endParaRPr lang="en-US" sz="11500" dirty="0"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1761" y="4674483"/>
            <a:ext cx="119455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dirty="0">
                <a:latin typeface=".VnAvant" panose="020B7200000000000000" pitchFamily="34" charset="0"/>
              </a:rPr>
              <a:t>®</a:t>
            </a:r>
            <a:endParaRPr lang="en-US" sz="11500" dirty="0"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2474" y="4674483"/>
            <a:ext cx="114326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dirty="0">
                <a:solidFill>
                  <a:srgbClr val="0070C0"/>
                </a:solidFill>
                <a:latin typeface=".VnAvant" panose="020B7200000000000000" pitchFamily="34" charset="0"/>
              </a:rPr>
              <a:t>e</a:t>
            </a:r>
            <a:endParaRPr lang="en-US" sz="115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1761" y="4674483"/>
            <a:ext cx="119455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dirty="0">
                <a:solidFill>
                  <a:srgbClr val="0070C0"/>
                </a:solidFill>
                <a:latin typeface=".VnAvant" panose="020B7200000000000000" pitchFamily="34" charset="0"/>
              </a:rPr>
              <a:t>®</a:t>
            </a:r>
            <a:endParaRPr lang="en-US" sz="115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0118" y="4649056"/>
            <a:ext cx="119135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dirty="0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  <a:endParaRPr lang="en-US" sz="115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58475" y="4649056"/>
            <a:ext cx="119135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dirty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115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9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7" grpId="2"/>
      <p:bldP spid="8" grpId="0"/>
      <p:bldP spid="8" grpId="1"/>
      <p:bldP spid="9" grpId="0"/>
      <p:bldP spid="9" grpId="1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1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4587" y="77086"/>
            <a:ext cx="4277133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.VnAvant" panose="020B7200000000000000" pitchFamily="34" charset="0"/>
              </a:rPr>
              <a:t>C©u 3: ch÷ c¸i p cã nÐt g×?</a:t>
            </a:r>
            <a:endParaRPr lang="en-US" sz="24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1841" y="877186"/>
            <a:ext cx="2231701" cy="45089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8700" dirty="0">
                <a:solidFill>
                  <a:srgbClr val="FF0000"/>
                </a:solidFill>
              </a:rPr>
              <a:t>p</a:t>
            </a:r>
            <a:endParaRPr lang="en-US" sz="287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366" y="999326"/>
            <a:ext cx="6320961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vi-VN" sz="24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vi-VN" sz="2000" dirty="0">
                <a:solidFill>
                  <a:srgbClr val="0070C0"/>
                </a:solidFill>
                <a:latin typeface=".VnAvant" panose="020B7200000000000000" pitchFamily="34" charset="0"/>
              </a:rPr>
              <a:t>1. cã 1 nÐt sæ th¼ng vµ 1 nÐt cong trßn</a:t>
            </a:r>
            <a:r>
              <a:rPr lang="vi-VN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vi-VN" sz="2000" dirty="0">
                <a:solidFill>
                  <a:srgbClr val="0070C0"/>
                </a:solidFill>
                <a:latin typeface=".VnAvant" panose="020B7200000000000000" pitchFamily="34" charset="0"/>
              </a:rPr>
              <a:t>khÐp kÝn </a:t>
            </a:r>
          </a:p>
          <a:p>
            <a:pPr algn="ctr"/>
            <a:r>
              <a:rPr lang="vi-VN" sz="2000" dirty="0">
                <a:solidFill>
                  <a:srgbClr val="0070C0"/>
                </a:solidFill>
                <a:latin typeface=".VnAvant" panose="020B7200000000000000" pitchFamily="34" charset="0"/>
              </a:rPr>
              <a:t>bªn tr¸i</a:t>
            </a:r>
            <a:endParaRPr lang="vi-VN" sz="16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0793" y="2526459"/>
            <a:ext cx="6292107" cy="7694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vi-VN" sz="24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.VnAvant" panose="020B7200000000000000" pitchFamily="34" charset="0"/>
              </a:rPr>
              <a:t>2. cã 1 nÐt sæ th¼ng vµ 1 nÐt cong trßn khÐp kÝn </a:t>
            </a:r>
          </a:p>
          <a:p>
            <a:pPr algn="ctr"/>
            <a:r>
              <a:rPr lang="vi-VN" sz="2000" dirty="0">
                <a:solidFill>
                  <a:schemeClr val="bg1"/>
                </a:solidFill>
                <a:latin typeface=".VnAvant" panose="020B7200000000000000" pitchFamily="34" charset="0"/>
              </a:rPr>
              <a:t>bªn ph¶i</a:t>
            </a:r>
            <a:endParaRPr lang="en-US" sz="2800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81504" y="4206815"/>
            <a:ext cx="5530681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vi-VN" sz="24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vi-VN" sz="2000" dirty="0">
                <a:solidFill>
                  <a:srgbClr val="0070C0"/>
                </a:solidFill>
                <a:latin typeface=".VnAvant" panose="020B7200000000000000" pitchFamily="34" charset="0"/>
              </a:rPr>
              <a:t>3. cã 1 nÐt sæ th¼ng vµ 1 nÐt cong hë ph¶i</a:t>
            </a:r>
            <a:endParaRPr lang="en-US" sz="28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99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âm thanh sai 2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1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4587" y="77086"/>
            <a:ext cx="4277133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.VnAvant" panose="020B7200000000000000" pitchFamily="34" charset="0"/>
              </a:rPr>
              <a:t>C©u 4: ch÷ c¸i q cã nÐt g×?</a:t>
            </a:r>
            <a:endParaRPr lang="en-US" sz="24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1841" y="877186"/>
            <a:ext cx="2231701" cy="45089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8700" dirty="0">
                <a:solidFill>
                  <a:srgbClr val="FF0000"/>
                </a:solidFill>
              </a:rPr>
              <a:t>q</a:t>
            </a:r>
            <a:endParaRPr lang="en-US" sz="287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66437" y="3723112"/>
            <a:ext cx="5117106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vi-VN" sz="24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.VnAvant" panose="020B7200000000000000" pitchFamily="34" charset="0"/>
              </a:rPr>
              <a:t>3. cã 1 nÐt sæ th¼ng vµ 1 nÐt cong trßn</a:t>
            </a:r>
          </a:p>
          <a:p>
            <a:pPr algn="ctr"/>
            <a:r>
              <a:rPr lang="vi-VN" sz="2000" dirty="0">
                <a:solidFill>
                  <a:schemeClr val="bg1"/>
                </a:solidFill>
                <a:latin typeface=".VnAvant" panose="020B7200000000000000" pitchFamily="34" charset="0"/>
              </a:rPr>
              <a:t> khÐp kÝn bªn tr¸i</a:t>
            </a:r>
            <a:endParaRPr lang="en-US" sz="2800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6437" y="1183252"/>
            <a:ext cx="5349702" cy="7694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.VnAvant" panose="020B7200000000000000" pitchFamily="34" charset="0"/>
              </a:rPr>
              <a:t>1. cã 1 nÐt sæ th¼ng vµ 1 nÐt cong hë tr¸i</a:t>
            </a:r>
            <a:endParaRPr lang="en-US" sz="2800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1885" y="2198000"/>
            <a:ext cx="5530681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vi-VN" sz="24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vi-VN" sz="2000" dirty="0">
                <a:solidFill>
                  <a:srgbClr val="0070C0"/>
                </a:solidFill>
                <a:latin typeface=".VnAvant" panose="020B7200000000000000" pitchFamily="34" charset="0"/>
              </a:rPr>
              <a:t>2. cã 1 nÐt sæ th¼ng vµ 1 nÐt cong hë ph¶i</a:t>
            </a:r>
            <a:endParaRPr lang="en-US" sz="28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06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âm thanh sai 2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12" y="872836"/>
            <a:ext cx="4190572" cy="31172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657795" y="4269893"/>
            <a:ext cx="2206053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4400" dirty="0">
                <a:solidFill>
                  <a:srgbClr val="0070C0"/>
                </a:solidFill>
                <a:latin typeface=".VnAvant" panose="020B7200000000000000" pitchFamily="34" charset="0"/>
              </a:rPr>
              <a:t>Xe ®¹p</a:t>
            </a:r>
            <a:endParaRPr lang="en-US" sz="44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7795" y="5482166"/>
            <a:ext cx="2287806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4400" dirty="0">
                <a:solidFill>
                  <a:srgbClr val="0070C0"/>
                </a:solidFill>
                <a:latin typeface=".VnAvant" panose="020B7200000000000000" pitchFamily="34" charset="0"/>
              </a:rPr>
              <a:t>Xe ®¹...</a:t>
            </a:r>
            <a:endParaRPr lang="en-US" sz="44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704" y="3044279"/>
            <a:ext cx="652743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4400" dirty="0">
                <a:solidFill>
                  <a:srgbClr val="0070C0"/>
                </a:solidFill>
                <a:latin typeface=".VnAvant" panose="020B7200000000000000" pitchFamily="34" charset="0"/>
              </a:rPr>
              <a:t>3.</a:t>
            </a:r>
            <a:endParaRPr lang="en-US" sz="44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33258" y="872836"/>
            <a:ext cx="1244824" cy="769441"/>
            <a:chOff x="7857704" y="872836"/>
            <a:chExt cx="1244824" cy="769441"/>
          </a:xfrm>
        </p:grpSpPr>
        <p:sp>
          <p:nvSpPr>
            <p:cNvPr id="8" name="TextBox 7"/>
            <p:cNvSpPr txBox="1"/>
            <p:nvPr/>
          </p:nvSpPr>
          <p:spPr>
            <a:xfrm>
              <a:off x="7857704" y="872836"/>
              <a:ext cx="652743" cy="7694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vi-VN" sz="4400" dirty="0">
                  <a:solidFill>
                    <a:srgbClr val="0070C0"/>
                  </a:solidFill>
                  <a:latin typeface=".VnAvant" panose="020B7200000000000000" pitchFamily="34" charset="0"/>
                </a:rPr>
                <a:t>1.</a:t>
              </a:r>
              <a:endParaRPr lang="en-US" sz="4400" dirty="0">
                <a:solidFill>
                  <a:srgbClr val="0070C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03673" y="872836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dirty="0">
                  <a:solidFill>
                    <a:srgbClr val="FF0000"/>
                  </a:solidFill>
                </a:rPr>
                <a:t>q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579227" y="3025549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p</a:t>
            </a:r>
            <a:endParaRPr lang="en-US" sz="4400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857704" y="1939636"/>
            <a:ext cx="1220378" cy="784065"/>
            <a:chOff x="7857704" y="1939636"/>
            <a:chExt cx="1220378" cy="784065"/>
          </a:xfrm>
        </p:grpSpPr>
        <p:sp>
          <p:nvSpPr>
            <p:cNvPr id="9" name="TextBox 8"/>
            <p:cNvSpPr txBox="1"/>
            <p:nvPr/>
          </p:nvSpPr>
          <p:spPr>
            <a:xfrm>
              <a:off x="7857704" y="1939636"/>
              <a:ext cx="652743" cy="7694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vi-VN" sz="4400" dirty="0">
                  <a:solidFill>
                    <a:srgbClr val="0070C0"/>
                  </a:solidFill>
                  <a:latin typeface=".VnAvant" panose="020B7200000000000000" pitchFamily="34" charset="0"/>
                </a:rPr>
                <a:t>2.</a:t>
              </a:r>
              <a:endParaRPr lang="en-US" sz="4400" dirty="0">
                <a:solidFill>
                  <a:srgbClr val="0070C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79227" y="1954260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dirty="0">
                  <a:solidFill>
                    <a:srgbClr val="FF0000"/>
                  </a:solidFill>
                </a:rPr>
                <a:t>b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804587" y="77086"/>
            <a:ext cx="3959738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.VnAvant" panose="020B7200000000000000" pitchFamily="34" charset="0"/>
              </a:rPr>
              <a:t>C©u 5: Bï ch÷ cßn thiÕu?</a:t>
            </a:r>
            <a:endParaRPr lang="en-US" sz="24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8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âm thanh sai 2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âm thanh sai 2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43385 0.356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93" y="178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/>
      <p:bldP spid="12" grpId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" y="706581"/>
            <a:ext cx="5268191" cy="35952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1541" y="4592011"/>
            <a:ext cx="3243196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.VnAvant" panose="020B7200000000000000" pitchFamily="34" charset="0"/>
              </a:rPr>
              <a:t>qua</a:t>
            </a:r>
            <a:r>
              <a:rPr lang="vi-VN" sz="44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vi-VN" sz="4400" dirty="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  <a:r>
              <a:rPr lang="vi-VN" sz="4400" dirty="0">
                <a:solidFill>
                  <a:srgbClr val="0070C0"/>
                </a:solidFill>
                <a:latin typeface=".VnAvant" panose="020B7200000000000000" pitchFamily="34" charset="0"/>
              </a:rPr>
              <a:t>­­  </a:t>
            </a:r>
            <a:r>
              <a:rPr lang="vi-VN" sz="4400" dirty="0">
                <a:solidFill>
                  <a:srgbClr val="FF0000"/>
                </a:solidFill>
                <a:latin typeface=".VnAvant" panose="020B7200000000000000" pitchFamily="34" charset="0"/>
              </a:rPr>
              <a:t>êng</a:t>
            </a: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13139" y="4592011"/>
            <a:ext cx="498855" cy="769441"/>
            <a:chOff x="5209471" y="5112327"/>
            <a:chExt cx="498855" cy="769441"/>
          </a:xfrm>
        </p:grpSpPr>
        <p:sp>
          <p:nvSpPr>
            <p:cNvPr id="6" name="TextBox 5"/>
            <p:cNvSpPr txBox="1"/>
            <p:nvPr/>
          </p:nvSpPr>
          <p:spPr>
            <a:xfrm>
              <a:off x="5209471" y="5112327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dirty="0">
                  <a:solidFill>
                    <a:srgbClr val="FF0000"/>
                  </a:solidFill>
                </a:rPr>
                <a:t>u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9921" y="5247922"/>
              <a:ext cx="138405" cy="24912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491541" y="5651627"/>
            <a:ext cx="3324949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.VnAvant" panose="020B7200000000000000" pitchFamily="34" charset="0"/>
              </a:rPr>
              <a:t>...ua</a:t>
            </a:r>
            <a:r>
              <a:rPr lang="vi-VN" sz="44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vi-VN" sz="4400" dirty="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  <a:r>
              <a:rPr lang="vi-VN" sz="4400" dirty="0">
                <a:solidFill>
                  <a:srgbClr val="0070C0"/>
                </a:solidFill>
                <a:latin typeface=".VnAvant" panose="020B7200000000000000" pitchFamily="34" charset="0"/>
              </a:rPr>
              <a:t>­­  </a:t>
            </a:r>
            <a:r>
              <a:rPr lang="vi-VN" sz="4400" dirty="0">
                <a:solidFill>
                  <a:srgbClr val="FF0000"/>
                </a:solidFill>
                <a:latin typeface=".VnAvant" panose="020B7200000000000000" pitchFamily="34" charset="0"/>
              </a:rPr>
              <a:t>êng</a:t>
            </a: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54015" y="5651627"/>
            <a:ext cx="498855" cy="769441"/>
            <a:chOff x="5209471" y="5112327"/>
            <a:chExt cx="498855" cy="769441"/>
          </a:xfrm>
        </p:grpSpPr>
        <p:sp>
          <p:nvSpPr>
            <p:cNvPr id="12" name="TextBox 11"/>
            <p:cNvSpPr txBox="1"/>
            <p:nvPr/>
          </p:nvSpPr>
          <p:spPr>
            <a:xfrm>
              <a:off x="5209471" y="5112327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dirty="0">
                  <a:solidFill>
                    <a:srgbClr val="FF0000"/>
                  </a:solidFill>
                </a:rPr>
                <a:t>u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9921" y="5247922"/>
              <a:ext cx="138405" cy="24912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7857704" y="1939636"/>
            <a:ext cx="652743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4400" dirty="0">
                <a:solidFill>
                  <a:srgbClr val="0070C0"/>
                </a:solidFill>
                <a:latin typeface=".VnAvant" panose="020B7200000000000000" pitchFamily="34" charset="0"/>
              </a:rPr>
              <a:t>2.</a:t>
            </a:r>
            <a:endParaRPr lang="en-US" sz="44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57704" y="872836"/>
            <a:ext cx="1244824" cy="769441"/>
            <a:chOff x="7857704" y="872836"/>
            <a:chExt cx="1244824" cy="769441"/>
          </a:xfrm>
        </p:grpSpPr>
        <p:sp>
          <p:nvSpPr>
            <p:cNvPr id="14" name="TextBox 13"/>
            <p:cNvSpPr txBox="1"/>
            <p:nvPr/>
          </p:nvSpPr>
          <p:spPr>
            <a:xfrm>
              <a:off x="7857704" y="872836"/>
              <a:ext cx="652743" cy="7694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vi-VN" sz="4400" dirty="0">
                  <a:solidFill>
                    <a:srgbClr val="0070C0"/>
                  </a:solidFill>
                  <a:latin typeface=".VnAvant" panose="020B7200000000000000" pitchFamily="34" charset="0"/>
                </a:rPr>
                <a:t>1.</a:t>
              </a:r>
              <a:endParaRPr lang="en-US" sz="4400" dirty="0">
                <a:solidFill>
                  <a:srgbClr val="0070C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03673" y="872836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dirty="0">
                  <a:solidFill>
                    <a:srgbClr val="FF0000"/>
                  </a:solidFill>
                </a:rPr>
                <a:t>p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857704" y="3025549"/>
            <a:ext cx="1220378" cy="788171"/>
            <a:chOff x="7857704" y="3025549"/>
            <a:chExt cx="1220378" cy="788171"/>
          </a:xfrm>
        </p:grpSpPr>
        <p:sp>
          <p:nvSpPr>
            <p:cNvPr id="16" name="TextBox 15"/>
            <p:cNvSpPr txBox="1"/>
            <p:nvPr/>
          </p:nvSpPr>
          <p:spPr>
            <a:xfrm>
              <a:off x="7857704" y="3044279"/>
              <a:ext cx="652743" cy="7694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vi-VN" sz="4400" dirty="0">
                  <a:solidFill>
                    <a:srgbClr val="0070C0"/>
                  </a:solidFill>
                  <a:latin typeface=".VnAvant" panose="020B7200000000000000" pitchFamily="34" charset="0"/>
                </a:rPr>
                <a:t>3.</a:t>
              </a:r>
              <a:endParaRPr lang="en-US" sz="4400" dirty="0">
                <a:solidFill>
                  <a:srgbClr val="0070C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579227" y="3025549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dirty="0">
                  <a:solidFill>
                    <a:srgbClr val="FF0000"/>
                  </a:solidFill>
                </a:rPr>
                <a:t>b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579227" y="195426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q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89" y="4401609"/>
            <a:ext cx="2373457" cy="245639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04587" y="77086"/>
            <a:ext cx="3959738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.VnAvant" panose="020B7200000000000000" pitchFamily="34" charset="0"/>
              </a:rPr>
              <a:t>C©u 6: Bï ch÷ cßn thiÕu?</a:t>
            </a:r>
            <a:endParaRPr lang="en-US" sz="24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72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57187 0.5391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2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sai 2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5" grpId="0" animBg="1"/>
      <p:bldP spid="19" grpId="0"/>
      <p:bldP spid="19" grpId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9" y="904009"/>
            <a:ext cx="5583382" cy="40212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587074" y="5277812"/>
            <a:ext cx="2845651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4400" dirty="0">
                <a:solidFill>
                  <a:srgbClr val="0070C0"/>
                </a:solidFill>
                <a:latin typeface=".VnAvant" panose="020B7200000000000000" pitchFamily="34" charset="0"/>
              </a:rPr>
              <a:t>phè ®i bé</a:t>
            </a:r>
            <a:endParaRPr lang="en-US" sz="44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704" y="2293579"/>
            <a:ext cx="3525324" cy="7078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0070C0"/>
                </a:solidFill>
                <a:latin typeface=".VnAvant" panose="020B7200000000000000" pitchFamily="34" charset="0"/>
              </a:rPr>
              <a:t>2. Cã 1 ch÷ p</a:t>
            </a:r>
            <a:endParaRPr lang="en-US" sz="40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704" y="846431"/>
            <a:ext cx="3525324" cy="7078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0070C0"/>
                </a:solidFill>
                <a:latin typeface=".VnAvant" panose="020B7200000000000000" pitchFamily="34" charset="0"/>
              </a:rPr>
              <a:t>1. Cã 3 ch÷ p</a:t>
            </a:r>
            <a:endParaRPr lang="en-US" sz="40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704" y="3740727"/>
            <a:ext cx="3525324" cy="7078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.VnAvant" panose="020B7200000000000000" pitchFamily="34" charset="0"/>
              </a:rPr>
              <a:t>3. Cã 2 ch÷ p</a:t>
            </a:r>
            <a:endParaRPr lang="en-US" sz="4000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4587" y="77086"/>
            <a:ext cx="6005170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.VnAvant" panose="020B7200000000000000" pitchFamily="34" charset="0"/>
              </a:rPr>
              <a:t>C©u 7: Cã mÊy ch÷ c¸i p trong tõ sau?</a:t>
            </a:r>
            <a:endParaRPr lang="en-US" sz="24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6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sai 2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4" y="811357"/>
            <a:ext cx="5929745" cy="3500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272" y="4612794"/>
            <a:ext cx="3111749" cy="9233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bg1"/>
                </a:solidFill>
                <a:latin typeface=".VnAvant" panose="020B7200000000000000" pitchFamily="34" charset="0"/>
              </a:rPr>
              <a:t>qua phµ</a:t>
            </a:r>
            <a:endParaRPr lang="en-US" sz="5400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4587" y="77086"/>
            <a:ext cx="6005170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.VnAvant" panose="020B7200000000000000" pitchFamily="34" charset="0"/>
              </a:rPr>
              <a:t>C©u 8: Cã mÊy ch÷ c¸i q trong tõ sau?</a:t>
            </a:r>
            <a:endParaRPr lang="en-US" sz="24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704" y="2293579"/>
            <a:ext cx="3525324" cy="7078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0070C0"/>
                </a:solidFill>
                <a:latin typeface=".VnAvant" panose="020B7200000000000000" pitchFamily="34" charset="0"/>
              </a:rPr>
              <a:t>2. Cã 1 ch÷ q</a:t>
            </a:r>
            <a:endParaRPr lang="en-US" sz="40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704" y="846431"/>
            <a:ext cx="3525324" cy="7078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0070C0"/>
                </a:solidFill>
                <a:latin typeface=".VnAvant" panose="020B7200000000000000" pitchFamily="34" charset="0"/>
              </a:rPr>
              <a:t>1. Cã 3 ch÷ q</a:t>
            </a:r>
            <a:endParaRPr lang="en-US" sz="40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704" y="3740727"/>
            <a:ext cx="3525324" cy="7078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.VnAvant" panose="020B7200000000000000" pitchFamily="34" charset="0"/>
              </a:rPr>
              <a:t>3. Cã 2 ch÷ q</a:t>
            </a:r>
            <a:endParaRPr lang="en-US" sz="4000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30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sai 2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633" y="222559"/>
            <a:ext cx="4645824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.VnAvant" panose="020B7200000000000000" pitchFamily="34" charset="0"/>
              </a:rPr>
              <a:t>C©u 9: s¾p xÕp theo quy t¾c?</a:t>
            </a:r>
            <a:endParaRPr lang="en-US" sz="24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4790" y="1527463"/>
            <a:ext cx="1340427" cy="2306782"/>
          </a:xfrm>
          <a:prstGeom prst="rect">
            <a:avLst/>
          </a:prstGeom>
          <a:solidFill>
            <a:srgbClr val="0070C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800" dirty="0"/>
              <a:t>p</a:t>
            </a:r>
            <a:endParaRPr lang="en-US" sz="13800" dirty="0"/>
          </a:p>
        </p:txBody>
      </p:sp>
      <p:sp>
        <p:nvSpPr>
          <p:cNvPr id="15" name="Rectangle 14"/>
          <p:cNvSpPr/>
          <p:nvPr/>
        </p:nvSpPr>
        <p:spPr>
          <a:xfrm>
            <a:off x="2327562" y="1527463"/>
            <a:ext cx="1340427" cy="2306782"/>
          </a:xfrm>
          <a:prstGeom prst="rect">
            <a:avLst/>
          </a:prstGeom>
          <a:solidFill>
            <a:srgbClr val="0070C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800" dirty="0"/>
              <a:t>p</a:t>
            </a:r>
            <a:endParaRPr lang="en-US" sz="13800" dirty="0"/>
          </a:p>
        </p:txBody>
      </p:sp>
      <p:sp>
        <p:nvSpPr>
          <p:cNvPr id="17" name="Rectangle 16"/>
          <p:cNvSpPr/>
          <p:nvPr/>
        </p:nvSpPr>
        <p:spPr>
          <a:xfrm>
            <a:off x="3713017" y="1527463"/>
            <a:ext cx="1340427" cy="230678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800" dirty="0">
                <a:solidFill>
                  <a:srgbClr val="FF0000"/>
                </a:solidFill>
              </a:rPr>
              <a:t>q</a:t>
            </a:r>
            <a:endParaRPr lang="en-US" sz="138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96739" y="1527463"/>
            <a:ext cx="1340427" cy="2306782"/>
          </a:xfrm>
          <a:prstGeom prst="rect">
            <a:avLst/>
          </a:prstGeom>
          <a:solidFill>
            <a:srgbClr val="0070C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800"/>
              <a:t>p</a:t>
            </a:r>
            <a:endParaRPr lang="en-US" sz="13800" dirty="0"/>
          </a:p>
        </p:txBody>
      </p:sp>
      <p:sp>
        <p:nvSpPr>
          <p:cNvPr id="19" name="Rectangle 18"/>
          <p:cNvSpPr/>
          <p:nvPr/>
        </p:nvSpPr>
        <p:spPr>
          <a:xfrm>
            <a:off x="6461411" y="1527463"/>
            <a:ext cx="1340427" cy="2306782"/>
          </a:xfrm>
          <a:prstGeom prst="rect">
            <a:avLst/>
          </a:prstGeom>
          <a:solidFill>
            <a:srgbClr val="0070C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dirty="0"/>
          </a:p>
        </p:txBody>
      </p:sp>
      <p:sp>
        <p:nvSpPr>
          <p:cNvPr id="20" name="Rectangle 19"/>
          <p:cNvSpPr/>
          <p:nvPr/>
        </p:nvSpPr>
        <p:spPr>
          <a:xfrm>
            <a:off x="7848599" y="1527463"/>
            <a:ext cx="1340427" cy="230678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800" dirty="0">
                <a:solidFill>
                  <a:srgbClr val="FF0000"/>
                </a:solidFill>
              </a:rPr>
              <a:t>q</a:t>
            </a:r>
            <a:endParaRPr lang="en-US" sz="13800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07" y="4214572"/>
            <a:ext cx="2373457" cy="245639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84534" y="4538097"/>
            <a:ext cx="116891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3800" dirty="0">
                <a:solidFill>
                  <a:srgbClr val="0070C0"/>
                </a:solidFill>
              </a:rPr>
              <a:t>q</a:t>
            </a:r>
            <a:endParaRPr lang="en-US" sz="138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08628" y="4454971"/>
            <a:ext cx="116891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3800" dirty="0">
                <a:solidFill>
                  <a:srgbClr val="FF0000"/>
                </a:solidFill>
              </a:rPr>
              <a:t>p</a:t>
            </a:r>
            <a:endParaRPr lang="en-US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02539 -0.4208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" y="-21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22" grpId="1"/>
      <p:bldP spid="23" grpId="0"/>
      <p:bldP spid="2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633" y="222559"/>
            <a:ext cx="4815742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.VnAvant" panose="020B7200000000000000" pitchFamily="34" charset="0"/>
              </a:rPr>
              <a:t>C©u 10: s¾p xÕp theo quy t¾c?</a:t>
            </a:r>
            <a:endParaRPr lang="en-US" sz="24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371" y="1517071"/>
            <a:ext cx="1340427" cy="2306782"/>
          </a:xfrm>
          <a:prstGeom prst="rect">
            <a:avLst/>
          </a:prstGeom>
          <a:solidFill>
            <a:srgbClr val="0070C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800" dirty="0"/>
              <a:t>p</a:t>
            </a:r>
            <a:endParaRPr lang="en-US" sz="13800" dirty="0"/>
          </a:p>
        </p:txBody>
      </p:sp>
      <p:sp>
        <p:nvSpPr>
          <p:cNvPr id="6" name="Rectangle 5"/>
          <p:cNvSpPr/>
          <p:nvPr/>
        </p:nvSpPr>
        <p:spPr>
          <a:xfrm>
            <a:off x="1872093" y="1517071"/>
            <a:ext cx="1340427" cy="2306782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800" dirty="0"/>
              <a:t>p</a:t>
            </a:r>
            <a:endParaRPr lang="en-US" sz="13800" dirty="0"/>
          </a:p>
        </p:txBody>
      </p:sp>
      <p:sp>
        <p:nvSpPr>
          <p:cNvPr id="7" name="Rectangle 6"/>
          <p:cNvSpPr/>
          <p:nvPr/>
        </p:nvSpPr>
        <p:spPr>
          <a:xfrm>
            <a:off x="3262741" y="1527463"/>
            <a:ext cx="1340427" cy="230678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800" dirty="0">
                <a:solidFill>
                  <a:srgbClr val="FF0000"/>
                </a:solidFill>
              </a:rPr>
              <a:t>q</a:t>
            </a:r>
            <a:endParaRPr lang="en-US" sz="13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6463" y="1527463"/>
            <a:ext cx="1340427" cy="2306782"/>
          </a:xfrm>
          <a:prstGeom prst="rect">
            <a:avLst/>
          </a:prstGeom>
          <a:solidFill>
            <a:srgbClr val="7030A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800" dirty="0"/>
              <a:t>q</a:t>
            </a:r>
            <a:endParaRPr lang="en-US" sz="13800" dirty="0"/>
          </a:p>
        </p:txBody>
      </p:sp>
      <p:sp>
        <p:nvSpPr>
          <p:cNvPr id="9" name="Rectangle 8"/>
          <p:cNvSpPr/>
          <p:nvPr/>
        </p:nvSpPr>
        <p:spPr>
          <a:xfrm>
            <a:off x="6037111" y="1517071"/>
            <a:ext cx="1340427" cy="2306782"/>
          </a:xfrm>
          <a:prstGeom prst="rect">
            <a:avLst/>
          </a:prstGeom>
          <a:solidFill>
            <a:srgbClr val="0070C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dirty="0"/>
          </a:p>
        </p:txBody>
      </p:sp>
      <p:sp>
        <p:nvSpPr>
          <p:cNvPr id="10" name="Rectangle 9"/>
          <p:cNvSpPr/>
          <p:nvPr/>
        </p:nvSpPr>
        <p:spPr>
          <a:xfrm>
            <a:off x="7420833" y="1517071"/>
            <a:ext cx="1340427" cy="2306782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800" dirty="0"/>
              <a:t>p</a:t>
            </a:r>
            <a:endParaRPr lang="en-US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07" y="4214572"/>
            <a:ext cx="2373457" cy="245639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811481" y="1527463"/>
            <a:ext cx="1340427" cy="230678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03853" y="1517071"/>
            <a:ext cx="1340427" cy="2306782"/>
          </a:xfrm>
          <a:prstGeom prst="rect">
            <a:avLst/>
          </a:prstGeom>
          <a:solidFill>
            <a:srgbClr val="7030A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800" dirty="0"/>
              <a:t>q</a:t>
            </a:r>
            <a:endParaRPr lang="en-US" sz="13800" dirty="0"/>
          </a:p>
        </p:txBody>
      </p:sp>
      <p:sp>
        <p:nvSpPr>
          <p:cNvPr id="14" name="TextBox 13"/>
          <p:cNvSpPr txBox="1"/>
          <p:nvPr/>
        </p:nvSpPr>
        <p:spPr>
          <a:xfrm>
            <a:off x="4018713" y="4454972"/>
            <a:ext cx="1168910" cy="2215991"/>
          </a:xfrm>
          <a:prstGeom prst="rect">
            <a:avLst/>
          </a:prstGeom>
          <a:solidFill>
            <a:srgbClr val="0070C0"/>
          </a:solidFill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13800" dirty="0">
                <a:solidFill>
                  <a:schemeClr val="bg1"/>
                </a:solidFill>
              </a:rPr>
              <a:t>p</a:t>
            </a:r>
            <a:endParaRPr lang="en-US" sz="13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8628" y="4454971"/>
            <a:ext cx="1168910" cy="221599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13800" dirty="0">
                <a:solidFill>
                  <a:srgbClr val="FF0000"/>
                </a:solidFill>
              </a:rPr>
              <a:t>q</a:t>
            </a:r>
            <a:endParaRPr lang="en-US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1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17579 -0.416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2211 -0.4208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5" y="-21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2105" y="2770839"/>
            <a:ext cx="10732169" cy="77806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quý phụ huynh và các con đã lắng nghe và theo dõi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77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7740" y="-114300"/>
            <a:ext cx="3130985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1300" dirty="0">
                <a:solidFill>
                  <a:srgbClr val="FF0000"/>
                </a:solidFill>
              </a:rPr>
              <a:t>p</a:t>
            </a:r>
            <a:endParaRPr lang="en-US" sz="413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0550" y="342900"/>
            <a:ext cx="2961067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.VnAvant" panose="020B7200000000000000" pitchFamily="34" charset="0"/>
              </a:rPr>
              <a:t>Ph¸t ©m ch÷ c¸i p</a:t>
            </a:r>
            <a:endParaRPr lang="en-US" sz="24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6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26795" y="590830"/>
            <a:ext cx="1656223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1300" dirty="0">
                <a:solidFill>
                  <a:srgbClr val="FF0000"/>
                </a:solidFill>
              </a:rPr>
              <a:t>I</a:t>
            </a:r>
            <a:endParaRPr lang="en-US" sz="413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V="1">
            <a:off x="8322291" y="574212"/>
            <a:ext cx="263886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400" dirty="0">
                <a:solidFill>
                  <a:srgbClr val="FF0000"/>
                </a:solidFill>
              </a:rPr>
              <a:t>o</a:t>
            </a:r>
            <a:endParaRPr lang="en-US" sz="34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0550" y="342900"/>
            <a:ext cx="2941831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.VnAvant" panose="020B7200000000000000" pitchFamily="34" charset="0"/>
              </a:rPr>
              <a:t>CÊu t¹o ch÷ c¸i p</a:t>
            </a:r>
            <a:endParaRPr lang="en-US" sz="24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91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29402 0.0048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0148" y="1577340"/>
            <a:ext cx="2231701" cy="450892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8700" dirty="0">
                <a:solidFill>
                  <a:srgbClr val="FF0000"/>
                </a:solidFill>
              </a:rPr>
              <a:t>p</a:t>
            </a:r>
            <a:endParaRPr lang="en-US" sz="287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340" y="2125980"/>
            <a:ext cx="2638864" cy="450892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8700" dirty="0">
                <a:solidFill>
                  <a:srgbClr val="FF0000"/>
                </a:solidFill>
              </a:rPr>
              <a:t>P</a:t>
            </a:r>
            <a:endParaRPr lang="en-US" sz="287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378" y="2097196"/>
            <a:ext cx="3313562" cy="45377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00550" y="342900"/>
            <a:ext cx="3039615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.VnAvant" panose="020B7200000000000000" pitchFamily="34" charset="0"/>
              </a:rPr>
              <a:t>C¸c kiÓu ch÷ c¸i p</a:t>
            </a:r>
            <a:endParaRPr lang="en-US" sz="24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0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38169" y="215308"/>
            <a:ext cx="3130985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1300" dirty="0">
                <a:solidFill>
                  <a:srgbClr val="0070C0"/>
                </a:solidFill>
              </a:rPr>
              <a:t>b</a:t>
            </a:r>
            <a:endParaRPr lang="en-US" sz="413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4773" y="-316321"/>
            <a:ext cx="3130985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1300" dirty="0">
                <a:solidFill>
                  <a:srgbClr val="FF0000"/>
                </a:solidFill>
              </a:rPr>
              <a:t>p</a:t>
            </a:r>
            <a:endParaRPr lang="en-US" sz="41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4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00550" y="342900"/>
            <a:ext cx="2945037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.VnAvant" panose="020B7200000000000000" pitchFamily="34" charset="0"/>
              </a:rPr>
              <a:t>T¹o h×nh ch÷ c¸i p</a:t>
            </a:r>
            <a:endParaRPr lang="en-US" sz="24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5566" y="-379169"/>
            <a:ext cx="3130985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1300" dirty="0">
                <a:solidFill>
                  <a:srgbClr val="FF0000"/>
                </a:solidFill>
              </a:rPr>
              <a:t>p</a:t>
            </a:r>
            <a:endParaRPr lang="en-US" sz="41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2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01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4490" y="925830"/>
            <a:ext cx="4633000" cy="132343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vi-VN" sz="4000" dirty="0">
                <a:solidFill>
                  <a:srgbClr val="0070C0"/>
                </a:solidFill>
                <a:latin typeface=".VnAvant" panose="020B7200000000000000" pitchFamily="34" charset="0"/>
              </a:rPr>
              <a:t>Trß ch¬i: </a:t>
            </a:r>
          </a:p>
          <a:p>
            <a:pPr algn="ctr"/>
            <a:r>
              <a:rPr lang="vi-VN" sz="4000" dirty="0">
                <a:solidFill>
                  <a:srgbClr val="0070C0"/>
                </a:solidFill>
                <a:latin typeface=".VnAvant" panose="020B7200000000000000" pitchFamily="34" charset="0"/>
              </a:rPr>
              <a:t>MiÕng ghÐp bÝ Èn</a:t>
            </a:r>
            <a:endParaRPr lang="en-US" sz="40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70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9040" y="0"/>
            <a:ext cx="319350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400" dirty="0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endParaRPr lang="en-US" sz="3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-95717" y="0"/>
            <a:ext cx="634365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1</a:t>
            </a:r>
            <a:endParaRPr lang="en-US" dirty="0"/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6247933" y="0"/>
            <a:ext cx="607695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8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604</Words>
  <Application>Microsoft Office PowerPoint</Application>
  <PresentationFormat>Widescreen</PresentationFormat>
  <Paragraphs>122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Nguyen</cp:lastModifiedBy>
  <cp:revision>40</cp:revision>
  <dcterms:created xsi:type="dcterms:W3CDTF">2019-02-18T11:44:17Z</dcterms:created>
  <dcterms:modified xsi:type="dcterms:W3CDTF">2024-03-24T14:31:28Z</dcterms:modified>
</cp:coreProperties>
</file>