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1302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3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2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1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48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03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9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9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E6D51-0DC6-4302-96D4-5445B422FDFD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6B4F-894A-4E2D-A2E9-51540C668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8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10.jpg"/><Relationship Id="rId5" Type="http://schemas.microsoft.com/office/2007/relationships/media" Target="../media/media5.m4a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423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24557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UBND </a:t>
                      </a:r>
                      <a:r>
                        <a:rPr lang="vi-VN" sz="2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QUẬN </a:t>
                      </a:r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LONG BIÊN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</a:t>
                      </a:r>
                      <a:r>
                        <a:rPr lang="vi-VN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HOA </a:t>
                      </a:r>
                      <a:r>
                        <a:rPr lang="en-US" sz="24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MỘC</a:t>
                      </a:r>
                      <a:r>
                        <a:rPr lang="en-US" sz="24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LAN</a:t>
                      </a:r>
                      <a:endParaRPr lang="vi-VN" sz="2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18391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CHỮ CÁI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488885"/>
              </p:ext>
            </p:extLst>
          </p:nvPr>
        </p:nvGraphicFramePr>
        <p:xfrm>
          <a:off x="2057398" y="3122960"/>
          <a:ext cx="8887693" cy="701040"/>
        </p:xfrm>
        <a:graphic>
          <a:graphicData uri="http://schemas.openxmlformats.org/drawingml/2006/table">
            <a:tbl>
              <a:tblPr/>
              <a:tblGrid>
                <a:gridCol w="8887693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quen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cái s, x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338466"/>
              </p:ext>
            </p:extLst>
          </p:nvPr>
        </p:nvGraphicFramePr>
        <p:xfrm>
          <a:off x="4485408" y="4502697"/>
          <a:ext cx="6293428" cy="51816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</a:t>
                      </a:r>
                      <a:r>
                        <a:rPr lang="vi-VN" sz="2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5-6 </a:t>
                      </a:r>
                      <a:r>
                        <a:rPr lang="vi-VN" sz="2800" b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9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36" y="74180"/>
            <a:ext cx="11658601" cy="6995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479858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</a:t>
            </a:r>
            <a:b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¤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÷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bÝ</a:t>
            </a:r>
            <a:r>
              <a:rPr lang="en-US" sz="6600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Èn</a:t>
            </a:r>
            <a:endParaRPr lang="en-US" sz="66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0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>
          <a:xfrm>
            <a:off x="-138544" y="-49348"/>
            <a:ext cx="12330543" cy="6907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90" y="158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t×m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nh÷ng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c¸i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phï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hîp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trong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«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trèng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31872"/>
              </p:ext>
            </p:extLst>
          </p:nvPr>
        </p:nvGraphicFramePr>
        <p:xfrm>
          <a:off x="69270" y="2909888"/>
          <a:ext cx="11914914" cy="106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3174">
                  <a:extLst>
                    <a:ext uri="{9D8B030D-6E8A-4147-A177-3AD203B41FA5}">
                      <a16:colId xmlns:a16="http://schemas.microsoft.com/office/drawing/2014/main" val="45763670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566596873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24150603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79768621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720189148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019630879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3274542222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474488015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409763617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146321286"/>
                    </a:ext>
                  </a:extLst>
                </a:gridCol>
                <a:gridCol w="1083174">
                  <a:extLst>
                    <a:ext uri="{9D8B030D-6E8A-4147-A177-3AD203B41FA5}">
                      <a16:colId xmlns:a16="http://schemas.microsoft.com/office/drawing/2014/main" val="2192515296"/>
                    </a:ext>
                  </a:extLst>
                </a:gridCol>
              </a:tblGrid>
              <a:tr h="997528"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x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s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 p</a:t>
                      </a:r>
                      <a:endParaRPr lang="en-US" sz="6400" dirty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640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400" dirty="0" smtClean="0">
                          <a:latin typeface=".VnAvant" panose="020B7200000000000000" pitchFamily="34" charset="0"/>
                        </a:rPr>
                        <a:t> </a:t>
                      </a:r>
                      <a:r>
                        <a:rPr lang="en-US" sz="6400" b="1" dirty="0" smtClean="0">
                          <a:solidFill>
                            <a:srgbClr val="1400D6"/>
                          </a:solidFill>
                          <a:effectLst/>
                          <a:latin typeface=".VnAvant" panose="020B7200000000000000" pitchFamily="34" charset="0"/>
                        </a:rPr>
                        <a:t>p</a:t>
                      </a:r>
                      <a:endParaRPr lang="en-US" sz="6400" dirty="0" smtClean="0">
                        <a:latin typeface=".VnAvant" panose="020B72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464306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963891" y="2909888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99119" y="2909887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065325" y="2892936"/>
            <a:ext cx="69965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6400" dirty="0">
              <a:solidFill>
                <a:srgbClr val="FF0000"/>
              </a:solidFill>
              <a:latin typeface=".VnAvant" panose="020B7200000000000000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2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21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327525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b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xem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éi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nµo</a:t>
            </a:r>
            <a:r>
              <a:rPr lang="en-US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nhanh</a:t>
            </a:r>
            <a:endParaRPr lang="en-US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Nhạc trò chơi 12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94"/>
          <a:stretch/>
        </p:blipFill>
        <p:spPr>
          <a:xfrm>
            <a:off x="0" y="0"/>
            <a:ext cx="12192000" cy="684582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37" y="152890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Trß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/>
            </a:r>
            <a:b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</a:b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BÐ </a:t>
            </a:r>
            <a:r>
              <a:rPr lang="en-US" sz="60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th«ng</a:t>
            </a:r>
            <a:r>
              <a:rPr lang="en-US" sz="6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minh</a:t>
            </a:r>
            <a:endParaRPr lang="en-US" sz="60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VioletInstWinterSonataOst-Ryu_3zrm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459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608" y="5181600"/>
            <a:ext cx="6979227" cy="1325563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 “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Bµi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h¸t</a:t>
            </a:r>
            <a:r>
              <a:rPr lang="en-US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a,¨,©”</a:t>
            </a:r>
            <a:endParaRPr lang="en-US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chu a  a a - cu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4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17" b="100000" l="1625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" y="24866"/>
            <a:ext cx="11343097" cy="68058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4" y="4355234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Trß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ch¬i</a:t>
            </a:r>
            <a: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  <a:t>: </a:t>
            </a:r>
            <a:br>
              <a:rPr lang="en-US" b="1" dirty="0" smtClean="0">
                <a:solidFill>
                  <a:schemeClr val="bg1"/>
                </a:solidFill>
                <a:latin typeface=".VnAvant" panose="020B7200000000000000" pitchFamily="34" charset="0"/>
              </a:rPr>
            </a:b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Xóc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x¾c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vui</a:t>
            </a:r>
            <a:r>
              <a:rPr lang="en-US" dirty="0" smtClean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.VnAvant" panose="020B7200000000000000" pitchFamily="34" charset="0"/>
              </a:rPr>
              <a:t>nhén</a:t>
            </a:r>
            <a:endParaRPr lang="en-US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nhạc trò chơi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5454" y="5839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0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130"/>
            <a:ext cx="12192001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5421" y="2176607"/>
            <a:ext cx="3458441" cy="1325563"/>
          </a:xfrm>
        </p:spPr>
        <p:txBody>
          <a:bodyPr>
            <a:noAutofit/>
          </a:bodyPr>
          <a:lstStyle/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s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35542" t="16992" r="33162" b="54453"/>
          <a:stretch/>
        </p:blipFill>
        <p:spPr>
          <a:xfrm>
            <a:off x="4106696" y="1101870"/>
            <a:ext cx="3894302" cy="19556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755" b="75000" l="38580" r="63690"/>
                    </a14:imgEffect>
                  </a14:imgLayer>
                </a14:imgProps>
              </a:ext>
            </a:extLst>
          </a:blip>
          <a:srcRect l="40358" t="45493" r="37367" b="25927"/>
          <a:stretch/>
        </p:blipFill>
        <p:spPr>
          <a:xfrm>
            <a:off x="4710824" y="3057524"/>
            <a:ext cx="2771775" cy="195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45"/>
            <a:ext cx="12039600" cy="6719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4545" y="2937164"/>
            <a:ext cx="7647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Trß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ch¬i</a:t>
            </a:r>
            <a:r>
              <a:rPr lang="en-US" sz="4800" b="1" dirty="0" smtClean="0">
                <a:solidFill>
                  <a:srgbClr val="00206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Khu«n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mÆt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bÝ</a:t>
            </a:r>
            <a:r>
              <a:rPr lang="en-US" sz="4800" b="1" dirty="0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Èn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6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" y="-95921"/>
            <a:ext cx="12181351" cy="6953921"/>
          </a:xfrm>
        </p:spPr>
      </p:pic>
      <p:sp>
        <p:nvSpPr>
          <p:cNvPr id="12" name="TextBox 11"/>
          <p:cNvSpPr txBox="1"/>
          <p:nvPr/>
        </p:nvSpPr>
        <p:spPr>
          <a:xfrm>
            <a:off x="2388774" y="1236981"/>
            <a:ext cx="75920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86" y="992384"/>
            <a:ext cx="2888582" cy="2888582"/>
          </a:xfrm>
          <a:prstGeom prst="rect">
            <a:avLst/>
          </a:prstGeom>
        </p:spPr>
      </p:pic>
      <p:pic>
        <p:nvPicPr>
          <p:cNvPr id="13" name="do chu 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2030" y="10523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6931" y="1357163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S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56" y="583939"/>
            <a:ext cx="3719832" cy="35138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631989" y="1324015"/>
            <a:ext cx="12197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X</a:t>
            </a:r>
            <a:endParaRPr lang="en-US" sz="1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94" y="993019"/>
            <a:ext cx="2844223" cy="30626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42030" y="-17601"/>
            <a:ext cx="11185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Con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h·y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l¾ng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c©u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hái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vµ ®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o¸n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t«i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cã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ch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÷ g× </a:t>
            </a:r>
            <a:r>
              <a:rPr lang="en-US" sz="2800" b="1" dirty="0" err="1" smtClean="0">
                <a:solidFill>
                  <a:srgbClr val="002060"/>
                </a:solidFill>
                <a:latin typeface=".VnAvant" panose="020B7200000000000000" pitchFamily="34" charset="0"/>
              </a:rPr>
              <a:t>nhÐ</a:t>
            </a:r>
            <a:r>
              <a:rPr lang="en-US" sz="28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!</a:t>
            </a:r>
            <a:endParaRPr lang="en-US" sz="28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do chu 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2556" y="993018"/>
            <a:ext cx="609600" cy="609600"/>
          </a:xfrm>
          <a:prstGeom prst="rect">
            <a:avLst/>
          </a:prstGeom>
        </p:spPr>
      </p:pic>
      <p:pic>
        <p:nvPicPr>
          <p:cNvPr id="3" name="do chu x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0516" y="992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345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67"/>
            <a:ext cx="12192001" cy="6858000"/>
          </a:xfr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00352" y="2522955"/>
            <a:ext cx="3458441" cy="1347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x</a:t>
            </a:r>
            <a:endParaRPr lang="en-US" sz="50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72832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>
            <a:off x="4467122" y="1574208"/>
            <a:ext cx="3565104" cy="3772046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72396" l="39531" r="69107"/>
                    </a14:imgEffect>
                  </a14:imgLayer>
                </a14:imgProps>
              </a:ext>
            </a:extLst>
          </a:blip>
          <a:srcRect l="41047" t="18842" r="31076" b="27623"/>
          <a:stretch/>
        </p:blipFill>
        <p:spPr>
          <a:xfrm flipV="1">
            <a:off x="4341917" y="1470057"/>
            <a:ext cx="3566263" cy="3862342"/>
          </a:xfrm>
          <a:custGeom>
            <a:avLst/>
            <a:gdLst>
              <a:gd name="connsiteX0" fmla="*/ 0 w 3536719"/>
              <a:gd name="connsiteY0" fmla="*/ 0 h 3742013"/>
              <a:gd name="connsiteX1" fmla="*/ 965546 w 3536719"/>
              <a:gd name="connsiteY1" fmla="*/ 0 h 3742013"/>
              <a:gd name="connsiteX2" fmla="*/ 3536719 w 3536719"/>
              <a:gd name="connsiteY2" fmla="*/ 3742013 h 3742013"/>
              <a:gd name="connsiteX3" fmla="*/ 2502112 w 3536719"/>
              <a:gd name="connsiteY3" fmla="*/ 3742013 h 3742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719" h="3742013">
                <a:moveTo>
                  <a:pt x="0" y="0"/>
                </a:moveTo>
                <a:lnTo>
                  <a:pt x="965546" y="0"/>
                </a:lnTo>
                <a:lnTo>
                  <a:pt x="3536719" y="3742013"/>
                </a:lnTo>
                <a:lnTo>
                  <a:pt x="2502112" y="374201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786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5270" r="2767" b="5841"/>
          <a:stretch/>
        </p:blipFill>
        <p:spPr>
          <a:xfrm>
            <a:off x="-29457" y="-1"/>
            <a:ext cx="1222408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2049" y="522543"/>
            <a:ext cx="5188527" cy="535420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C¸c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kiÓu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620981"/>
              </p:ext>
            </p:extLst>
          </p:nvPr>
        </p:nvGraphicFramePr>
        <p:xfrm>
          <a:off x="2642828" y="732694"/>
          <a:ext cx="1627234" cy="3139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069161"/>
              </p:ext>
            </p:extLst>
          </p:nvPr>
        </p:nvGraphicFramePr>
        <p:xfrm>
          <a:off x="4977521" y="126745"/>
          <a:ext cx="2148865" cy="4351338"/>
        </p:xfrm>
        <a:graphic>
          <a:graphicData uri="http://schemas.openxmlformats.org/drawingml/2006/table">
            <a:tbl>
              <a:tblPr/>
              <a:tblGrid>
                <a:gridCol w="2148865">
                  <a:extLst>
                    <a:ext uri="{9D8B030D-6E8A-4147-A177-3AD203B41FA5}">
                      <a16:colId xmlns:a16="http://schemas.microsoft.com/office/drawing/2014/main" val="25333449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804047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42" y="1699195"/>
            <a:ext cx="2219018" cy="183310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857367"/>
              </p:ext>
            </p:extLst>
          </p:nvPr>
        </p:nvGraphicFramePr>
        <p:xfrm>
          <a:off x="2443232" y="3343862"/>
          <a:ext cx="1932709" cy="3139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0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0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168418"/>
              </p:ext>
            </p:extLst>
          </p:nvPr>
        </p:nvGraphicFramePr>
        <p:xfrm>
          <a:off x="4852165" y="2506662"/>
          <a:ext cx="1996465" cy="4351338"/>
        </p:xfrm>
        <a:graphic>
          <a:graphicData uri="http://schemas.openxmlformats.org/drawingml/2006/table">
            <a:tbl>
              <a:tblPr/>
              <a:tblGrid>
                <a:gridCol w="1996465">
                  <a:extLst>
                    <a:ext uri="{9D8B030D-6E8A-4147-A177-3AD203B41FA5}">
                      <a16:colId xmlns:a16="http://schemas.microsoft.com/office/drawing/2014/main" val="2769918926"/>
                    </a:ext>
                  </a:extLst>
                </a:gridCol>
              </a:tblGrid>
              <a:tr h="4351338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marL="85320" marR="85320" marT="42660" marB="426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473522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742" y="4173530"/>
            <a:ext cx="2191850" cy="178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>
          <a:xfrm>
            <a:off x="1177636" y="0"/>
            <a:ext cx="95319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2387888"/>
            <a:ext cx="10515600" cy="79865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So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s¸nh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ch</a:t>
            </a:r>
            <a:r>
              <a:rPr lang="en-US" sz="3600" b="1" dirty="0" smtClean="0">
                <a:solidFill>
                  <a:srgbClr val="0070C0"/>
                </a:solidFill>
                <a:latin typeface=".VnAvant" panose="020B7200000000000000" pitchFamily="34" charset="0"/>
              </a:rPr>
              <a:t>÷ </a:t>
            </a:r>
            <a:r>
              <a:rPr lang="en-US" sz="3600" b="1" dirty="0" err="1" smtClean="0">
                <a:solidFill>
                  <a:srgbClr val="0070C0"/>
                </a:solidFill>
                <a:latin typeface=".VnAvant" panose="020B7200000000000000" pitchFamily="34" charset="0"/>
              </a:rPr>
              <a:t>s,x</a:t>
            </a:r>
            <a:endParaRPr lang="en-US" sz="36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847589"/>
              </p:ext>
            </p:extLst>
          </p:nvPr>
        </p:nvGraphicFramePr>
        <p:xfrm>
          <a:off x="3185835" y="2581862"/>
          <a:ext cx="1627234" cy="3901440"/>
        </p:xfrm>
        <a:graphic>
          <a:graphicData uri="http://schemas.openxmlformats.org/drawingml/2006/table">
            <a:tbl>
              <a:tblPr/>
              <a:tblGrid>
                <a:gridCol w="1627234">
                  <a:extLst>
                    <a:ext uri="{9D8B030D-6E8A-4147-A177-3AD203B41FA5}">
                      <a16:colId xmlns:a16="http://schemas.microsoft.com/office/drawing/2014/main" val="4244851909"/>
                    </a:ext>
                  </a:extLst>
                </a:gridCol>
              </a:tblGrid>
              <a:tr h="268224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s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73902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00860"/>
              </p:ext>
            </p:extLst>
          </p:nvPr>
        </p:nvGraphicFramePr>
        <p:xfrm>
          <a:off x="6821268" y="2581862"/>
          <a:ext cx="1932709" cy="3901440"/>
        </p:xfrm>
        <a:graphic>
          <a:graphicData uri="http://schemas.openxmlformats.org/drawingml/2006/table">
            <a:tbl>
              <a:tblPr/>
              <a:tblGrid>
                <a:gridCol w="1932709">
                  <a:extLst>
                    <a:ext uri="{9D8B030D-6E8A-4147-A177-3AD203B41FA5}">
                      <a16:colId xmlns:a16="http://schemas.microsoft.com/office/drawing/2014/main" val="1971454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5000" b="1" dirty="0">
                          <a:solidFill>
                            <a:srgbClr val="000096"/>
                          </a:solidFill>
                          <a:effectLst/>
                          <a:latin typeface=".VnAvant" panose="020B7200000000000000" pitchFamily="34" charset="0"/>
                        </a:rPr>
                        <a:t>x</a:t>
                      </a:r>
                      <a:endParaRPr lang="en-US" sz="25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71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97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133</Words>
  <Application>Microsoft Office PowerPoint</Application>
  <PresentationFormat>Widescreen</PresentationFormat>
  <Paragraphs>40</Paragraphs>
  <Slides>13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Bµi h¸t: “Bµi h¸t a,¨,©”</vt:lpstr>
      <vt:lpstr>Trß ch¬i:  Xóc x¾c vui nhén</vt:lpstr>
      <vt:lpstr>s</vt:lpstr>
      <vt:lpstr>PowerPoint Presentation</vt:lpstr>
      <vt:lpstr>PowerPoint Presentation</vt:lpstr>
      <vt:lpstr>PowerPoint Presentation</vt:lpstr>
      <vt:lpstr>C¸c kiÓu ch÷ s,x</vt:lpstr>
      <vt:lpstr>So s¸nh 2 ch÷ s,x</vt:lpstr>
      <vt:lpstr>Trß ch¬i:  ¤ ch÷ bÝ Èn</vt:lpstr>
      <vt:lpstr>Con h·y t×m nh÷ng ch÷ c¸i phï hîp trong « trèng nhÐ!</vt:lpstr>
      <vt:lpstr>Trß ch¬i:  Thi xem ®éi nµo nhanh</vt:lpstr>
      <vt:lpstr>Trß ch¬i:  BÐ th«ng minh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Phong4T3</dc:creator>
  <cp:lastModifiedBy>Techsi.vn</cp:lastModifiedBy>
  <cp:revision>49</cp:revision>
  <dcterms:created xsi:type="dcterms:W3CDTF">2021-03-10T03:15:40Z</dcterms:created>
  <dcterms:modified xsi:type="dcterms:W3CDTF">2024-03-23T09:14:57Z</dcterms:modified>
</cp:coreProperties>
</file>