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5A94"/>
    <a:srgbClr val="E81894"/>
    <a:srgbClr val="D0A09B"/>
    <a:srgbClr val="CBC1DA"/>
    <a:srgbClr val="B2A2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7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7C4BF6-2C13-4D54-A04F-E388C3EDBEF4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1A432D-4CE3-4FB6-B38A-0C0B0CBE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236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D889D-B23E-4D6C-BD76-577852FD11A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104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D889D-B23E-4D6C-BD76-577852FD11A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879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D889D-B23E-4D6C-BD76-577852FD11A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39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033F0-9C6B-4586-A4B4-4A929001EA4D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05DBD-EBFA-4735-93E0-6CDB054C5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674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033F0-9C6B-4586-A4B4-4A929001EA4D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05DBD-EBFA-4735-93E0-6CDB054C5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153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033F0-9C6B-4586-A4B4-4A929001EA4D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05DBD-EBFA-4735-93E0-6CDB054C5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288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033F0-9C6B-4586-A4B4-4A929001EA4D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05DBD-EBFA-4735-93E0-6CDB054C5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838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033F0-9C6B-4586-A4B4-4A929001EA4D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05DBD-EBFA-4735-93E0-6CDB054C5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719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033F0-9C6B-4586-A4B4-4A929001EA4D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05DBD-EBFA-4735-93E0-6CDB054C5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985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033F0-9C6B-4586-A4B4-4A929001EA4D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05DBD-EBFA-4735-93E0-6CDB054C5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960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033F0-9C6B-4586-A4B4-4A929001EA4D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05DBD-EBFA-4735-93E0-6CDB054C5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79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033F0-9C6B-4586-A4B4-4A929001EA4D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05DBD-EBFA-4735-93E0-6CDB054C5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959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033F0-9C6B-4586-A4B4-4A929001EA4D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05DBD-EBFA-4735-93E0-6CDB054C5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570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033F0-9C6B-4586-A4B4-4A929001EA4D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05DBD-EBFA-4735-93E0-6CDB054C5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487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033F0-9C6B-4586-A4B4-4A929001EA4D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05DBD-EBFA-4735-93E0-6CDB054C5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739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/>
          <p:nvPr/>
        </p:nvSpPr>
        <p:spPr>
          <a:xfrm>
            <a:off x="4371828" y="491517"/>
            <a:ext cx="3363934" cy="64633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1800" b="1" dirty="0">
                <a:latin typeface="Times New Roman" panose="02020603050405020304" charset="0"/>
                <a:cs typeface="Times New Roman" panose="02020603050405020304" charset="0"/>
              </a:rPr>
              <a:t>UBND Quận Long Biên</a:t>
            </a:r>
          </a:p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1800" b="1" dirty="0">
                <a:latin typeface="Times New Roman" panose="02020603050405020304" charset="0"/>
                <a:cs typeface="Times New Roman" panose="02020603050405020304" charset="0"/>
              </a:rPr>
              <a:t>Trường Mầm </a:t>
            </a:r>
            <a:r>
              <a:rPr lang="en-US" altLang="vi-VN" sz="1800" b="1">
                <a:latin typeface="Times New Roman" panose="02020603050405020304" charset="0"/>
                <a:cs typeface="Times New Roman" panose="02020603050405020304" charset="0"/>
              </a:rPr>
              <a:t>non </a:t>
            </a:r>
            <a:r>
              <a:rPr lang="en-US" altLang="vi-VN" sz="1800" b="1" smtClean="0">
                <a:latin typeface="Times New Roman" panose="02020603050405020304" charset="0"/>
                <a:cs typeface="Times New Roman" panose="02020603050405020304" charset="0"/>
              </a:rPr>
              <a:t>Hoa Mộc Lan</a:t>
            </a:r>
            <a:endParaRPr lang="en-US" altLang="vi-VN" sz="1800" b="1" dirty="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34394" y="2805215"/>
            <a:ext cx="59574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Đề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tài</a:t>
            </a:r>
            <a:r>
              <a:rPr lang="en-US" sz="4400" b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vi-VN" sz="4400" b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Trò </a:t>
            </a:r>
            <a:r>
              <a:rPr lang="en-US" sz="4400" b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chơi h - k</a:t>
            </a:r>
            <a:endParaRPr lang="en-US" sz="32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43833" y="3804324"/>
            <a:ext cx="4808863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Lứa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tuổi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Mẫu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giáo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Lớn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5 - </a:t>
            </a:r>
            <a:r>
              <a:rPr lang="en-US" sz="240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6 </a:t>
            </a:r>
            <a:r>
              <a:rPr lang="en-US" sz="240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tuổi</a:t>
            </a:r>
            <a:endParaRPr lang="en-US" sz="24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4799" y="6013086"/>
            <a:ext cx="2116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Năm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học</a:t>
            </a:r>
            <a:r>
              <a:rPr lang="en-US" sz="160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: 2023 - 2024</a:t>
            </a:r>
            <a:endParaRPr lang="en-US" sz="1600" dirty="0">
              <a:solidFill>
                <a:schemeClr val="tx2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01856" y="1682996"/>
            <a:ext cx="83038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Hoạt động </a:t>
            </a:r>
            <a:r>
              <a:rPr lang="en-US" sz="4800" b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Làm Quen Chữ Cái</a:t>
            </a:r>
            <a:endParaRPr lang="en-US" sz="48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54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hững con đường em yê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718473" y="5687291"/>
            <a:ext cx="609600" cy="609600"/>
          </a:xfrm>
          <a:prstGeom prst="rect">
            <a:avLst/>
          </a:prstGeom>
        </p:spPr>
      </p:pic>
      <p:pic>
        <p:nvPicPr>
          <p:cNvPr id="1026" name="Picture 2" descr="Rất Hay: 10 bài hát về phương tiện giao thông giúp bé có thêm kiến thứ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77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0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4"/>
          <p:cNvSpPr txBox="1">
            <a:spLocks noChangeArrowheads="1"/>
          </p:cNvSpPr>
          <p:nvPr/>
        </p:nvSpPr>
        <p:spPr bwMode="auto">
          <a:xfrm>
            <a:off x="3124200" y="0"/>
            <a:ext cx="6781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300"/>
          </a:p>
        </p:txBody>
      </p:sp>
      <p:sp>
        <p:nvSpPr>
          <p:cNvPr id="6" name="Pentagon 5"/>
          <p:cNvSpPr/>
          <p:nvPr/>
        </p:nvSpPr>
        <p:spPr bwMode="auto">
          <a:xfrm>
            <a:off x="1905000" y="203885"/>
            <a:ext cx="6553200" cy="646331"/>
          </a:xfrm>
          <a:prstGeom prst="homePlate">
            <a:avLst/>
          </a:prstGeom>
          <a:solidFill>
            <a:srgbClr val="CBC1DA"/>
          </a:solidFill>
          <a:ln w="762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Câu 1: </a:t>
            </a:r>
            <a:r>
              <a:rPr lang="en-US" sz="3600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Bù chữ còn thiếu</a:t>
            </a:r>
            <a:endParaRPr lang="en-US" sz="3600" dirty="0">
              <a:solidFill>
                <a:srgbClr val="735A9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 descr="tải xuống (6)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5333" l="1875" r="98125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819400" y="1174750"/>
            <a:ext cx="5029200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819400" y="4191000"/>
            <a:ext cx="52578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7200" b="1" dirty="0" err="1">
                <a:latin typeface=".VnAvant" pitchFamily="34" charset="0"/>
              </a:rPr>
              <a:t>quả</a:t>
            </a:r>
            <a:r>
              <a:rPr lang="en-US" sz="7200" b="1" dirty="0">
                <a:latin typeface=".VnAvant" pitchFamily="34" charset="0"/>
              </a:rPr>
              <a:t> </a:t>
            </a:r>
            <a:r>
              <a:rPr lang="en-US" sz="7200" b="1" dirty="0" err="1">
                <a:latin typeface=".VnAvant" pitchFamily="34" charset="0"/>
              </a:rPr>
              <a:t>khế</a:t>
            </a:r>
            <a:endParaRPr lang="en-US" sz="7200" b="1" dirty="0"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95600" y="5257801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7200" b="1" dirty="0" err="1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.VnAvant" pitchFamily="34" charset="0"/>
              </a:rPr>
              <a:t>quả</a:t>
            </a:r>
            <a:r>
              <a:rPr lang="en-US" sz="72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.VnAvant" pitchFamily="34" charset="0"/>
              </a:rPr>
              <a:t> ..</a:t>
            </a:r>
            <a:r>
              <a:rPr lang="en-US" sz="7200" b="1" dirty="0" err="1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.VnAvant" pitchFamily="34" charset="0"/>
              </a:rPr>
              <a:t>hế</a:t>
            </a:r>
            <a:endParaRPr lang="en-US" sz="7200" b="1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029700" y="857072"/>
            <a:ext cx="1219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dirty="0">
                <a:solidFill>
                  <a:srgbClr val="735A94"/>
                </a:solidFill>
                <a:latin typeface=".VnArial" pitchFamily="34" charset="0"/>
                <a:cs typeface="Times New Roman" pitchFamily="18" charset="0"/>
              </a:rPr>
              <a:t>    </a:t>
            </a:r>
            <a:r>
              <a:rPr lang="en-US" sz="7200" b="1" dirty="0">
                <a:solidFill>
                  <a:srgbClr val="735A94"/>
                </a:solidFill>
                <a:latin typeface=".VnAvant" pitchFamily="34" charset="0"/>
                <a:cs typeface="Times New Roman" pitchFamily="18" charset="0"/>
              </a:rPr>
              <a:t>l</a:t>
            </a:r>
            <a:endParaRPr lang="en-US" sz="8000" b="1" dirty="0">
              <a:solidFill>
                <a:srgbClr val="735A94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991600" y="2057401"/>
            <a:ext cx="1295400" cy="1323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8000" dirty="0">
                <a:solidFill>
                  <a:srgbClr val="735A94"/>
                </a:solidFill>
                <a:latin typeface=".VnArial" pitchFamily="34" charset="0"/>
              </a:rPr>
              <a:t>  </a:t>
            </a:r>
            <a:r>
              <a:rPr lang="en-US" sz="7200" b="1" dirty="0">
                <a:solidFill>
                  <a:srgbClr val="735A94"/>
                </a:solidFill>
                <a:latin typeface=".VnAvant" pitchFamily="34" charset="0"/>
              </a:rPr>
              <a:t>k</a:t>
            </a:r>
            <a:endParaRPr lang="en-US" sz="8000" b="1" dirty="0">
              <a:solidFill>
                <a:srgbClr val="735A94"/>
              </a:solidFill>
              <a:latin typeface=".VnAvant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991600" y="3400426"/>
            <a:ext cx="129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5400" dirty="0">
                <a:solidFill>
                  <a:srgbClr val="735A94"/>
                </a:solidFill>
                <a:latin typeface=".VnArial" pitchFamily="34" charset="0"/>
              </a:rPr>
              <a:t>   </a:t>
            </a:r>
            <a:r>
              <a:rPr lang="en-US" sz="7200" b="1" dirty="0">
                <a:solidFill>
                  <a:srgbClr val="735A94"/>
                </a:solidFill>
                <a:latin typeface=".VnAvant" pitchFamily="34" charset="0"/>
              </a:rPr>
              <a:t>t</a:t>
            </a:r>
            <a:endParaRPr lang="en-US" sz="8000" b="1" dirty="0">
              <a:solidFill>
                <a:srgbClr val="735A94"/>
              </a:solidFill>
              <a:latin typeface=".VnAvant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72200" y="6858000"/>
            <a:ext cx="381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̒</a:t>
            </a:r>
          </a:p>
        </p:txBody>
      </p:sp>
      <p:sp>
        <p:nvSpPr>
          <p:cNvPr id="33" name="Rectangle 32"/>
          <p:cNvSpPr/>
          <p:nvPr/>
        </p:nvSpPr>
        <p:spPr>
          <a:xfrm>
            <a:off x="8686800" y="1219200"/>
            <a:ext cx="762000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.VnAvant" pitchFamily="34" charset="0"/>
              </a:rPr>
              <a:t>1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.VnArial" pitchFamily="34" charset="0"/>
              </a:rPr>
              <a:t>.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686800" y="2514600"/>
            <a:ext cx="762000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.VnAvant" pitchFamily="34" charset="0"/>
              </a:rPr>
              <a:t>2</a:t>
            </a:r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36" name="Rectangle 35"/>
          <p:cNvSpPr/>
          <p:nvPr/>
        </p:nvSpPr>
        <p:spPr>
          <a:xfrm>
            <a:off x="8686800" y="3733800"/>
            <a:ext cx="6858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.VnAvant" pitchFamily="34" charset="0"/>
              </a:rPr>
              <a:t>3</a:t>
            </a:r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672862" y="1219200"/>
            <a:ext cx="5106572" cy="2971800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05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-0.3974 0.44583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70" y="2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4" grpId="1"/>
      <p:bldP spid="15" grpId="1"/>
      <p:bldP spid="15" grpId="2"/>
      <p:bldP spid="16" grpId="0"/>
      <p:bldP spid="16" grpId="1"/>
      <p:bldP spid="33" grpId="0" animBg="1"/>
      <p:bldP spid="34" grpId="0" animBg="1"/>
      <p:bldP spid="36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4"/>
          <p:cNvSpPr txBox="1">
            <a:spLocks noChangeArrowheads="1"/>
          </p:cNvSpPr>
          <p:nvPr/>
        </p:nvSpPr>
        <p:spPr bwMode="auto">
          <a:xfrm>
            <a:off x="3124200" y="0"/>
            <a:ext cx="6781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300"/>
          </a:p>
        </p:txBody>
      </p:sp>
      <p:sp>
        <p:nvSpPr>
          <p:cNvPr id="12" name="TextBox 11"/>
          <p:cNvSpPr txBox="1"/>
          <p:nvPr/>
        </p:nvSpPr>
        <p:spPr>
          <a:xfrm>
            <a:off x="2133600" y="3733801"/>
            <a:ext cx="4419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7200" b="1" dirty="0" err="1">
                <a:latin typeface=".VnAvant" pitchFamily="34" charset="0"/>
                <a:cs typeface="Times New Roman" pitchFamily="18" charset="0"/>
              </a:rPr>
              <a:t>hoa</a:t>
            </a:r>
            <a:r>
              <a:rPr lang="en-US" sz="7200" b="1" dirty="0">
                <a:latin typeface=".VnAvant" pitchFamily="34" charset="0"/>
                <a:cs typeface="Times New Roman" pitchFamily="18" charset="0"/>
              </a:rPr>
              <a:t>  </a:t>
            </a:r>
            <a:r>
              <a:rPr lang="en-US" sz="7200" b="1" dirty="0" err="1">
                <a:latin typeface=".VnAvant" pitchFamily="34" charset="0"/>
                <a:cs typeface="Times New Roman" pitchFamily="18" charset="0"/>
              </a:rPr>
              <a:t>sen</a:t>
            </a:r>
            <a:endParaRPr lang="en-US" sz="7200" b="1" dirty="0"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81200" y="5257801"/>
            <a:ext cx="4191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72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.VnAvant" pitchFamily="34" charset="0"/>
                <a:cs typeface="Times New Roman" pitchFamily="18" charset="0"/>
              </a:rPr>
              <a:t> ..</a:t>
            </a:r>
            <a:r>
              <a:rPr lang="en-US" sz="7200" b="1" dirty="0" err="1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.VnAvant" pitchFamily="34" charset="0"/>
                <a:cs typeface="Times New Roman" pitchFamily="18" charset="0"/>
              </a:rPr>
              <a:t>oa</a:t>
            </a:r>
            <a:r>
              <a:rPr lang="en-US" sz="72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.VnAvant" pitchFamily="34" charset="0"/>
                <a:cs typeface="Times New Roman" pitchFamily="18" charset="0"/>
              </a:rPr>
              <a:t>  </a:t>
            </a:r>
            <a:r>
              <a:rPr lang="en-US" sz="7200" b="1" dirty="0" err="1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.VnAvant" pitchFamily="34" charset="0"/>
                <a:cs typeface="Times New Roman" pitchFamily="18" charset="0"/>
              </a:rPr>
              <a:t>sen</a:t>
            </a:r>
            <a:endParaRPr lang="en-US" sz="7200" b="1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067800" y="762001"/>
            <a:ext cx="76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7200" b="1" dirty="0">
                <a:solidFill>
                  <a:srgbClr val="735A94"/>
                </a:solidFill>
                <a:latin typeface=".VnAvant" pitchFamily="34" charset="0"/>
                <a:cs typeface="Times New Roman" pitchFamily="18" charset="0"/>
              </a:rPr>
              <a:t>b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067801" y="2057401"/>
            <a:ext cx="74892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7200" b="1" dirty="0">
                <a:solidFill>
                  <a:srgbClr val="735A94"/>
                </a:solidFill>
                <a:latin typeface=".VnAvant" pitchFamily="34" charset="0"/>
              </a:rPr>
              <a:t>h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120189" y="3505201"/>
            <a:ext cx="6976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7200" b="1" dirty="0">
                <a:solidFill>
                  <a:srgbClr val="735A94"/>
                </a:solidFill>
                <a:latin typeface=".VnAvant" pitchFamily="34" charset="0"/>
              </a:rPr>
              <a:t>d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400800" y="4919752"/>
            <a:ext cx="381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̒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019800" y="5181600"/>
            <a:ext cx="4572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229600" y="1219200"/>
            <a:ext cx="6096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1</a:t>
            </a:r>
            <a:r>
              <a:rPr lang="en-US" sz="4400" dirty="0"/>
              <a:t>.</a:t>
            </a:r>
          </a:p>
        </p:txBody>
      </p:sp>
      <p:sp>
        <p:nvSpPr>
          <p:cNvPr id="37" name="Rectangle 36"/>
          <p:cNvSpPr/>
          <p:nvPr/>
        </p:nvSpPr>
        <p:spPr>
          <a:xfrm>
            <a:off x="8305800" y="2590800"/>
            <a:ext cx="6858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2.</a:t>
            </a:r>
          </a:p>
        </p:txBody>
      </p:sp>
      <p:sp>
        <p:nvSpPr>
          <p:cNvPr id="38" name="Rectangle 37"/>
          <p:cNvSpPr/>
          <p:nvPr/>
        </p:nvSpPr>
        <p:spPr>
          <a:xfrm>
            <a:off x="8305800" y="3962400"/>
            <a:ext cx="6858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3</a:t>
            </a:r>
            <a:r>
              <a:rPr lang="en-US" sz="4400" dirty="0"/>
              <a:t>.</a:t>
            </a:r>
          </a:p>
        </p:txBody>
      </p:sp>
      <p:pic>
        <p:nvPicPr>
          <p:cNvPr id="39" name="Picture 38" descr="images (3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905000" y="1143000"/>
            <a:ext cx="4267200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4" name="Pentagon 33"/>
          <p:cNvSpPr/>
          <p:nvPr/>
        </p:nvSpPr>
        <p:spPr bwMode="auto">
          <a:xfrm>
            <a:off x="1905000" y="203885"/>
            <a:ext cx="6553200" cy="646331"/>
          </a:xfrm>
          <a:prstGeom prst="homePlate">
            <a:avLst/>
          </a:prstGeom>
          <a:solidFill>
            <a:srgbClr val="CBC1DA"/>
          </a:solidFill>
          <a:ln w="762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3600" b="1" smtClean="0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sz="3600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Bù chữ còn thiếu</a:t>
            </a:r>
            <a:endParaRPr lang="en-US" sz="3600" dirty="0">
              <a:solidFill>
                <a:srgbClr val="735A9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58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5.55112E-17 L -0.56537 0.458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68" y="2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4" grpId="1"/>
      <p:bldP spid="15" grpId="1"/>
      <p:bldP spid="15" grpId="2"/>
      <p:bldP spid="16" grpId="0"/>
      <p:bldP spid="16" grpId="1"/>
      <p:bldP spid="33" grpId="0" animBg="1"/>
      <p:bldP spid="37" grpId="0" animBg="1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4"/>
          <p:cNvSpPr txBox="1">
            <a:spLocks noChangeArrowheads="1"/>
          </p:cNvSpPr>
          <p:nvPr/>
        </p:nvSpPr>
        <p:spPr bwMode="auto">
          <a:xfrm>
            <a:off x="3124200" y="0"/>
            <a:ext cx="6781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300"/>
          </a:p>
        </p:txBody>
      </p:sp>
      <p:sp>
        <p:nvSpPr>
          <p:cNvPr id="12" name="TextBox 11"/>
          <p:cNvSpPr txBox="1"/>
          <p:nvPr/>
        </p:nvSpPr>
        <p:spPr>
          <a:xfrm>
            <a:off x="1981200" y="4267201"/>
            <a:ext cx="4495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7200" b="1" dirty="0">
                <a:latin typeface=".VnTime" pitchFamily="34" charset="0"/>
              </a:rPr>
              <a:t> </a:t>
            </a:r>
            <a:r>
              <a:rPr lang="en-US" sz="7200" b="1" err="1">
                <a:latin typeface=".VnAvant"/>
              </a:rPr>
              <a:t>Hoa</a:t>
            </a:r>
            <a:r>
              <a:rPr lang="en-US" sz="7200" b="1">
                <a:latin typeface=".VnAvant"/>
              </a:rPr>
              <a:t> cóc </a:t>
            </a:r>
            <a:endParaRPr lang="en-US" sz="7200" b="1" dirty="0">
              <a:latin typeface=".VnAvan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09800" y="5486401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72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72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.VnAvant"/>
              </a:rPr>
              <a:t>..</a:t>
            </a:r>
            <a:r>
              <a:rPr lang="en-US" sz="7200" b="1" err="1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.VnAvant"/>
              </a:rPr>
              <a:t>oa</a:t>
            </a:r>
            <a:r>
              <a:rPr lang="en-US" sz="7200" b="1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.VnAvant"/>
              </a:rPr>
              <a:t> cóc </a:t>
            </a:r>
            <a:endParaRPr lang="en-US" sz="7200" b="1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latin typeface=".VnAvan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4000" y="914401"/>
            <a:ext cx="10668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8000" b="1" dirty="0">
                <a:solidFill>
                  <a:srgbClr val="735A94"/>
                </a:solidFill>
                <a:latin typeface=".VnAvant"/>
              </a:rPr>
              <a:t>H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144000" y="2362201"/>
            <a:ext cx="43152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0" b="1" dirty="0">
                <a:solidFill>
                  <a:srgbClr val="735A94"/>
                </a:solidFill>
                <a:latin typeface=".VnAvant"/>
              </a:rPr>
              <a:t>l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120189" y="3552826"/>
            <a:ext cx="77938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0" b="1" dirty="0">
                <a:solidFill>
                  <a:srgbClr val="735A94"/>
                </a:solidFill>
                <a:latin typeface=".VnAvant"/>
              </a:rPr>
              <a:t>k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562600" y="990600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019800" y="990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8686800" y="1295401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latin typeface=".VnAvant"/>
                <a:cs typeface="Times New Roman" pitchFamily="18" charset="0"/>
              </a:rPr>
              <a:t>1</a:t>
            </a:r>
            <a:endParaRPr lang="en-US" sz="4400" b="1" dirty="0">
              <a:latin typeface=".VnAvant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458200" y="2743201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  </a:t>
            </a:r>
            <a:r>
              <a:rPr lang="en-US" sz="4400" b="1" dirty="0">
                <a:latin typeface=".VnAvant"/>
              </a:rPr>
              <a:t>2</a:t>
            </a:r>
            <a:r>
              <a:rPr lang="en-US" sz="4400" b="1" dirty="0"/>
              <a:t> 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686800" y="3962401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.VnAvant"/>
              </a:rPr>
              <a:t>3</a:t>
            </a:r>
          </a:p>
        </p:txBody>
      </p:sp>
      <p:pic>
        <p:nvPicPr>
          <p:cNvPr id="40" name="Picture 39" descr="images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057400" y="1219200"/>
            <a:ext cx="4800600" cy="289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5" name="Pentagon 34"/>
          <p:cNvSpPr/>
          <p:nvPr/>
        </p:nvSpPr>
        <p:spPr bwMode="auto">
          <a:xfrm>
            <a:off x="1905000" y="203885"/>
            <a:ext cx="6553200" cy="646331"/>
          </a:xfrm>
          <a:prstGeom prst="homePlate">
            <a:avLst/>
          </a:prstGeom>
          <a:solidFill>
            <a:srgbClr val="CBC1DA"/>
          </a:solidFill>
          <a:ln w="762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3600" b="1" smtClean="0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3: </a:t>
            </a:r>
            <a:r>
              <a:rPr lang="en-US" sz="3600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Bù chữ còn thiếu</a:t>
            </a:r>
            <a:endParaRPr lang="en-US" sz="3600" dirty="0">
              <a:solidFill>
                <a:srgbClr val="735A9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67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11111E-6 L -0.56536 0.6444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68" y="3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1"/>
      <p:bldP spid="14" grpId="2"/>
      <p:bldP spid="15" grpId="0"/>
      <p:bldP spid="16" grpId="0"/>
      <p:bldP spid="16" grpId="1"/>
      <p:bldP spid="36" grpId="0"/>
      <p:bldP spid="38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TextBox 4"/>
          <p:cNvSpPr txBox="1">
            <a:spLocks noChangeArrowheads="1"/>
          </p:cNvSpPr>
          <p:nvPr/>
        </p:nvSpPr>
        <p:spPr bwMode="auto">
          <a:xfrm>
            <a:off x="3124200" y="0"/>
            <a:ext cx="6781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300"/>
          </a:p>
        </p:txBody>
      </p:sp>
      <p:sp>
        <p:nvSpPr>
          <p:cNvPr id="6" name="Pentagon 5"/>
          <p:cNvSpPr/>
          <p:nvPr/>
        </p:nvSpPr>
        <p:spPr bwMode="auto">
          <a:xfrm>
            <a:off x="1828800" y="2"/>
            <a:ext cx="8458200" cy="646331"/>
          </a:xfrm>
          <a:prstGeom prst="homePlate">
            <a:avLst/>
          </a:prstGeom>
          <a:solidFill>
            <a:srgbClr val="CBC1DA"/>
          </a:solidFill>
          <a:ln w="76200" cap="flat" cmpd="sng" algn="ctr">
            <a:solidFill>
              <a:srgbClr val="735A94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smtClean="0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smtClean="0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3600" b="1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: Bé tìm từ có chứa chữ </a:t>
            </a:r>
            <a:r>
              <a:rPr lang="en-US" sz="3600" dirty="0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“h</a:t>
            </a:r>
            <a:r>
              <a:rPr lang="en-US" sz="3600" dirty="0">
                <a:solidFill>
                  <a:srgbClr val="735A94"/>
                </a:solidFill>
                <a:latin typeface=".VnAvant"/>
              </a:rPr>
              <a:t>”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551709" y="939690"/>
            <a:ext cx="8201891" cy="1524000"/>
            <a:chOff x="1551709" y="939690"/>
            <a:chExt cx="8201891" cy="1524000"/>
          </a:xfrm>
        </p:grpSpPr>
        <p:pic>
          <p:nvPicPr>
            <p:cNvPr id="28" name="Picture 3" descr="C:\Users\ThuyHang\Desktop\dưa hau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953" b="94629" l="0" r="1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2937" y="939690"/>
              <a:ext cx="2344881" cy="1524000"/>
            </a:xfrm>
            <a:prstGeom prst="rect">
              <a:avLst/>
            </a:prstGeom>
            <a:noFill/>
          </p:spPr>
        </p:pic>
        <p:sp>
          <p:nvSpPr>
            <p:cNvPr id="2" name="Rounded Rectangle 1"/>
            <p:cNvSpPr/>
            <p:nvPr/>
          </p:nvSpPr>
          <p:spPr>
            <a:xfrm>
              <a:off x="1551709" y="939690"/>
              <a:ext cx="8201891" cy="1524000"/>
            </a:xfrm>
            <a:prstGeom prst="roundRect">
              <a:avLst/>
            </a:prstGeom>
            <a:noFill/>
            <a:ln w="38100">
              <a:solidFill>
                <a:srgbClr val="735A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405890" y="1286191"/>
              <a:ext cx="448872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smtClean="0">
                  <a:solidFill>
                    <a:srgbClr val="735A9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Quả Dưa Hấu</a:t>
              </a:r>
              <a:endParaRPr lang="en-US" sz="4800" b="1">
                <a:solidFill>
                  <a:srgbClr val="735A9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65019" y="2768490"/>
            <a:ext cx="8229600" cy="1524000"/>
            <a:chOff x="665019" y="2768490"/>
            <a:chExt cx="8229600" cy="1524000"/>
          </a:xfrm>
        </p:grpSpPr>
        <p:pic>
          <p:nvPicPr>
            <p:cNvPr id="29" name="Picture 2" descr="C:\Users\ThuyHang\Desktop\6.jpe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10000" r="9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019" y="2849098"/>
              <a:ext cx="1984664" cy="1443392"/>
            </a:xfrm>
            <a:prstGeom prst="rect">
              <a:avLst/>
            </a:prstGeom>
            <a:noFill/>
          </p:spPr>
        </p:pic>
        <p:sp>
          <p:nvSpPr>
            <p:cNvPr id="34" name="Rounded Rectangle 33"/>
            <p:cNvSpPr/>
            <p:nvPr/>
          </p:nvSpPr>
          <p:spPr>
            <a:xfrm>
              <a:off x="692728" y="2768490"/>
              <a:ext cx="8201891" cy="1524000"/>
            </a:xfrm>
            <a:prstGeom prst="roundRect">
              <a:avLst/>
            </a:prstGeom>
            <a:noFill/>
            <a:ln w="38100">
              <a:solidFill>
                <a:srgbClr val="735A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124200" y="3114991"/>
              <a:ext cx="320472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smtClean="0">
                  <a:solidFill>
                    <a:srgbClr val="735A9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Quả Dứa</a:t>
              </a:r>
              <a:endParaRPr lang="en-US" sz="4800" b="1">
                <a:solidFill>
                  <a:srgbClr val="735A9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551709" y="4735836"/>
            <a:ext cx="8201891" cy="1582113"/>
            <a:chOff x="1551709" y="4735836"/>
            <a:chExt cx="8201891" cy="1582113"/>
          </a:xfrm>
        </p:grpSpPr>
        <p:sp>
          <p:nvSpPr>
            <p:cNvPr id="33" name="Rounded Rectangle 32"/>
            <p:cNvSpPr/>
            <p:nvPr/>
          </p:nvSpPr>
          <p:spPr>
            <a:xfrm>
              <a:off x="1551709" y="4735836"/>
              <a:ext cx="8201891" cy="1524000"/>
            </a:xfrm>
            <a:prstGeom prst="roundRect">
              <a:avLst/>
            </a:prstGeom>
            <a:noFill/>
            <a:ln w="38100">
              <a:solidFill>
                <a:srgbClr val="735A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405889" y="5082337"/>
              <a:ext cx="331533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smtClean="0">
                  <a:solidFill>
                    <a:srgbClr val="735A9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 Quả Xoài</a:t>
              </a:r>
              <a:endParaRPr lang="en-US" sz="4800" b="1">
                <a:solidFill>
                  <a:srgbClr val="735A9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26" name="Picture 2" descr="XOÀI XUẤT KHẨU | HOA QUẢ XUẤT KHẨU |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297" b="96289" l="1563" r="9687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4320" y="4735836"/>
              <a:ext cx="1866516" cy="15821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9920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3124200" y="0"/>
            <a:ext cx="6781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300"/>
          </a:p>
        </p:txBody>
      </p:sp>
      <p:sp>
        <p:nvSpPr>
          <p:cNvPr id="6" name="Pentagon 5"/>
          <p:cNvSpPr/>
          <p:nvPr/>
        </p:nvSpPr>
        <p:spPr bwMode="auto">
          <a:xfrm>
            <a:off x="1828800" y="228601"/>
            <a:ext cx="8458200" cy="646331"/>
          </a:xfrm>
          <a:prstGeom prst="homePlate">
            <a:avLst/>
          </a:prstGeom>
          <a:solidFill>
            <a:srgbClr val="CBC1DA"/>
          </a:solidFill>
          <a:ln w="76200" cap="flat" cmpd="sng" algn="ctr">
            <a:solidFill>
              <a:srgbClr val="735A94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Câu 5: </a:t>
            </a:r>
            <a:r>
              <a:rPr lang="en-US" sz="3200" b="1" dirty="0" err="1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 đây có </a:t>
            </a:r>
            <a:r>
              <a:rPr lang="en-US" sz="3200" b="1" dirty="0" err="1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200" b="1" dirty="0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“k</a:t>
            </a:r>
            <a:r>
              <a:rPr lang="en-US" sz="3600" b="1" dirty="0">
                <a:solidFill>
                  <a:srgbClr val="735A94"/>
                </a:solidFill>
                <a:latin typeface=".VnAvant" pitchFamily="34" charset="0"/>
                <a:cs typeface="Times New Roman" pitchFamily="18" charset="0"/>
              </a:rPr>
              <a:t>”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91490" y="4767306"/>
            <a:ext cx="4114800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500" b="1" dirty="0">
                <a:solidFill>
                  <a:srgbClr val="735A94"/>
                </a:solidFill>
                <a:latin typeface=".VnAvant" pitchFamily="34" charset="0"/>
              </a:rPr>
              <a:t>Kiwi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33400" y="1904018"/>
            <a:ext cx="5181600" cy="3056378"/>
            <a:chOff x="533400" y="1904018"/>
            <a:chExt cx="5181600" cy="3056378"/>
          </a:xfrm>
        </p:grpSpPr>
        <p:pic>
          <p:nvPicPr>
            <p:cNvPr id="32" name="Picture 3" descr="C:\Users\ThuyHang\Desktop\hinh-anh-qua-kiwi-1515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357" b="96084" l="10000" r="9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904018"/>
              <a:ext cx="5181600" cy="2971799"/>
            </a:xfrm>
            <a:prstGeom prst="rect">
              <a:avLst/>
            </a:prstGeom>
            <a:noFill/>
          </p:spPr>
        </p:pic>
        <p:sp>
          <p:nvSpPr>
            <p:cNvPr id="2" name="Rounded Rectangle 1"/>
            <p:cNvSpPr/>
            <p:nvPr/>
          </p:nvSpPr>
          <p:spPr>
            <a:xfrm>
              <a:off x="900544" y="2023612"/>
              <a:ext cx="4696691" cy="2936784"/>
            </a:xfrm>
            <a:prstGeom prst="roundRect">
              <a:avLst/>
            </a:prstGeom>
            <a:noFill/>
            <a:ln w="38100">
              <a:solidFill>
                <a:srgbClr val="735A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7051964" y="1589431"/>
            <a:ext cx="3685309" cy="94595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Có 1 chữ k</a:t>
            </a:r>
            <a:endParaRPr lang="en-US" sz="4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7051964" y="4487421"/>
            <a:ext cx="3685309" cy="94595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Có 3 chữ k</a:t>
            </a:r>
            <a:endParaRPr lang="en-US" sz="4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051964" y="3057823"/>
            <a:ext cx="3685309" cy="94595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Có 2 chữ k</a:t>
            </a:r>
            <a:endParaRPr lang="en-US" sz="4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88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2.70833E-6 0.2125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 animBg="1"/>
      <p:bldP spid="3" grpId="1" animBg="1"/>
      <p:bldP spid="3" grpId="2" animBg="1"/>
      <p:bldP spid="30" grpId="0" animBg="1"/>
      <p:bldP spid="30" grpId="1" animBg="1"/>
      <p:bldP spid="31" grpId="0" animBg="1"/>
      <p:bldP spid="3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4"/>
          <p:cNvSpPr txBox="1">
            <a:spLocks noChangeArrowheads="1"/>
          </p:cNvSpPr>
          <p:nvPr/>
        </p:nvSpPr>
        <p:spPr bwMode="auto">
          <a:xfrm>
            <a:off x="3124200" y="0"/>
            <a:ext cx="6781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300"/>
          </a:p>
        </p:txBody>
      </p:sp>
      <p:sp>
        <p:nvSpPr>
          <p:cNvPr id="6" name="Pentagon 5"/>
          <p:cNvSpPr/>
          <p:nvPr/>
        </p:nvSpPr>
        <p:spPr bwMode="auto">
          <a:xfrm>
            <a:off x="1524000" y="2"/>
            <a:ext cx="9144000" cy="646331"/>
          </a:xfrm>
          <a:prstGeom prst="homePlate">
            <a:avLst/>
          </a:prstGeom>
          <a:solidFill>
            <a:srgbClr val="CBC1DA"/>
          </a:solidFill>
          <a:ln w="76200" cap="flat" cmpd="sng" algn="ctr">
            <a:solidFill>
              <a:srgbClr val="735A94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000" b="1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3000" b="1" smtClean="0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6: Những </a:t>
            </a:r>
            <a:r>
              <a:rPr lang="en-US" sz="3000" b="1" dirty="0" err="1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000" b="1" dirty="0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err="1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000" b="1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 đây có </a:t>
            </a:r>
            <a:r>
              <a:rPr lang="en-US" sz="3000" b="1" dirty="0" err="1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000" b="1" dirty="0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000" b="1" dirty="0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000" b="1" dirty="0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 “h</a:t>
            </a:r>
            <a:r>
              <a:rPr lang="en-US" sz="3600" b="1" dirty="0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pic>
        <p:nvPicPr>
          <p:cNvPr id="2056" name="Picture 8" descr="Ý nghĩa hoa hồng theo từng màu sắ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27" y="1405803"/>
            <a:ext cx="5088080" cy="31800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911627" y="4849091"/>
            <a:ext cx="541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735A94"/>
                </a:solidFill>
              </a:rPr>
              <a:t> </a:t>
            </a:r>
            <a:r>
              <a:rPr lang="en-US" sz="8000" b="1" dirty="0" err="1">
                <a:solidFill>
                  <a:srgbClr val="735A94"/>
                </a:solidFill>
                <a:latin typeface=".VnAvant"/>
              </a:rPr>
              <a:t>hoa</a:t>
            </a:r>
            <a:r>
              <a:rPr lang="en-US" sz="8000" b="1" dirty="0">
                <a:solidFill>
                  <a:srgbClr val="735A94"/>
                </a:solidFill>
                <a:latin typeface=".VnAvant"/>
              </a:rPr>
              <a:t> </a:t>
            </a:r>
            <a:r>
              <a:rPr lang="en-US" sz="8000" b="1" dirty="0" err="1">
                <a:solidFill>
                  <a:srgbClr val="735A94"/>
                </a:solidFill>
                <a:latin typeface=".VnAvant"/>
              </a:rPr>
              <a:t>hồng</a:t>
            </a:r>
            <a:endParaRPr lang="en-US" sz="8000" b="1" dirty="0">
              <a:solidFill>
                <a:srgbClr val="735A94"/>
              </a:solidFill>
              <a:latin typeface=".VnAvant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7204364" y="1159940"/>
            <a:ext cx="3685309" cy="94595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Có 3 chữ h</a:t>
            </a:r>
            <a:endParaRPr lang="en-US" sz="4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7204363" y="4134474"/>
            <a:ext cx="3685309" cy="94595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Có 2 chữ h</a:t>
            </a:r>
            <a:endParaRPr lang="en-US" sz="4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7204363" y="2619498"/>
            <a:ext cx="3685309" cy="94595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Có 1 chữ h</a:t>
            </a:r>
            <a:endParaRPr lang="en-US" sz="4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19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7.40741E-7 L 2.70833E-6 -0.2213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1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0" grpId="0" animBg="1"/>
      <p:bldP spid="40" grpId="1" animBg="1"/>
      <p:bldP spid="41" grpId="0" animBg="1"/>
      <p:bldP spid="41" grpId="1" animBg="1"/>
      <p:bldP spid="41" grpId="2" animBg="1"/>
      <p:bldP spid="42" grpId="0" animBg="1"/>
      <p:bldP spid="42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205</Words>
  <Application>Microsoft Office PowerPoint</Application>
  <PresentationFormat>Widescreen</PresentationFormat>
  <Paragraphs>52</Paragraphs>
  <Slides>8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.VnArial</vt:lpstr>
      <vt:lpstr>.VnAvant</vt:lpstr>
      <vt:lpstr>.VnTime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NMT</dc:creator>
  <cp:lastModifiedBy>Techsi.vn</cp:lastModifiedBy>
  <cp:revision>9</cp:revision>
  <dcterms:created xsi:type="dcterms:W3CDTF">2024-02-29T07:44:53Z</dcterms:created>
  <dcterms:modified xsi:type="dcterms:W3CDTF">2024-03-01T05:17:08Z</dcterms:modified>
</cp:coreProperties>
</file>