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1" r:id="rId4"/>
    <p:sldId id="258" r:id="rId5"/>
    <p:sldId id="260" r:id="rId6"/>
    <p:sldId id="261"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72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5F9934-CE86-4D87-AB75-8E98D99C3A67}"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381469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F9934-CE86-4D87-AB75-8E98D99C3A67}"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71409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F9934-CE86-4D87-AB75-8E98D99C3A67}"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15478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F9934-CE86-4D87-AB75-8E98D99C3A67}"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292225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5F9934-CE86-4D87-AB75-8E98D99C3A67}"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102654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F9934-CE86-4D87-AB75-8E98D99C3A67}"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82682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5F9934-CE86-4D87-AB75-8E98D99C3A67}" type="datetimeFigureOut">
              <a:rPr lang="en-US" smtClean="0"/>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383132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5F9934-CE86-4D87-AB75-8E98D99C3A67}" type="datetimeFigureOut">
              <a:rPr lang="en-US" smtClean="0"/>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251332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F9934-CE86-4D87-AB75-8E98D99C3A67}" type="datetimeFigureOut">
              <a:rPr lang="en-US" smtClean="0"/>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253995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5F9934-CE86-4D87-AB75-8E98D99C3A67}"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227382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5F9934-CE86-4D87-AB75-8E98D99C3A67}"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56444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F9934-CE86-4D87-AB75-8E98D99C3A67}" type="datetimeFigureOut">
              <a:rPr lang="en-US" smtClean="0"/>
              <a:t>3/16/2024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DDFAA-8B72-411F-935E-0A07206B54D1}" type="slidenum">
              <a:rPr lang="en-US" smtClean="0"/>
              <a:t>‹#›</a:t>
            </a:fld>
            <a:endParaRPr lang="en-US"/>
          </a:p>
        </p:txBody>
      </p:sp>
    </p:spTree>
    <p:extLst>
      <p:ext uri="{BB962C8B-B14F-4D97-AF65-F5344CB8AC3E}">
        <p14:creationId xmlns:p14="http://schemas.microsoft.com/office/powerpoint/2010/main" val="149611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835" r="-75"/>
          <a:stretch/>
        </p:blipFill>
        <p:spPr>
          <a:xfrm>
            <a:off x="-2201" y="0"/>
            <a:ext cx="9146201" cy="6858000"/>
          </a:xfrm>
          <a:prstGeom prst="rect">
            <a:avLst/>
          </a:prstGeom>
        </p:spPr>
      </p:pic>
      <p:grpSp>
        <p:nvGrpSpPr>
          <p:cNvPr id="2" name="Group 1"/>
          <p:cNvGrpSpPr/>
          <p:nvPr/>
        </p:nvGrpSpPr>
        <p:grpSpPr>
          <a:xfrm>
            <a:off x="1862901" y="188640"/>
            <a:ext cx="5820375" cy="4679575"/>
            <a:chOff x="1861803" y="188640"/>
            <a:chExt cx="5708421" cy="3742763"/>
          </a:xfrm>
        </p:grpSpPr>
        <p:sp>
          <p:nvSpPr>
            <p:cNvPr id="5" name="TextBox 4"/>
            <p:cNvSpPr txBox="1"/>
            <p:nvPr/>
          </p:nvSpPr>
          <p:spPr>
            <a:xfrm>
              <a:off x="2509031" y="188640"/>
              <a:ext cx="4360947" cy="516941"/>
            </a:xfrm>
            <a:prstGeom prst="rect">
              <a:avLst/>
            </a:prstGeom>
            <a:noFill/>
          </p:spPr>
          <p:txBody>
            <a:bodyPr wrap="none" rtlCol="0">
              <a:spAutoFit/>
            </a:bodyPr>
            <a:lstStyle/>
            <a:p>
              <a:r>
                <a:rPr lang="en-US" b="1" dirty="0">
                  <a:solidFill>
                    <a:srgbClr val="002060"/>
                  </a:solidFill>
                  <a:latin typeface="Times New Roman" pitchFamily="18" charset="0"/>
                  <a:cs typeface="Times New Roman" pitchFamily="18" charset="0"/>
                </a:rPr>
                <a:t>ỦY BAN NHÂN DÂN QUẬN LONG BIÊN</a:t>
              </a:r>
            </a:p>
            <a:p>
              <a:pPr algn="ctr"/>
              <a:r>
                <a:rPr lang="en-US" b="1" dirty="0">
                  <a:solidFill>
                    <a:srgbClr val="002060"/>
                  </a:solidFill>
                  <a:latin typeface="Times New Roman" pitchFamily="18" charset="0"/>
                  <a:cs typeface="Times New Roman" pitchFamily="18" charset="0"/>
                </a:rPr>
                <a:t>TRƯỜNG MẦM </a:t>
              </a:r>
              <a:r>
                <a:rPr lang="en-US" b="1">
                  <a:solidFill>
                    <a:srgbClr val="002060"/>
                  </a:solidFill>
                  <a:latin typeface="Times New Roman" pitchFamily="18" charset="0"/>
                  <a:cs typeface="Times New Roman" pitchFamily="18" charset="0"/>
                </a:rPr>
                <a:t>NON HOA MỘC LAN</a:t>
              </a:r>
              <a:endParaRPr lang="en-US" b="1" dirty="0">
                <a:solidFill>
                  <a:srgbClr val="002060"/>
                </a:solidFill>
                <a:latin typeface="Times New Roman" pitchFamily="18" charset="0"/>
                <a:cs typeface="Times New Roman" pitchFamily="18" charset="0"/>
              </a:endParaRPr>
            </a:p>
          </p:txBody>
        </p:sp>
        <p:sp>
          <p:nvSpPr>
            <p:cNvPr id="6" name="TextBox 5"/>
            <p:cNvSpPr txBox="1"/>
            <p:nvPr/>
          </p:nvSpPr>
          <p:spPr>
            <a:xfrm>
              <a:off x="1861803" y="2872906"/>
              <a:ext cx="5708421" cy="1058497"/>
            </a:xfrm>
            <a:prstGeom prst="rect">
              <a:avLst/>
            </a:prstGeom>
            <a:noFill/>
          </p:spPr>
          <p:txBody>
            <a:bodyPr wrap="none" rtlCol="0">
              <a:spAutoFit/>
            </a:bodyPr>
            <a:lstStyle/>
            <a:p>
              <a:pPr algn="ct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lông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endParaRPr lang="en-US" sz="32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24 - </a:t>
              </a:r>
              <a:r>
                <a:rPr lang="en-US" sz="2400">
                  <a:latin typeface="Times New Roman" panose="02020603050405020304" pitchFamily="18" charset="0"/>
                  <a:cs typeface="Times New Roman" panose="02020603050405020304" pitchFamily="18" charset="0"/>
                </a:rPr>
                <a:t>36 tháng</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78610" y="1412776"/>
              <a:ext cx="5184575" cy="864096"/>
            </a:xfrm>
            <a:prstGeom prst="rect">
              <a:avLst/>
            </a:prstGeom>
            <a:noFill/>
          </p:spPr>
          <p:txBody>
            <a:bodyPr wrap="none" rtlCol="0">
              <a:prstTxWarp prst="textChevron">
                <a:avLst>
                  <a:gd name="adj" fmla="val 16983"/>
                </a:avLst>
              </a:prstTxWarp>
              <a:spAutoFit/>
            </a:bodyPr>
            <a:lstStyle/>
            <a:p>
              <a:r>
                <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LĨNH VỰC: PHÁT TRIỂN NGÔN NGỮ</a:t>
              </a:r>
            </a:p>
          </p:txBody>
        </p:sp>
      </p:grpSp>
    </p:spTree>
    <p:extLst>
      <p:ext uri="{BB962C8B-B14F-4D97-AF65-F5344CB8AC3E}">
        <p14:creationId xmlns:p14="http://schemas.microsoft.com/office/powerpoint/2010/main" val="4143217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79"/>
            <a:ext cx="9144000" cy="6859279"/>
          </a:xfrm>
        </p:spPr>
      </p:pic>
      <p:sp>
        <p:nvSpPr>
          <p:cNvPr id="6" name="Text Box 42"/>
          <p:cNvSpPr txBox="1">
            <a:spLocks noChangeArrowheads="1"/>
          </p:cNvSpPr>
          <p:nvPr/>
        </p:nvSpPr>
        <p:spPr bwMode="auto">
          <a:xfrm>
            <a:off x="467544" y="1789539"/>
            <a:ext cx="8388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Times New Roman" panose="02020603050405020304" pitchFamily="18" charset="0"/>
                <a:cs typeface="Times New Roman" panose="02020603050405020304" pitchFamily="18" charset="0"/>
              </a:rPr>
              <a:t>- Đến góc vườn những chú Vịt con chui vào ống khói bẩn và biến thành những chú vịt lông gì?</a:t>
            </a:r>
          </a:p>
        </p:txBody>
      </p:sp>
      <p:sp>
        <p:nvSpPr>
          <p:cNvPr id="7" name="Text Box 44"/>
          <p:cNvSpPr txBox="1">
            <a:spLocks noChangeArrowheads="1"/>
          </p:cNvSpPr>
          <p:nvPr/>
        </p:nvSpPr>
        <p:spPr bwMode="auto">
          <a:xfrm>
            <a:off x="755650" y="3357563"/>
            <a:ext cx="77755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Times New Roman" panose="02020603050405020304" pitchFamily="18" charset="0"/>
                <a:cs typeface="Times New Roman" panose="02020603050405020304" pitchFamily="18" charset="0"/>
              </a:rPr>
              <a:t>- Vịt  mẹ không nhận ra những chú vịt con . Vịt mẹ kêu lên như thế nào?</a:t>
            </a:r>
          </a:p>
        </p:txBody>
      </p:sp>
    </p:spTree>
    <p:extLst>
      <p:ext uri="{BB962C8B-B14F-4D97-AF65-F5344CB8AC3E}">
        <p14:creationId xmlns:p14="http://schemas.microsoft.com/office/powerpoint/2010/main" val="282445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ltLang="en-US"/>
          </a:p>
        </p:txBody>
      </p:sp>
      <p:sp>
        <p:nvSpPr>
          <p:cNvPr id="35843" name="Rectangle 3"/>
          <p:cNvSpPr>
            <a:spLocks noGrp="1" noChangeArrowheads="1"/>
          </p:cNvSpPr>
          <p:nvPr>
            <p:ph type="body" idx="1"/>
          </p:nvPr>
        </p:nvSpPr>
        <p:spPr/>
        <p:txBody>
          <a:bodyPr/>
          <a:lstStyle/>
          <a:p>
            <a:endParaRPr lang="en-US" altLang="en-US"/>
          </a:p>
        </p:txBody>
      </p:sp>
      <p:pic>
        <p:nvPicPr>
          <p:cNvPr id="35844" name="Picture 4" descr="canh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40875" cy="7043738"/>
          </a:xfrm>
          <a:prstGeom prst="rect">
            <a:avLst/>
          </a:prstGeom>
          <a:noFill/>
          <a:extLst>
            <a:ext uri="{909E8E84-426E-40DD-AFC4-6F175D3DCCD1}">
              <a14:hiddenFill xmlns:a14="http://schemas.microsoft.com/office/drawing/2010/main">
                <a:solidFill>
                  <a:srgbClr val="FFFFFF"/>
                </a:solidFill>
              </a14:hiddenFill>
            </a:ext>
          </a:extLst>
        </p:spPr>
      </p:pic>
      <p:sp>
        <p:nvSpPr>
          <p:cNvPr id="35845" name="Rectangle 5"/>
          <p:cNvSpPr>
            <a:spLocks noChangeArrowheads="1"/>
          </p:cNvSpPr>
          <p:nvPr/>
        </p:nvSpPr>
        <p:spPr bwMode="auto">
          <a:xfrm>
            <a:off x="3492500" y="188913"/>
            <a:ext cx="56515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0000CC"/>
                </a:solidFill>
              </a:rPr>
              <a:t>Đến một góc vườn thấy một đoạn ống khói cũ và bẩn, những chú Vịt con tinh nghịch liền chui vào , vậy là từ những chú vịt con lông vàng xinh xắn chúng biến thành những chú Vịt lông đen.</a:t>
            </a:r>
          </a:p>
        </p:txBody>
      </p:sp>
      <p:sp>
        <p:nvSpPr>
          <p:cNvPr id="35846" name="Text Box 6"/>
          <p:cNvSpPr txBox="1">
            <a:spLocks noChangeArrowheads="1"/>
          </p:cNvSpPr>
          <p:nvPr/>
        </p:nvSpPr>
        <p:spPr bwMode="auto">
          <a:xfrm>
            <a:off x="2627313" y="188913"/>
            <a:ext cx="63007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0000CC"/>
                </a:solidFill>
              </a:rPr>
              <a:t>Đúng lúc đó, Vịt mẹ cất tiếng gọi: “ Các con ơi, các con đâu rồi?” nghe tiếng vịt mẹ, Vịt con đồng loạt lên tiếng gọi. Vịt mẹ chạy đến, hoảng hốt không thấy con đâu, chỉ thấy một đàn vịt đen, Vịt mẹ kêu thất thanh: “ Đây không phải là những đứa con của tôi! các con tôi đâu?”</a:t>
            </a:r>
          </a:p>
        </p:txBody>
      </p:sp>
    </p:spTree>
    <p:extLst>
      <p:ext uri="{BB962C8B-B14F-4D97-AF65-F5344CB8AC3E}">
        <p14:creationId xmlns:p14="http://schemas.microsoft.com/office/powerpoint/2010/main" val="3406472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Effect transition="out" filter="slide(fromBottom)">
                                      <p:cBhvr>
                                        <p:cTn id="6" dur="500"/>
                                        <p:tgtEl>
                                          <p:spTgt spid="35845"/>
                                        </p:tgtEl>
                                      </p:cBhvr>
                                    </p:animEffect>
                                    <p:set>
                                      <p:cBhvr>
                                        <p:cTn id="7" dur="1" fill="hold">
                                          <p:stCondLst>
                                            <p:cond delay="499"/>
                                          </p:stCondLst>
                                        </p:cTn>
                                        <p:tgtEl>
                                          <p:spTgt spid="3584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6">
                                            <p:txEl>
                                              <p:pRg st="0" end="0"/>
                                            </p:txEl>
                                          </p:spTgt>
                                        </p:tgtEl>
                                        <p:attrNameLst>
                                          <p:attrName>style.visibility</p:attrName>
                                        </p:attrNameLst>
                                      </p:cBhvr>
                                      <p:to>
                                        <p:strVal val="visible"/>
                                      </p:to>
                                    </p:set>
                                    <p:animEffect transition="in" filter="blinds(horizontal)">
                                      <p:cBhvr>
                                        <p:cTn id="12" dur="500"/>
                                        <p:tgtEl>
                                          <p:spTgt spid="358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79"/>
            <a:ext cx="9144000" cy="6859279"/>
          </a:xfrm>
        </p:spPr>
      </p:pic>
      <p:sp>
        <p:nvSpPr>
          <p:cNvPr id="8" name="Text Box 43"/>
          <p:cNvSpPr txBox="1">
            <a:spLocks noChangeArrowheads="1"/>
          </p:cNvSpPr>
          <p:nvPr/>
        </p:nvSpPr>
        <p:spPr bwMode="auto">
          <a:xfrm>
            <a:off x="827584" y="2565400"/>
            <a:ext cx="7775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Times New Roman" panose="02020603050405020304" pitchFamily="18" charset="0"/>
                <a:cs typeface="Times New Roman" panose="02020603050405020304" pitchFamily="18" charset="0"/>
              </a:rPr>
              <a:t>- Vịt con đã làm gì? để lại có bộ lông vàng ?</a:t>
            </a:r>
          </a:p>
        </p:txBody>
      </p:sp>
    </p:spTree>
    <p:extLst>
      <p:ext uri="{BB962C8B-B14F-4D97-AF65-F5344CB8AC3E}">
        <p14:creationId xmlns:p14="http://schemas.microsoft.com/office/powerpoint/2010/main" val="337893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ltLang="en-US"/>
          </a:p>
        </p:txBody>
      </p:sp>
      <p:sp>
        <p:nvSpPr>
          <p:cNvPr id="37891" name="Rectangle 3"/>
          <p:cNvSpPr>
            <a:spLocks noGrp="1" noChangeArrowheads="1"/>
          </p:cNvSpPr>
          <p:nvPr>
            <p:ph type="body" idx="1"/>
          </p:nvPr>
        </p:nvSpPr>
        <p:spPr/>
        <p:txBody>
          <a:bodyPr/>
          <a:lstStyle/>
          <a:p>
            <a:endParaRPr lang="en-US" altLang="en-US"/>
          </a:p>
        </p:txBody>
      </p:sp>
      <p:pic>
        <p:nvPicPr>
          <p:cNvPr id="37892" name="Picture 4" descr="canh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3" name="Text Box 5"/>
          <p:cNvSpPr txBox="1">
            <a:spLocks noChangeArrowheads="1"/>
          </p:cNvSpPr>
          <p:nvPr/>
        </p:nvSpPr>
        <p:spPr bwMode="auto">
          <a:xfrm>
            <a:off x="3492500" y="0"/>
            <a:ext cx="56515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FFCC00"/>
                </a:solidFill>
              </a:rPr>
              <a:t>Vịt con chạy lại bên bờ ao, soi mình xuống nước, nhìn thấy những bộ mặt lấm lem chúng không nhận ra chính bản thân mình nữa. Vịt con liền nhảy xuống ao, vùng vẫy, tắm trong dòng nước mát</a:t>
            </a:r>
          </a:p>
        </p:txBody>
      </p:sp>
      <p:sp>
        <p:nvSpPr>
          <p:cNvPr id="37894" name="Text Box 6"/>
          <p:cNvSpPr txBox="1">
            <a:spLocks noChangeArrowheads="1"/>
          </p:cNvSpPr>
          <p:nvPr/>
        </p:nvSpPr>
        <p:spPr bwMode="auto">
          <a:xfrm>
            <a:off x="3203575" y="0"/>
            <a:ext cx="57245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FFCC00"/>
                </a:solidFill>
              </a:rPr>
              <a:t>Khi lên bờ chúng đã trở lại nguyên là những chú Vịt con có bộ lông vàng óng, Vịt mẹ vui mừng chạy lại bên các con: “ Đây mới đúng là các con của tôi, lần sau các con nhớ không nghịch bẩn nhé!”.</a:t>
            </a:r>
          </a:p>
        </p:txBody>
      </p:sp>
    </p:spTree>
    <p:extLst>
      <p:ext uri="{BB962C8B-B14F-4D97-AF65-F5344CB8AC3E}">
        <p14:creationId xmlns:p14="http://schemas.microsoft.com/office/powerpoint/2010/main" val="4241444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37893"/>
                                        </p:tgtEl>
                                      </p:cBhvr>
                                    </p:animEffect>
                                    <p:set>
                                      <p:cBhvr>
                                        <p:cTn id="7" dur="1" fill="hold">
                                          <p:stCondLst>
                                            <p:cond delay="499"/>
                                          </p:stCondLst>
                                        </p:cTn>
                                        <p:tgtEl>
                                          <p:spTgt spid="3789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circle(in)">
                                      <p:cBhvr>
                                        <p:cTn id="12" dur="20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1748"/>
            <a:ext cx="9144000" cy="6859279"/>
          </a:xfrm>
        </p:spPr>
      </p:pic>
      <p:sp>
        <p:nvSpPr>
          <p:cNvPr id="8" name="Text Box 43"/>
          <p:cNvSpPr txBox="1">
            <a:spLocks noChangeArrowheads="1"/>
          </p:cNvSpPr>
          <p:nvPr/>
        </p:nvSpPr>
        <p:spPr bwMode="auto">
          <a:xfrm>
            <a:off x="611560" y="1484784"/>
            <a:ext cx="777557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Times New Roman" panose="02020603050405020304" pitchFamily="18" charset="0"/>
                <a:cs typeface="Times New Roman" panose="02020603050405020304" pitchFamily="18" charset="0"/>
              </a:rPr>
              <a:t>- Giáo dục biết giữ vệ sinh sạch sẽ không được nghịch bẩn.</a:t>
            </a:r>
          </a:p>
          <a:p>
            <a:pPr>
              <a:spcBef>
                <a:spcPct val="50000"/>
              </a:spcBef>
            </a:pPr>
            <a:endParaRPr lang="en-US" altLang="en-US" sz="2800" b="1">
              <a:latin typeface="Times New Roman" panose="02020603050405020304" pitchFamily="18" charset="0"/>
              <a:cs typeface="Times New Roman" panose="02020603050405020304" pitchFamily="18" charset="0"/>
            </a:endParaRPr>
          </a:p>
          <a:p>
            <a:pPr>
              <a:spcBef>
                <a:spcPct val="50000"/>
              </a:spcBef>
            </a:pPr>
            <a:endParaRPr lang="en-US" altLang="en-US" sz="2800" b="1">
              <a:latin typeface="Times New Roman" panose="02020603050405020304" pitchFamily="18" charset="0"/>
              <a:cs typeface="Times New Roman" panose="02020603050405020304" pitchFamily="18" charset="0"/>
            </a:endParaRPr>
          </a:p>
          <a:p>
            <a:pPr>
              <a:spcBef>
                <a:spcPct val="50000"/>
              </a:spcBef>
            </a:pPr>
            <a:r>
              <a:rPr lang="en-US" altLang="en-US" sz="2800" b="1">
                <a:latin typeface="Times New Roman" panose="02020603050405020304" pitchFamily="18" charset="0"/>
                <a:cs typeface="Times New Roman" panose="02020603050405020304" pitchFamily="18" charset="0"/>
              </a:rPr>
              <a:t>Kết thúc: Cô và trẻ chơi trò chơi: “ Chú vịt con”</a:t>
            </a:r>
          </a:p>
        </p:txBody>
      </p:sp>
    </p:spTree>
    <p:extLst>
      <p:ext uri="{BB962C8B-B14F-4D97-AF65-F5344CB8AC3E}">
        <p14:creationId xmlns:p14="http://schemas.microsoft.com/office/powerpoint/2010/main" val="365591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txBox="1">
            <a:spLocks noChangeArrowheads="1"/>
          </p:cNvSpPr>
          <p:nvPr/>
        </p:nvSpPr>
        <p:spPr>
          <a:xfrm>
            <a:off x="395536" y="476671"/>
            <a:ext cx="8893175" cy="5832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lnSpc>
                <a:spcPct val="80000"/>
              </a:lnSpc>
              <a:buFontTx/>
              <a:buNone/>
            </a:pPr>
            <a:r>
              <a:rPr lang="en-US" altLang="en-US" sz="2400" b="1">
                <a:latin typeface="Times New Roman" panose="02020603050405020304" pitchFamily="18" charset="0"/>
                <a:cs typeface="Times New Roman" panose="02020603050405020304" pitchFamily="18" charset="0"/>
              </a:rPr>
              <a:t> Mục đích yêu cầu</a:t>
            </a:r>
            <a:endParaRPr lang="en-US" altLang="en-US" sz="2400" b="1" i="1">
              <a:latin typeface="Times New Roman" panose="02020603050405020304" pitchFamily="18" charset="0"/>
              <a:cs typeface="Times New Roman" panose="02020603050405020304" pitchFamily="18" charset="0"/>
            </a:endParaRPr>
          </a:p>
          <a:p>
            <a:pPr marL="609600" indent="-609600">
              <a:lnSpc>
                <a:spcPct val="80000"/>
              </a:lnSpc>
              <a:buFontTx/>
              <a:buNone/>
            </a:pPr>
            <a:r>
              <a:rPr lang="en-US" altLang="en-US" sz="2000" b="1" i="1">
                <a:latin typeface="Times New Roman" panose="02020603050405020304" pitchFamily="18" charset="0"/>
                <a:cs typeface="Times New Roman" panose="02020603050405020304" pitchFamily="18" charset="0"/>
              </a:rPr>
              <a:t>1. Kiến thức:</a:t>
            </a:r>
            <a:endParaRPr lang="en-US" altLang="en-US" sz="2000">
              <a:latin typeface="Times New Roman" panose="02020603050405020304" pitchFamily="18" charset="0"/>
              <a:cs typeface="Times New Roman" panose="02020603050405020304" pitchFamily="18" charset="0"/>
            </a:endParaRPr>
          </a:p>
          <a:p>
            <a:pPr marL="609600" indent="-609600">
              <a:lnSpc>
                <a:spcPct val="80000"/>
              </a:lnSpc>
              <a:buFontTx/>
              <a:buNone/>
            </a:pPr>
            <a:r>
              <a:rPr lang="en-US" altLang="en-US" sz="2000">
                <a:latin typeface="Times New Roman" panose="02020603050405020304" pitchFamily="18" charset="0"/>
                <a:cs typeface="Times New Roman" panose="02020603050405020304" pitchFamily="18" charset="0"/>
              </a:rPr>
              <a:t>- Trẻ biết tên truyện, biết các nhân vật trong truyện</a:t>
            </a:r>
          </a:p>
          <a:p>
            <a:pPr marL="609600" indent="-609600">
              <a:lnSpc>
                <a:spcPct val="80000"/>
              </a:lnSpc>
              <a:buFontTx/>
              <a:buNone/>
            </a:pPr>
            <a:r>
              <a:rPr lang="en-US" altLang="en-US" sz="2000">
                <a:latin typeface="Times New Roman" panose="02020603050405020304" pitchFamily="18" charset="0"/>
                <a:cs typeface="Times New Roman" panose="02020603050405020304" pitchFamily="18" charset="0"/>
              </a:rPr>
              <a:t>- Trẻ hiểu nội dung truyện.</a:t>
            </a:r>
          </a:p>
          <a:p>
            <a:pPr marL="609600" indent="-609600">
              <a:lnSpc>
                <a:spcPct val="80000"/>
              </a:lnSpc>
              <a:buFontTx/>
              <a:buNone/>
            </a:pPr>
            <a:r>
              <a:rPr lang="en-US" altLang="en-US" sz="2000">
                <a:latin typeface="Times New Roman" panose="02020603050405020304" pitchFamily="18" charset="0"/>
                <a:cs typeface="Times New Roman" panose="02020603050405020304" pitchFamily="18" charset="0"/>
              </a:rPr>
              <a:t>- Cung cấp cho trẻ một số từ mới: “ Vịt con lông vàng”, “ Vịt lông đen”, “ Nhảy xuống ao”…</a:t>
            </a:r>
          </a:p>
          <a:p>
            <a:pPr marL="609600" indent="-609600">
              <a:lnSpc>
                <a:spcPct val="80000"/>
              </a:lnSpc>
              <a:buFontTx/>
              <a:buNone/>
            </a:pPr>
            <a:r>
              <a:rPr lang="en-US" altLang="en-US" sz="2000" b="1" i="1">
                <a:latin typeface="Times New Roman" panose="02020603050405020304" pitchFamily="18" charset="0"/>
                <a:cs typeface="Times New Roman" panose="02020603050405020304" pitchFamily="18" charset="0"/>
              </a:rPr>
              <a:t>2. Kỹ năng:</a:t>
            </a:r>
            <a:endParaRPr lang="en-US" altLang="en-US" sz="2000">
              <a:latin typeface="Times New Roman" panose="02020603050405020304" pitchFamily="18" charset="0"/>
              <a:cs typeface="Times New Roman" panose="02020603050405020304" pitchFamily="18" charset="0"/>
            </a:endParaRPr>
          </a:p>
          <a:p>
            <a:pPr marL="609600" indent="-609600">
              <a:lnSpc>
                <a:spcPct val="80000"/>
              </a:lnSpc>
              <a:buFontTx/>
              <a:buNone/>
            </a:pPr>
            <a:r>
              <a:rPr lang="en-US" altLang="en-US" sz="2000">
                <a:latin typeface="Times New Roman" panose="02020603050405020304" pitchFamily="18" charset="0"/>
                <a:cs typeface="Times New Roman" panose="02020603050405020304" pitchFamily="18" charset="0"/>
              </a:rPr>
              <a:t>- Trẻ trả lời được các câu hỏi của cô.</a:t>
            </a:r>
          </a:p>
          <a:p>
            <a:pPr marL="609600" indent="-609600">
              <a:lnSpc>
                <a:spcPct val="80000"/>
              </a:lnSpc>
              <a:buFontTx/>
              <a:buNone/>
            </a:pPr>
            <a:r>
              <a:rPr lang="en-US" altLang="en-US" sz="2000">
                <a:latin typeface="Times New Roman" panose="02020603050405020304" pitchFamily="18" charset="0"/>
                <a:cs typeface="Times New Roman" panose="02020603050405020304" pitchFamily="18" charset="0"/>
              </a:rPr>
              <a:t>- Trẻ nói được một số từ mới cô cung cấp: “Vịt con lông vàng”, “ vịt lông đen”, “ nhảy xuống ao”.</a:t>
            </a:r>
          </a:p>
          <a:p>
            <a:pPr marL="609600" indent="-609600">
              <a:lnSpc>
                <a:spcPct val="80000"/>
              </a:lnSpc>
              <a:buFontTx/>
              <a:buNone/>
            </a:pPr>
            <a:r>
              <a:rPr lang="en-US" altLang="en-US" sz="2000">
                <a:latin typeface="Times New Roman" panose="02020603050405020304" pitchFamily="18" charset="0"/>
                <a:cs typeface="Times New Roman" panose="02020603050405020304" pitchFamily="18" charset="0"/>
              </a:rPr>
              <a:t>- Trẻ cùng cô nhắc lại được lời của vịt mẹ kêu lên khi không nhận ra con của mình.</a:t>
            </a:r>
          </a:p>
          <a:p>
            <a:pPr marL="609600" indent="-609600">
              <a:lnSpc>
                <a:spcPct val="80000"/>
              </a:lnSpc>
              <a:buFontTx/>
              <a:buNone/>
            </a:pPr>
            <a:r>
              <a:rPr lang="en-US" altLang="en-US" sz="2000" b="1" i="1">
                <a:latin typeface="Times New Roman" panose="02020603050405020304" pitchFamily="18" charset="0"/>
                <a:cs typeface="Times New Roman" panose="02020603050405020304" pitchFamily="18" charset="0"/>
              </a:rPr>
              <a:t>3. Thái độ</a:t>
            </a:r>
            <a:endParaRPr lang="en-US" altLang="en-US" sz="2000">
              <a:latin typeface="Times New Roman" panose="02020603050405020304" pitchFamily="18" charset="0"/>
              <a:cs typeface="Times New Roman" panose="02020603050405020304" pitchFamily="18" charset="0"/>
            </a:endParaRPr>
          </a:p>
          <a:p>
            <a:pPr marL="609600" indent="-609600">
              <a:lnSpc>
                <a:spcPct val="80000"/>
              </a:lnSpc>
              <a:buFontTx/>
              <a:buNone/>
            </a:pPr>
            <a:r>
              <a:rPr lang="en-US" altLang="en-US" sz="2000">
                <a:latin typeface="Times New Roman" panose="02020603050405020304" pitchFamily="18" charset="0"/>
                <a:cs typeface="Times New Roman" panose="02020603050405020304" pitchFamily="18" charset="0"/>
              </a:rPr>
              <a:t>- Trẻ hứng thú tham gia hoạt động.</a:t>
            </a:r>
          </a:p>
          <a:p>
            <a:pPr marL="609600" indent="-609600">
              <a:lnSpc>
                <a:spcPct val="80000"/>
              </a:lnSpc>
              <a:buFontTx/>
              <a:buNone/>
            </a:pPr>
            <a:r>
              <a:rPr lang="en-US" altLang="en-US" sz="2000">
                <a:latin typeface="Times New Roman" panose="02020603050405020304" pitchFamily="18" charset="0"/>
                <a:cs typeface="Times New Roman" panose="02020603050405020304" pitchFamily="18" charset="0"/>
              </a:rPr>
              <a:t>- Giáo dục trẻ không nghịch bẩn.</a:t>
            </a:r>
          </a:p>
          <a:p>
            <a:pPr marL="609600" indent="-609600">
              <a:lnSpc>
                <a:spcPct val="80000"/>
              </a:lnSpc>
              <a:buFontTx/>
              <a:buNone/>
            </a:pPr>
            <a:r>
              <a:rPr lang="en-US" altLang="en-US" sz="2400" b="1">
                <a:latin typeface="Times New Roman" panose="02020603050405020304" pitchFamily="18" charset="0"/>
                <a:cs typeface="Times New Roman" panose="02020603050405020304" pitchFamily="18" charset="0"/>
              </a:rPr>
              <a:t>Chuẩn bị</a:t>
            </a:r>
            <a:endParaRPr lang="en-US" altLang="en-US" sz="2400" b="1" i="1">
              <a:latin typeface="Times New Roman" panose="02020603050405020304" pitchFamily="18" charset="0"/>
              <a:cs typeface="Times New Roman" panose="02020603050405020304" pitchFamily="18" charset="0"/>
            </a:endParaRPr>
          </a:p>
          <a:p>
            <a:pPr marL="609600" indent="-609600">
              <a:lnSpc>
                <a:spcPct val="80000"/>
              </a:lnSpc>
              <a:buFontTx/>
              <a:buNone/>
            </a:pPr>
            <a:r>
              <a:rPr lang="en-US" altLang="en-US" sz="2000">
                <a:latin typeface="Times New Roman" panose="02020603050405020304" pitchFamily="18" charset="0"/>
                <a:cs typeface="Times New Roman" panose="02020603050405020304" pitchFamily="18" charset="0"/>
              </a:rPr>
              <a:t>- Giáo án điện tử.</a:t>
            </a:r>
          </a:p>
          <a:p>
            <a:pPr marL="609600" indent="-609600">
              <a:lnSpc>
                <a:spcPct val="80000"/>
              </a:lnSpc>
              <a:buFontTx/>
              <a:buNone/>
            </a:pPr>
            <a:r>
              <a:rPr lang="en-US" altLang="en-US" sz="2000">
                <a:latin typeface="Times New Roman" panose="02020603050405020304" pitchFamily="18" charset="0"/>
                <a:cs typeface="Times New Roman" panose="02020603050405020304" pitchFamily="18" charset="0"/>
              </a:rPr>
              <a:t>- Nhạc bài hát: “ Đàn vịt con”.</a:t>
            </a:r>
          </a:p>
        </p:txBody>
      </p:sp>
    </p:spTree>
    <p:extLst>
      <p:ext uri="{BB962C8B-B14F-4D97-AF65-F5344CB8AC3E}">
        <p14:creationId xmlns:p14="http://schemas.microsoft.com/office/powerpoint/2010/main" val="325116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additive="base">
                                        <p:cTn id="5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5">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 calcmode="lin" valueType="num">
                                      <p:cBhvr additive="base">
                                        <p:cTn id="63"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5">
                                            <p:txEl>
                                              <p:pRg st="14" end="14"/>
                                            </p:txEl>
                                          </p:spTgt>
                                        </p:tgtEl>
                                        <p:attrNameLst>
                                          <p:attrName>ppt_y</p:attrName>
                                        </p:attrNameLst>
                                      </p:cBhvr>
                                      <p:tavLst>
                                        <p:tav tm="0">
                                          <p:val>
                                            <p:strVal val="1+#ppt_h/2"/>
                                          </p:val>
                                        </p:tav>
                                        <p:tav tm="100000">
                                          <p:val>
                                            <p:strVal val="#ppt_y"/>
                                          </p:val>
                                        </p:tav>
                                      </p:tavLst>
                                    </p:anim>
                                  </p:childTnLst>
                                </p:cTn>
                              </p:par>
                              <p:par>
                                <p:cTn id="65" presetID="7" presetClass="entr" presetSubtype="4" fill="hold" nodeType="with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additive="base">
                                        <p:cTn id="6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69" presetID="7" presetClass="entr" presetSubtype="4" fill="hold" nodeType="withEffect">
                                  <p:stCondLst>
                                    <p:cond delay="0"/>
                                  </p:stCondLst>
                                  <p:childTnLst>
                                    <p:set>
                                      <p:cBhvr>
                                        <p:cTn id="70" dur="1" fill="hold">
                                          <p:stCondLst>
                                            <p:cond delay="0"/>
                                          </p:stCondLst>
                                        </p:cTn>
                                        <p:tgtEl>
                                          <p:spTgt spid="5">
                                            <p:txEl>
                                              <p:pRg st="1" end="1"/>
                                            </p:txEl>
                                          </p:spTgt>
                                        </p:tgtEl>
                                        <p:attrNameLst>
                                          <p:attrName>style.visibility</p:attrName>
                                        </p:attrNameLst>
                                      </p:cBhvr>
                                      <p:to>
                                        <p:strVal val="visible"/>
                                      </p:to>
                                    </p:set>
                                    <p:anim calcmode="lin" valueType="num">
                                      <p:cBhvr additive="base">
                                        <p:cTn id="7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73" presetID="7" presetClass="entr" presetSubtype="4" fill="hold" nodeType="withEffect">
                                  <p:stCondLst>
                                    <p:cond delay="0"/>
                                  </p:stCondLst>
                                  <p:childTnLst>
                                    <p:set>
                                      <p:cBhvr>
                                        <p:cTn id="74" dur="1" fill="hold">
                                          <p:stCondLst>
                                            <p:cond delay="0"/>
                                          </p:stCondLst>
                                        </p:cTn>
                                        <p:tgtEl>
                                          <p:spTgt spid="5">
                                            <p:txEl>
                                              <p:pRg st="2" end="2"/>
                                            </p:txEl>
                                          </p:spTgt>
                                        </p:tgtEl>
                                        <p:attrNameLst>
                                          <p:attrName>style.visibility</p:attrName>
                                        </p:attrNameLst>
                                      </p:cBhvr>
                                      <p:to>
                                        <p:strVal val="visible"/>
                                      </p:to>
                                    </p:set>
                                    <p:anim calcmode="lin" valueType="num">
                                      <p:cBhvr additive="base">
                                        <p:cTn id="7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77" presetID="7" presetClass="entr" presetSubtype="4" fill="hold" nodeType="with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 calcmode="lin" valueType="num">
                                      <p:cBhvr additive="base">
                                        <p:cTn id="7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0"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81" presetID="7" presetClass="entr" presetSubtype="4" fill="hold" nodeType="withEffect">
                                  <p:stCondLst>
                                    <p:cond delay="0"/>
                                  </p:stCondLst>
                                  <p:childTnLst>
                                    <p:set>
                                      <p:cBhvr>
                                        <p:cTn id="82" dur="1" fill="hold">
                                          <p:stCondLst>
                                            <p:cond delay="0"/>
                                          </p:stCondLst>
                                        </p:cTn>
                                        <p:tgtEl>
                                          <p:spTgt spid="5">
                                            <p:txEl>
                                              <p:pRg st="4" end="4"/>
                                            </p:txEl>
                                          </p:spTgt>
                                        </p:tgtEl>
                                        <p:attrNameLst>
                                          <p:attrName>style.visibility</p:attrName>
                                        </p:attrNameLst>
                                      </p:cBhvr>
                                      <p:to>
                                        <p:strVal val="visible"/>
                                      </p:to>
                                    </p:set>
                                    <p:anim calcmode="lin" valueType="num">
                                      <p:cBhvr additive="base">
                                        <p:cTn id="8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4"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85" presetID="7" presetClass="entr" presetSubtype="4" fill="hold" nodeType="withEffect">
                                  <p:stCondLst>
                                    <p:cond delay="0"/>
                                  </p:stCondLst>
                                  <p:childTnLst>
                                    <p:set>
                                      <p:cBhvr>
                                        <p:cTn id="86" dur="1" fill="hold">
                                          <p:stCondLst>
                                            <p:cond delay="0"/>
                                          </p:stCondLst>
                                        </p:cTn>
                                        <p:tgtEl>
                                          <p:spTgt spid="5">
                                            <p:txEl>
                                              <p:pRg st="5" end="5"/>
                                            </p:txEl>
                                          </p:spTgt>
                                        </p:tgtEl>
                                        <p:attrNameLst>
                                          <p:attrName>style.visibility</p:attrName>
                                        </p:attrNameLst>
                                      </p:cBhvr>
                                      <p:to>
                                        <p:strVal val="visible"/>
                                      </p:to>
                                    </p:set>
                                    <p:anim calcmode="lin" valueType="num">
                                      <p:cBhvr additive="base">
                                        <p:cTn id="8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8" dur="1000" fill="hold"/>
                                        <p:tgtEl>
                                          <p:spTgt spid="5">
                                            <p:txEl>
                                              <p:pRg st="5" end="5"/>
                                            </p:txEl>
                                          </p:spTgt>
                                        </p:tgtEl>
                                        <p:attrNameLst>
                                          <p:attrName>ppt_y</p:attrName>
                                        </p:attrNameLst>
                                      </p:cBhvr>
                                      <p:tavLst>
                                        <p:tav tm="0">
                                          <p:val>
                                            <p:strVal val="1+#ppt_h/2"/>
                                          </p:val>
                                        </p:tav>
                                        <p:tav tm="100000">
                                          <p:val>
                                            <p:strVal val="#ppt_y"/>
                                          </p:val>
                                        </p:tav>
                                      </p:tavLst>
                                    </p:anim>
                                  </p:childTnLst>
                                </p:cTn>
                              </p:par>
                              <p:par>
                                <p:cTn id="89" presetID="7" presetClass="entr" presetSubtype="4" fill="hold" nodeType="withEffect">
                                  <p:stCondLst>
                                    <p:cond delay="0"/>
                                  </p:stCondLst>
                                  <p:childTnLst>
                                    <p:set>
                                      <p:cBhvr>
                                        <p:cTn id="90" dur="1" fill="hold">
                                          <p:stCondLst>
                                            <p:cond delay="0"/>
                                          </p:stCondLst>
                                        </p:cTn>
                                        <p:tgtEl>
                                          <p:spTgt spid="5">
                                            <p:txEl>
                                              <p:pRg st="6" end="6"/>
                                            </p:txEl>
                                          </p:spTgt>
                                        </p:tgtEl>
                                        <p:attrNameLst>
                                          <p:attrName>style.visibility</p:attrName>
                                        </p:attrNameLst>
                                      </p:cBhvr>
                                      <p:to>
                                        <p:strVal val="visible"/>
                                      </p:to>
                                    </p:set>
                                    <p:anim calcmode="lin" valueType="num">
                                      <p:cBhvr additive="base">
                                        <p:cTn id="9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92" dur="1000" fill="hold"/>
                                        <p:tgtEl>
                                          <p:spTgt spid="5">
                                            <p:txEl>
                                              <p:pRg st="6" end="6"/>
                                            </p:txEl>
                                          </p:spTgt>
                                        </p:tgtEl>
                                        <p:attrNameLst>
                                          <p:attrName>ppt_y</p:attrName>
                                        </p:attrNameLst>
                                      </p:cBhvr>
                                      <p:tavLst>
                                        <p:tav tm="0">
                                          <p:val>
                                            <p:strVal val="1+#ppt_h/2"/>
                                          </p:val>
                                        </p:tav>
                                        <p:tav tm="100000">
                                          <p:val>
                                            <p:strVal val="#ppt_y"/>
                                          </p:val>
                                        </p:tav>
                                      </p:tavLst>
                                    </p:anim>
                                  </p:childTnLst>
                                </p:cTn>
                              </p:par>
                              <p:par>
                                <p:cTn id="93" presetID="7" presetClass="entr" presetSubtype="4" fill="hold" nodeType="withEffect">
                                  <p:stCondLst>
                                    <p:cond delay="0"/>
                                  </p:stCondLst>
                                  <p:childTnLst>
                                    <p:set>
                                      <p:cBhvr>
                                        <p:cTn id="94" dur="1" fill="hold">
                                          <p:stCondLst>
                                            <p:cond delay="0"/>
                                          </p:stCondLst>
                                        </p:cTn>
                                        <p:tgtEl>
                                          <p:spTgt spid="5">
                                            <p:txEl>
                                              <p:pRg st="7" end="7"/>
                                            </p:txEl>
                                          </p:spTgt>
                                        </p:tgtEl>
                                        <p:attrNameLst>
                                          <p:attrName>style.visibility</p:attrName>
                                        </p:attrNameLst>
                                      </p:cBhvr>
                                      <p:to>
                                        <p:strVal val="visible"/>
                                      </p:to>
                                    </p:set>
                                    <p:anim calcmode="lin" valueType="num">
                                      <p:cBhvr additive="base">
                                        <p:cTn id="9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96" dur="1000" fill="hold"/>
                                        <p:tgtEl>
                                          <p:spTgt spid="5">
                                            <p:txEl>
                                              <p:pRg st="7" end="7"/>
                                            </p:txEl>
                                          </p:spTgt>
                                        </p:tgtEl>
                                        <p:attrNameLst>
                                          <p:attrName>ppt_y</p:attrName>
                                        </p:attrNameLst>
                                      </p:cBhvr>
                                      <p:tavLst>
                                        <p:tav tm="0">
                                          <p:val>
                                            <p:strVal val="1+#ppt_h/2"/>
                                          </p:val>
                                        </p:tav>
                                        <p:tav tm="100000">
                                          <p:val>
                                            <p:strVal val="#ppt_y"/>
                                          </p:val>
                                        </p:tav>
                                      </p:tavLst>
                                    </p:anim>
                                  </p:childTnLst>
                                </p:cTn>
                              </p:par>
                              <p:par>
                                <p:cTn id="97" presetID="7" presetClass="entr" presetSubtype="4" fill="hold" nodeType="withEffect">
                                  <p:stCondLst>
                                    <p:cond delay="0"/>
                                  </p:stCondLst>
                                  <p:childTnLst>
                                    <p:set>
                                      <p:cBhvr>
                                        <p:cTn id="98" dur="1" fill="hold">
                                          <p:stCondLst>
                                            <p:cond delay="0"/>
                                          </p:stCondLst>
                                        </p:cTn>
                                        <p:tgtEl>
                                          <p:spTgt spid="5">
                                            <p:txEl>
                                              <p:pRg st="8" end="8"/>
                                            </p:txEl>
                                          </p:spTgt>
                                        </p:tgtEl>
                                        <p:attrNameLst>
                                          <p:attrName>style.visibility</p:attrName>
                                        </p:attrNameLst>
                                      </p:cBhvr>
                                      <p:to>
                                        <p:strVal val="visible"/>
                                      </p:to>
                                    </p:set>
                                    <p:anim calcmode="lin" valueType="num">
                                      <p:cBhvr additive="base">
                                        <p:cTn id="9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5">
                                            <p:txEl>
                                              <p:pRg st="8" end="8"/>
                                            </p:txEl>
                                          </p:spTgt>
                                        </p:tgtEl>
                                        <p:attrNameLst>
                                          <p:attrName>ppt_y</p:attrName>
                                        </p:attrNameLst>
                                      </p:cBhvr>
                                      <p:tavLst>
                                        <p:tav tm="0">
                                          <p:val>
                                            <p:strVal val="1+#ppt_h/2"/>
                                          </p:val>
                                        </p:tav>
                                        <p:tav tm="100000">
                                          <p:val>
                                            <p:strVal val="#ppt_y"/>
                                          </p:val>
                                        </p:tav>
                                      </p:tavLst>
                                    </p:anim>
                                  </p:childTnLst>
                                </p:cTn>
                              </p:par>
                              <p:par>
                                <p:cTn id="101" presetID="7" presetClass="entr" presetSubtype="4" fill="hold" nodeType="withEffect">
                                  <p:stCondLst>
                                    <p:cond delay="0"/>
                                  </p:stCondLst>
                                  <p:childTnLst>
                                    <p:set>
                                      <p:cBhvr>
                                        <p:cTn id="102" dur="1" fill="hold">
                                          <p:stCondLst>
                                            <p:cond delay="0"/>
                                          </p:stCondLst>
                                        </p:cTn>
                                        <p:tgtEl>
                                          <p:spTgt spid="5">
                                            <p:txEl>
                                              <p:pRg st="9" end="9"/>
                                            </p:txEl>
                                          </p:spTgt>
                                        </p:tgtEl>
                                        <p:attrNameLst>
                                          <p:attrName>style.visibility</p:attrName>
                                        </p:attrNameLst>
                                      </p:cBhvr>
                                      <p:to>
                                        <p:strVal val="visible"/>
                                      </p:to>
                                    </p:set>
                                    <p:anim calcmode="lin" valueType="num">
                                      <p:cBhvr additive="base">
                                        <p:cTn id="10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04" dur="1000" fill="hold"/>
                                        <p:tgtEl>
                                          <p:spTgt spid="5">
                                            <p:txEl>
                                              <p:pRg st="9" end="9"/>
                                            </p:txEl>
                                          </p:spTgt>
                                        </p:tgtEl>
                                        <p:attrNameLst>
                                          <p:attrName>ppt_y</p:attrName>
                                        </p:attrNameLst>
                                      </p:cBhvr>
                                      <p:tavLst>
                                        <p:tav tm="0">
                                          <p:val>
                                            <p:strVal val="1+#ppt_h/2"/>
                                          </p:val>
                                        </p:tav>
                                        <p:tav tm="100000">
                                          <p:val>
                                            <p:strVal val="#ppt_y"/>
                                          </p:val>
                                        </p:tav>
                                      </p:tavLst>
                                    </p:anim>
                                  </p:childTnLst>
                                </p:cTn>
                              </p:par>
                              <p:par>
                                <p:cTn id="105" presetID="7" presetClass="entr" presetSubtype="4" fill="hold" nodeType="withEffect">
                                  <p:stCondLst>
                                    <p:cond delay="0"/>
                                  </p:stCondLst>
                                  <p:childTnLst>
                                    <p:set>
                                      <p:cBhvr>
                                        <p:cTn id="106" dur="1" fill="hold">
                                          <p:stCondLst>
                                            <p:cond delay="0"/>
                                          </p:stCondLst>
                                        </p:cTn>
                                        <p:tgtEl>
                                          <p:spTgt spid="5">
                                            <p:txEl>
                                              <p:pRg st="10" end="10"/>
                                            </p:txEl>
                                          </p:spTgt>
                                        </p:tgtEl>
                                        <p:attrNameLst>
                                          <p:attrName>style.visibility</p:attrName>
                                        </p:attrNameLst>
                                      </p:cBhvr>
                                      <p:to>
                                        <p:strVal val="visible"/>
                                      </p:to>
                                    </p:set>
                                    <p:anim calcmode="lin" valueType="num">
                                      <p:cBhvr additive="base">
                                        <p:cTn id="10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08" dur="1000" fill="hold"/>
                                        <p:tgtEl>
                                          <p:spTgt spid="5">
                                            <p:txEl>
                                              <p:pRg st="10" end="10"/>
                                            </p:txEl>
                                          </p:spTgt>
                                        </p:tgtEl>
                                        <p:attrNameLst>
                                          <p:attrName>ppt_y</p:attrName>
                                        </p:attrNameLst>
                                      </p:cBhvr>
                                      <p:tavLst>
                                        <p:tav tm="0">
                                          <p:val>
                                            <p:strVal val="1+#ppt_h/2"/>
                                          </p:val>
                                        </p:tav>
                                        <p:tav tm="100000">
                                          <p:val>
                                            <p:strVal val="#ppt_y"/>
                                          </p:val>
                                        </p:tav>
                                      </p:tavLst>
                                    </p:anim>
                                  </p:childTnLst>
                                </p:cTn>
                              </p:par>
                              <p:par>
                                <p:cTn id="109" presetID="7" presetClass="entr" presetSubtype="4" fill="hold" nodeType="withEffect">
                                  <p:stCondLst>
                                    <p:cond delay="0"/>
                                  </p:stCondLst>
                                  <p:childTnLst>
                                    <p:set>
                                      <p:cBhvr>
                                        <p:cTn id="110" dur="1" fill="hold">
                                          <p:stCondLst>
                                            <p:cond delay="0"/>
                                          </p:stCondLst>
                                        </p:cTn>
                                        <p:tgtEl>
                                          <p:spTgt spid="5">
                                            <p:txEl>
                                              <p:pRg st="11" end="11"/>
                                            </p:txEl>
                                          </p:spTgt>
                                        </p:tgtEl>
                                        <p:attrNameLst>
                                          <p:attrName>style.visibility</p:attrName>
                                        </p:attrNameLst>
                                      </p:cBhvr>
                                      <p:to>
                                        <p:strVal val="visible"/>
                                      </p:to>
                                    </p:set>
                                    <p:anim calcmode="lin" valueType="num">
                                      <p:cBhvr additive="base">
                                        <p:cTn id="11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12" dur="1000" fill="hold"/>
                                        <p:tgtEl>
                                          <p:spTgt spid="5">
                                            <p:txEl>
                                              <p:pRg st="11" end="11"/>
                                            </p:txEl>
                                          </p:spTgt>
                                        </p:tgtEl>
                                        <p:attrNameLst>
                                          <p:attrName>ppt_y</p:attrName>
                                        </p:attrNameLst>
                                      </p:cBhvr>
                                      <p:tavLst>
                                        <p:tav tm="0">
                                          <p:val>
                                            <p:strVal val="1+#ppt_h/2"/>
                                          </p:val>
                                        </p:tav>
                                        <p:tav tm="100000">
                                          <p:val>
                                            <p:strVal val="#ppt_y"/>
                                          </p:val>
                                        </p:tav>
                                      </p:tavLst>
                                    </p:anim>
                                  </p:childTnLst>
                                </p:cTn>
                              </p:par>
                              <p:par>
                                <p:cTn id="113" presetID="7" presetClass="entr" presetSubtype="4" fill="hold" nodeType="withEffect">
                                  <p:stCondLst>
                                    <p:cond delay="0"/>
                                  </p:stCondLst>
                                  <p:childTnLst>
                                    <p:set>
                                      <p:cBhvr>
                                        <p:cTn id="114" dur="1" fill="hold">
                                          <p:stCondLst>
                                            <p:cond delay="0"/>
                                          </p:stCondLst>
                                        </p:cTn>
                                        <p:tgtEl>
                                          <p:spTgt spid="5">
                                            <p:txEl>
                                              <p:pRg st="12" end="12"/>
                                            </p:txEl>
                                          </p:spTgt>
                                        </p:tgtEl>
                                        <p:attrNameLst>
                                          <p:attrName>style.visibility</p:attrName>
                                        </p:attrNameLst>
                                      </p:cBhvr>
                                      <p:to>
                                        <p:strVal val="visible"/>
                                      </p:to>
                                    </p:set>
                                    <p:anim calcmode="lin" valueType="num">
                                      <p:cBhvr additive="base">
                                        <p:cTn id="115"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16" dur="1000" fill="hold"/>
                                        <p:tgtEl>
                                          <p:spTgt spid="5">
                                            <p:txEl>
                                              <p:pRg st="12" end="12"/>
                                            </p:txEl>
                                          </p:spTgt>
                                        </p:tgtEl>
                                        <p:attrNameLst>
                                          <p:attrName>ppt_y</p:attrName>
                                        </p:attrNameLst>
                                      </p:cBhvr>
                                      <p:tavLst>
                                        <p:tav tm="0">
                                          <p:val>
                                            <p:strVal val="1+#ppt_h/2"/>
                                          </p:val>
                                        </p:tav>
                                        <p:tav tm="100000">
                                          <p:val>
                                            <p:strVal val="#ppt_y"/>
                                          </p:val>
                                        </p:tav>
                                      </p:tavLst>
                                    </p:anim>
                                  </p:childTnLst>
                                </p:cTn>
                              </p:par>
                              <p:par>
                                <p:cTn id="117" presetID="7" presetClass="entr" presetSubtype="4" fill="hold" nodeType="withEffect">
                                  <p:stCondLst>
                                    <p:cond delay="0"/>
                                  </p:stCondLst>
                                  <p:childTnLst>
                                    <p:set>
                                      <p:cBhvr>
                                        <p:cTn id="118" dur="1" fill="hold">
                                          <p:stCondLst>
                                            <p:cond delay="0"/>
                                          </p:stCondLst>
                                        </p:cTn>
                                        <p:tgtEl>
                                          <p:spTgt spid="5">
                                            <p:txEl>
                                              <p:pRg st="13" end="13"/>
                                            </p:txEl>
                                          </p:spTgt>
                                        </p:tgtEl>
                                        <p:attrNameLst>
                                          <p:attrName>style.visibility</p:attrName>
                                        </p:attrNameLst>
                                      </p:cBhvr>
                                      <p:to>
                                        <p:strVal val="visible"/>
                                      </p:to>
                                    </p:set>
                                    <p:anim calcmode="lin" valueType="num">
                                      <p:cBhvr additive="base">
                                        <p:cTn id="11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120" dur="1000" fill="hold"/>
                                        <p:tgtEl>
                                          <p:spTgt spid="5">
                                            <p:txEl>
                                              <p:pRg st="13" end="13"/>
                                            </p:txEl>
                                          </p:spTgt>
                                        </p:tgtEl>
                                        <p:attrNameLst>
                                          <p:attrName>ppt_y</p:attrName>
                                        </p:attrNameLst>
                                      </p:cBhvr>
                                      <p:tavLst>
                                        <p:tav tm="0">
                                          <p:val>
                                            <p:strVal val="1+#ppt_h/2"/>
                                          </p:val>
                                        </p:tav>
                                        <p:tav tm="100000">
                                          <p:val>
                                            <p:strVal val="#ppt_y"/>
                                          </p:val>
                                        </p:tav>
                                      </p:tavLst>
                                    </p:anim>
                                  </p:childTnLst>
                                </p:cTn>
                              </p:par>
                              <p:par>
                                <p:cTn id="121" presetID="7" presetClass="entr" presetSubtype="4" fill="hold" nodeType="withEffect">
                                  <p:stCondLst>
                                    <p:cond delay="0"/>
                                  </p:stCondLst>
                                  <p:childTnLst>
                                    <p:set>
                                      <p:cBhvr>
                                        <p:cTn id="122" dur="1" fill="hold">
                                          <p:stCondLst>
                                            <p:cond delay="0"/>
                                          </p:stCondLst>
                                        </p:cTn>
                                        <p:tgtEl>
                                          <p:spTgt spid="5">
                                            <p:txEl>
                                              <p:pRg st="14" end="14"/>
                                            </p:txEl>
                                          </p:spTgt>
                                        </p:tgtEl>
                                        <p:attrNameLst>
                                          <p:attrName>style.visibility</p:attrName>
                                        </p:attrNameLst>
                                      </p:cBhvr>
                                      <p:to>
                                        <p:strVal val="visible"/>
                                      </p:to>
                                    </p:set>
                                    <p:anim calcmode="lin" valueType="num">
                                      <p:cBhvr additive="base">
                                        <p:cTn id="123"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124" dur="10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DanVitCon-HopCa_rxnt.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267200" y="3557588"/>
            <a:ext cx="609600" cy="609600"/>
          </a:xfrm>
        </p:spPr>
      </p:pic>
      <p:sp>
        <p:nvSpPr>
          <p:cNvPr id="5" name="Rectangle 4"/>
          <p:cNvSpPr/>
          <p:nvPr/>
        </p:nvSpPr>
        <p:spPr>
          <a:xfrm>
            <a:off x="1902038" y="2132856"/>
            <a:ext cx="5339923" cy="978729"/>
          </a:xfrm>
          <a:prstGeom prst="rect">
            <a:avLst/>
          </a:prstGeom>
        </p:spPr>
        <p:txBody>
          <a:bodyPr wrap="none">
            <a:spAutoFit/>
          </a:bodyPr>
          <a:lstStyle/>
          <a:p>
            <a:pPr marL="609600" indent="-609600" algn="ctr">
              <a:lnSpc>
                <a:spcPct val="80000"/>
              </a:lnSpc>
              <a:buFontTx/>
              <a:buNone/>
            </a:pPr>
            <a:r>
              <a:rPr lang="en-US" altLang="en-US" sz="3600" b="1">
                <a:latin typeface="Times New Roman" panose="02020603050405020304" pitchFamily="18" charset="0"/>
                <a:cs typeface="Times New Roman" panose="02020603050405020304" pitchFamily="18" charset="0"/>
              </a:rPr>
              <a:t> Ổn định tổ chức:</a:t>
            </a:r>
          </a:p>
          <a:p>
            <a:pPr marL="609600" indent="-609600" algn="ctr">
              <a:lnSpc>
                <a:spcPct val="80000"/>
              </a:lnSpc>
              <a:buFontTx/>
              <a:buNone/>
            </a:pPr>
            <a:r>
              <a:rPr lang="en-US" altLang="en-US" sz="3600" b="1" i="1">
                <a:latin typeface="Times New Roman" panose="02020603050405020304" pitchFamily="18" charset="0"/>
                <a:cs typeface="Times New Roman" panose="02020603050405020304" pitchFamily="18" charset="0"/>
              </a:rPr>
              <a:t> Cô và trẻ hát : Đàn vịt con</a:t>
            </a:r>
          </a:p>
        </p:txBody>
      </p:sp>
    </p:spTree>
    <p:extLst>
      <p:ext uri="{BB962C8B-B14F-4D97-AF65-F5344CB8AC3E}">
        <p14:creationId xmlns:p14="http://schemas.microsoft.com/office/powerpoint/2010/main" val="4525319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719"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8" name="WordArt 6" descr="Narrow vertical"/>
          <p:cNvSpPr>
            <a:spLocks noChangeArrowheads="1" noChangeShapeType="1" noTextEdit="1"/>
          </p:cNvSpPr>
          <p:nvPr/>
        </p:nvSpPr>
        <p:spPr bwMode="auto">
          <a:xfrm>
            <a:off x="1692275" y="620713"/>
            <a:ext cx="6165850" cy="3455987"/>
          </a:xfrm>
          <a:prstGeom prst="rect">
            <a:avLst/>
          </a:prstGeom>
        </p:spPr>
        <p:txBody>
          <a:bodyPr wrap="none" fromWordArt="1">
            <a:prstTxWarp prst="textCurveUp">
              <a:avLst>
                <a:gd name="adj" fmla="val 40356"/>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VnExoticH"/>
              </a:rPr>
              <a:t>truyÖn</a:t>
            </a:r>
          </a:p>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VnExoticH"/>
              </a:rPr>
              <a:t>vÞt con l«ng vµng</a:t>
            </a:r>
          </a:p>
        </p:txBody>
      </p:sp>
    </p:spTree>
    <p:extLst>
      <p:ext uri="{BB962C8B-B14F-4D97-AF65-F5344CB8AC3E}">
        <p14:creationId xmlns:p14="http://schemas.microsoft.com/office/powerpoint/2010/main" val="775934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wedge">
                                      <p:cBhvr>
                                        <p:cTn id="7" dur="10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ltLang="en-US"/>
          </a:p>
        </p:txBody>
      </p:sp>
      <p:sp>
        <p:nvSpPr>
          <p:cNvPr id="29699" name="Rectangle 3"/>
          <p:cNvSpPr>
            <a:spLocks noGrp="1" noChangeArrowheads="1"/>
          </p:cNvSpPr>
          <p:nvPr>
            <p:ph type="body" idx="1"/>
          </p:nvPr>
        </p:nvSpPr>
        <p:spPr/>
        <p:txBody>
          <a:bodyPr/>
          <a:lstStyle/>
          <a:p>
            <a:endParaRPr lang="en-US" altLang="en-US"/>
          </a:p>
        </p:txBody>
      </p:sp>
      <p:pic>
        <p:nvPicPr>
          <p:cNvPr id="29701" name="Picture 5" descr="canh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6988"/>
            <a:ext cx="9288463" cy="6831012"/>
          </a:xfrm>
          <a:prstGeom prst="rect">
            <a:avLst/>
          </a:prstGeom>
          <a:noFill/>
          <a:extLst>
            <a:ext uri="{909E8E84-426E-40DD-AFC4-6F175D3DCCD1}">
              <a14:hiddenFill xmlns:a14="http://schemas.microsoft.com/office/drawing/2010/main">
                <a:solidFill>
                  <a:srgbClr val="FFFFFF"/>
                </a:solidFill>
              </a14:hiddenFill>
            </a:ext>
          </a:extLst>
        </p:spPr>
      </p:pic>
      <p:sp>
        <p:nvSpPr>
          <p:cNvPr id="29705" name="Text Box 9"/>
          <p:cNvSpPr txBox="1">
            <a:spLocks noChangeArrowheads="1"/>
          </p:cNvSpPr>
          <p:nvPr/>
        </p:nvSpPr>
        <p:spPr bwMode="auto">
          <a:xfrm>
            <a:off x="0" y="260350"/>
            <a:ext cx="47164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CC00"/>
                </a:solidFill>
              </a:rPr>
              <a:t>Một buổi sáng đẹp trời, Vịt mẹ dắt đàn Vịt con ra vườn sưởi nắng. Những chú vịt con xinh xắn với bộ lông vàng óng ả cùng nhau chạy đùa vui vẻ. </a:t>
            </a:r>
          </a:p>
        </p:txBody>
      </p:sp>
    </p:spTree>
    <p:extLst>
      <p:ext uri="{BB962C8B-B14F-4D97-AF65-F5344CB8AC3E}">
        <p14:creationId xmlns:p14="http://schemas.microsoft.com/office/powerpoint/2010/main" val="403570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plus(in)">
                                      <p:cBhvr>
                                        <p:cTn id="7" dur="20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US" altLang="en-US"/>
          </a:p>
        </p:txBody>
      </p:sp>
      <p:sp>
        <p:nvSpPr>
          <p:cNvPr id="30723" name="Rectangle 3"/>
          <p:cNvSpPr>
            <a:spLocks noGrp="1" noChangeArrowheads="1"/>
          </p:cNvSpPr>
          <p:nvPr>
            <p:ph type="body" idx="1"/>
          </p:nvPr>
        </p:nvSpPr>
        <p:spPr/>
        <p:txBody>
          <a:bodyPr/>
          <a:lstStyle/>
          <a:p>
            <a:endParaRPr lang="en-US" altLang="en-US"/>
          </a:p>
        </p:txBody>
      </p:sp>
      <p:pic>
        <p:nvPicPr>
          <p:cNvPr id="30724" name="Picture 4" descr="canh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40875" cy="7043738"/>
          </a:xfrm>
          <a:prstGeom prst="rect">
            <a:avLst/>
          </a:prstGeom>
          <a:noFill/>
          <a:extLst>
            <a:ext uri="{909E8E84-426E-40DD-AFC4-6F175D3DCCD1}">
              <a14:hiddenFill xmlns:a14="http://schemas.microsoft.com/office/drawing/2010/main">
                <a:solidFill>
                  <a:srgbClr val="FFFFFF"/>
                </a:solidFill>
              </a14:hiddenFill>
            </a:ext>
          </a:extLst>
        </p:spPr>
      </p:pic>
      <p:sp>
        <p:nvSpPr>
          <p:cNvPr id="30725" name="Rectangle 5"/>
          <p:cNvSpPr>
            <a:spLocks noChangeArrowheads="1"/>
          </p:cNvSpPr>
          <p:nvPr/>
        </p:nvSpPr>
        <p:spPr bwMode="auto">
          <a:xfrm>
            <a:off x="3492500" y="188913"/>
            <a:ext cx="56515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0000CC"/>
                </a:solidFill>
              </a:rPr>
              <a:t>Đến một góc vườn thấy một đoạn ống khói cũ và bẩn, những chú Vịt con tinh nghịch liền chui vào , vậy là từ những chú vịt con lông vàng xinh xắn chúng biến thành những chú Vịt lông đen.</a:t>
            </a:r>
          </a:p>
        </p:txBody>
      </p:sp>
      <p:sp>
        <p:nvSpPr>
          <p:cNvPr id="30727" name="Text Box 7"/>
          <p:cNvSpPr txBox="1">
            <a:spLocks noChangeArrowheads="1"/>
          </p:cNvSpPr>
          <p:nvPr/>
        </p:nvSpPr>
        <p:spPr bwMode="auto">
          <a:xfrm>
            <a:off x="2627313" y="188913"/>
            <a:ext cx="63007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0000CC"/>
                </a:solidFill>
              </a:rPr>
              <a:t>Đúng lúc đó, Vịt mẹ cất tiếng gọi: “ Các con ơi, các con đâu rồi?” nghe tiếng vịt mẹ, Vịt con đồng loạt lên tiếng gọi. Vịt mẹ chạy đến, hoảng hốt không thấy con đâu, chỉ thấy một đàn vịt đen, Vịt mẹ kêu thất thanh: “ Đây không phải là những đứa con của tôi! các con tôi đâu?”</a:t>
            </a:r>
          </a:p>
        </p:txBody>
      </p:sp>
    </p:spTree>
    <p:extLst>
      <p:ext uri="{BB962C8B-B14F-4D97-AF65-F5344CB8AC3E}">
        <p14:creationId xmlns:p14="http://schemas.microsoft.com/office/powerpoint/2010/main" val="178776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Effect transition="out" filter="slide(fromBottom)">
                                      <p:cBhvr>
                                        <p:cTn id="6" dur="500"/>
                                        <p:tgtEl>
                                          <p:spTgt spid="30725"/>
                                        </p:tgtEl>
                                      </p:cBhvr>
                                    </p:animEffect>
                                    <p:set>
                                      <p:cBhvr>
                                        <p:cTn id="7" dur="1" fill="hold">
                                          <p:stCondLst>
                                            <p:cond delay="499"/>
                                          </p:stCondLst>
                                        </p:cTn>
                                        <p:tgtEl>
                                          <p:spTgt spid="3072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27">
                                            <p:txEl>
                                              <p:pRg st="0" end="0"/>
                                            </p:txEl>
                                          </p:spTgt>
                                        </p:tgtEl>
                                        <p:attrNameLst>
                                          <p:attrName>style.visibility</p:attrName>
                                        </p:attrNameLst>
                                      </p:cBhvr>
                                      <p:to>
                                        <p:strVal val="visible"/>
                                      </p:to>
                                    </p:set>
                                    <p:animEffect transition="in" filter="blinds(horizontal)">
                                      <p:cBhvr>
                                        <p:cTn id="12" dur="500"/>
                                        <p:tgtEl>
                                          <p:spTgt spid="307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ltLang="en-US"/>
          </a:p>
        </p:txBody>
      </p:sp>
      <p:sp>
        <p:nvSpPr>
          <p:cNvPr id="32771" name="Rectangle 3"/>
          <p:cNvSpPr>
            <a:spLocks noGrp="1" noChangeArrowheads="1"/>
          </p:cNvSpPr>
          <p:nvPr>
            <p:ph type="body" idx="1"/>
          </p:nvPr>
        </p:nvSpPr>
        <p:spPr/>
        <p:txBody>
          <a:bodyPr/>
          <a:lstStyle/>
          <a:p>
            <a:endParaRPr lang="en-US" altLang="en-US"/>
          </a:p>
        </p:txBody>
      </p:sp>
      <p:pic>
        <p:nvPicPr>
          <p:cNvPr id="32772" name="Picture 4" descr="canh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3" name="Text Box 5"/>
          <p:cNvSpPr txBox="1">
            <a:spLocks noChangeArrowheads="1"/>
          </p:cNvSpPr>
          <p:nvPr/>
        </p:nvSpPr>
        <p:spPr bwMode="auto">
          <a:xfrm>
            <a:off x="3492500" y="0"/>
            <a:ext cx="56515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FFCC00"/>
                </a:solidFill>
              </a:rPr>
              <a:t>Vịt con chạy lại bên bờ ao, soi mình xuống nước, nhìn thấy những bộ mặt lấm lem chúng không nhận ra chính bản thân mình nữa. Vịt con liền nhảy xuống ao, vùng vẫy, tắm trong dòng nước mát</a:t>
            </a:r>
          </a:p>
        </p:txBody>
      </p:sp>
      <p:sp>
        <p:nvSpPr>
          <p:cNvPr id="32774" name="Text Box 6"/>
          <p:cNvSpPr txBox="1">
            <a:spLocks noChangeArrowheads="1"/>
          </p:cNvSpPr>
          <p:nvPr/>
        </p:nvSpPr>
        <p:spPr bwMode="auto">
          <a:xfrm>
            <a:off x="3203575" y="0"/>
            <a:ext cx="57245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FFCC00"/>
                </a:solidFill>
              </a:rPr>
              <a:t>Khi lên bờ chúng đã trở lại nguyên là những chú Vịt con có bộ lông vàng óng, Vịt mẹ vui mừng chạy lại bên các con: “ Đây mới đúng là các con của tôi, lần sau các con nhớ không nghịch bẩn nhé!”.</a:t>
            </a:r>
          </a:p>
        </p:txBody>
      </p:sp>
    </p:spTree>
    <p:extLst>
      <p:ext uri="{BB962C8B-B14F-4D97-AF65-F5344CB8AC3E}">
        <p14:creationId xmlns:p14="http://schemas.microsoft.com/office/powerpoint/2010/main" val="719851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32773"/>
                                        </p:tgtEl>
                                      </p:cBhvr>
                                    </p:animEffect>
                                    <p:set>
                                      <p:cBhvr>
                                        <p:cTn id="7" dur="1" fill="hold">
                                          <p:stCondLst>
                                            <p:cond delay="499"/>
                                          </p:stCondLst>
                                        </p:cTn>
                                        <p:tgtEl>
                                          <p:spTgt spid="3277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circle(in)">
                                      <p:cBhvr>
                                        <p:cTn id="12" dur="20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79"/>
            <a:ext cx="9144000" cy="6859279"/>
          </a:xfrm>
        </p:spPr>
      </p:pic>
      <p:sp>
        <p:nvSpPr>
          <p:cNvPr id="5" name="Text Box 42"/>
          <p:cNvSpPr txBox="1">
            <a:spLocks noChangeArrowheads="1"/>
          </p:cNvSpPr>
          <p:nvPr/>
        </p:nvSpPr>
        <p:spPr bwMode="auto">
          <a:xfrm>
            <a:off x="1187450" y="1844675"/>
            <a:ext cx="83883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3600" b="1">
                <a:latin typeface="Times New Roman" panose="02020603050405020304" pitchFamily="18" charset="0"/>
                <a:cs typeface="Times New Roman" panose="02020603050405020304" pitchFamily="18" charset="0"/>
              </a:rPr>
              <a:t>Đàm thoại trích dẫn.</a:t>
            </a:r>
          </a:p>
          <a:p>
            <a:pPr>
              <a:spcBef>
                <a:spcPct val="50000"/>
              </a:spcBef>
              <a:buFontTx/>
              <a:buChar char="-"/>
            </a:pPr>
            <a:r>
              <a:rPr lang="en-US" altLang="en-US" sz="2400" b="1">
                <a:latin typeface="Times New Roman" panose="02020603050405020304" pitchFamily="18" charset="0"/>
                <a:cs typeface="Times New Roman" panose="02020603050405020304" pitchFamily="18" charset="0"/>
              </a:rPr>
              <a:t>Cô vừa kể cho lớp mình nghe câu chuyện gì? </a:t>
            </a:r>
          </a:p>
          <a:p>
            <a:pPr>
              <a:spcBef>
                <a:spcPct val="50000"/>
              </a:spcBef>
              <a:buFontTx/>
              <a:buChar char="-"/>
            </a:pPr>
            <a:r>
              <a:rPr lang="en-US" altLang="en-US" sz="2400" b="1">
                <a:latin typeface="Times New Roman" panose="02020603050405020304" pitchFamily="18" charset="0"/>
                <a:cs typeface="Times New Roman" panose="02020603050405020304" pitchFamily="18" charset="0"/>
              </a:rPr>
              <a:t>Một buổi sáng đẹp trời, Vịt mẹ dắt vịt con đi đâu?</a:t>
            </a:r>
          </a:p>
          <a:p>
            <a:pPr>
              <a:spcBef>
                <a:spcPct val="50000"/>
              </a:spcBef>
              <a:buFontTx/>
              <a:buChar char="-"/>
            </a:pPr>
            <a:r>
              <a:rPr lang="en-US" altLang="en-US" sz="2400" b="1">
                <a:latin typeface="Times New Roman" panose="02020603050405020304" pitchFamily="18" charset="0"/>
                <a:cs typeface="Times New Roman" panose="02020603050405020304" pitchFamily="18" charset="0"/>
              </a:rPr>
              <a:t>Những chú vịt con có bộ lông như thế nào?</a:t>
            </a:r>
          </a:p>
          <a:p>
            <a:pPr>
              <a:spcBef>
                <a:spcPct val="50000"/>
              </a:spcBef>
            </a:pPr>
            <a:endParaRPr lang="en-US" alt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78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ltLang="en-US"/>
          </a:p>
        </p:txBody>
      </p:sp>
      <p:sp>
        <p:nvSpPr>
          <p:cNvPr id="33795" name="Rectangle 3"/>
          <p:cNvSpPr>
            <a:spLocks noGrp="1" noChangeArrowheads="1"/>
          </p:cNvSpPr>
          <p:nvPr>
            <p:ph type="body" idx="1"/>
          </p:nvPr>
        </p:nvSpPr>
        <p:spPr/>
        <p:txBody>
          <a:bodyPr/>
          <a:lstStyle/>
          <a:p>
            <a:endParaRPr lang="en-US" altLang="en-US"/>
          </a:p>
        </p:txBody>
      </p:sp>
      <p:pic>
        <p:nvPicPr>
          <p:cNvPr id="33796" name="Picture 4" descr="canh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6988"/>
            <a:ext cx="9288463" cy="6831012"/>
          </a:xfrm>
          <a:prstGeom prst="rect">
            <a:avLst/>
          </a:prstGeom>
          <a:noFill/>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0" y="260350"/>
            <a:ext cx="47164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CC00"/>
                </a:solidFill>
              </a:rPr>
              <a:t>Một buổi sáng đẹp trời, Vịt mẹ dắt đàn Vịt con ra vườn sưởi nắng. Những chú vịt con xinh xắn với bộ lông vàng óng ả cùng nhau chạy đùa vui vẻ. </a:t>
            </a:r>
          </a:p>
        </p:txBody>
      </p:sp>
    </p:spTree>
    <p:extLst>
      <p:ext uri="{BB962C8B-B14F-4D97-AF65-F5344CB8AC3E}">
        <p14:creationId xmlns:p14="http://schemas.microsoft.com/office/powerpoint/2010/main" val="870053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plus(in)">
                                      <p:cBhvr>
                                        <p:cTn id="7"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837</Words>
  <Application>Microsoft Office PowerPoint</Application>
  <PresentationFormat>On-screen Show (4:3)</PresentationFormat>
  <Paragraphs>46</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.VnExoticH</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Trang Nguyen</cp:lastModifiedBy>
  <cp:revision>10</cp:revision>
  <dcterms:created xsi:type="dcterms:W3CDTF">2020-03-15T06:58:16Z</dcterms:created>
  <dcterms:modified xsi:type="dcterms:W3CDTF">2024-03-16T11:13:52Z</dcterms:modified>
</cp:coreProperties>
</file>