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media/audio2.wav" ContentType="audio/wav"/>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58" r:id="rId3"/>
    <p:sldId id="257" r:id="rId4"/>
    <p:sldId id="259" r:id="rId5"/>
    <p:sldId id="260" r:id="rId6"/>
    <p:sldId id="262" r:id="rId7"/>
    <p:sldId id="261" r:id="rId8"/>
    <p:sldId id="263" r:id="rId9"/>
    <p:sldId id="264" r:id="rId10"/>
    <p:sldId id="265" r:id="rId11"/>
    <p:sldId id="266" r:id="rId12"/>
    <p:sldId id="267" r:id="rId13"/>
    <p:sldId id="268" r:id="rId14"/>
    <p:sldId id="27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08F8"/>
    <a:srgbClr val="FD2F9B"/>
    <a:srgbClr val="F7C19F"/>
    <a:srgbClr val="F99DEC"/>
    <a:srgbClr val="170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90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B93C9-32F5-44B5-9C44-449619E4F5B3}" type="datetimeFigureOut">
              <a:rPr lang="en-US" smtClean="0"/>
              <a:t>3/16/2024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4D66D-17B5-4E1B-83AD-8D73343A157E}" type="slidenum">
              <a:rPr lang="en-US" smtClean="0"/>
              <a:t>‹#›</a:t>
            </a:fld>
            <a:endParaRPr lang="en-US"/>
          </a:p>
        </p:txBody>
      </p:sp>
    </p:spTree>
    <p:extLst>
      <p:ext uri="{BB962C8B-B14F-4D97-AF65-F5344CB8AC3E}">
        <p14:creationId xmlns:p14="http://schemas.microsoft.com/office/powerpoint/2010/main" val="71393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107F8-F91C-43DC-A6E5-F6057E6278ED}" type="slidenum">
              <a:rPr lang="en-US" smtClean="0"/>
              <a:t>2</a:t>
            </a:fld>
            <a:endParaRPr lang="en-US"/>
          </a:p>
        </p:txBody>
      </p:sp>
    </p:spTree>
    <p:extLst>
      <p:ext uri="{BB962C8B-B14F-4D97-AF65-F5344CB8AC3E}">
        <p14:creationId xmlns:p14="http://schemas.microsoft.com/office/powerpoint/2010/main" val="87355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AB0EAA-C09A-4FA9-8C82-930086970162}"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A888D-DFF6-4171-AB7E-553C446F9020}" type="slidenum">
              <a:rPr lang="en-US" smtClean="0"/>
              <a:t>‹#›</a:t>
            </a:fld>
            <a:endParaRPr lang="en-US"/>
          </a:p>
        </p:txBody>
      </p:sp>
    </p:spTree>
    <p:extLst>
      <p:ext uri="{BB962C8B-B14F-4D97-AF65-F5344CB8AC3E}">
        <p14:creationId xmlns:p14="http://schemas.microsoft.com/office/powerpoint/2010/main" val="15748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0EAA-C09A-4FA9-8C82-930086970162}"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A888D-DFF6-4171-AB7E-553C446F9020}" type="slidenum">
              <a:rPr lang="en-US" smtClean="0"/>
              <a:t>‹#›</a:t>
            </a:fld>
            <a:endParaRPr lang="en-US"/>
          </a:p>
        </p:txBody>
      </p:sp>
    </p:spTree>
    <p:extLst>
      <p:ext uri="{BB962C8B-B14F-4D97-AF65-F5344CB8AC3E}">
        <p14:creationId xmlns:p14="http://schemas.microsoft.com/office/powerpoint/2010/main" val="220033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0EAA-C09A-4FA9-8C82-930086970162}"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A888D-DFF6-4171-AB7E-553C446F9020}" type="slidenum">
              <a:rPr lang="en-US" smtClean="0"/>
              <a:t>‹#›</a:t>
            </a:fld>
            <a:endParaRPr lang="en-US"/>
          </a:p>
        </p:txBody>
      </p:sp>
    </p:spTree>
    <p:extLst>
      <p:ext uri="{BB962C8B-B14F-4D97-AF65-F5344CB8AC3E}">
        <p14:creationId xmlns:p14="http://schemas.microsoft.com/office/powerpoint/2010/main" val="213448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0EAA-C09A-4FA9-8C82-930086970162}"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A888D-DFF6-4171-AB7E-553C446F9020}" type="slidenum">
              <a:rPr lang="en-US" smtClean="0"/>
              <a:t>‹#›</a:t>
            </a:fld>
            <a:endParaRPr lang="en-US"/>
          </a:p>
        </p:txBody>
      </p:sp>
    </p:spTree>
    <p:extLst>
      <p:ext uri="{BB962C8B-B14F-4D97-AF65-F5344CB8AC3E}">
        <p14:creationId xmlns:p14="http://schemas.microsoft.com/office/powerpoint/2010/main" val="243460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AB0EAA-C09A-4FA9-8C82-930086970162}"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A888D-DFF6-4171-AB7E-553C446F9020}" type="slidenum">
              <a:rPr lang="en-US" smtClean="0"/>
              <a:t>‹#›</a:t>
            </a:fld>
            <a:endParaRPr lang="en-US"/>
          </a:p>
        </p:txBody>
      </p:sp>
    </p:spTree>
    <p:extLst>
      <p:ext uri="{BB962C8B-B14F-4D97-AF65-F5344CB8AC3E}">
        <p14:creationId xmlns:p14="http://schemas.microsoft.com/office/powerpoint/2010/main" val="246995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B0EAA-C09A-4FA9-8C82-930086970162}"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A888D-DFF6-4171-AB7E-553C446F9020}" type="slidenum">
              <a:rPr lang="en-US" smtClean="0"/>
              <a:t>‹#›</a:t>
            </a:fld>
            <a:endParaRPr lang="en-US"/>
          </a:p>
        </p:txBody>
      </p:sp>
    </p:spTree>
    <p:extLst>
      <p:ext uri="{BB962C8B-B14F-4D97-AF65-F5344CB8AC3E}">
        <p14:creationId xmlns:p14="http://schemas.microsoft.com/office/powerpoint/2010/main" val="138035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B0EAA-C09A-4FA9-8C82-930086970162}" type="datetimeFigureOut">
              <a:rPr lang="en-US" smtClean="0"/>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A888D-DFF6-4171-AB7E-553C446F9020}" type="slidenum">
              <a:rPr lang="en-US" smtClean="0"/>
              <a:t>‹#›</a:t>
            </a:fld>
            <a:endParaRPr lang="en-US"/>
          </a:p>
        </p:txBody>
      </p:sp>
    </p:spTree>
    <p:extLst>
      <p:ext uri="{BB962C8B-B14F-4D97-AF65-F5344CB8AC3E}">
        <p14:creationId xmlns:p14="http://schemas.microsoft.com/office/powerpoint/2010/main" val="111556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B0EAA-C09A-4FA9-8C82-930086970162}" type="datetimeFigureOut">
              <a:rPr lang="en-US" smtClean="0"/>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A888D-DFF6-4171-AB7E-553C446F9020}" type="slidenum">
              <a:rPr lang="en-US" smtClean="0"/>
              <a:t>‹#›</a:t>
            </a:fld>
            <a:endParaRPr lang="en-US"/>
          </a:p>
        </p:txBody>
      </p:sp>
    </p:spTree>
    <p:extLst>
      <p:ext uri="{BB962C8B-B14F-4D97-AF65-F5344CB8AC3E}">
        <p14:creationId xmlns:p14="http://schemas.microsoft.com/office/powerpoint/2010/main" val="2669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B0EAA-C09A-4FA9-8C82-930086970162}" type="datetimeFigureOut">
              <a:rPr lang="en-US" smtClean="0"/>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A888D-DFF6-4171-AB7E-553C446F9020}" type="slidenum">
              <a:rPr lang="en-US" smtClean="0"/>
              <a:t>‹#›</a:t>
            </a:fld>
            <a:endParaRPr lang="en-US"/>
          </a:p>
        </p:txBody>
      </p:sp>
    </p:spTree>
    <p:extLst>
      <p:ext uri="{BB962C8B-B14F-4D97-AF65-F5344CB8AC3E}">
        <p14:creationId xmlns:p14="http://schemas.microsoft.com/office/powerpoint/2010/main" val="88219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AB0EAA-C09A-4FA9-8C82-930086970162}"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A888D-DFF6-4171-AB7E-553C446F9020}" type="slidenum">
              <a:rPr lang="en-US" smtClean="0"/>
              <a:t>‹#›</a:t>
            </a:fld>
            <a:endParaRPr lang="en-US"/>
          </a:p>
        </p:txBody>
      </p:sp>
    </p:spTree>
    <p:extLst>
      <p:ext uri="{BB962C8B-B14F-4D97-AF65-F5344CB8AC3E}">
        <p14:creationId xmlns:p14="http://schemas.microsoft.com/office/powerpoint/2010/main" val="240966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AB0EAA-C09A-4FA9-8C82-930086970162}"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A888D-DFF6-4171-AB7E-553C446F9020}" type="slidenum">
              <a:rPr lang="en-US" smtClean="0"/>
              <a:t>‹#›</a:t>
            </a:fld>
            <a:endParaRPr lang="en-US"/>
          </a:p>
        </p:txBody>
      </p:sp>
    </p:spTree>
    <p:extLst>
      <p:ext uri="{BB962C8B-B14F-4D97-AF65-F5344CB8AC3E}">
        <p14:creationId xmlns:p14="http://schemas.microsoft.com/office/powerpoint/2010/main" val="180535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B0EAA-C09A-4FA9-8C82-930086970162}" type="datetimeFigureOut">
              <a:rPr lang="en-US" smtClean="0"/>
              <a:t>3/16/2024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A888D-DFF6-4171-AB7E-553C446F9020}" type="slidenum">
              <a:rPr lang="en-US" smtClean="0"/>
              <a:t>‹#›</a:t>
            </a:fld>
            <a:endParaRPr lang="en-US"/>
          </a:p>
        </p:txBody>
      </p:sp>
    </p:spTree>
    <p:extLst>
      <p:ext uri="{BB962C8B-B14F-4D97-AF65-F5344CB8AC3E}">
        <p14:creationId xmlns:p14="http://schemas.microsoft.com/office/powerpoint/2010/main" val="3364952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091242" y="31173"/>
            <a:ext cx="6264191" cy="8186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a:latin typeface="Times New Roman" panose="02020603050405020304" pitchFamily="18" charset="0"/>
                <a:cs typeface="Times New Roman" panose="02020603050405020304" pitchFamily="18" charset="0"/>
              </a:rPr>
              <a:t>UBND </a:t>
            </a:r>
            <a:r>
              <a:rPr lang="vi-VN" sz="1800" b="1"/>
              <a:t>QUẬN </a:t>
            </a:r>
            <a:r>
              <a:rPr lang="vi-VN" sz="1800" b="1" dirty="0"/>
              <a:t>LONG BIÊN</a:t>
            </a:r>
            <a:br>
              <a:rPr lang="vi-VN" sz="1800" b="1" dirty="0"/>
            </a:br>
            <a:r>
              <a:rPr lang="vi-VN" sz="1800" b="1" dirty="0"/>
              <a:t>TRƯỜNG MẦM </a:t>
            </a:r>
            <a:r>
              <a:rPr lang="vi-VN" sz="1800" b="1"/>
              <a:t>NON </a:t>
            </a:r>
            <a:r>
              <a:rPr lang="en-US" sz="1800" b="1">
                <a:latin typeface="Times New Roman" panose="02020603050405020304" pitchFamily="18" charset="0"/>
                <a:cs typeface="Times New Roman" panose="02020603050405020304" pitchFamily="18" charset="0"/>
              </a:rPr>
              <a:t>HOA MỘC LAN</a:t>
            </a:r>
            <a:endParaRPr lang="en-US" sz="1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6C46A24-5DB1-4033-94EF-88164B5956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90598" y="1000373"/>
            <a:ext cx="1561365" cy="1498910"/>
          </a:xfrm>
          <a:prstGeom prst="rect">
            <a:avLst/>
          </a:prstGeom>
        </p:spPr>
      </p:pic>
      <p:sp>
        <p:nvSpPr>
          <p:cNvPr id="6" name="Title 1"/>
          <p:cNvSpPr txBox="1">
            <a:spLocks/>
          </p:cNvSpPr>
          <p:nvPr/>
        </p:nvSpPr>
        <p:spPr>
          <a:xfrm>
            <a:off x="2554152" y="2313277"/>
            <a:ext cx="7901472" cy="16460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LĨNH VỰC PHÁT TRIỂN NHẬN THỨC</a:t>
            </a:r>
          </a:p>
          <a:p>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HOẠT ĐỘNG KHÁM PHÁ</a:t>
            </a:r>
          </a:p>
        </p:txBody>
      </p:sp>
      <p:sp>
        <p:nvSpPr>
          <p:cNvPr id="7" name="Title 1"/>
          <p:cNvSpPr txBox="1">
            <a:spLocks/>
          </p:cNvSpPr>
          <p:nvPr/>
        </p:nvSpPr>
        <p:spPr>
          <a:xfrm>
            <a:off x="2700543" y="3910587"/>
            <a:ext cx="7833505" cy="8895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600" b="1" dirty="0">
                <a:solidFill>
                  <a:srgbClr val="0000FF"/>
                </a:solidFill>
              </a:rPr>
              <a:t>Trò chơi “RUNG CHUÔNG VÀNG</a:t>
            </a:r>
            <a:endParaRPr lang="en-US" sz="3600" b="1" dirty="0">
              <a:solidFill>
                <a:srgbClr val="0000FF"/>
              </a:solidFill>
            </a:endParaRPr>
          </a:p>
        </p:txBody>
      </p:sp>
      <p:sp>
        <p:nvSpPr>
          <p:cNvPr id="8" name="Title 1"/>
          <p:cNvSpPr txBox="1">
            <a:spLocks/>
          </p:cNvSpPr>
          <p:nvPr/>
        </p:nvSpPr>
        <p:spPr>
          <a:xfrm>
            <a:off x="4299120" y="5109510"/>
            <a:ext cx="4928991" cy="5848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2400" dirty="0"/>
              <a:t>Lứa tuổi: Mẫu giáo lớn</a:t>
            </a:r>
            <a:r>
              <a:rPr lang="en-US" sz="2400" dirty="0"/>
              <a:t> </a:t>
            </a:r>
            <a:r>
              <a:rPr lang="en-US" sz="2400" b="1" dirty="0"/>
              <a:t>5-6 </a:t>
            </a:r>
            <a:r>
              <a:rPr lang="en-US" sz="2400" b="1" dirty="0" err="1"/>
              <a:t>tuổi</a:t>
            </a:r>
            <a:endParaRPr lang="en-US" sz="2400" b="1" dirty="0"/>
          </a:p>
        </p:txBody>
      </p:sp>
    </p:spTree>
    <p:extLst>
      <p:ext uri="{BB962C8B-B14F-4D97-AF65-F5344CB8AC3E}">
        <p14:creationId xmlns:p14="http://schemas.microsoft.com/office/powerpoint/2010/main" val="181994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2)">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350898" cy="523220"/>
          </a:xfrm>
          <a:prstGeom prst="rect">
            <a:avLst/>
          </a:prstGeom>
          <a:noFill/>
        </p:spPr>
        <p:txBody>
          <a:bodyPr wrap="square" rtlCol="0">
            <a:spAutoFit/>
          </a:bodyPr>
          <a:lstStyle/>
          <a:p>
            <a:r>
              <a:rPr lang="en-US" sz="2800" dirty="0" err="1">
                <a:solidFill>
                  <a:srgbClr val="170BB5"/>
                </a:solidFill>
                <a:latin typeface="Times New Roman" panose="02020603050405020304" pitchFamily="18" charset="0"/>
                <a:cs typeface="Times New Roman" panose="02020603050405020304" pitchFamily="18" charset="0"/>
              </a:rPr>
              <a:t>Đặc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điểm</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của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biển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báo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nguy</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hiểm</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là</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gì</a:t>
            </a:r>
            <a:r>
              <a:rPr lang="en-US" sz="2800" dirty="0">
                <a:solidFill>
                  <a:srgbClr val="170BB5"/>
                </a:solidFill>
                <a:latin typeface="Times New Roman" panose="02020603050405020304" pitchFamily="18" charset="0"/>
                <a:cs typeface="Times New Roman" panose="02020603050405020304" pitchFamily="18" charset="0"/>
              </a:rPr>
              <a:t>?</a:t>
            </a:r>
          </a:p>
        </p:txBody>
      </p:sp>
      <p:grpSp>
        <p:nvGrpSpPr>
          <p:cNvPr id="2" name="Group 1"/>
          <p:cNvGrpSpPr/>
          <p:nvPr/>
        </p:nvGrpSpPr>
        <p:grpSpPr>
          <a:xfrm>
            <a:off x="53038" y="2203401"/>
            <a:ext cx="4122411" cy="4705119"/>
            <a:chOff x="53038" y="2130953"/>
            <a:chExt cx="4122411" cy="4705119"/>
          </a:xfrm>
        </p:grpSpPr>
        <p:sp>
          <p:nvSpPr>
            <p:cNvPr id="4" name="TextBox 3"/>
            <p:cNvSpPr txBox="1"/>
            <p:nvPr/>
          </p:nvSpPr>
          <p:spPr>
            <a:xfrm>
              <a:off x="53038" y="4897080"/>
              <a:ext cx="4122411" cy="1938992"/>
            </a:xfrm>
            <a:prstGeom prst="rect">
              <a:avLst/>
            </a:prstGeom>
            <a:noFill/>
          </p:spPr>
          <p:txBody>
            <a:bodyPr wrap="square" rtlCol="0">
              <a:sp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A</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Hình</a:t>
              </a:r>
              <a:r>
                <a:rPr lang="en-US" sz="2400" dirty="0">
                  <a:solidFill>
                    <a:srgbClr val="170BB5"/>
                  </a:solidFill>
                  <a:latin typeface="Times New Roman" panose="02020603050405020304" pitchFamily="18" charset="0"/>
                  <a:cs typeface="Times New Roman" panose="02020603050405020304" pitchFamily="18" charset="0"/>
                </a:rPr>
                <a:t> tam </a:t>
              </a:r>
              <a:r>
                <a:rPr lang="en-US" sz="2400" dirty="0" err="1">
                  <a:solidFill>
                    <a:srgbClr val="170BB5"/>
                  </a:solidFill>
                  <a:latin typeface="Times New Roman" panose="02020603050405020304" pitchFamily="18" charset="0"/>
                  <a:cs typeface="Times New Roman" panose="02020603050405020304" pitchFamily="18" charset="0"/>
                </a:rPr>
                <a:t>giác</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màu</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vàng</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viền</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màu</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đỏ</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giữa</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có</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hình</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màu</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đen</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cảnh</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báo</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trước</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những</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mối</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nguy</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hiểm</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có</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thể</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xảy</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ra</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trên</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đường</a:t>
              </a:r>
              <a:endParaRPr lang="en-US" sz="2400" dirty="0">
                <a:solidFill>
                  <a:srgbClr val="170BB5"/>
                </a:solidFill>
                <a:latin typeface="Times New Roman" panose="02020603050405020304" pitchFamily="18" charset="0"/>
                <a:cs typeface="Times New Roman" panose="02020603050405020304" pitchFamily="18" charset="0"/>
              </a:endParaRPr>
            </a:p>
          </p:txBody>
        </p:sp>
        <p:pic>
          <p:nvPicPr>
            <p:cNvPr id="4098" name="Picture 2" descr="Biển nào báo hiệu nguy hiểm giao nhau với đường sắ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566" y="2130953"/>
              <a:ext cx="3171119" cy="23783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122459" y="2256751"/>
            <a:ext cx="3118477" cy="4017799"/>
            <a:chOff x="8350898" y="1848777"/>
            <a:chExt cx="3118477" cy="4017799"/>
          </a:xfrm>
        </p:grpSpPr>
        <p:sp>
          <p:nvSpPr>
            <p:cNvPr id="6" name="TextBox 5"/>
            <p:cNvSpPr txBox="1"/>
            <p:nvPr/>
          </p:nvSpPr>
          <p:spPr>
            <a:xfrm>
              <a:off x="8350898" y="4974024"/>
              <a:ext cx="3118477" cy="892552"/>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C</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Hình</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tròn</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nền</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xanh</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hình</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vẽ</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màu</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trắng</a:t>
              </a:r>
              <a:r>
                <a:rPr lang="en-US" sz="2800" dirty="0">
                  <a:solidFill>
                    <a:srgbClr val="170BB5"/>
                  </a:solidFill>
                  <a:latin typeface="Times New Roman" panose="02020603050405020304" pitchFamily="18" charset="0"/>
                  <a:cs typeface="Times New Roman" panose="02020603050405020304" pitchFamily="18" charset="0"/>
                </a:rPr>
                <a:t>.</a:t>
              </a:r>
            </a:p>
          </p:txBody>
        </p:sp>
        <p:pic>
          <p:nvPicPr>
            <p:cNvPr id="4102" name="Picture 6" descr="Biển báo các xe chỉ được đi thẳng và rẽ trái R301h - Ý nghĩa của biển bá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0898" y="1848777"/>
              <a:ext cx="2798492" cy="2798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763027" y="2203401"/>
            <a:ext cx="3587871" cy="3989380"/>
            <a:chOff x="4327946" y="1738697"/>
            <a:chExt cx="3587871" cy="3989380"/>
          </a:xfrm>
        </p:grpSpPr>
        <p:sp>
          <p:nvSpPr>
            <p:cNvPr id="5" name="TextBox 4"/>
            <p:cNvSpPr txBox="1"/>
            <p:nvPr/>
          </p:nvSpPr>
          <p:spPr>
            <a:xfrm>
              <a:off x="4698078" y="4897080"/>
              <a:ext cx="3217739" cy="830997"/>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B</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Hình</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tròn</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nền</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đỏ</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hình</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vẽ</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màu</a:t>
              </a:r>
              <a:r>
                <a:rPr lang="en-US" sz="2400" dirty="0">
                  <a:solidFill>
                    <a:srgbClr val="170BB5"/>
                  </a:solidFill>
                  <a:latin typeface="Times New Roman" panose="02020603050405020304" pitchFamily="18" charset="0"/>
                  <a:cs typeface="Times New Roman" panose="02020603050405020304" pitchFamily="18" charset="0"/>
                </a:rPr>
                <a:t> </a:t>
              </a:r>
              <a:r>
                <a:rPr lang="en-US" sz="2400" dirty="0" err="1">
                  <a:solidFill>
                    <a:srgbClr val="170BB5"/>
                  </a:solidFill>
                  <a:latin typeface="Times New Roman" panose="02020603050405020304" pitchFamily="18" charset="0"/>
                  <a:cs typeface="Times New Roman" panose="02020603050405020304" pitchFamily="18" charset="0"/>
                </a:rPr>
                <a:t>trắng</a:t>
              </a:r>
              <a:endParaRPr lang="en-US" sz="2400" dirty="0">
                <a:solidFill>
                  <a:srgbClr val="170BB5"/>
                </a:solidFill>
                <a:latin typeface="Times New Roman" panose="02020603050405020304" pitchFamily="18" charset="0"/>
                <a:cs typeface="Times New Roman" panose="02020603050405020304" pitchFamily="18" charset="0"/>
              </a:endParaRPr>
            </a:p>
          </p:txBody>
        </p:sp>
        <p:pic>
          <p:nvPicPr>
            <p:cNvPr id="4106" name="Picture 10" descr="Ý nghĩa của Biển báo cấm đi ngược chiều và mức phạt vi phạm"/>
            <p:cNvPicPr>
              <a:picLocks noChangeAspect="1" noChangeArrowheads="1"/>
            </p:cNvPicPr>
            <p:nvPr/>
          </p:nvPicPr>
          <p:blipFill rotWithShape="1">
            <a:blip r:embed="rId6">
              <a:extLst>
                <a:ext uri="{28A0092B-C50C-407E-A947-70E740481C1C}">
                  <a14:useLocalDpi xmlns:a14="http://schemas.microsoft.com/office/drawing/2010/main" val="0"/>
                </a:ext>
              </a:extLst>
            </a:blip>
            <a:srcRect l="14934" t="3266" r="13459" b="12276"/>
            <a:stretch/>
          </p:blipFill>
          <p:spPr bwMode="auto">
            <a:xfrm>
              <a:off x="4327946" y="1738697"/>
              <a:ext cx="2969421" cy="290857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utoShape 19">
            <a:extLst>
              <a:ext uri="{FF2B5EF4-FFF2-40B4-BE49-F238E27FC236}">
                <a16:creationId xmlns:a16="http://schemas.microsoft.com/office/drawing/2014/main" id="{2C7F9829-05F7-ED42-8961-C12560102F14}"/>
              </a:ext>
            </a:extLst>
          </p:cNvPr>
          <p:cNvSpPr>
            <a:spLocks noChangeArrowheads="1"/>
          </p:cNvSpPr>
          <p:nvPr/>
        </p:nvSpPr>
        <p:spPr bwMode="auto">
          <a:xfrm>
            <a:off x="10195764" y="788056"/>
            <a:ext cx="1185334" cy="945055"/>
          </a:xfrm>
          <a:prstGeom prst="octagon">
            <a:avLst>
              <a:gd name="adj" fmla="val 29287"/>
            </a:avLst>
          </a:prstGeom>
          <a:noFill/>
          <a:ln w="57150" cmpd="thinThick">
            <a:solidFill>
              <a:srgbClr val="800000"/>
            </a:solidFill>
            <a:miter lim="800000"/>
            <a:headEnd/>
            <a:tailEnd/>
          </a:ln>
          <a:effectLst/>
        </p:spPr>
        <p:txBody>
          <a:bodyPr wrap="none" anchor="ctr"/>
          <a:lstStyle/>
          <a:p>
            <a:endParaRPr lang="en-US"/>
          </a:p>
        </p:txBody>
      </p:sp>
      <p:sp>
        <p:nvSpPr>
          <p:cNvPr id="14" name="WordArt 20">
            <a:extLst>
              <a:ext uri="{FF2B5EF4-FFF2-40B4-BE49-F238E27FC236}">
                <a16:creationId xmlns:a16="http://schemas.microsoft.com/office/drawing/2014/main" id="{88D40D88-AAC4-5C44-B9C0-8ED9C81A5A9A}"/>
              </a:ext>
            </a:extLst>
          </p:cNvPr>
          <p:cNvSpPr>
            <a:spLocks noChangeArrowheads="1" noChangeShapeType="1" noTextEdit="1"/>
          </p:cNvSpPr>
          <p:nvPr/>
        </p:nvSpPr>
        <p:spPr bwMode="auto">
          <a:xfrm>
            <a:off x="10616870" y="976551"/>
            <a:ext cx="278902" cy="617921"/>
          </a:xfrm>
          <a:prstGeom prst="rect">
            <a:avLst/>
          </a:prstGeom>
        </p:spPr>
        <p:txBody>
          <a:bodyPr wrap="none" fromWordArt="1">
            <a:prstTxWarp prst="textPlain">
              <a:avLst>
                <a:gd name="adj" fmla="val 50000"/>
              </a:avLst>
            </a:prstTxWarp>
          </a:bodyPr>
          <a:lstStyle/>
          <a:p>
            <a:pPr algn="ctr"/>
            <a:r>
              <a:rPr lang="en-US" sz="3600" kern="10">
                <a:ln w="12700">
                  <a:solidFill>
                    <a:srgbClr val="800080"/>
                  </a:solidFill>
                  <a:round/>
                  <a:headEnd/>
                  <a:tailEnd/>
                </a:ln>
                <a:solidFill>
                  <a:srgbClr val="008000"/>
                </a:solidFill>
                <a:latin typeface="Arial Black"/>
              </a:rPr>
              <a:t>01</a:t>
            </a:r>
          </a:p>
        </p:txBody>
      </p:sp>
      <p:sp>
        <p:nvSpPr>
          <p:cNvPr id="15" name="WordArt 21">
            <a:extLst>
              <a:ext uri="{FF2B5EF4-FFF2-40B4-BE49-F238E27FC236}">
                <a16:creationId xmlns:a16="http://schemas.microsoft.com/office/drawing/2014/main" id="{17DC30FC-9A11-324D-B4E4-E89CA32B0E34}"/>
              </a:ext>
            </a:extLst>
          </p:cNvPr>
          <p:cNvSpPr>
            <a:spLocks noChangeArrowheads="1" noChangeShapeType="1" noTextEdit="1"/>
          </p:cNvSpPr>
          <p:nvPr/>
        </p:nvSpPr>
        <p:spPr bwMode="auto">
          <a:xfrm>
            <a:off x="10616870" y="976551"/>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03</a:t>
            </a:r>
          </a:p>
        </p:txBody>
      </p:sp>
      <p:sp>
        <p:nvSpPr>
          <p:cNvPr id="16" name="WordArt 22">
            <a:extLst>
              <a:ext uri="{FF2B5EF4-FFF2-40B4-BE49-F238E27FC236}">
                <a16:creationId xmlns:a16="http://schemas.microsoft.com/office/drawing/2014/main" id="{9F185765-BF6D-DB4D-8312-4F5576147F72}"/>
              </a:ext>
            </a:extLst>
          </p:cNvPr>
          <p:cNvSpPr>
            <a:spLocks noChangeArrowheads="1" noChangeShapeType="1" noTextEdit="1"/>
          </p:cNvSpPr>
          <p:nvPr/>
        </p:nvSpPr>
        <p:spPr bwMode="auto">
          <a:xfrm>
            <a:off x="10681910" y="976550"/>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05</a:t>
            </a:r>
          </a:p>
        </p:txBody>
      </p:sp>
      <p:sp>
        <p:nvSpPr>
          <p:cNvPr id="17" name="WordArt 23">
            <a:extLst>
              <a:ext uri="{FF2B5EF4-FFF2-40B4-BE49-F238E27FC236}">
                <a16:creationId xmlns:a16="http://schemas.microsoft.com/office/drawing/2014/main" id="{4F23AD6E-B45E-6240-BD18-99A117206E9E}"/>
              </a:ext>
            </a:extLst>
          </p:cNvPr>
          <p:cNvSpPr>
            <a:spLocks noChangeArrowheads="1" noChangeShapeType="1" noTextEdit="1"/>
          </p:cNvSpPr>
          <p:nvPr/>
        </p:nvSpPr>
        <p:spPr bwMode="auto">
          <a:xfrm>
            <a:off x="10648980" y="976550"/>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02</a:t>
            </a:r>
          </a:p>
        </p:txBody>
      </p:sp>
      <p:sp>
        <p:nvSpPr>
          <p:cNvPr id="18" name="WordArt 24">
            <a:extLst>
              <a:ext uri="{FF2B5EF4-FFF2-40B4-BE49-F238E27FC236}">
                <a16:creationId xmlns:a16="http://schemas.microsoft.com/office/drawing/2014/main" id="{65CA5B00-CB3B-ED4E-9D59-E8C5E29AD859}"/>
              </a:ext>
            </a:extLst>
          </p:cNvPr>
          <p:cNvSpPr>
            <a:spLocks noChangeArrowheads="1" noChangeShapeType="1" noTextEdit="1"/>
          </p:cNvSpPr>
          <p:nvPr/>
        </p:nvSpPr>
        <p:spPr bwMode="auto">
          <a:xfrm>
            <a:off x="10681698" y="976550"/>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04</a:t>
            </a:r>
          </a:p>
        </p:txBody>
      </p:sp>
      <p:sp>
        <p:nvSpPr>
          <p:cNvPr id="19" name="AutoShape 2">
            <a:extLst>
              <a:ext uri="{FF2B5EF4-FFF2-40B4-BE49-F238E27FC236}">
                <a16:creationId xmlns:a16="http://schemas.microsoft.com/office/drawing/2014/main" id="{3BF83A0F-F986-404F-AC1B-21C843042738}"/>
              </a:ext>
            </a:extLst>
          </p:cNvPr>
          <p:cNvSpPr>
            <a:spLocks noChangeArrowheads="1"/>
          </p:cNvSpPr>
          <p:nvPr/>
        </p:nvSpPr>
        <p:spPr bwMode="auto">
          <a:xfrm>
            <a:off x="9733450" y="141169"/>
            <a:ext cx="2300942" cy="2108200"/>
          </a:xfrm>
          <a:prstGeom prst="irregularSeal2">
            <a:avLst/>
          </a:prstGeom>
          <a:gradFill rotWithShape="1">
            <a:gsLst>
              <a:gs pos="0">
                <a:srgbClr val="FFFFFF"/>
              </a:gs>
              <a:gs pos="100000">
                <a:srgbClr val="FF0000"/>
              </a:gs>
            </a:gsLst>
            <a:path path="shape">
              <a:fillToRect l="50000" t="50000" r="50000" b="50000"/>
            </a:path>
          </a:gradFill>
          <a:ln w="38100" cmpd="dbl">
            <a:noFill/>
            <a:miter lim="800000"/>
            <a:headEnd/>
            <a:tailEnd/>
          </a:ln>
          <a:effectLst/>
        </p:spPr>
        <p:txBody>
          <a:bodyPr wrap="none" anchor="ctr"/>
          <a:lstStyle/>
          <a:p>
            <a:endParaRPr lang="en-US"/>
          </a:p>
        </p:txBody>
      </p:sp>
      <p:sp>
        <p:nvSpPr>
          <p:cNvPr id="20" name="WordArt 25">
            <a:extLst>
              <a:ext uri="{FF2B5EF4-FFF2-40B4-BE49-F238E27FC236}">
                <a16:creationId xmlns:a16="http://schemas.microsoft.com/office/drawing/2014/main" id="{3D1256DA-D3D2-D54D-8ECD-B64944297C5D}"/>
              </a:ext>
            </a:extLst>
          </p:cNvPr>
          <p:cNvSpPr>
            <a:spLocks noChangeArrowheads="1" noChangeShapeType="1" noTextEdit="1"/>
          </p:cNvSpPr>
          <p:nvPr/>
        </p:nvSpPr>
        <p:spPr bwMode="auto">
          <a:xfrm>
            <a:off x="10265490" y="795438"/>
            <a:ext cx="1115608" cy="799662"/>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3300"/>
                  </a:solidFill>
                  <a:round/>
                  <a:headEnd/>
                  <a:tailEnd/>
                </a:ln>
                <a:solidFill>
                  <a:srgbClr val="9900FF"/>
                </a:solidFill>
                <a:latin typeface="UTM Isadora"/>
              </a:rPr>
              <a:t>Hết</a:t>
            </a:r>
            <a:r>
              <a:rPr lang="en-US" sz="3600" b="1" kern="10" dirty="0">
                <a:ln w="9525">
                  <a:solidFill>
                    <a:srgbClr val="003300"/>
                  </a:solidFill>
                  <a:round/>
                  <a:headEnd/>
                  <a:tailEnd/>
                </a:ln>
                <a:solidFill>
                  <a:srgbClr val="9900FF"/>
                </a:solidFill>
                <a:latin typeface="UTM Isadora"/>
              </a:rPr>
              <a:t> </a:t>
            </a:r>
            <a:r>
              <a:rPr lang="en-US" sz="3600" b="1" kern="10" dirty="0" err="1">
                <a:ln w="9525">
                  <a:solidFill>
                    <a:srgbClr val="003300"/>
                  </a:solidFill>
                  <a:round/>
                  <a:headEnd/>
                  <a:tailEnd/>
                </a:ln>
                <a:solidFill>
                  <a:srgbClr val="9900FF"/>
                </a:solidFill>
                <a:latin typeface="UTM Isadora"/>
              </a:rPr>
              <a:t>giờ</a:t>
            </a:r>
            <a:endParaRPr lang="en-US" sz="3600" b="1" kern="10" dirty="0">
              <a:ln w="9525">
                <a:solidFill>
                  <a:srgbClr val="003300"/>
                </a:solidFill>
                <a:round/>
                <a:headEnd/>
                <a:tailEnd/>
              </a:ln>
              <a:solidFill>
                <a:srgbClr val="9900FF"/>
              </a:solidFill>
              <a:latin typeface="UTM Isadora"/>
            </a:endParaRPr>
          </a:p>
        </p:txBody>
      </p:sp>
    </p:spTree>
    <p:extLst>
      <p:ext uri="{BB962C8B-B14F-4D97-AF65-F5344CB8AC3E}">
        <p14:creationId xmlns:p14="http://schemas.microsoft.com/office/powerpoint/2010/main" val="128482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out)">
                                      <p:cBhvr>
                                        <p:cTn id="27" dur="500"/>
                                        <p:tgtEl>
                                          <p:spTgt spid="13"/>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1000"/>
                                        <p:tgtEl>
                                          <p:spTgt spid="14"/>
                                        </p:tgtEl>
                                      </p:cBhvr>
                                    </p:animEffect>
                                  </p:childTnLst>
                                  <p:subTnLst>
                                    <p:set>
                                      <p:cBhvr override="childStyle">
                                        <p:cTn dur="1" fill="hold" display="0" masterRel="sameClick" afterEffect="1">
                                          <p:stCondLst>
                                            <p:cond evt="end" delay="0">
                                              <p:tn val="29"/>
                                            </p:cond>
                                          </p:stCondLst>
                                        </p:cTn>
                                        <p:tgtEl>
                                          <p:spTgt spid="14"/>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1000"/>
                                        <p:tgtEl>
                                          <p:spTgt spid="17"/>
                                        </p:tgtEl>
                                      </p:cBhvr>
                                    </p:animEffect>
                                  </p:childTnLst>
                                  <p:subTnLst>
                                    <p:set>
                                      <p:cBhvr override="childStyle">
                                        <p:cTn dur="1" fill="hold" display="0" masterRel="sameClick" afterEffect="1">
                                          <p:stCondLst>
                                            <p:cond evt="end" delay="0">
                                              <p:tn val="33"/>
                                            </p:cond>
                                          </p:stCondLst>
                                        </p:cTn>
                                        <p:tgtEl>
                                          <p:spTgt spid="17"/>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par>
                          <p:cTn id="36" fill="hold">
                            <p:stCondLst>
                              <p:cond delay="250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1000"/>
                                        <p:tgtEl>
                                          <p:spTgt spid="15"/>
                                        </p:tgtEl>
                                      </p:cBhvr>
                                    </p:animEffect>
                                  </p:childTnLst>
                                  <p:subTnLst>
                                    <p:set>
                                      <p:cBhvr override="childStyle">
                                        <p:cTn dur="1" fill="hold" display="0" masterRel="sameClick" afterEffect="1">
                                          <p:stCondLst>
                                            <p:cond evt="end" delay="0">
                                              <p:tn val="37"/>
                                            </p:cond>
                                          </p:stCondLst>
                                        </p:cTn>
                                        <p:tgtEl>
                                          <p:spTgt spid="15"/>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par>
                          <p:cTn id="40" fill="hold">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1000"/>
                                        <p:tgtEl>
                                          <p:spTgt spid="18"/>
                                        </p:tgtEl>
                                      </p:cBhvr>
                                    </p:animEffect>
                                  </p:childTnLst>
                                  <p:subTnLst>
                                    <p:set>
                                      <p:cBhvr override="childStyle">
                                        <p:cTn dur="1" fill="hold" display="0" masterRel="sameClick" afterEffect="1">
                                          <p:stCondLst>
                                            <p:cond evt="end" delay="0">
                                              <p:tn val="41"/>
                                            </p:cond>
                                          </p:stCondLst>
                                        </p:cTn>
                                        <p:tgtEl>
                                          <p:spTgt spid="18"/>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par>
                          <p:cTn id="44" fill="hold">
                            <p:stCondLst>
                              <p:cond delay="4500"/>
                            </p:stCondLst>
                            <p:childTnLst>
                              <p:par>
                                <p:cTn id="45" presetID="9"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1000"/>
                                        <p:tgtEl>
                                          <p:spTgt spid="16"/>
                                        </p:tgtEl>
                                      </p:cBhvr>
                                    </p:animEffect>
                                  </p:childTnLst>
                                  <p:subTnLst>
                                    <p:set>
                                      <p:cBhvr override="childStyle">
                                        <p:cTn dur="1" fill="hold" display="0" masterRel="sameClick" afterEffect="1">
                                          <p:stCondLst>
                                            <p:cond evt="end" delay="0">
                                              <p:tn val="45"/>
                                            </p:cond>
                                          </p:stCondLst>
                                        </p:cTn>
                                        <p:tgtEl>
                                          <p:spTgt spid="16"/>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ox(out)">
                                      <p:cBhvr>
                                        <p:cTn id="51" dur="500"/>
                                        <p:tgtEl>
                                          <p:spTgt spid="20"/>
                                        </p:tgtEl>
                                      </p:cBhvr>
                                    </p:animEffect>
                                  </p:childTnLst>
                                </p:cTn>
                              </p:par>
                              <p:par>
                                <p:cTn id="52" presetID="4" presetClass="entr" presetSubtype="32"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out)">
                                      <p:cBhvr>
                                        <p:cTn id="54" dur="500"/>
                                        <p:tgtEl>
                                          <p:spTgt spid="19"/>
                                        </p:tgtEl>
                                      </p:cBhvr>
                                    </p:animEffect>
                                  </p:childTnLst>
                                  <p:subTnLst>
                                    <p:audio>
                                      <p:cMediaNode>
                                        <p:cTn display="0" masterRel="sameClick">
                                          <p:stCondLst>
                                            <p:cond evt="begin" delay="0">
                                              <p:tn val="52"/>
                                            </p:cond>
                                          </p:stCondLst>
                                          <p:endCondLst>
                                            <p:cond evt="onStopAudio" delay="0">
                                              <p:tgtEl>
                                                <p:sldTgt/>
                                              </p:tgtEl>
                                            </p:cond>
                                          </p:endCondLst>
                                        </p:cTn>
                                        <p:tgtEl>
                                          <p:sndTgt r:embed="rId3" name="explode.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63" presetClass="path" presetSubtype="0" accel="50000" decel="50000" fill="hold" nodeType="withEffect">
                                  <p:stCondLst>
                                    <p:cond delay="0"/>
                                  </p:stCondLst>
                                  <p:childTnLst>
                                    <p:animMotion origin="layout" path="M 2.70833E-6 -1.85185E-6 L 0.34687 0.00371 " pathEditMode="relative" rAng="0" ptsTypes="AA">
                                      <p:cBhvr>
                                        <p:cTn id="64" dur="2000" fill="hold"/>
                                        <p:tgtEl>
                                          <p:spTgt spid="2"/>
                                        </p:tgtEl>
                                        <p:attrNameLst>
                                          <p:attrName>ppt_x</p:attrName>
                                          <p:attrName>ppt_y</p:attrName>
                                        </p:attrNameLst>
                                      </p:cBhvr>
                                      <p:rCtr x="17344"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350898" cy="523220"/>
          </a:xfrm>
          <a:prstGeom prst="rect">
            <a:avLst/>
          </a:prstGeom>
          <a:noFill/>
        </p:spPr>
        <p:txBody>
          <a:bodyPr wrap="square" rtlCol="0">
            <a:spAutoFit/>
          </a:bodyPr>
          <a:lstStyle/>
          <a:p>
            <a:r>
              <a:rPr lang="en-US" sz="2800" dirty="0" err="1">
                <a:solidFill>
                  <a:srgbClr val="170BB5"/>
                </a:solidFill>
                <a:latin typeface="Times New Roman" panose="02020603050405020304" pitchFamily="18" charset="0"/>
                <a:cs typeface="Times New Roman" panose="02020603050405020304" pitchFamily="18" charset="0"/>
              </a:rPr>
              <a:t>Đặc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điểm</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của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biển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báo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chỉ</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dẫn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là</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gì</a:t>
            </a:r>
            <a:r>
              <a:rPr lang="en-US" sz="2800" dirty="0">
                <a:solidFill>
                  <a:srgbClr val="170BB5"/>
                </a:solidFill>
                <a:latin typeface="Times New Roman" panose="02020603050405020304" pitchFamily="18" charset="0"/>
                <a:cs typeface="Times New Roman" panose="02020603050405020304" pitchFamily="18" charset="0"/>
              </a:rPr>
              <a:t>?</a:t>
            </a:r>
          </a:p>
        </p:txBody>
      </p:sp>
      <p:grpSp>
        <p:nvGrpSpPr>
          <p:cNvPr id="9" name="Group 8"/>
          <p:cNvGrpSpPr/>
          <p:nvPr/>
        </p:nvGrpSpPr>
        <p:grpSpPr>
          <a:xfrm>
            <a:off x="8097979" y="2327314"/>
            <a:ext cx="4215319" cy="4567993"/>
            <a:chOff x="8097979" y="2327314"/>
            <a:chExt cx="4215319" cy="4567993"/>
          </a:xfrm>
        </p:grpSpPr>
        <p:sp>
          <p:nvSpPr>
            <p:cNvPr id="6" name="TextBox 5"/>
            <p:cNvSpPr txBox="1"/>
            <p:nvPr/>
          </p:nvSpPr>
          <p:spPr>
            <a:xfrm>
              <a:off x="8097979" y="5079425"/>
              <a:ext cx="4215319" cy="1815882"/>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Hình</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chữ</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nhật</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hoặc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vuông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có</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nền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màu</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xanh</a:t>
              </a:r>
              <a:r>
                <a:rPr lang="en-US" sz="2800" dirty="0">
                  <a:solidFill>
                    <a:srgbClr val="170BB5"/>
                  </a:solidFill>
                  <a:latin typeface="Times New Roman" panose="02020603050405020304" pitchFamily="18" charset="0"/>
                  <a:cs typeface="Times New Roman" panose="02020603050405020304" pitchFamily="18" charset="0"/>
                </a:rPr>
                <a:t> lam ở </a:t>
              </a:r>
              <a:r>
                <a:rPr lang="en-US" sz="2800" dirty="0" err="1">
                  <a:solidFill>
                    <a:srgbClr val="170BB5"/>
                  </a:solidFill>
                  <a:latin typeface="Times New Roman" panose="02020603050405020304" pitchFamily="18" charset="0"/>
                  <a:cs typeface="Times New Roman" panose="02020603050405020304" pitchFamily="18" charset="0"/>
                </a:rPr>
                <a:t>giữa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có</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hình</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vẽ</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hoặc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chữ</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chỉ</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dẫn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màu</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trắng</a:t>
              </a:r>
              <a:endParaRPr lang="en-US" sz="2800" dirty="0">
                <a:solidFill>
                  <a:srgbClr val="170BB5"/>
                </a:solidFill>
                <a:latin typeface="Times New Roman" panose="02020603050405020304" pitchFamily="18" charset="0"/>
                <a:cs typeface="Times New Roman" panose="02020603050405020304" pitchFamily="18" charset="0"/>
              </a:endParaRPr>
            </a:p>
          </p:txBody>
        </p:sp>
        <p:pic>
          <p:nvPicPr>
            <p:cNvPr id="3074" name="Picture 2" descr="Biển số I.409 &quot;Chỗ quay xe&quot; | Sản xuất chất lượng, uy tín, giá rẻ Châu Hưng  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975" y="2327314"/>
              <a:ext cx="2402732" cy="24027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83768" y="2327314"/>
            <a:ext cx="3509568" cy="3727248"/>
            <a:chOff x="183768" y="2327314"/>
            <a:chExt cx="3509568" cy="3727248"/>
          </a:xfrm>
        </p:grpSpPr>
        <p:sp>
          <p:nvSpPr>
            <p:cNvPr id="4" name="TextBox 3"/>
            <p:cNvSpPr txBox="1"/>
            <p:nvPr/>
          </p:nvSpPr>
          <p:spPr>
            <a:xfrm>
              <a:off x="183768" y="5100455"/>
              <a:ext cx="3509568"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Hình</a:t>
              </a:r>
              <a:r>
                <a:rPr lang="en-US" sz="2800" dirty="0">
                  <a:solidFill>
                    <a:srgbClr val="170BB5"/>
                  </a:solidFill>
                  <a:latin typeface="Times New Roman" panose="02020603050405020304" pitchFamily="18" charset="0"/>
                  <a:cs typeface="Times New Roman" panose="02020603050405020304" pitchFamily="18" charset="0"/>
                </a:rPr>
                <a:t> tam </a:t>
              </a:r>
              <a:r>
                <a:rPr lang="en-US" sz="2800" dirty="0" err="1">
                  <a:solidFill>
                    <a:srgbClr val="170BB5"/>
                  </a:solidFill>
                  <a:latin typeface="Times New Roman" panose="02020603050405020304" pitchFamily="18" charset="0"/>
                  <a:cs typeface="Times New Roman" panose="02020603050405020304" pitchFamily="18" charset="0"/>
                </a:rPr>
                <a:t>giác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nền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vàng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viền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đỏ</a:t>
              </a:r>
              <a:r>
                <a:rPr lang="en-US" sz="2800" dirty="0">
                  <a:solidFill>
                    <a:srgbClr val="170BB5"/>
                  </a:solidFill>
                  <a:latin typeface="Times New Roman" panose="02020603050405020304" pitchFamily="18" charset="0"/>
                  <a:cs typeface="Times New Roman" panose="02020603050405020304" pitchFamily="18" charset="0"/>
                </a:rPr>
                <a:t>.</a:t>
              </a:r>
            </a:p>
          </p:txBody>
        </p:sp>
        <p:pic>
          <p:nvPicPr>
            <p:cNvPr id="3076" name="Picture 4" descr="Biển báo nguy hiểm giao thông đường bộ Việt Nam - có đặc điểm và ý nghĩa gì?"/>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345" y="2327314"/>
              <a:ext cx="3072767" cy="26647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060959" y="2154996"/>
            <a:ext cx="3794450" cy="3899566"/>
            <a:chOff x="4060959" y="2154996"/>
            <a:chExt cx="3794450" cy="3899566"/>
          </a:xfrm>
        </p:grpSpPr>
        <p:sp>
          <p:nvSpPr>
            <p:cNvPr id="5" name="TextBox 4"/>
            <p:cNvSpPr txBox="1"/>
            <p:nvPr/>
          </p:nvSpPr>
          <p:spPr>
            <a:xfrm>
              <a:off x="4060959" y="5100455"/>
              <a:ext cx="3794450"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Hình</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tròn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nền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xanh</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có</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hình</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vẽ</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màu</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trắng</a:t>
              </a:r>
              <a:r>
                <a:rPr lang="en-US" sz="2800" dirty="0">
                  <a:solidFill>
                    <a:srgbClr val="170BB5"/>
                  </a:solidFill>
                  <a:latin typeface="Times New Roman" panose="02020603050405020304" pitchFamily="18" charset="0"/>
                  <a:cs typeface="Times New Roman" panose="02020603050405020304" pitchFamily="18" charset="0"/>
                </a:rPr>
                <a:t>.</a:t>
              </a:r>
            </a:p>
          </p:txBody>
        </p:sp>
        <p:pic>
          <p:nvPicPr>
            <p:cNvPr id="3078" name="Picture 6" descr="Biển báo tròn giá tốt, chất lượng đảm bảo- Công ty TNHH Gia Hù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5449" y="2154996"/>
              <a:ext cx="3227322" cy="268559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utoShape 19">
            <a:extLst>
              <a:ext uri="{FF2B5EF4-FFF2-40B4-BE49-F238E27FC236}">
                <a16:creationId xmlns:a16="http://schemas.microsoft.com/office/drawing/2014/main" id="{2C7F9829-05F7-ED42-8961-C12560102F14}"/>
              </a:ext>
            </a:extLst>
          </p:cNvPr>
          <p:cNvSpPr>
            <a:spLocks noChangeArrowheads="1"/>
          </p:cNvSpPr>
          <p:nvPr/>
        </p:nvSpPr>
        <p:spPr bwMode="auto">
          <a:xfrm>
            <a:off x="10062147" y="693683"/>
            <a:ext cx="1185334" cy="945055"/>
          </a:xfrm>
          <a:prstGeom prst="octagon">
            <a:avLst>
              <a:gd name="adj" fmla="val 29287"/>
            </a:avLst>
          </a:prstGeom>
          <a:noFill/>
          <a:ln w="57150" cmpd="thinThick">
            <a:solidFill>
              <a:srgbClr val="800000"/>
            </a:solidFill>
            <a:miter lim="800000"/>
            <a:headEnd/>
            <a:tailEnd/>
          </a:ln>
          <a:effectLst/>
        </p:spPr>
        <p:txBody>
          <a:bodyPr wrap="none" anchor="ctr"/>
          <a:lstStyle/>
          <a:p>
            <a:endParaRPr lang="en-US"/>
          </a:p>
        </p:txBody>
      </p:sp>
      <p:sp>
        <p:nvSpPr>
          <p:cNvPr id="14" name="WordArt 20">
            <a:extLst>
              <a:ext uri="{FF2B5EF4-FFF2-40B4-BE49-F238E27FC236}">
                <a16:creationId xmlns:a16="http://schemas.microsoft.com/office/drawing/2014/main" id="{88D40D88-AAC4-5C44-B9C0-8ED9C81A5A9A}"/>
              </a:ext>
            </a:extLst>
          </p:cNvPr>
          <p:cNvSpPr>
            <a:spLocks noChangeArrowheads="1" noChangeShapeType="1" noTextEdit="1"/>
          </p:cNvSpPr>
          <p:nvPr/>
        </p:nvSpPr>
        <p:spPr bwMode="auto">
          <a:xfrm>
            <a:off x="10483253" y="882178"/>
            <a:ext cx="278902" cy="617921"/>
          </a:xfrm>
          <a:prstGeom prst="rect">
            <a:avLst/>
          </a:prstGeom>
        </p:spPr>
        <p:txBody>
          <a:bodyPr wrap="none" fromWordArt="1">
            <a:prstTxWarp prst="textPlain">
              <a:avLst>
                <a:gd name="adj" fmla="val 50000"/>
              </a:avLst>
            </a:prstTxWarp>
          </a:bodyPr>
          <a:lstStyle/>
          <a:p>
            <a:pPr algn="ctr"/>
            <a:r>
              <a:rPr lang="en-US" sz="3600" kern="10">
                <a:ln w="12700">
                  <a:solidFill>
                    <a:srgbClr val="800080"/>
                  </a:solidFill>
                  <a:round/>
                  <a:headEnd/>
                  <a:tailEnd/>
                </a:ln>
                <a:solidFill>
                  <a:srgbClr val="008000"/>
                </a:solidFill>
                <a:latin typeface="Arial Black"/>
              </a:rPr>
              <a:t>01</a:t>
            </a:r>
          </a:p>
        </p:txBody>
      </p:sp>
      <p:sp>
        <p:nvSpPr>
          <p:cNvPr id="15" name="WordArt 21">
            <a:extLst>
              <a:ext uri="{FF2B5EF4-FFF2-40B4-BE49-F238E27FC236}">
                <a16:creationId xmlns:a16="http://schemas.microsoft.com/office/drawing/2014/main" id="{17DC30FC-9A11-324D-B4E4-E89CA32B0E34}"/>
              </a:ext>
            </a:extLst>
          </p:cNvPr>
          <p:cNvSpPr>
            <a:spLocks noChangeArrowheads="1" noChangeShapeType="1" noTextEdit="1"/>
          </p:cNvSpPr>
          <p:nvPr/>
        </p:nvSpPr>
        <p:spPr bwMode="auto">
          <a:xfrm>
            <a:off x="10483253" y="882178"/>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03</a:t>
            </a:r>
          </a:p>
        </p:txBody>
      </p:sp>
      <p:sp>
        <p:nvSpPr>
          <p:cNvPr id="16" name="WordArt 22">
            <a:extLst>
              <a:ext uri="{FF2B5EF4-FFF2-40B4-BE49-F238E27FC236}">
                <a16:creationId xmlns:a16="http://schemas.microsoft.com/office/drawing/2014/main" id="{9F185765-BF6D-DB4D-8312-4F5576147F72}"/>
              </a:ext>
            </a:extLst>
          </p:cNvPr>
          <p:cNvSpPr>
            <a:spLocks noChangeArrowheads="1" noChangeShapeType="1" noTextEdit="1"/>
          </p:cNvSpPr>
          <p:nvPr/>
        </p:nvSpPr>
        <p:spPr bwMode="auto">
          <a:xfrm>
            <a:off x="10548293" y="882177"/>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05</a:t>
            </a:r>
          </a:p>
        </p:txBody>
      </p:sp>
      <p:sp>
        <p:nvSpPr>
          <p:cNvPr id="17" name="WordArt 23">
            <a:extLst>
              <a:ext uri="{FF2B5EF4-FFF2-40B4-BE49-F238E27FC236}">
                <a16:creationId xmlns:a16="http://schemas.microsoft.com/office/drawing/2014/main" id="{4F23AD6E-B45E-6240-BD18-99A117206E9E}"/>
              </a:ext>
            </a:extLst>
          </p:cNvPr>
          <p:cNvSpPr>
            <a:spLocks noChangeArrowheads="1" noChangeShapeType="1" noTextEdit="1"/>
          </p:cNvSpPr>
          <p:nvPr/>
        </p:nvSpPr>
        <p:spPr bwMode="auto">
          <a:xfrm>
            <a:off x="10515363" y="882177"/>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02</a:t>
            </a:r>
          </a:p>
        </p:txBody>
      </p:sp>
      <p:sp>
        <p:nvSpPr>
          <p:cNvPr id="18" name="WordArt 24">
            <a:extLst>
              <a:ext uri="{FF2B5EF4-FFF2-40B4-BE49-F238E27FC236}">
                <a16:creationId xmlns:a16="http://schemas.microsoft.com/office/drawing/2014/main" id="{65CA5B00-CB3B-ED4E-9D59-E8C5E29AD859}"/>
              </a:ext>
            </a:extLst>
          </p:cNvPr>
          <p:cNvSpPr>
            <a:spLocks noChangeArrowheads="1" noChangeShapeType="1" noTextEdit="1"/>
          </p:cNvSpPr>
          <p:nvPr/>
        </p:nvSpPr>
        <p:spPr bwMode="auto">
          <a:xfrm>
            <a:off x="10548081" y="882177"/>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04</a:t>
            </a:r>
          </a:p>
        </p:txBody>
      </p:sp>
      <p:sp>
        <p:nvSpPr>
          <p:cNvPr id="19" name="AutoShape 2">
            <a:extLst>
              <a:ext uri="{FF2B5EF4-FFF2-40B4-BE49-F238E27FC236}">
                <a16:creationId xmlns:a16="http://schemas.microsoft.com/office/drawing/2014/main" id="{3BF83A0F-F986-404F-AC1B-21C843042738}"/>
              </a:ext>
            </a:extLst>
          </p:cNvPr>
          <p:cNvSpPr>
            <a:spLocks noChangeArrowheads="1"/>
          </p:cNvSpPr>
          <p:nvPr/>
        </p:nvSpPr>
        <p:spPr bwMode="auto">
          <a:xfrm>
            <a:off x="9599833" y="46796"/>
            <a:ext cx="2300942" cy="2108200"/>
          </a:xfrm>
          <a:prstGeom prst="irregularSeal2">
            <a:avLst/>
          </a:prstGeom>
          <a:gradFill rotWithShape="1">
            <a:gsLst>
              <a:gs pos="0">
                <a:srgbClr val="FFFFFF"/>
              </a:gs>
              <a:gs pos="100000">
                <a:srgbClr val="FF0000"/>
              </a:gs>
            </a:gsLst>
            <a:path path="shape">
              <a:fillToRect l="50000" t="50000" r="50000" b="50000"/>
            </a:path>
          </a:gradFill>
          <a:ln w="38100" cmpd="dbl">
            <a:noFill/>
            <a:miter lim="800000"/>
            <a:headEnd/>
            <a:tailEnd/>
          </a:ln>
          <a:effectLst/>
        </p:spPr>
        <p:txBody>
          <a:bodyPr wrap="none" anchor="ctr"/>
          <a:lstStyle/>
          <a:p>
            <a:endParaRPr lang="en-US"/>
          </a:p>
        </p:txBody>
      </p:sp>
      <p:sp>
        <p:nvSpPr>
          <p:cNvPr id="20" name="WordArt 25">
            <a:extLst>
              <a:ext uri="{FF2B5EF4-FFF2-40B4-BE49-F238E27FC236}">
                <a16:creationId xmlns:a16="http://schemas.microsoft.com/office/drawing/2014/main" id="{3D1256DA-D3D2-D54D-8ECD-B64944297C5D}"/>
              </a:ext>
            </a:extLst>
          </p:cNvPr>
          <p:cNvSpPr>
            <a:spLocks noChangeArrowheads="1" noChangeShapeType="1" noTextEdit="1"/>
          </p:cNvSpPr>
          <p:nvPr/>
        </p:nvSpPr>
        <p:spPr bwMode="auto">
          <a:xfrm>
            <a:off x="10131873" y="701065"/>
            <a:ext cx="1115608" cy="799662"/>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3300"/>
                  </a:solidFill>
                  <a:round/>
                  <a:headEnd/>
                  <a:tailEnd/>
                </a:ln>
                <a:solidFill>
                  <a:srgbClr val="9900FF"/>
                </a:solidFill>
                <a:latin typeface="UTM Isadora"/>
              </a:rPr>
              <a:t>Hết</a:t>
            </a:r>
            <a:r>
              <a:rPr lang="en-US" sz="3600" b="1" kern="10" dirty="0">
                <a:ln w="9525">
                  <a:solidFill>
                    <a:srgbClr val="003300"/>
                  </a:solidFill>
                  <a:round/>
                  <a:headEnd/>
                  <a:tailEnd/>
                </a:ln>
                <a:solidFill>
                  <a:srgbClr val="9900FF"/>
                </a:solidFill>
                <a:latin typeface="UTM Isadora"/>
              </a:rPr>
              <a:t> </a:t>
            </a:r>
            <a:r>
              <a:rPr lang="en-US" sz="3600" b="1" kern="10" dirty="0" err="1">
                <a:ln w="9525">
                  <a:solidFill>
                    <a:srgbClr val="003300"/>
                  </a:solidFill>
                  <a:round/>
                  <a:headEnd/>
                  <a:tailEnd/>
                </a:ln>
                <a:solidFill>
                  <a:srgbClr val="9900FF"/>
                </a:solidFill>
                <a:latin typeface="UTM Isadora"/>
              </a:rPr>
              <a:t>giờ</a:t>
            </a:r>
            <a:endParaRPr lang="en-US" sz="3600" b="1" kern="10" dirty="0">
              <a:ln w="9525">
                <a:solidFill>
                  <a:srgbClr val="003300"/>
                </a:solidFill>
                <a:round/>
                <a:headEnd/>
                <a:tailEnd/>
              </a:ln>
              <a:solidFill>
                <a:srgbClr val="9900FF"/>
              </a:solidFill>
              <a:latin typeface="UTM Isadora"/>
            </a:endParaRPr>
          </a:p>
        </p:txBody>
      </p:sp>
    </p:spTree>
    <p:extLst>
      <p:ext uri="{BB962C8B-B14F-4D97-AF65-F5344CB8AC3E}">
        <p14:creationId xmlns:p14="http://schemas.microsoft.com/office/powerpoint/2010/main" val="65995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out)">
                                      <p:cBhvr>
                                        <p:cTn id="27" dur="500"/>
                                        <p:tgtEl>
                                          <p:spTgt spid="13"/>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1000"/>
                                        <p:tgtEl>
                                          <p:spTgt spid="14"/>
                                        </p:tgtEl>
                                      </p:cBhvr>
                                    </p:animEffect>
                                  </p:childTnLst>
                                  <p:subTnLst>
                                    <p:set>
                                      <p:cBhvr override="childStyle">
                                        <p:cTn dur="1" fill="hold" display="0" masterRel="sameClick" afterEffect="1">
                                          <p:stCondLst>
                                            <p:cond evt="end" delay="0">
                                              <p:tn val="29"/>
                                            </p:cond>
                                          </p:stCondLst>
                                        </p:cTn>
                                        <p:tgtEl>
                                          <p:spTgt spid="14"/>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1000"/>
                                        <p:tgtEl>
                                          <p:spTgt spid="17"/>
                                        </p:tgtEl>
                                      </p:cBhvr>
                                    </p:animEffect>
                                  </p:childTnLst>
                                  <p:subTnLst>
                                    <p:set>
                                      <p:cBhvr override="childStyle">
                                        <p:cTn dur="1" fill="hold" display="0" masterRel="sameClick" afterEffect="1">
                                          <p:stCondLst>
                                            <p:cond evt="end" delay="0">
                                              <p:tn val="33"/>
                                            </p:cond>
                                          </p:stCondLst>
                                        </p:cTn>
                                        <p:tgtEl>
                                          <p:spTgt spid="17"/>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par>
                          <p:cTn id="36" fill="hold">
                            <p:stCondLst>
                              <p:cond delay="250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1000"/>
                                        <p:tgtEl>
                                          <p:spTgt spid="15"/>
                                        </p:tgtEl>
                                      </p:cBhvr>
                                    </p:animEffect>
                                  </p:childTnLst>
                                  <p:subTnLst>
                                    <p:set>
                                      <p:cBhvr override="childStyle">
                                        <p:cTn dur="1" fill="hold" display="0" masterRel="sameClick" afterEffect="1">
                                          <p:stCondLst>
                                            <p:cond evt="end" delay="0">
                                              <p:tn val="37"/>
                                            </p:cond>
                                          </p:stCondLst>
                                        </p:cTn>
                                        <p:tgtEl>
                                          <p:spTgt spid="15"/>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par>
                          <p:cTn id="40" fill="hold">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1000"/>
                                        <p:tgtEl>
                                          <p:spTgt spid="18"/>
                                        </p:tgtEl>
                                      </p:cBhvr>
                                    </p:animEffect>
                                  </p:childTnLst>
                                  <p:subTnLst>
                                    <p:set>
                                      <p:cBhvr override="childStyle">
                                        <p:cTn dur="1" fill="hold" display="0" masterRel="sameClick" afterEffect="1">
                                          <p:stCondLst>
                                            <p:cond evt="end" delay="0">
                                              <p:tn val="41"/>
                                            </p:cond>
                                          </p:stCondLst>
                                        </p:cTn>
                                        <p:tgtEl>
                                          <p:spTgt spid="18"/>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par>
                          <p:cTn id="44" fill="hold">
                            <p:stCondLst>
                              <p:cond delay="4500"/>
                            </p:stCondLst>
                            <p:childTnLst>
                              <p:par>
                                <p:cTn id="45" presetID="9"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1000"/>
                                        <p:tgtEl>
                                          <p:spTgt spid="16"/>
                                        </p:tgtEl>
                                      </p:cBhvr>
                                    </p:animEffect>
                                  </p:childTnLst>
                                  <p:subTnLst>
                                    <p:set>
                                      <p:cBhvr override="childStyle">
                                        <p:cTn dur="1" fill="hold" display="0" masterRel="sameClick" afterEffect="1">
                                          <p:stCondLst>
                                            <p:cond evt="end" delay="0">
                                              <p:tn val="45"/>
                                            </p:cond>
                                          </p:stCondLst>
                                        </p:cTn>
                                        <p:tgtEl>
                                          <p:spTgt spid="16"/>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ox(out)">
                                      <p:cBhvr>
                                        <p:cTn id="51" dur="500"/>
                                        <p:tgtEl>
                                          <p:spTgt spid="20"/>
                                        </p:tgtEl>
                                      </p:cBhvr>
                                    </p:animEffect>
                                  </p:childTnLst>
                                </p:cTn>
                              </p:par>
                              <p:par>
                                <p:cTn id="52" presetID="4" presetClass="entr" presetSubtype="32"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out)">
                                      <p:cBhvr>
                                        <p:cTn id="54" dur="500"/>
                                        <p:tgtEl>
                                          <p:spTgt spid="19"/>
                                        </p:tgtEl>
                                      </p:cBhvr>
                                    </p:animEffect>
                                  </p:childTnLst>
                                  <p:subTnLst>
                                    <p:audio>
                                      <p:cMediaNode>
                                        <p:cTn display="0" masterRel="sameClick">
                                          <p:stCondLst>
                                            <p:cond evt="begin" delay="0">
                                              <p:tn val="52"/>
                                            </p:cond>
                                          </p:stCondLst>
                                          <p:endCondLst>
                                            <p:cond evt="onStopAudio" delay="0">
                                              <p:tgtEl>
                                                <p:sldTgt/>
                                              </p:tgtEl>
                                            </p:cond>
                                          </p:endCondLst>
                                        </p:cTn>
                                        <p:tgtEl>
                                          <p:sndTgt r:embed="rId3" name="explode.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35" presetClass="path" presetSubtype="0" accel="50000" decel="50000" fill="hold" nodeType="withEffect">
                                  <p:stCondLst>
                                    <p:cond delay="0"/>
                                  </p:stCondLst>
                                  <p:childTnLst>
                                    <p:animMotion origin="layout" path="M 8.33333E-7 -3.7037E-6 L -0.3375 -0.03842 " pathEditMode="relative" rAng="0" ptsTypes="AA">
                                      <p:cBhvr>
                                        <p:cTn id="64" dur="2000" fill="hold"/>
                                        <p:tgtEl>
                                          <p:spTgt spid="9"/>
                                        </p:tgtEl>
                                        <p:attrNameLst>
                                          <p:attrName>ppt_x</p:attrName>
                                          <p:attrName>ppt_y</p:attrName>
                                        </p:attrNameLst>
                                      </p:cBhvr>
                                      <p:rCtr x="-16875" y="-1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350898" cy="523220"/>
          </a:xfrm>
          <a:prstGeom prst="rect">
            <a:avLst/>
          </a:prstGeom>
          <a:noFill/>
        </p:spPr>
        <p:txBody>
          <a:bodyPr wrap="square" rtlCol="0">
            <a:spAutoFit/>
          </a:bodyPr>
          <a:lstStyle/>
          <a:p>
            <a:r>
              <a:rPr lang="en-US" sz="2800" dirty="0" err="1">
                <a:solidFill>
                  <a:srgbClr val="170BB5"/>
                </a:solidFill>
                <a:latin typeface="Times New Roman" panose="02020603050405020304" pitchFamily="18" charset="0"/>
                <a:cs typeface="Times New Roman" panose="02020603050405020304" pitchFamily="18" charset="0"/>
              </a:rPr>
              <a:t>Đặc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điểm</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của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biển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báo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cấm</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là</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gì</a:t>
            </a:r>
            <a:r>
              <a:rPr lang="en-US" sz="2800" dirty="0">
                <a:solidFill>
                  <a:srgbClr val="170BB5"/>
                </a:solidFill>
                <a:latin typeface="Times New Roman" panose="02020603050405020304" pitchFamily="18" charset="0"/>
                <a:cs typeface="Times New Roman" panose="02020603050405020304" pitchFamily="18" charset="0"/>
              </a:rPr>
              <a:t>?</a:t>
            </a:r>
          </a:p>
        </p:txBody>
      </p:sp>
      <p:grpSp>
        <p:nvGrpSpPr>
          <p:cNvPr id="9" name="Group 8"/>
          <p:cNvGrpSpPr/>
          <p:nvPr/>
        </p:nvGrpSpPr>
        <p:grpSpPr>
          <a:xfrm>
            <a:off x="8350898" y="2188966"/>
            <a:ext cx="3794450" cy="4509511"/>
            <a:chOff x="8397550" y="2188966"/>
            <a:chExt cx="3794450" cy="4509511"/>
          </a:xfrm>
        </p:grpSpPr>
        <p:sp>
          <p:nvSpPr>
            <p:cNvPr id="8" name="TextBox 7"/>
            <p:cNvSpPr txBox="1"/>
            <p:nvPr/>
          </p:nvSpPr>
          <p:spPr>
            <a:xfrm>
              <a:off x="8397550" y="4882595"/>
              <a:ext cx="3794450" cy="1815882"/>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Có</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dạng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hình</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tròn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nền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trắng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bên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trong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có</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hình</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vẽ</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màu</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đen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và</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có</a:t>
              </a:r>
              <a:r>
                <a:rPr lang="en-US" sz="2800" dirty="0">
                  <a:solidFill>
                    <a:srgbClr val="170BB5"/>
                  </a:solidFill>
                  <a:latin typeface="Times New Roman" panose="02020603050405020304" pitchFamily="18" charset="0"/>
                  <a:cs typeface="Times New Roman" panose="02020603050405020304" pitchFamily="18" charset="0"/>
                </a:rPr>
                <a:t> ý </a:t>
              </a:r>
              <a:r>
                <a:rPr lang="en-US" sz="2800" dirty="0" err="1">
                  <a:solidFill>
                    <a:srgbClr val="170BB5"/>
                  </a:solidFill>
                  <a:latin typeface="Times New Roman" panose="02020603050405020304" pitchFamily="18" charset="0"/>
                  <a:cs typeface="Times New Roman" panose="02020603050405020304" pitchFamily="18" charset="0"/>
                </a:rPr>
                <a:t>nghĩa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là</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cấm</a:t>
              </a:r>
              <a:r>
                <a:rPr lang="en-US" sz="2800" dirty="0">
                  <a:solidFill>
                    <a:srgbClr val="170BB5"/>
                  </a:solidFill>
                  <a:latin typeface="Times New Roman" panose="02020603050405020304" pitchFamily="18" charset="0"/>
                  <a:cs typeface="Times New Roman" panose="02020603050405020304" pitchFamily="18" charset="0"/>
                </a:rPr>
                <a:t>.</a:t>
              </a:r>
            </a:p>
          </p:txBody>
        </p:sp>
        <p:pic>
          <p:nvPicPr>
            <p:cNvPr id="2050" name="Picture 2" descr="Quy chuẩn mới, 40 loại biển báo cấm, tài xế cần nhớ để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6584" y="2188966"/>
              <a:ext cx="2502241" cy="25022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282031" y="2189943"/>
            <a:ext cx="3043235" cy="4064942"/>
            <a:chOff x="328683" y="2189943"/>
            <a:chExt cx="3043235" cy="4064942"/>
          </a:xfrm>
        </p:grpSpPr>
        <p:sp>
          <p:nvSpPr>
            <p:cNvPr id="4" name="TextBox 3"/>
            <p:cNvSpPr txBox="1"/>
            <p:nvPr/>
          </p:nvSpPr>
          <p:spPr>
            <a:xfrm>
              <a:off x="328683" y="4869890"/>
              <a:ext cx="3043235" cy="1384995"/>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Hình</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tròn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nền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xanh</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hình</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vẽ</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màu</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trắng</a:t>
              </a:r>
              <a:r>
                <a:rPr lang="en-US" sz="2800" dirty="0">
                  <a:solidFill>
                    <a:srgbClr val="170BB5"/>
                  </a:solidFill>
                  <a:latin typeface="Times New Roman" panose="02020603050405020304" pitchFamily="18" charset="0"/>
                  <a:cs typeface="Times New Roman" panose="02020603050405020304" pitchFamily="18" charset="0"/>
                </a:rPr>
                <a:t>.</a:t>
              </a:r>
            </a:p>
          </p:txBody>
        </p:sp>
        <p:pic>
          <p:nvPicPr>
            <p:cNvPr id="2052" name="Picture 4" descr="Biển báo các xe chỉ được đi thẳng và rẽ phải R301f - Ý nghĩa của biển bá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668" y="2189943"/>
              <a:ext cx="2501264" cy="25012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170584" y="2328320"/>
            <a:ext cx="3794450" cy="4416810"/>
            <a:chOff x="4217236" y="2328320"/>
            <a:chExt cx="3794450" cy="4416810"/>
          </a:xfrm>
        </p:grpSpPr>
        <p:sp>
          <p:nvSpPr>
            <p:cNvPr id="5" name="TextBox 4"/>
            <p:cNvSpPr txBox="1"/>
            <p:nvPr/>
          </p:nvSpPr>
          <p:spPr>
            <a:xfrm>
              <a:off x="4217236" y="4929248"/>
              <a:ext cx="3794450" cy="1815882"/>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Có</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dạng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hình</a:t>
              </a:r>
              <a:r>
                <a:rPr lang="en-US" sz="2800" dirty="0">
                  <a:solidFill>
                    <a:srgbClr val="170BB5"/>
                  </a:solidFill>
                  <a:latin typeface="Times New Roman" panose="02020603050405020304" pitchFamily="18" charset="0"/>
                  <a:cs typeface="Times New Roman" panose="02020603050405020304" pitchFamily="18" charset="0"/>
                </a:rPr>
                <a:t> tam </a:t>
              </a:r>
              <a:r>
                <a:rPr lang="en-US" sz="2800" dirty="0" err="1">
                  <a:solidFill>
                    <a:srgbClr val="170BB5"/>
                  </a:solidFill>
                  <a:latin typeface="Times New Roman" panose="02020603050405020304" pitchFamily="18" charset="0"/>
                  <a:cs typeface="Times New Roman" panose="02020603050405020304" pitchFamily="18" charset="0"/>
                </a:rPr>
                <a:t>giác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nền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trắng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bên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trong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có</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hình</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vẽ</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màu</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đen</a:t>
              </a:r>
              <a:r>
                <a:rPr lang="en-US" sz="2800" dirty="0">
                  <a:solidFill>
                    <a:srgbClr val="170BB5"/>
                  </a:solidFill>
                  <a:latin typeface="Times New Roman" panose="02020603050405020304" pitchFamily="18" charset="0"/>
                  <a:cs typeface="Times New Roman" panose="02020603050405020304" pitchFamily="18" charset="0"/>
                </a:rPr>
                <a:t>.</a:t>
              </a:r>
            </a:p>
          </p:txBody>
        </p:sp>
        <p:pic>
          <p:nvPicPr>
            <p:cNvPr id="2054" name="Picture 6" descr="Hệ Thống Biển Báo Giao Thông Đường Bộ - Bảo Hộ XANH"/>
            <p:cNvPicPr>
              <a:picLocks noChangeAspect="1" noChangeArrowheads="1"/>
            </p:cNvPicPr>
            <p:nvPr/>
          </p:nvPicPr>
          <p:blipFill rotWithShape="1">
            <a:blip r:embed="rId6">
              <a:extLst>
                <a:ext uri="{28A0092B-C50C-407E-A947-70E740481C1C}">
                  <a14:useLocalDpi xmlns:a14="http://schemas.microsoft.com/office/drawing/2010/main" val="0"/>
                </a:ext>
              </a:extLst>
            </a:blip>
            <a:srcRect l="32657" r="33214" b="54034"/>
            <a:stretch/>
          </p:blipFill>
          <p:spPr bwMode="auto">
            <a:xfrm>
              <a:off x="4366066" y="2328320"/>
              <a:ext cx="2827836" cy="244081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utoShape 19">
            <a:extLst>
              <a:ext uri="{FF2B5EF4-FFF2-40B4-BE49-F238E27FC236}">
                <a16:creationId xmlns:a16="http://schemas.microsoft.com/office/drawing/2014/main" id="{2C7F9829-05F7-ED42-8961-C12560102F14}"/>
              </a:ext>
            </a:extLst>
          </p:cNvPr>
          <p:cNvSpPr>
            <a:spLocks noChangeArrowheads="1"/>
          </p:cNvSpPr>
          <p:nvPr/>
        </p:nvSpPr>
        <p:spPr bwMode="auto">
          <a:xfrm>
            <a:off x="10063529" y="631960"/>
            <a:ext cx="1185334" cy="945055"/>
          </a:xfrm>
          <a:prstGeom prst="octagon">
            <a:avLst>
              <a:gd name="adj" fmla="val 29287"/>
            </a:avLst>
          </a:prstGeom>
          <a:noFill/>
          <a:ln w="57150" cmpd="thinThick">
            <a:solidFill>
              <a:srgbClr val="800000"/>
            </a:solidFill>
            <a:miter lim="800000"/>
            <a:headEnd/>
            <a:tailEnd/>
          </a:ln>
          <a:effectLst/>
        </p:spPr>
        <p:txBody>
          <a:bodyPr wrap="none" anchor="ctr"/>
          <a:lstStyle/>
          <a:p>
            <a:endParaRPr lang="en-US"/>
          </a:p>
        </p:txBody>
      </p:sp>
      <p:sp>
        <p:nvSpPr>
          <p:cNvPr id="14" name="WordArt 20">
            <a:extLst>
              <a:ext uri="{FF2B5EF4-FFF2-40B4-BE49-F238E27FC236}">
                <a16:creationId xmlns:a16="http://schemas.microsoft.com/office/drawing/2014/main" id="{88D40D88-AAC4-5C44-B9C0-8ED9C81A5A9A}"/>
              </a:ext>
            </a:extLst>
          </p:cNvPr>
          <p:cNvSpPr>
            <a:spLocks noChangeArrowheads="1" noChangeShapeType="1" noTextEdit="1"/>
          </p:cNvSpPr>
          <p:nvPr/>
        </p:nvSpPr>
        <p:spPr bwMode="auto">
          <a:xfrm>
            <a:off x="10484635" y="820455"/>
            <a:ext cx="278902" cy="617921"/>
          </a:xfrm>
          <a:prstGeom prst="rect">
            <a:avLst/>
          </a:prstGeom>
        </p:spPr>
        <p:txBody>
          <a:bodyPr wrap="none" fromWordArt="1">
            <a:prstTxWarp prst="textPlain">
              <a:avLst>
                <a:gd name="adj" fmla="val 50000"/>
              </a:avLst>
            </a:prstTxWarp>
          </a:bodyPr>
          <a:lstStyle/>
          <a:p>
            <a:pPr algn="ctr"/>
            <a:r>
              <a:rPr lang="en-US" sz="3600" kern="10">
                <a:ln w="12700">
                  <a:solidFill>
                    <a:srgbClr val="800080"/>
                  </a:solidFill>
                  <a:round/>
                  <a:headEnd/>
                  <a:tailEnd/>
                </a:ln>
                <a:solidFill>
                  <a:srgbClr val="008000"/>
                </a:solidFill>
                <a:latin typeface="Arial Black"/>
              </a:rPr>
              <a:t>01</a:t>
            </a:r>
          </a:p>
        </p:txBody>
      </p:sp>
      <p:sp>
        <p:nvSpPr>
          <p:cNvPr id="15" name="WordArt 21">
            <a:extLst>
              <a:ext uri="{FF2B5EF4-FFF2-40B4-BE49-F238E27FC236}">
                <a16:creationId xmlns:a16="http://schemas.microsoft.com/office/drawing/2014/main" id="{17DC30FC-9A11-324D-B4E4-E89CA32B0E34}"/>
              </a:ext>
            </a:extLst>
          </p:cNvPr>
          <p:cNvSpPr>
            <a:spLocks noChangeArrowheads="1" noChangeShapeType="1" noTextEdit="1"/>
          </p:cNvSpPr>
          <p:nvPr/>
        </p:nvSpPr>
        <p:spPr bwMode="auto">
          <a:xfrm>
            <a:off x="10484635" y="820455"/>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03</a:t>
            </a:r>
          </a:p>
        </p:txBody>
      </p:sp>
      <p:sp>
        <p:nvSpPr>
          <p:cNvPr id="16" name="WordArt 22">
            <a:extLst>
              <a:ext uri="{FF2B5EF4-FFF2-40B4-BE49-F238E27FC236}">
                <a16:creationId xmlns:a16="http://schemas.microsoft.com/office/drawing/2014/main" id="{9F185765-BF6D-DB4D-8312-4F5576147F72}"/>
              </a:ext>
            </a:extLst>
          </p:cNvPr>
          <p:cNvSpPr>
            <a:spLocks noChangeArrowheads="1" noChangeShapeType="1" noTextEdit="1"/>
          </p:cNvSpPr>
          <p:nvPr/>
        </p:nvSpPr>
        <p:spPr bwMode="auto">
          <a:xfrm>
            <a:off x="10549675" y="820454"/>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05</a:t>
            </a:r>
          </a:p>
        </p:txBody>
      </p:sp>
      <p:sp>
        <p:nvSpPr>
          <p:cNvPr id="17" name="WordArt 23">
            <a:extLst>
              <a:ext uri="{FF2B5EF4-FFF2-40B4-BE49-F238E27FC236}">
                <a16:creationId xmlns:a16="http://schemas.microsoft.com/office/drawing/2014/main" id="{4F23AD6E-B45E-6240-BD18-99A117206E9E}"/>
              </a:ext>
            </a:extLst>
          </p:cNvPr>
          <p:cNvSpPr>
            <a:spLocks noChangeArrowheads="1" noChangeShapeType="1" noTextEdit="1"/>
          </p:cNvSpPr>
          <p:nvPr/>
        </p:nvSpPr>
        <p:spPr bwMode="auto">
          <a:xfrm>
            <a:off x="10516745" y="820454"/>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02</a:t>
            </a:r>
          </a:p>
        </p:txBody>
      </p:sp>
      <p:sp>
        <p:nvSpPr>
          <p:cNvPr id="18" name="WordArt 24">
            <a:extLst>
              <a:ext uri="{FF2B5EF4-FFF2-40B4-BE49-F238E27FC236}">
                <a16:creationId xmlns:a16="http://schemas.microsoft.com/office/drawing/2014/main" id="{65CA5B00-CB3B-ED4E-9D59-E8C5E29AD859}"/>
              </a:ext>
            </a:extLst>
          </p:cNvPr>
          <p:cNvSpPr>
            <a:spLocks noChangeArrowheads="1" noChangeShapeType="1" noTextEdit="1"/>
          </p:cNvSpPr>
          <p:nvPr/>
        </p:nvSpPr>
        <p:spPr bwMode="auto">
          <a:xfrm>
            <a:off x="10549463" y="820454"/>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04</a:t>
            </a:r>
          </a:p>
        </p:txBody>
      </p:sp>
      <p:sp>
        <p:nvSpPr>
          <p:cNvPr id="19" name="AutoShape 2">
            <a:extLst>
              <a:ext uri="{FF2B5EF4-FFF2-40B4-BE49-F238E27FC236}">
                <a16:creationId xmlns:a16="http://schemas.microsoft.com/office/drawing/2014/main" id="{3BF83A0F-F986-404F-AC1B-21C843042738}"/>
              </a:ext>
            </a:extLst>
          </p:cNvPr>
          <p:cNvSpPr>
            <a:spLocks noChangeArrowheads="1"/>
          </p:cNvSpPr>
          <p:nvPr/>
        </p:nvSpPr>
        <p:spPr bwMode="auto">
          <a:xfrm>
            <a:off x="9601215" y="-14927"/>
            <a:ext cx="2300942" cy="2108200"/>
          </a:xfrm>
          <a:prstGeom prst="irregularSeal2">
            <a:avLst/>
          </a:prstGeom>
          <a:gradFill rotWithShape="1">
            <a:gsLst>
              <a:gs pos="0">
                <a:srgbClr val="FFFFFF"/>
              </a:gs>
              <a:gs pos="100000">
                <a:srgbClr val="FF0000"/>
              </a:gs>
            </a:gsLst>
            <a:path path="shape">
              <a:fillToRect l="50000" t="50000" r="50000" b="50000"/>
            </a:path>
          </a:gradFill>
          <a:ln w="38100" cmpd="dbl">
            <a:noFill/>
            <a:miter lim="800000"/>
            <a:headEnd/>
            <a:tailEnd/>
          </a:ln>
          <a:effectLst/>
        </p:spPr>
        <p:txBody>
          <a:bodyPr wrap="none" anchor="ctr"/>
          <a:lstStyle/>
          <a:p>
            <a:endParaRPr lang="en-US"/>
          </a:p>
        </p:txBody>
      </p:sp>
      <p:sp>
        <p:nvSpPr>
          <p:cNvPr id="20" name="WordArt 25">
            <a:extLst>
              <a:ext uri="{FF2B5EF4-FFF2-40B4-BE49-F238E27FC236}">
                <a16:creationId xmlns:a16="http://schemas.microsoft.com/office/drawing/2014/main" id="{3D1256DA-D3D2-D54D-8ECD-B64944297C5D}"/>
              </a:ext>
            </a:extLst>
          </p:cNvPr>
          <p:cNvSpPr>
            <a:spLocks noChangeArrowheads="1" noChangeShapeType="1" noTextEdit="1"/>
          </p:cNvSpPr>
          <p:nvPr/>
        </p:nvSpPr>
        <p:spPr bwMode="auto">
          <a:xfrm>
            <a:off x="10133255" y="639342"/>
            <a:ext cx="1115608" cy="799662"/>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3300"/>
                  </a:solidFill>
                  <a:round/>
                  <a:headEnd/>
                  <a:tailEnd/>
                </a:ln>
                <a:solidFill>
                  <a:srgbClr val="9900FF"/>
                </a:solidFill>
                <a:latin typeface="UTM Isadora"/>
              </a:rPr>
              <a:t>Hết</a:t>
            </a:r>
            <a:r>
              <a:rPr lang="en-US" sz="3600" b="1" kern="10" dirty="0">
                <a:ln w="9525">
                  <a:solidFill>
                    <a:srgbClr val="003300"/>
                  </a:solidFill>
                  <a:round/>
                  <a:headEnd/>
                  <a:tailEnd/>
                </a:ln>
                <a:solidFill>
                  <a:srgbClr val="9900FF"/>
                </a:solidFill>
                <a:latin typeface="UTM Isadora"/>
              </a:rPr>
              <a:t> </a:t>
            </a:r>
            <a:r>
              <a:rPr lang="en-US" sz="3600" b="1" kern="10" dirty="0" err="1">
                <a:ln w="9525">
                  <a:solidFill>
                    <a:srgbClr val="003300"/>
                  </a:solidFill>
                  <a:round/>
                  <a:headEnd/>
                  <a:tailEnd/>
                </a:ln>
                <a:solidFill>
                  <a:srgbClr val="9900FF"/>
                </a:solidFill>
                <a:latin typeface="UTM Isadora"/>
              </a:rPr>
              <a:t>giờ</a:t>
            </a:r>
            <a:endParaRPr lang="en-US" sz="3600" b="1" kern="10" dirty="0">
              <a:ln w="9525">
                <a:solidFill>
                  <a:srgbClr val="003300"/>
                </a:solidFill>
                <a:round/>
                <a:headEnd/>
                <a:tailEnd/>
              </a:ln>
              <a:solidFill>
                <a:srgbClr val="9900FF"/>
              </a:solidFill>
              <a:latin typeface="UTM Isadora"/>
            </a:endParaRPr>
          </a:p>
        </p:txBody>
      </p:sp>
    </p:spTree>
    <p:extLst>
      <p:ext uri="{BB962C8B-B14F-4D97-AF65-F5344CB8AC3E}">
        <p14:creationId xmlns:p14="http://schemas.microsoft.com/office/powerpoint/2010/main" val="34853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out)">
                                      <p:cBhvr>
                                        <p:cTn id="27" dur="500"/>
                                        <p:tgtEl>
                                          <p:spTgt spid="13"/>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1000"/>
                                        <p:tgtEl>
                                          <p:spTgt spid="14"/>
                                        </p:tgtEl>
                                      </p:cBhvr>
                                    </p:animEffect>
                                  </p:childTnLst>
                                  <p:subTnLst>
                                    <p:set>
                                      <p:cBhvr override="childStyle">
                                        <p:cTn dur="1" fill="hold" display="0" masterRel="sameClick" afterEffect="1">
                                          <p:stCondLst>
                                            <p:cond evt="end" delay="0">
                                              <p:tn val="29"/>
                                            </p:cond>
                                          </p:stCondLst>
                                        </p:cTn>
                                        <p:tgtEl>
                                          <p:spTgt spid="14"/>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1000"/>
                                        <p:tgtEl>
                                          <p:spTgt spid="17"/>
                                        </p:tgtEl>
                                      </p:cBhvr>
                                    </p:animEffect>
                                  </p:childTnLst>
                                  <p:subTnLst>
                                    <p:set>
                                      <p:cBhvr override="childStyle">
                                        <p:cTn dur="1" fill="hold" display="0" masterRel="sameClick" afterEffect="1">
                                          <p:stCondLst>
                                            <p:cond evt="end" delay="0">
                                              <p:tn val="33"/>
                                            </p:cond>
                                          </p:stCondLst>
                                        </p:cTn>
                                        <p:tgtEl>
                                          <p:spTgt spid="17"/>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par>
                          <p:cTn id="36" fill="hold">
                            <p:stCondLst>
                              <p:cond delay="250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1000"/>
                                        <p:tgtEl>
                                          <p:spTgt spid="15"/>
                                        </p:tgtEl>
                                      </p:cBhvr>
                                    </p:animEffect>
                                  </p:childTnLst>
                                  <p:subTnLst>
                                    <p:set>
                                      <p:cBhvr override="childStyle">
                                        <p:cTn dur="1" fill="hold" display="0" masterRel="sameClick" afterEffect="1">
                                          <p:stCondLst>
                                            <p:cond evt="end" delay="0">
                                              <p:tn val="37"/>
                                            </p:cond>
                                          </p:stCondLst>
                                        </p:cTn>
                                        <p:tgtEl>
                                          <p:spTgt spid="15"/>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par>
                          <p:cTn id="40" fill="hold">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1000"/>
                                        <p:tgtEl>
                                          <p:spTgt spid="18"/>
                                        </p:tgtEl>
                                      </p:cBhvr>
                                    </p:animEffect>
                                  </p:childTnLst>
                                  <p:subTnLst>
                                    <p:set>
                                      <p:cBhvr override="childStyle">
                                        <p:cTn dur="1" fill="hold" display="0" masterRel="sameClick" afterEffect="1">
                                          <p:stCondLst>
                                            <p:cond evt="end" delay="0">
                                              <p:tn val="41"/>
                                            </p:cond>
                                          </p:stCondLst>
                                        </p:cTn>
                                        <p:tgtEl>
                                          <p:spTgt spid="18"/>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par>
                          <p:cTn id="44" fill="hold">
                            <p:stCondLst>
                              <p:cond delay="4500"/>
                            </p:stCondLst>
                            <p:childTnLst>
                              <p:par>
                                <p:cTn id="45" presetID="9"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1000"/>
                                        <p:tgtEl>
                                          <p:spTgt spid="16"/>
                                        </p:tgtEl>
                                      </p:cBhvr>
                                    </p:animEffect>
                                  </p:childTnLst>
                                  <p:subTnLst>
                                    <p:set>
                                      <p:cBhvr override="childStyle">
                                        <p:cTn dur="1" fill="hold" display="0" masterRel="sameClick" afterEffect="1">
                                          <p:stCondLst>
                                            <p:cond evt="end" delay="0">
                                              <p:tn val="45"/>
                                            </p:cond>
                                          </p:stCondLst>
                                        </p:cTn>
                                        <p:tgtEl>
                                          <p:spTgt spid="16"/>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ox(out)">
                                      <p:cBhvr>
                                        <p:cTn id="51" dur="500"/>
                                        <p:tgtEl>
                                          <p:spTgt spid="20"/>
                                        </p:tgtEl>
                                      </p:cBhvr>
                                    </p:animEffect>
                                  </p:childTnLst>
                                </p:cTn>
                              </p:par>
                              <p:par>
                                <p:cTn id="52" presetID="4" presetClass="entr" presetSubtype="32"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out)">
                                      <p:cBhvr>
                                        <p:cTn id="54" dur="500"/>
                                        <p:tgtEl>
                                          <p:spTgt spid="19"/>
                                        </p:tgtEl>
                                      </p:cBhvr>
                                    </p:animEffect>
                                  </p:childTnLst>
                                  <p:subTnLst>
                                    <p:audio>
                                      <p:cMediaNode>
                                        <p:cTn display="0" masterRel="sameClick">
                                          <p:stCondLst>
                                            <p:cond evt="begin" delay="0">
                                              <p:tn val="52"/>
                                            </p:cond>
                                          </p:stCondLst>
                                          <p:endCondLst>
                                            <p:cond evt="onStopAudio" delay="0">
                                              <p:tgtEl>
                                                <p:sldTgt/>
                                              </p:tgtEl>
                                            </p:cond>
                                          </p:endCondLst>
                                        </p:cTn>
                                        <p:tgtEl>
                                          <p:sndTgt r:embed="rId3" name="explode.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35" presetClass="path" presetSubtype="0" accel="50000" decel="50000" fill="hold" nodeType="withEffect">
                                  <p:stCondLst>
                                    <p:cond delay="0"/>
                                  </p:stCondLst>
                                  <p:childTnLst>
                                    <p:animMotion origin="layout" path="M -4.79167E-6 3.33333E-6 L -0.34661 -0.04792 " pathEditMode="relative" rAng="0" ptsTypes="AA">
                                      <p:cBhvr>
                                        <p:cTn id="64" dur="2000" fill="hold"/>
                                        <p:tgtEl>
                                          <p:spTgt spid="9"/>
                                        </p:tgtEl>
                                        <p:attrNameLst>
                                          <p:attrName>ppt_x</p:attrName>
                                          <p:attrName>ppt_y</p:attrName>
                                        </p:attrNameLst>
                                      </p:cBhvr>
                                      <p:rCtr x="-17331" y="-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350898" cy="954107"/>
          </a:xfrm>
          <a:prstGeom prst="rect">
            <a:avLst/>
          </a:prstGeom>
          <a:noFill/>
        </p:spPr>
        <p:txBody>
          <a:bodyPr wrap="square" rtlCol="0">
            <a:spAutoFit/>
          </a:bodyPr>
          <a:lstStyle/>
          <a:p>
            <a:r>
              <a:rPr lang="en-US" sz="2800" dirty="0" err="1">
                <a:solidFill>
                  <a:srgbClr val="170BB5"/>
                </a:solidFill>
                <a:latin typeface="Times New Roman" panose="02020603050405020304" pitchFamily="18" charset="0"/>
                <a:cs typeface="Times New Roman" panose="02020603050405020304" pitchFamily="18" charset="0"/>
              </a:rPr>
              <a:t>Phương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tiện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giao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thông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nào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sau</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đây</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được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ưu</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tiên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khi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tham</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gia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giao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thông</a:t>
            </a:r>
            <a:r>
              <a:rPr lang="en-US" sz="2800" dirty="0">
                <a:solidFill>
                  <a:srgbClr val="170BB5"/>
                </a:solidFill>
                <a:latin typeface="Times New Roman" panose="02020603050405020304" pitchFamily="18" charset="0"/>
                <a:cs typeface="Times New Roman" panose="02020603050405020304" pitchFamily="18" charset="0"/>
              </a:rPr>
              <a:t>?</a:t>
            </a:r>
          </a:p>
        </p:txBody>
      </p:sp>
      <p:grpSp>
        <p:nvGrpSpPr>
          <p:cNvPr id="2" name="Group 1"/>
          <p:cNvGrpSpPr/>
          <p:nvPr/>
        </p:nvGrpSpPr>
        <p:grpSpPr>
          <a:xfrm>
            <a:off x="301796" y="1519588"/>
            <a:ext cx="3897861" cy="3010193"/>
            <a:chOff x="301796" y="1519588"/>
            <a:chExt cx="3897861" cy="3010193"/>
          </a:xfrm>
        </p:grpSpPr>
        <p:sp>
          <p:nvSpPr>
            <p:cNvPr id="4" name="TextBox 3"/>
            <p:cNvSpPr txBox="1"/>
            <p:nvPr/>
          </p:nvSpPr>
          <p:spPr>
            <a:xfrm>
              <a:off x="523722" y="4006561"/>
              <a:ext cx="2581469"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Xe</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cứu</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hỏa</a:t>
              </a:r>
              <a:endParaRPr lang="en-US" sz="2800" dirty="0">
                <a:solidFill>
                  <a:srgbClr val="170BB5"/>
                </a:solidFill>
                <a:latin typeface="Times New Roman" panose="02020603050405020304" pitchFamily="18" charset="0"/>
                <a:cs typeface="Times New Roman" panose="02020603050405020304" pitchFamily="18" charset="0"/>
              </a:endParaRPr>
            </a:p>
          </p:txBody>
        </p:sp>
        <p:pic>
          <p:nvPicPr>
            <p:cNvPr id="1028" name="Picture 4" descr="Mua Đồ chơi mô hình xe cứu hỏa KAVY xe tải bơm chữa cháy, xe nâng chở người  trên cao chi tiết sắc sảo các khớp chuyển động, bền bỉ vô cùng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487" b="18939"/>
            <a:stretch/>
          </p:blipFill>
          <p:spPr bwMode="auto">
            <a:xfrm>
              <a:off x="301796" y="1519588"/>
              <a:ext cx="3897861" cy="22442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8025319" y="3716706"/>
            <a:ext cx="3970959" cy="2538179"/>
            <a:chOff x="8025319" y="3716706"/>
            <a:chExt cx="3970959" cy="2538179"/>
          </a:xfrm>
        </p:grpSpPr>
        <p:sp>
          <p:nvSpPr>
            <p:cNvPr id="8" name="TextBox 7"/>
            <p:cNvSpPr txBox="1"/>
            <p:nvPr/>
          </p:nvSpPr>
          <p:spPr>
            <a:xfrm>
              <a:off x="9165076" y="5731665"/>
              <a:ext cx="2595665"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Xe</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trở</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hàng</a:t>
              </a:r>
              <a:endParaRPr lang="en-US" sz="2800" dirty="0">
                <a:solidFill>
                  <a:srgbClr val="170BB5"/>
                </a:solidFill>
                <a:latin typeface="Times New Roman" panose="02020603050405020304" pitchFamily="18" charset="0"/>
                <a:cs typeface="Times New Roman" panose="02020603050405020304" pitchFamily="18" charset="0"/>
              </a:endParaRPr>
            </a:p>
          </p:txBody>
        </p:sp>
        <p:pic>
          <p:nvPicPr>
            <p:cNvPr id="1030" name="Picture 6" descr="THUÊ XE VẬN TẢI -lh: 08 33 33 88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5319" y="3716706"/>
              <a:ext cx="3970959" cy="19854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437906" y="3361887"/>
            <a:ext cx="4254697" cy="2631388"/>
            <a:chOff x="3437906" y="3361887"/>
            <a:chExt cx="4254697" cy="2631388"/>
          </a:xfrm>
        </p:grpSpPr>
        <p:sp>
          <p:nvSpPr>
            <p:cNvPr id="5" name="TextBox 4"/>
            <p:cNvSpPr txBox="1"/>
            <p:nvPr/>
          </p:nvSpPr>
          <p:spPr>
            <a:xfrm>
              <a:off x="3565775" y="5470055"/>
              <a:ext cx="3738465"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Xe</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đưa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đón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học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sinh</a:t>
              </a:r>
              <a:endParaRPr lang="en-US" sz="2800" dirty="0">
                <a:solidFill>
                  <a:srgbClr val="170BB5"/>
                </a:solidFill>
                <a:latin typeface="Times New Roman" panose="02020603050405020304" pitchFamily="18" charset="0"/>
                <a:cs typeface="Times New Roman" panose="02020603050405020304" pitchFamily="18" charset="0"/>
              </a:endParaRPr>
            </a:p>
          </p:txBody>
        </p:sp>
        <p:pic>
          <p:nvPicPr>
            <p:cNvPr id="1032" name="Picture 8" descr="Nội quy xe đưa, đón học sinh Capitole | Trường liên cấp Capito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34" t="8601" r="1511" b="14313"/>
            <a:stretch/>
          </p:blipFill>
          <p:spPr bwMode="auto">
            <a:xfrm>
              <a:off x="3437906" y="3361887"/>
              <a:ext cx="4254697" cy="193476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utoShape 19">
            <a:extLst>
              <a:ext uri="{FF2B5EF4-FFF2-40B4-BE49-F238E27FC236}">
                <a16:creationId xmlns:a16="http://schemas.microsoft.com/office/drawing/2014/main" id="{2C7F9829-05F7-ED42-8961-C12560102F14}"/>
              </a:ext>
            </a:extLst>
          </p:cNvPr>
          <p:cNvSpPr>
            <a:spLocks noChangeArrowheads="1"/>
          </p:cNvSpPr>
          <p:nvPr/>
        </p:nvSpPr>
        <p:spPr bwMode="auto">
          <a:xfrm>
            <a:off x="9721878" y="1186554"/>
            <a:ext cx="1185334" cy="945055"/>
          </a:xfrm>
          <a:prstGeom prst="octagon">
            <a:avLst>
              <a:gd name="adj" fmla="val 29287"/>
            </a:avLst>
          </a:prstGeom>
          <a:noFill/>
          <a:ln w="57150" cmpd="thinThick">
            <a:solidFill>
              <a:srgbClr val="800000"/>
            </a:solidFill>
            <a:miter lim="800000"/>
            <a:headEnd/>
            <a:tailEnd/>
          </a:ln>
          <a:effectLst/>
        </p:spPr>
        <p:txBody>
          <a:bodyPr wrap="none" anchor="ctr"/>
          <a:lstStyle/>
          <a:p>
            <a:endParaRPr lang="en-US"/>
          </a:p>
        </p:txBody>
      </p:sp>
      <p:sp>
        <p:nvSpPr>
          <p:cNvPr id="14" name="WordArt 20">
            <a:extLst>
              <a:ext uri="{FF2B5EF4-FFF2-40B4-BE49-F238E27FC236}">
                <a16:creationId xmlns:a16="http://schemas.microsoft.com/office/drawing/2014/main" id="{88D40D88-AAC4-5C44-B9C0-8ED9C81A5A9A}"/>
              </a:ext>
            </a:extLst>
          </p:cNvPr>
          <p:cNvSpPr>
            <a:spLocks noChangeArrowheads="1" noChangeShapeType="1" noTextEdit="1"/>
          </p:cNvSpPr>
          <p:nvPr/>
        </p:nvSpPr>
        <p:spPr bwMode="auto">
          <a:xfrm>
            <a:off x="10142984" y="1375049"/>
            <a:ext cx="278902" cy="617921"/>
          </a:xfrm>
          <a:prstGeom prst="rect">
            <a:avLst/>
          </a:prstGeom>
        </p:spPr>
        <p:txBody>
          <a:bodyPr wrap="none" fromWordArt="1">
            <a:prstTxWarp prst="textPlain">
              <a:avLst>
                <a:gd name="adj" fmla="val 50000"/>
              </a:avLst>
            </a:prstTxWarp>
          </a:bodyPr>
          <a:lstStyle/>
          <a:p>
            <a:pPr algn="ctr"/>
            <a:r>
              <a:rPr lang="en-US" sz="3600" kern="10">
                <a:ln w="12700">
                  <a:solidFill>
                    <a:srgbClr val="800080"/>
                  </a:solidFill>
                  <a:round/>
                  <a:headEnd/>
                  <a:tailEnd/>
                </a:ln>
                <a:solidFill>
                  <a:srgbClr val="008000"/>
                </a:solidFill>
                <a:latin typeface="Arial Black"/>
              </a:rPr>
              <a:t>01</a:t>
            </a:r>
          </a:p>
        </p:txBody>
      </p:sp>
      <p:sp>
        <p:nvSpPr>
          <p:cNvPr id="15" name="WordArt 21">
            <a:extLst>
              <a:ext uri="{FF2B5EF4-FFF2-40B4-BE49-F238E27FC236}">
                <a16:creationId xmlns:a16="http://schemas.microsoft.com/office/drawing/2014/main" id="{17DC30FC-9A11-324D-B4E4-E89CA32B0E34}"/>
              </a:ext>
            </a:extLst>
          </p:cNvPr>
          <p:cNvSpPr>
            <a:spLocks noChangeArrowheads="1" noChangeShapeType="1" noTextEdit="1"/>
          </p:cNvSpPr>
          <p:nvPr/>
        </p:nvSpPr>
        <p:spPr bwMode="auto">
          <a:xfrm>
            <a:off x="10142984" y="1375049"/>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03</a:t>
            </a:r>
          </a:p>
        </p:txBody>
      </p:sp>
      <p:sp>
        <p:nvSpPr>
          <p:cNvPr id="16" name="WordArt 22">
            <a:extLst>
              <a:ext uri="{FF2B5EF4-FFF2-40B4-BE49-F238E27FC236}">
                <a16:creationId xmlns:a16="http://schemas.microsoft.com/office/drawing/2014/main" id="{9F185765-BF6D-DB4D-8312-4F5576147F72}"/>
              </a:ext>
            </a:extLst>
          </p:cNvPr>
          <p:cNvSpPr>
            <a:spLocks noChangeArrowheads="1" noChangeShapeType="1" noTextEdit="1"/>
          </p:cNvSpPr>
          <p:nvPr/>
        </p:nvSpPr>
        <p:spPr bwMode="auto">
          <a:xfrm>
            <a:off x="10208024" y="1375048"/>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05</a:t>
            </a:r>
          </a:p>
        </p:txBody>
      </p:sp>
      <p:sp>
        <p:nvSpPr>
          <p:cNvPr id="17" name="WordArt 23">
            <a:extLst>
              <a:ext uri="{FF2B5EF4-FFF2-40B4-BE49-F238E27FC236}">
                <a16:creationId xmlns:a16="http://schemas.microsoft.com/office/drawing/2014/main" id="{4F23AD6E-B45E-6240-BD18-99A117206E9E}"/>
              </a:ext>
            </a:extLst>
          </p:cNvPr>
          <p:cNvSpPr>
            <a:spLocks noChangeArrowheads="1" noChangeShapeType="1" noTextEdit="1"/>
          </p:cNvSpPr>
          <p:nvPr/>
        </p:nvSpPr>
        <p:spPr bwMode="auto">
          <a:xfrm>
            <a:off x="10175094" y="1375048"/>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02</a:t>
            </a:r>
          </a:p>
        </p:txBody>
      </p:sp>
      <p:sp>
        <p:nvSpPr>
          <p:cNvPr id="18" name="WordArt 24">
            <a:extLst>
              <a:ext uri="{FF2B5EF4-FFF2-40B4-BE49-F238E27FC236}">
                <a16:creationId xmlns:a16="http://schemas.microsoft.com/office/drawing/2014/main" id="{65CA5B00-CB3B-ED4E-9D59-E8C5E29AD859}"/>
              </a:ext>
            </a:extLst>
          </p:cNvPr>
          <p:cNvSpPr>
            <a:spLocks noChangeArrowheads="1" noChangeShapeType="1" noTextEdit="1"/>
          </p:cNvSpPr>
          <p:nvPr/>
        </p:nvSpPr>
        <p:spPr bwMode="auto">
          <a:xfrm>
            <a:off x="10207812" y="1375048"/>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04</a:t>
            </a:r>
          </a:p>
        </p:txBody>
      </p:sp>
      <p:sp>
        <p:nvSpPr>
          <p:cNvPr id="19" name="AutoShape 2">
            <a:extLst>
              <a:ext uri="{FF2B5EF4-FFF2-40B4-BE49-F238E27FC236}">
                <a16:creationId xmlns:a16="http://schemas.microsoft.com/office/drawing/2014/main" id="{3BF83A0F-F986-404F-AC1B-21C843042738}"/>
              </a:ext>
            </a:extLst>
          </p:cNvPr>
          <p:cNvSpPr>
            <a:spLocks noChangeArrowheads="1"/>
          </p:cNvSpPr>
          <p:nvPr/>
        </p:nvSpPr>
        <p:spPr bwMode="auto">
          <a:xfrm>
            <a:off x="9259564" y="539667"/>
            <a:ext cx="2300942" cy="2108200"/>
          </a:xfrm>
          <a:prstGeom prst="irregularSeal2">
            <a:avLst/>
          </a:prstGeom>
          <a:gradFill rotWithShape="1">
            <a:gsLst>
              <a:gs pos="0">
                <a:srgbClr val="FFFFFF"/>
              </a:gs>
              <a:gs pos="100000">
                <a:srgbClr val="FF0000"/>
              </a:gs>
            </a:gsLst>
            <a:path path="shape">
              <a:fillToRect l="50000" t="50000" r="50000" b="50000"/>
            </a:path>
          </a:gradFill>
          <a:ln w="38100" cmpd="dbl">
            <a:noFill/>
            <a:miter lim="800000"/>
            <a:headEnd/>
            <a:tailEnd/>
          </a:ln>
          <a:effectLst/>
        </p:spPr>
        <p:txBody>
          <a:bodyPr wrap="none" anchor="ctr"/>
          <a:lstStyle/>
          <a:p>
            <a:endParaRPr lang="en-US"/>
          </a:p>
        </p:txBody>
      </p:sp>
      <p:sp>
        <p:nvSpPr>
          <p:cNvPr id="20" name="WordArt 25">
            <a:extLst>
              <a:ext uri="{FF2B5EF4-FFF2-40B4-BE49-F238E27FC236}">
                <a16:creationId xmlns:a16="http://schemas.microsoft.com/office/drawing/2014/main" id="{3D1256DA-D3D2-D54D-8ECD-B64944297C5D}"/>
              </a:ext>
            </a:extLst>
          </p:cNvPr>
          <p:cNvSpPr>
            <a:spLocks noChangeArrowheads="1" noChangeShapeType="1" noTextEdit="1"/>
          </p:cNvSpPr>
          <p:nvPr/>
        </p:nvSpPr>
        <p:spPr bwMode="auto">
          <a:xfrm>
            <a:off x="9791604" y="1193936"/>
            <a:ext cx="1115608" cy="799662"/>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3300"/>
                  </a:solidFill>
                  <a:round/>
                  <a:headEnd/>
                  <a:tailEnd/>
                </a:ln>
                <a:solidFill>
                  <a:srgbClr val="9900FF"/>
                </a:solidFill>
                <a:latin typeface="UTM Isadora"/>
              </a:rPr>
              <a:t>Hết</a:t>
            </a:r>
            <a:r>
              <a:rPr lang="en-US" sz="3600" b="1" kern="10" dirty="0">
                <a:ln w="9525">
                  <a:solidFill>
                    <a:srgbClr val="003300"/>
                  </a:solidFill>
                  <a:round/>
                  <a:headEnd/>
                  <a:tailEnd/>
                </a:ln>
                <a:solidFill>
                  <a:srgbClr val="9900FF"/>
                </a:solidFill>
                <a:latin typeface="UTM Isadora"/>
              </a:rPr>
              <a:t> </a:t>
            </a:r>
            <a:r>
              <a:rPr lang="en-US" sz="3600" b="1" kern="10" dirty="0" err="1">
                <a:ln w="9525">
                  <a:solidFill>
                    <a:srgbClr val="003300"/>
                  </a:solidFill>
                  <a:round/>
                  <a:headEnd/>
                  <a:tailEnd/>
                </a:ln>
                <a:solidFill>
                  <a:srgbClr val="9900FF"/>
                </a:solidFill>
                <a:latin typeface="UTM Isadora"/>
              </a:rPr>
              <a:t>giờ</a:t>
            </a:r>
            <a:endParaRPr lang="en-US" sz="3600" b="1" kern="10" dirty="0">
              <a:ln w="9525">
                <a:solidFill>
                  <a:srgbClr val="003300"/>
                </a:solidFill>
                <a:round/>
                <a:headEnd/>
                <a:tailEnd/>
              </a:ln>
              <a:solidFill>
                <a:srgbClr val="9900FF"/>
              </a:solidFill>
              <a:latin typeface="UTM Isadora"/>
            </a:endParaRPr>
          </a:p>
        </p:txBody>
      </p:sp>
    </p:spTree>
    <p:extLst>
      <p:ext uri="{BB962C8B-B14F-4D97-AF65-F5344CB8AC3E}">
        <p14:creationId xmlns:p14="http://schemas.microsoft.com/office/powerpoint/2010/main" val="99074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out)">
                                      <p:cBhvr>
                                        <p:cTn id="27" dur="500"/>
                                        <p:tgtEl>
                                          <p:spTgt spid="13"/>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1000"/>
                                        <p:tgtEl>
                                          <p:spTgt spid="14"/>
                                        </p:tgtEl>
                                      </p:cBhvr>
                                    </p:animEffect>
                                  </p:childTnLst>
                                  <p:subTnLst>
                                    <p:set>
                                      <p:cBhvr override="childStyle">
                                        <p:cTn dur="1" fill="hold" display="0" masterRel="sameClick" afterEffect="1">
                                          <p:stCondLst>
                                            <p:cond evt="end" delay="0">
                                              <p:tn val="29"/>
                                            </p:cond>
                                          </p:stCondLst>
                                        </p:cTn>
                                        <p:tgtEl>
                                          <p:spTgt spid="14"/>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1000"/>
                                        <p:tgtEl>
                                          <p:spTgt spid="17"/>
                                        </p:tgtEl>
                                      </p:cBhvr>
                                    </p:animEffect>
                                  </p:childTnLst>
                                  <p:subTnLst>
                                    <p:set>
                                      <p:cBhvr override="childStyle">
                                        <p:cTn dur="1" fill="hold" display="0" masterRel="sameClick" afterEffect="1">
                                          <p:stCondLst>
                                            <p:cond evt="end" delay="0">
                                              <p:tn val="33"/>
                                            </p:cond>
                                          </p:stCondLst>
                                        </p:cTn>
                                        <p:tgtEl>
                                          <p:spTgt spid="17"/>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par>
                          <p:cTn id="36" fill="hold">
                            <p:stCondLst>
                              <p:cond delay="250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1000"/>
                                        <p:tgtEl>
                                          <p:spTgt spid="15"/>
                                        </p:tgtEl>
                                      </p:cBhvr>
                                    </p:animEffect>
                                  </p:childTnLst>
                                  <p:subTnLst>
                                    <p:set>
                                      <p:cBhvr override="childStyle">
                                        <p:cTn dur="1" fill="hold" display="0" masterRel="sameClick" afterEffect="1">
                                          <p:stCondLst>
                                            <p:cond evt="end" delay="0">
                                              <p:tn val="37"/>
                                            </p:cond>
                                          </p:stCondLst>
                                        </p:cTn>
                                        <p:tgtEl>
                                          <p:spTgt spid="15"/>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par>
                          <p:cTn id="40" fill="hold">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1000"/>
                                        <p:tgtEl>
                                          <p:spTgt spid="18"/>
                                        </p:tgtEl>
                                      </p:cBhvr>
                                    </p:animEffect>
                                  </p:childTnLst>
                                  <p:subTnLst>
                                    <p:set>
                                      <p:cBhvr override="childStyle">
                                        <p:cTn dur="1" fill="hold" display="0" masterRel="sameClick" afterEffect="1">
                                          <p:stCondLst>
                                            <p:cond evt="end" delay="0">
                                              <p:tn val="41"/>
                                            </p:cond>
                                          </p:stCondLst>
                                        </p:cTn>
                                        <p:tgtEl>
                                          <p:spTgt spid="18"/>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par>
                          <p:cTn id="44" fill="hold">
                            <p:stCondLst>
                              <p:cond delay="4500"/>
                            </p:stCondLst>
                            <p:childTnLst>
                              <p:par>
                                <p:cTn id="45" presetID="9"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1000"/>
                                        <p:tgtEl>
                                          <p:spTgt spid="16"/>
                                        </p:tgtEl>
                                      </p:cBhvr>
                                    </p:animEffect>
                                  </p:childTnLst>
                                  <p:subTnLst>
                                    <p:set>
                                      <p:cBhvr override="childStyle">
                                        <p:cTn dur="1" fill="hold" display="0" masterRel="sameClick" afterEffect="1">
                                          <p:stCondLst>
                                            <p:cond evt="end" delay="0">
                                              <p:tn val="45"/>
                                            </p:cond>
                                          </p:stCondLst>
                                        </p:cTn>
                                        <p:tgtEl>
                                          <p:spTgt spid="16"/>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ox(out)">
                                      <p:cBhvr>
                                        <p:cTn id="51" dur="500"/>
                                        <p:tgtEl>
                                          <p:spTgt spid="20"/>
                                        </p:tgtEl>
                                      </p:cBhvr>
                                    </p:animEffect>
                                  </p:childTnLst>
                                </p:cTn>
                              </p:par>
                              <p:par>
                                <p:cTn id="52" presetID="4" presetClass="entr" presetSubtype="32"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out)">
                                      <p:cBhvr>
                                        <p:cTn id="54" dur="500"/>
                                        <p:tgtEl>
                                          <p:spTgt spid="19"/>
                                        </p:tgtEl>
                                      </p:cBhvr>
                                    </p:animEffect>
                                  </p:childTnLst>
                                  <p:subTnLst>
                                    <p:audio>
                                      <p:cMediaNode>
                                        <p:cTn display="0" masterRel="sameClick">
                                          <p:stCondLst>
                                            <p:cond evt="begin" delay="0">
                                              <p:tn val="52"/>
                                            </p:cond>
                                          </p:stCondLst>
                                          <p:endCondLst>
                                            <p:cond evt="onStopAudio" delay="0">
                                              <p:tgtEl>
                                                <p:sldTgt/>
                                              </p:tgtEl>
                                            </p:cond>
                                          </p:endCondLst>
                                        </p:cTn>
                                        <p:tgtEl>
                                          <p:sndTgt r:embed="rId3" name="explode.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63" presetClass="path" presetSubtype="0" accel="50000" decel="50000" fill="hold" nodeType="withEffect">
                                  <p:stCondLst>
                                    <p:cond delay="0"/>
                                  </p:stCondLst>
                                  <p:childTnLst>
                                    <p:animMotion origin="layout" path="M 4.79167E-6 -2.22222E-6 L 0.31601 0.0338 " pathEditMode="relative" rAng="0" ptsTypes="AA">
                                      <p:cBhvr>
                                        <p:cTn id="64" dur="2000" fill="hold"/>
                                        <p:tgtEl>
                                          <p:spTgt spid="2"/>
                                        </p:tgtEl>
                                        <p:attrNameLst>
                                          <p:attrName>ppt_x</p:attrName>
                                          <p:attrName>ppt_y</p:attrName>
                                        </p:attrNameLst>
                                      </p:cBhvr>
                                      <p:rCtr x="15794"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56347" y="2494547"/>
            <a:ext cx="9144000" cy="1143000"/>
          </a:xfrm>
        </p:spPr>
        <p:txBody>
          <a:bodyPr>
            <a:noAutofit/>
          </a:bodyPr>
          <a:lstStyle/>
          <a:p>
            <a:r>
              <a:rPr lang="vi-VN" dirty="0">
                <a:solidFill>
                  <a:srgbClr val="FF0000"/>
                </a:solidFill>
              </a:rPr>
              <a:t>Chúc các con chăm ngoan học giỏi!</a:t>
            </a:r>
            <a:endParaRPr lang="en-US" dirty="0">
              <a:solidFill>
                <a:srgbClr val="FF0000"/>
              </a:solidFill>
            </a:endParaRPr>
          </a:p>
        </p:txBody>
      </p:sp>
    </p:spTree>
    <p:extLst>
      <p:ext uri="{BB962C8B-B14F-4D97-AF65-F5344CB8AC3E}">
        <p14:creationId xmlns:p14="http://schemas.microsoft.com/office/powerpoint/2010/main" val="344208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WordArt 16"/>
          <p:cNvSpPr>
            <a:spLocks noChangeArrowheads="1" noChangeShapeType="1" noTextEdit="1"/>
          </p:cNvSpPr>
          <p:nvPr/>
        </p:nvSpPr>
        <p:spPr bwMode="auto">
          <a:xfrm>
            <a:off x="1093503" y="2386576"/>
            <a:ext cx="6025754" cy="1114567"/>
          </a:xfrm>
          <a:prstGeom prst="rect">
            <a:avLst/>
          </a:prstGeom>
        </p:spPr>
        <p:txBody>
          <a:bodyPr spcFirstLastPara="1" wrap="none" numCol="1" fromWordArt="1">
            <a:prstTxWarp prst="textArchUp">
              <a:avLst>
                <a:gd name="adj" fmla="val 10800004"/>
              </a:avLst>
            </a:prstTxWarp>
          </a:bodyPr>
          <a:lstStyle>
            <a:defPPr>
              <a:defRPr lang="en-US"/>
            </a:defPPr>
            <a:lvl1pPr algn="l"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l"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l"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l"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l"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a:lstStyle>
          <a:p>
            <a:pPr algn="ctr"/>
            <a:r>
              <a:rPr lang="pt-BR" sz="27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Trò chơi</a:t>
            </a:r>
            <a:endParaRPr lang="en-US" sz="27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77077" y="3517577"/>
            <a:ext cx="6913984" cy="1107996"/>
          </a:xfrm>
          <a:prstGeom prst="rect">
            <a:avLst/>
          </a:prstGeom>
          <a:noFill/>
        </p:spPr>
        <p:txBody>
          <a:bodyPr wrap="square" rtlCol="0">
            <a:spAutoFit/>
          </a:bodyPr>
          <a:lstStyle/>
          <a:p>
            <a:r>
              <a:rPr lang="en-US" sz="6600" dirty="0">
                <a:solidFill>
                  <a:srgbClr val="170BB5"/>
                </a:solidFill>
                <a:latin typeface="Times New Roman" panose="02020603050405020304" pitchFamily="18" charset="0"/>
                <a:cs typeface="Times New Roman" panose="02020603050405020304" pitchFamily="18" charset="0"/>
              </a:rPr>
              <a:t>Rung </a:t>
            </a:r>
            <a:r>
              <a:rPr lang="en-US" sz="6600" dirty="0" err="1">
                <a:solidFill>
                  <a:srgbClr val="170BB5"/>
                </a:solidFill>
                <a:latin typeface="Times New Roman" panose="02020603050405020304" pitchFamily="18" charset="0"/>
                <a:cs typeface="Times New Roman" panose="02020603050405020304" pitchFamily="18" charset="0"/>
              </a:rPr>
              <a:t>chuông</a:t>
            </a:r>
            <a:r>
              <a:rPr lang="en-US" sz="6600" dirty="0">
                <a:solidFill>
                  <a:srgbClr val="170BB5"/>
                </a:solidFill>
                <a:latin typeface="Times New Roman" panose="02020603050405020304" pitchFamily="18" charset="0"/>
                <a:cs typeface="Times New Roman" panose="02020603050405020304" pitchFamily="18" charset="0"/>
              </a:rPr>
              <a:t> </a:t>
            </a:r>
            <a:r>
              <a:rPr lang="en-US" sz="6600" dirty="0" err="1">
                <a:solidFill>
                  <a:srgbClr val="170BB5"/>
                </a:solidFill>
                <a:latin typeface="Times New Roman" panose="02020603050405020304" pitchFamily="18" charset="0"/>
                <a:cs typeface="Times New Roman" panose="02020603050405020304" pitchFamily="18" charset="0"/>
              </a:rPr>
              <a:t>vàng</a:t>
            </a:r>
            <a:endParaRPr lang="en-US" sz="6600" dirty="0">
              <a:solidFill>
                <a:srgbClr val="170BB5"/>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23168476"/>
      </p:ext>
    </p:extLst>
  </p:cSld>
  <p:clrMapOvr>
    <a:masterClrMapping/>
  </p:clrMapOvr>
  <mc:AlternateContent xmlns:mc="http://schemas.openxmlformats.org/markup-compatibility/2006" xmlns:p14="http://schemas.microsoft.com/office/powerpoint/2010/main">
    <mc:Choice Requires="p14">
      <p:transition spd="slow" p14:dur="2000" advTm="49079"/>
    </mc:Choice>
    <mc:Fallback xmlns="">
      <p:transition spd="slow" advTm="490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3)">
                                      <p:cBhvr>
                                        <p:cTn id="12" dur="1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DB52B7-AA9D-42A2-A927-070F557C994B}"/>
              </a:ext>
            </a:extLst>
          </p:cNvPr>
          <p:cNvSpPr/>
          <p:nvPr/>
        </p:nvSpPr>
        <p:spPr>
          <a:xfrm>
            <a:off x="261484" y="1240970"/>
            <a:ext cx="2297739" cy="2155371"/>
          </a:xfrm>
          <a:prstGeom prst="rect">
            <a:avLst/>
          </a:prstGeom>
          <a:solidFill>
            <a:srgbClr val="FD2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Times New Roman" panose="02020603050405020304" pitchFamily="18" charset="0"/>
                <a:cs typeface="Times New Roman" panose="02020603050405020304" pitchFamily="18" charset="0"/>
              </a:rPr>
              <a:t>1</a:t>
            </a:r>
          </a:p>
        </p:txBody>
      </p:sp>
      <p:sp>
        <p:nvSpPr>
          <p:cNvPr id="7" name="Rectangle 6">
            <a:extLst>
              <a:ext uri="{FF2B5EF4-FFF2-40B4-BE49-F238E27FC236}">
                <a16:creationId xmlns:a16="http://schemas.microsoft.com/office/drawing/2014/main" id="{6FDB52B7-AA9D-42A2-A927-070F557C994B}"/>
              </a:ext>
            </a:extLst>
          </p:cNvPr>
          <p:cNvSpPr/>
          <p:nvPr/>
        </p:nvSpPr>
        <p:spPr>
          <a:xfrm>
            <a:off x="2608911" y="1240971"/>
            <a:ext cx="2297739" cy="215537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Times New Roman" panose="02020603050405020304" pitchFamily="18" charset="0"/>
                <a:cs typeface="Times New Roman" panose="02020603050405020304" pitchFamily="18" charset="0"/>
              </a:rPr>
              <a:t>2</a:t>
            </a:r>
          </a:p>
        </p:txBody>
      </p:sp>
      <p:sp>
        <p:nvSpPr>
          <p:cNvPr id="8" name="Rectangle 7">
            <a:extLst>
              <a:ext uri="{FF2B5EF4-FFF2-40B4-BE49-F238E27FC236}">
                <a16:creationId xmlns:a16="http://schemas.microsoft.com/office/drawing/2014/main" id="{6FDB52B7-AA9D-42A2-A927-070F557C994B}"/>
              </a:ext>
            </a:extLst>
          </p:cNvPr>
          <p:cNvSpPr/>
          <p:nvPr/>
        </p:nvSpPr>
        <p:spPr>
          <a:xfrm>
            <a:off x="5006025" y="1240971"/>
            <a:ext cx="2297739" cy="21553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Times New Roman" panose="02020603050405020304" pitchFamily="18" charset="0"/>
                <a:cs typeface="Times New Roman" panose="02020603050405020304" pitchFamily="18" charset="0"/>
              </a:rPr>
              <a:t>3</a:t>
            </a:r>
          </a:p>
        </p:txBody>
      </p:sp>
      <p:sp>
        <p:nvSpPr>
          <p:cNvPr id="9" name="Rectangle 8">
            <a:extLst>
              <a:ext uri="{FF2B5EF4-FFF2-40B4-BE49-F238E27FC236}">
                <a16:creationId xmlns:a16="http://schemas.microsoft.com/office/drawing/2014/main" id="{6FDB52B7-AA9D-42A2-A927-070F557C994B}"/>
              </a:ext>
            </a:extLst>
          </p:cNvPr>
          <p:cNvSpPr/>
          <p:nvPr/>
        </p:nvSpPr>
        <p:spPr>
          <a:xfrm>
            <a:off x="7403139" y="1240972"/>
            <a:ext cx="2297739" cy="215537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Times New Roman" panose="02020603050405020304" pitchFamily="18" charset="0"/>
                <a:cs typeface="Times New Roman" panose="02020603050405020304" pitchFamily="18" charset="0"/>
              </a:rPr>
              <a:t>4</a:t>
            </a:r>
          </a:p>
        </p:txBody>
      </p:sp>
      <p:sp>
        <p:nvSpPr>
          <p:cNvPr id="10" name="Rectangle 9">
            <a:extLst>
              <a:ext uri="{FF2B5EF4-FFF2-40B4-BE49-F238E27FC236}">
                <a16:creationId xmlns:a16="http://schemas.microsoft.com/office/drawing/2014/main" id="{6FDB52B7-AA9D-42A2-A927-070F557C994B}"/>
              </a:ext>
            </a:extLst>
          </p:cNvPr>
          <p:cNvSpPr/>
          <p:nvPr/>
        </p:nvSpPr>
        <p:spPr>
          <a:xfrm>
            <a:off x="9800253" y="1240973"/>
            <a:ext cx="2297739" cy="215537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Times New Roman" panose="02020603050405020304" pitchFamily="18" charset="0"/>
                <a:cs typeface="Times New Roman" panose="02020603050405020304" pitchFamily="18" charset="0"/>
              </a:rPr>
              <a:t>5</a:t>
            </a:r>
          </a:p>
        </p:txBody>
      </p:sp>
      <p:sp>
        <p:nvSpPr>
          <p:cNvPr id="12" name="Rectangle 11">
            <a:extLst>
              <a:ext uri="{FF2B5EF4-FFF2-40B4-BE49-F238E27FC236}">
                <a16:creationId xmlns:a16="http://schemas.microsoft.com/office/drawing/2014/main" id="{6FDB52B7-AA9D-42A2-A927-070F557C994B}"/>
              </a:ext>
            </a:extLst>
          </p:cNvPr>
          <p:cNvSpPr/>
          <p:nvPr/>
        </p:nvSpPr>
        <p:spPr>
          <a:xfrm>
            <a:off x="200623" y="3701141"/>
            <a:ext cx="2297739" cy="215537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Times New Roman" panose="02020603050405020304" pitchFamily="18" charset="0"/>
                <a:cs typeface="Times New Roman" panose="02020603050405020304" pitchFamily="18" charset="0"/>
              </a:rPr>
              <a:t>6</a:t>
            </a:r>
          </a:p>
        </p:txBody>
      </p:sp>
      <p:sp>
        <p:nvSpPr>
          <p:cNvPr id="13" name="Rectangle 12">
            <a:extLst>
              <a:ext uri="{FF2B5EF4-FFF2-40B4-BE49-F238E27FC236}">
                <a16:creationId xmlns:a16="http://schemas.microsoft.com/office/drawing/2014/main" id="{6FDB52B7-AA9D-42A2-A927-070F557C994B}"/>
              </a:ext>
            </a:extLst>
          </p:cNvPr>
          <p:cNvSpPr/>
          <p:nvPr/>
        </p:nvSpPr>
        <p:spPr>
          <a:xfrm>
            <a:off x="2596107" y="3701141"/>
            <a:ext cx="2297739" cy="215537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Times New Roman" panose="02020603050405020304" pitchFamily="18" charset="0"/>
                <a:cs typeface="Times New Roman" panose="02020603050405020304" pitchFamily="18" charset="0"/>
              </a:rPr>
              <a:t>7</a:t>
            </a:r>
          </a:p>
        </p:txBody>
      </p:sp>
      <p:sp>
        <p:nvSpPr>
          <p:cNvPr id="14" name="Rectangle 13">
            <a:extLst>
              <a:ext uri="{FF2B5EF4-FFF2-40B4-BE49-F238E27FC236}">
                <a16:creationId xmlns:a16="http://schemas.microsoft.com/office/drawing/2014/main" id="{6FDB52B7-AA9D-42A2-A927-070F557C994B}"/>
              </a:ext>
            </a:extLst>
          </p:cNvPr>
          <p:cNvSpPr/>
          <p:nvPr/>
        </p:nvSpPr>
        <p:spPr>
          <a:xfrm>
            <a:off x="4991591" y="3701141"/>
            <a:ext cx="2297739" cy="2155371"/>
          </a:xfrm>
          <a:prstGeom prst="rect">
            <a:avLst/>
          </a:prstGeom>
          <a:solidFill>
            <a:srgbClr val="F99D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Times New Roman" panose="02020603050405020304" pitchFamily="18" charset="0"/>
                <a:cs typeface="Times New Roman" panose="02020603050405020304" pitchFamily="18" charset="0"/>
              </a:rPr>
              <a:t>8</a:t>
            </a:r>
          </a:p>
        </p:txBody>
      </p:sp>
      <p:sp>
        <p:nvSpPr>
          <p:cNvPr id="15" name="Rectangle 14">
            <a:extLst>
              <a:ext uri="{FF2B5EF4-FFF2-40B4-BE49-F238E27FC236}">
                <a16:creationId xmlns:a16="http://schemas.microsoft.com/office/drawing/2014/main" id="{6FDB52B7-AA9D-42A2-A927-070F557C994B}"/>
              </a:ext>
            </a:extLst>
          </p:cNvPr>
          <p:cNvSpPr/>
          <p:nvPr/>
        </p:nvSpPr>
        <p:spPr>
          <a:xfrm>
            <a:off x="7387075" y="3704249"/>
            <a:ext cx="2297739" cy="2155371"/>
          </a:xfrm>
          <a:prstGeom prst="rect">
            <a:avLst/>
          </a:prstGeom>
          <a:solidFill>
            <a:srgbClr val="190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Times New Roman" panose="02020603050405020304" pitchFamily="18" charset="0"/>
                <a:cs typeface="Times New Roman" panose="02020603050405020304" pitchFamily="18" charset="0"/>
              </a:rPr>
              <a:t>9</a:t>
            </a:r>
          </a:p>
        </p:txBody>
      </p:sp>
      <p:sp>
        <p:nvSpPr>
          <p:cNvPr id="16" name="Rectangle 15">
            <a:extLst>
              <a:ext uri="{FF2B5EF4-FFF2-40B4-BE49-F238E27FC236}">
                <a16:creationId xmlns:a16="http://schemas.microsoft.com/office/drawing/2014/main" id="{6FDB52B7-AA9D-42A2-A927-070F557C994B}"/>
              </a:ext>
            </a:extLst>
          </p:cNvPr>
          <p:cNvSpPr/>
          <p:nvPr/>
        </p:nvSpPr>
        <p:spPr>
          <a:xfrm>
            <a:off x="9782559" y="3701141"/>
            <a:ext cx="2297739" cy="2155371"/>
          </a:xfrm>
          <a:prstGeom prst="rect">
            <a:avLst/>
          </a:prstGeom>
          <a:solidFill>
            <a:srgbClr val="F7C1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Times New Roman" panose="02020603050405020304" pitchFamily="18" charset="0"/>
                <a:cs typeface="Times New Roman" panose="02020603050405020304" pitchFamily="18" charset="0"/>
              </a:rPr>
              <a:t>10</a:t>
            </a:r>
          </a:p>
        </p:txBody>
      </p:sp>
    </p:spTree>
    <p:extLst>
      <p:ext uri="{BB962C8B-B14F-4D97-AF65-F5344CB8AC3E}">
        <p14:creationId xmlns:p14="http://schemas.microsoft.com/office/powerpoint/2010/main" val="251004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584163" cy="523220"/>
          </a:xfrm>
          <a:prstGeom prst="rect">
            <a:avLst/>
          </a:prstGeom>
          <a:noFill/>
        </p:spPr>
        <p:txBody>
          <a:bodyPr wrap="square" rtlCol="0">
            <a:spAutoFit/>
          </a:bodyPr>
          <a:lstStyle/>
          <a:p>
            <a:r>
              <a:rPr lang="en-US" sz="2800" dirty="0" err="1">
                <a:solidFill>
                  <a:srgbClr val="170BB5"/>
                </a:solidFill>
                <a:latin typeface="Times New Roman" panose="02020603050405020304" pitchFamily="18" charset="0"/>
                <a:cs typeface="Times New Roman" panose="02020603050405020304" pitchFamily="18" charset="0"/>
              </a:rPr>
              <a:t>Khi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đi</a:t>
            </a:r>
            <a:r>
              <a:rPr lang="en-US" sz="2800" dirty="0">
                <a:solidFill>
                  <a:srgbClr val="170BB5"/>
                </a:solidFill>
                <a:latin typeface="Times New Roman" panose="02020603050405020304" pitchFamily="18" charset="0"/>
                <a:cs typeface="Times New Roman" panose="02020603050405020304" pitchFamily="18" charset="0"/>
              </a:rPr>
              <a:t> qua </a:t>
            </a:r>
            <a:r>
              <a:rPr lang="en-US" sz="2800" dirty="0" err="1">
                <a:solidFill>
                  <a:srgbClr val="170BB5"/>
                </a:solidFill>
                <a:latin typeface="Times New Roman" panose="02020603050405020304" pitchFamily="18" charset="0"/>
                <a:cs typeface="Times New Roman" panose="02020603050405020304" pitchFamily="18" charset="0"/>
              </a:rPr>
              <a:t>ngã</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tư</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có</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tín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hiệu</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đèn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đỏ</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chúng</a:t>
            </a:r>
            <a:r>
              <a:rPr lang="en-US" sz="2800" dirty="0">
                <a:solidFill>
                  <a:srgbClr val="170BB5"/>
                </a:solidFill>
                <a:latin typeface="Times New Roman" panose="02020603050405020304" pitchFamily="18" charset="0"/>
                <a:cs typeface="Times New Roman" panose="02020603050405020304" pitchFamily="18" charset="0"/>
              </a:rPr>
              <a:t> ta </a:t>
            </a:r>
            <a:r>
              <a:rPr lang="en-US" sz="2800" dirty="0" err="1">
                <a:solidFill>
                  <a:srgbClr val="170BB5"/>
                </a:solidFill>
                <a:latin typeface="Times New Roman" panose="02020603050405020304" pitchFamily="18" charset="0"/>
                <a:cs typeface="Times New Roman" panose="02020603050405020304" pitchFamily="18" charset="0"/>
              </a:rPr>
              <a:t>phải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làm</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gì</a:t>
            </a:r>
            <a:r>
              <a:rPr lang="en-US" sz="2800" dirty="0">
                <a:solidFill>
                  <a:srgbClr val="170BB5"/>
                </a:solidFill>
                <a:latin typeface="Times New Roman" panose="02020603050405020304" pitchFamily="18" charset="0"/>
                <a:cs typeface="Times New Roman" panose="02020603050405020304" pitchFamily="18" charset="0"/>
              </a:rPr>
              <a:t>?</a:t>
            </a:r>
          </a:p>
        </p:txBody>
      </p:sp>
      <p:grpSp>
        <p:nvGrpSpPr>
          <p:cNvPr id="8" name="Group 7"/>
          <p:cNvGrpSpPr/>
          <p:nvPr/>
        </p:nvGrpSpPr>
        <p:grpSpPr>
          <a:xfrm>
            <a:off x="4029877" y="3023119"/>
            <a:ext cx="3854490" cy="3700291"/>
            <a:chOff x="4029877" y="3023119"/>
            <a:chExt cx="3854490" cy="3700291"/>
          </a:xfrm>
        </p:grpSpPr>
        <p:sp>
          <p:nvSpPr>
            <p:cNvPr id="4" name="Title 1"/>
            <p:cNvSpPr txBox="1">
              <a:spLocks/>
            </p:cNvSpPr>
            <p:nvPr/>
          </p:nvSpPr>
          <p:spPr>
            <a:xfrm>
              <a:off x="4165209" y="5856407"/>
              <a:ext cx="3583826" cy="867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FF0000"/>
                  </a:solidFill>
                  <a:latin typeface="Times New Roman" panose="02020603050405020304" pitchFamily="18" charset="0"/>
                  <a:cs typeface="Times New Roman" panose="02020603050405020304" pitchFamily="18" charset="0"/>
                </a:rPr>
                <a:t>B. </a:t>
              </a:r>
              <a:r>
                <a:rPr lang="en-US" sz="2000" dirty="0" err="1">
                  <a:solidFill>
                    <a:srgbClr val="1908F8"/>
                  </a:solidFill>
                  <a:latin typeface="Times New Roman" panose="02020603050405020304" pitchFamily="18" charset="0"/>
                  <a:cs typeface="Times New Roman" panose="02020603050405020304" pitchFamily="18" charset="0"/>
                </a:rPr>
                <a:t>Dừng</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lại</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nhưng</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đè</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lên</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vạch</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sơn</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và</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bấm</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còi</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inh</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ỏi</a:t>
              </a:r>
              <a:endParaRPr lang="en-US" sz="2000" dirty="0">
                <a:solidFill>
                  <a:srgbClr val="1908F8"/>
                </a:solidFill>
                <a:latin typeface="Times New Roman" panose="02020603050405020304" pitchFamily="18" charset="0"/>
                <a:cs typeface="Times New Roman" panose="02020603050405020304" pitchFamily="18" charset="0"/>
              </a:endParaRPr>
            </a:p>
          </p:txBody>
        </p:sp>
        <p:pic>
          <p:nvPicPr>
            <p:cNvPr id="9220" name="Picture 4" descr="Lỗi vượt đèn đỏ sẽ bị xử phạt bao nhiêu tiề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877" y="3023119"/>
              <a:ext cx="3854490" cy="28332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130957" y="3023119"/>
            <a:ext cx="3777558" cy="3594437"/>
            <a:chOff x="130957" y="3023119"/>
            <a:chExt cx="3777558" cy="3594437"/>
          </a:xfrm>
        </p:grpSpPr>
        <p:sp>
          <p:nvSpPr>
            <p:cNvPr id="3" name="Title 1"/>
            <p:cNvSpPr txBox="1">
              <a:spLocks/>
            </p:cNvSpPr>
            <p:nvPr/>
          </p:nvSpPr>
          <p:spPr>
            <a:xfrm>
              <a:off x="192203" y="5750553"/>
              <a:ext cx="3583826" cy="867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FF0000"/>
                  </a:solidFill>
                  <a:latin typeface="Times New Roman" panose="02020603050405020304" pitchFamily="18" charset="0"/>
                  <a:cs typeface="Times New Roman" panose="02020603050405020304" pitchFamily="18" charset="0"/>
                </a:rPr>
                <a:t>A. </a:t>
              </a:r>
              <a:r>
                <a:rPr lang="en-US" sz="2000" dirty="0" err="1">
                  <a:solidFill>
                    <a:srgbClr val="1908F8"/>
                  </a:solidFill>
                  <a:latin typeface="Times New Roman" panose="02020603050405020304" pitchFamily="18" charset="0"/>
                  <a:cs typeface="Times New Roman" panose="02020603050405020304" pitchFamily="18" charset="0"/>
                </a:rPr>
                <a:t>Phóng</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nhanh</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vượt</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đèn</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đỏ</a:t>
              </a:r>
              <a:r>
                <a:rPr lang="en-US" sz="2000" dirty="0">
                  <a:solidFill>
                    <a:srgbClr val="1908F8"/>
                  </a:solidFill>
                  <a:latin typeface="Times New Roman" panose="02020603050405020304" pitchFamily="18" charset="0"/>
                  <a:cs typeface="Times New Roman" panose="02020603050405020304" pitchFamily="18" charset="0"/>
                </a:rPr>
                <a:t> </a:t>
              </a:r>
            </a:p>
          </p:txBody>
        </p:sp>
        <p:pic>
          <p:nvPicPr>
            <p:cNvPr id="9222" name="Picture 6" descr="Bạc Liêu: Ô tô, xe máy đua nhau vượt đèn đỏ, bất chấp quy định an toà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967"/>
            <a:stretch/>
          </p:blipFill>
          <p:spPr bwMode="auto">
            <a:xfrm>
              <a:off x="130957" y="3023119"/>
              <a:ext cx="3777558" cy="28332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8002883" y="3023119"/>
            <a:ext cx="4052268" cy="3561076"/>
            <a:chOff x="8002883" y="3023119"/>
            <a:chExt cx="4052268" cy="3561076"/>
          </a:xfrm>
        </p:grpSpPr>
        <p:sp>
          <p:nvSpPr>
            <p:cNvPr id="5" name="Title 1"/>
            <p:cNvSpPr txBox="1">
              <a:spLocks/>
            </p:cNvSpPr>
            <p:nvPr/>
          </p:nvSpPr>
          <p:spPr>
            <a:xfrm>
              <a:off x="8002883" y="5717192"/>
              <a:ext cx="3583826" cy="867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FF0000"/>
                  </a:solidFill>
                  <a:latin typeface="Times New Roman" panose="02020603050405020304" pitchFamily="18" charset="0"/>
                  <a:cs typeface="Times New Roman" panose="02020603050405020304" pitchFamily="18" charset="0"/>
                </a:rPr>
                <a:t>C. </a:t>
              </a:r>
              <a:r>
                <a:rPr lang="en-US" sz="2000" dirty="0" err="1">
                  <a:solidFill>
                    <a:srgbClr val="1908F8"/>
                  </a:solidFill>
                  <a:latin typeface="Times New Roman" panose="02020603050405020304" pitchFamily="18" charset="0"/>
                  <a:cs typeface="Times New Roman" panose="02020603050405020304" pitchFamily="18" charset="0"/>
                </a:rPr>
                <a:t>Dừng</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lại</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trước</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vạch</a:t>
              </a:r>
              <a:r>
                <a:rPr lang="en-US" sz="2000" dirty="0">
                  <a:solidFill>
                    <a:srgbClr val="1908F8"/>
                  </a:solidFill>
                  <a:latin typeface="Times New Roman" panose="02020603050405020304" pitchFamily="18" charset="0"/>
                  <a:cs typeface="Times New Roman" panose="02020603050405020304" pitchFamily="18" charset="0"/>
                </a:rPr>
                <a:t> </a:t>
              </a:r>
              <a:r>
                <a:rPr lang="en-US" sz="2000" dirty="0" err="1">
                  <a:solidFill>
                    <a:srgbClr val="1908F8"/>
                  </a:solidFill>
                  <a:latin typeface="Times New Roman" panose="02020603050405020304" pitchFamily="18" charset="0"/>
                  <a:cs typeface="Times New Roman" panose="02020603050405020304" pitchFamily="18" charset="0"/>
                </a:rPr>
                <a:t>sơn</a:t>
              </a:r>
              <a:endParaRPr lang="en-US" sz="2000" dirty="0">
                <a:solidFill>
                  <a:srgbClr val="1908F8"/>
                </a:solidFill>
                <a:latin typeface="Times New Roman" panose="02020603050405020304" pitchFamily="18" charset="0"/>
                <a:cs typeface="Times New Roman" panose="02020603050405020304" pitchFamily="18" charset="0"/>
              </a:endParaRPr>
            </a:p>
          </p:txBody>
        </p:sp>
        <p:pic>
          <p:nvPicPr>
            <p:cNvPr id="9224" name="Picture 8" descr="Sinh viên &quot;tắt máy khi dừng đèn đỏ&quot; để giảm bớt ô nhiễm không khí"/>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5729" y="3023119"/>
              <a:ext cx="4049422" cy="287382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AutoShape 19">
            <a:extLst>
              <a:ext uri="{FF2B5EF4-FFF2-40B4-BE49-F238E27FC236}">
                <a16:creationId xmlns:a16="http://schemas.microsoft.com/office/drawing/2014/main" id="{2C7F9829-05F7-ED42-8961-C12560102F14}"/>
              </a:ext>
            </a:extLst>
          </p:cNvPr>
          <p:cNvSpPr>
            <a:spLocks noChangeArrowheads="1"/>
          </p:cNvSpPr>
          <p:nvPr/>
        </p:nvSpPr>
        <p:spPr bwMode="auto">
          <a:xfrm>
            <a:off x="10216523" y="874558"/>
            <a:ext cx="1185334" cy="945055"/>
          </a:xfrm>
          <a:prstGeom prst="octagon">
            <a:avLst>
              <a:gd name="adj" fmla="val 29287"/>
            </a:avLst>
          </a:prstGeom>
          <a:noFill/>
          <a:ln w="57150" cmpd="thinThick">
            <a:solidFill>
              <a:srgbClr val="800000"/>
            </a:solidFill>
            <a:miter lim="800000"/>
            <a:headEnd/>
            <a:tailEnd/>
          </a:ln>
          <a:effectLst/>
        </p:spPr>
        <p:txBody>
          <a:bodyPr wrap="none" anchor="ctr"/>
          <a:lstStyle/>
          <a:p>
            <a:endParaRPr lang="en-US"/>
          </a:p>
        </p:txBody>
      </p:sp>
      <p:sp>
        <p:nvSpPr>
          <p:cNvPr id="27" name="WordArt 20">
            <a:extLst>
              <a:ext uri="{FF2B5EF4-FFF2-40B4-BE49-F238E27FC236}">
                <a16:creationId xmlns:a16="http://schemas.microsoft.com/office/drawing/2014/main" id="{88D40D88-AAC4-5C44-B9C0-8ED9C81A5A9A}"/>
              </a:ext>
            </a:extLst>
          </p:cNvPr>
          <p:cNvSpPr>
            <a:spLocks noChangeArrowheads="1" noChangeShapeType="1" noTextEdit="1"/>
          </p:cNvSpPr>
          <p:nvPr/>
        </p:nvSpPr>
        <p:spPr bwMode="auto">
          <a:xfrm>
            <a:off x="10637629" y="1063053"/>
            <a:ext cx="278902" cy="617921"/>
          </a:xfrm>
          <a:prstGeom prst="rect">
            <a:avLst/>
          </a:prstGeom>
        </p:spPr>
        <p:txBody>
          <a:bodyPr wrap="none" fromWordArt="1">
            <a:prstTxWarp prst="textPlain">
              <a:avLst>
                <a:gd name="adj" fmla="val 50000"/>
              </a:avLst>
            </a:prstTxWarp>
          </a:bodyPr>
          <a:lstStyle/>
          <a:p>
            <a:pPr algn="ctr"/>
            <a:r>
              <a:rPr lang="en-US" sz="3600" kern="10">
                <a:ln w="12700">
                  <a:solidFill>
                    <a:srgbClr val="800080"/>
                  </a:solidFill>
                  <a:round/>
                  <a:headEnd/>
                  <a:tailEnd/>
                </a:ln>
                <a:solidFill>
                  <a:srgbClr val="008000"/>
                </a:solidFill>
                <a:latin typeface="Arial Black"/>
              </a:rPr>
              <a:t>01</a:t>
            </a:r>
          </a:p>
        </p:txBody>
      </p:sp>
      <p:sp>
        <p:nvSpPr>
          <p:cNvPr id="28" name="WordArt 21">
            <a:extLst>
              <a:ext uri="{FF2B5EF4-FFF2-40B4-BE49-F238E27FC236}">
                <a16:creationId xmlns:a16="http://schemas.microsoft.com/office/drawing/2014/main" id="{17DC30FC-9A11-324D-B4E4-E89CA32B0E34}"/>
              </a:ext>
            </a:extLst>
          </p:cNvPr>
          <p:cNvSpPr>
            <a:spLocks noChangeArrowheads="1" noChangeShapeType="1" noTextEdit="1"/>
          </p:cNvSpPr>
          <p:nvPr/>
        </p:nvSpPr>
        <p:spPr bwMode="auto">
          <a:xfrm>
            <a:off x="10637629" y="1063053"/>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03</a:t>
            </a:r>
          </a:p>
        </p:txBody>
      </p:sp>
      <p:sp>
        <p:nvSpPr>
          <p:cNvPr id="29" name="WordArt 22">
            <a:extLst>
              <a:ext uri="{FF2B5EF4-FFF2-40B4-BE49-F238E27FC236}">
                <a16:creationId xmlns:a16="http://schemas.microsoft.com/office/drawing/2014/main" id="{9F185765-BF6D-DB4D-8312-4F5576147F72}"/>
              </a:ext>
            </a:extLst>
          </p:cNvPr>
          <p:cNvSpPr>
            <a:spLocks noChangeArrowheads="1" noChangeShapeType="1" noTextEdit="1"/>
          </p:cNvSpPr>
          <p:nvPr/>
        </p:nvSpPr>
        <p:spPr bwMode="auto">
          <a:xfrm>
            <a:off x="10702669" y="1063052"/>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05</a:t>
            </a:r>
          </a:p>
        </p:txBody>
      </p:sp>
      <p:sp>
        <p:nvSpPr>
          <p:cNvPr id="30" name="WordArt 23">
            <a:extLst>
              <a:ext uri="{FF2B5EF4-FFF2-40B4-BE49-F238E27FC236}">
                <a16:creationId xmlns:a16="http://schemas.microsoft.com/office/drawing/2014/main" id="{4F23AD6E-B45E-6240-BD18-99A117206E9E}"/>
              </a:ext>
            </a:extLst>
          </p:cNvPr>
          <p:cNvSpPr>
            <a:spLocks noChangeArrowheads="1" noChangeShapeType="1" noTextEdit="1"/>
          </p:cNvSpPr>
          <p:nvPr/>
        </p:nvSpPr>
        <p:spPr bwMode="auto">
          <a:xfrm>
            <a:off x="10669739" y="1063052"/>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02</a:t>
            </a:r>
          </a:p>
        </p:txBody>
      </p:sp>
      <p:sp>
        <p:nvSpPr>
          <p:cNvPr id="31" name="WordArt 24">
            <a:extLst>
              <a:ext uri="{FF2B5EF4-FFF2-40B4-BE49-F238E27FC236}">
                <a16:creationId xmlns:a16="http://schemas.microsoft.com/office/drawing/2014/main" id="{65CA5B00-CB3B-ED4E-9D59-E8C5E29AD859}"/>
              </a:ext>
            </a:extLst>
          </p:cNvPr>
          <p:cNvSpPr>
            <a:spLocks noChangeArrowheads="1" noChangeShapeType="1" noTextEdit="1"/>
          </p:cNvSpPr>
          <p:nvPr/>
        </p:nvSpPr>
        <p:spPr bwMode="auto">
          <a:xfrm>
            <a:off x="10702457" y="1063052"/>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04</a:t>
            </a:r>
          </a:p>
        </p:txBody>
      </p:sp>
      <p:sp>
        <p:nvSpPr>
          <p:cNvPr id="32" name="AutoShape 2">
            <a:extLst>
              <a:ext uri="{FF2B5EF4-FFF2-40B4-BE49-F238E27FC236}">
                <a16:creationId xmlns:a16="http://schemas.microsoft.com/office/drawing/2014/main" id="{3BF83A0F-F986-404F-AC1B-21C843042738}"/>
              </a:ext>
            </a:extLst>
          </p:cNvPr>
          <p:cNvSpPr>
            <a:spLocks noChangeArrowheads="1"/>
          </p:cNvSpPr>
          <p:nvPr/>
        </p:nvSpPr>
        <p:spPr bwMode="auto">
          <a:xfrm>
            <a:off x="9754209" y="227671"/>
            <a:ext cx="2300942" cy="2108200"/>
          </a:xfrm>
          <a:prstGeom prst="irregularSeal2">
            <a:avLst/>
          </a:prstGeom>
          <a:gradFill rotWithShape="1">
            <a:gsLst>
              <a:gs pos="0">
                <a:srgbClr val="FFFFFF"/>
              </a:gs>
              <a:gs pos="100000">
                <a:srgbClr val="FF0000"/>
              </a:gs>
            </a:gsLst>
            <a:path path="shape">
              <a:fillToRect l="50000" t="50000" r="50000" b="50000"/>
            </a:path>
          </a:gradFill>
          <a:ln w="38100" cmpd="dbl">
            <a:noFill/>
            <a:miter lim="800000"/>
            <a:headEnd/>
            <a:tailEnd/>
          </a:ln>
          <a:effectLst/>
        </p:spPr>
        <p:txBody>
          <a:bodyPr wrap="none" anchor="ctr"/>
          <a:lstStyle/>
          <a:p>
            <a:endParaRPr lang="en-US"/>
          </a:p>
        </p:txBody>
      </p:sp>
      <p:sp>
        <p:nvSpPr>
          <p:cNvPr id="33" name="WordArt 25">
            <a:extLst>
              <a:ext uri="{FF2B5EF4-FFF2-40B4-BE49-F238E27FC236}">
                <a16:creationId xmlns:a16="http://schemas.microsoft.com/office/drawing/2014/main" id="{3D1256DA-D3D2-D54D-8ECD-B64944297C5D}"/>
              </a:ext>
            </a:extLst>
          </p:cNvPr>
          <p:cNvSpPr>
            <a:spLocks noChangeArrowheads="1" noChangeShapeType="1" noTextEdit="1"/>
          </p:cNvSpPr>
          <p:nvPr/>
        </p:nvSpPr>
        <p:spPr bwMode="auto">
          <a:xfrm>
            <a:off x="10286249" y="881940"/>
            <a:ext cx="1115608" cy="799662"/>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3300"/>
                  </a:solidFill>
                  <a:round/>
                  <a:headEnd/>
                  <a:tailEnd/>
                </a:ln>
                <a:solidFill>
                  <a:srgbClr val="9900FF"/>
                </a:solidFill>
                <a:latin typeface="UTM Isadora"/>
              </a:rPr>
              <a:t>Hết</a:t>
            </a:r>
            <a:r>
              <a:rPr lang="en-US" sz="3600" b="1" kern="10" dirty="0">
                <a:ln w="9525">
                  <a:solidFill>
                    <a:srgbClr val="003300"/>
                  </a:solidFill>
                  <a:round/>
                  <a:headEnd/>
                  <a:tailEnd/>
                </a:ln>
                <a:solidFill>
                  <a:srgbClr val="9900FF"/>
                </a:solidFill>
                <a:latin typeface="UTM Isadora"/>
              </a:rPr>
              <a:t> </a:t>
            </a:r>
            <a:r>
              <a:rPr lang="en-US" sz="3600" b="1" kern="10" dirty="0" err="1">
                <a:ln w="9525">
                  <a:solidFill>
                    <a:srgbClr val="003300"/>
                  </a:solidFill>
                  <a:round/>
                  <a:headEnd/>
                  <a:tailEnd/>
                </a:ln>
                <a:solidFill>
                  <a:srgbClr val="9900FF"/>
                </a:solidFill>
                <a:latin typeface="UTM Isadora"/>
              </a:rPr>
              <a:t>giờ</a:t>
            </a:r>
            <a:endParaRPr lang="en-US" sz="3600" b="1" kern="10" dirty="0">
              <a:ln w="9525">
                <a:solidFill>
                  <a:srgbClr val="003300"/>
                </a:solidFill>
                <a:round/>
                <a:headEnd/>
                <a:tailEnd/>
              </a:ln>
              <a:solidFill>
                <a:srgbClr val="9900FF"/>
              </a:solidFill>
              <a:latin typeface="UTM Isadora"/>
            </a:endParaRPr>
          </a:p>
        </p:txBody>
      </p:sp>
    </p:spTree>
    <p:extLst>
      <p:ext uri="{BB962C8B-B14F-4D97-AF65-F5344CB8AC3E}">
        <p14:creationId xmlns:p14="http://schemas.microsoft.com/office/powerpoint/2010/main" val="47906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out)">
                                      <p:cBhvr>
                                        <p:cTn id="27" dur="500"/>
                                        <p:tgtEl>
                                          <p:spTgt spid="26"/>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1000"/>
                                        <p:tgtEl>
                                          <p:spTgt spid="27"/>
                                        </p:tgtEl>
                                      </p:cBhvr>
                                    </p:animEffect>
                                  </p:childTnLst>
                                  <p:subTnLst>
                                    <p:set>
                                      <p:cBhvr override="childStyle">
                                        <p:cTn dur="1" fill="hold" display="0" masterRel="sameClick" afterEffect="1">
                                          <p:stCondLst>
                                            <p:cond evt="end" delay="0">
                                              <p:tn val="29"/>
                                            </p:cond>
                                          </p:stCondLst>
                                        </p:cTn>
                                        <p:tgtEl>
                                          <p:spTgt spid="27"/>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dissolve">
                                      <p:cBhvr>
                                        <p:cTn id="35" dur="1000"/>
                                        <p:tgtEl>
                                          <p:spTgt spid="30"/>
                                        </p:tgtEl>
                                      </p:cBhvr>
                                    </p:animEffect>
                                  </p:childTnLst>
                                  <p:subTnLst>
                                    <p:set>
                                      <p:cBhvr override="childStyle">
                                        <p:cTn dur="1" fill="hold" display="0" masterRel="sameClick" afterEffect="1">
                                          <p:stCondLst>
                                            <p:cond evt="end" delay="0">
                                              <p:tn val="33"/>
                                            </p:cond>
                                          </p:stCondLst>
                                        </p:cTn>
                                        <p:tgtEl>
                                          <p:spTgt spid="30"/>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par>
                          <p:cTn id="36" fill="hold">
                            <p:stCondLst>
                              <p:cond delay="2500"/>
                            </p:stCondLst>
                            <p:childTnLst>
                              <p:par>
                                <p:cTn id="37" presetID="9"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dissolve">
                                      <p:cBhvr>
                                        <p:cTn id="39" dur="1000"/>
                                        <p:tgtEl>
                                          <p:spTgt spid="28"/>
                                        </p:tgtEl>
                                      </p:cBhvr>
                                    </p:animEffect>
                                  </p:childTnLst>
                                  <p:subTnLst>
                                    <p:set>
                                      <p:cBhvr override="childStyle">
                                        <p:cTn dur="1" fill="hold" display="0" masterRel="sameClick" afterEffect="1">
                                          <p:stCondLst>
                                            <p:cond evt="end" delay="0">
                                              <p:tn val="37"/>
                                            </p:cond>
                                          </p:stCondLst>
                                        </p:cTn>
                                        <p:tgtEl>
                                          <p:spTgt spid="28"/>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par>
                          <p:cTn id="40" fill="hold">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1000"/>
                                        <p:tgtEl>
                                          <p:spTgt spid="31"/>
                                        </p:tgtEl>
                                      </p:cBhvr>
                                    </p:animEffect>
                                  </p:childTnLst>
                                  <p:subTnLst>
                                    <p:set>
                                      <p:cBhvr override="childStyle">
                                        <p:cTn dur="1" fill="hold" display="0" masterRel="sameClick" afterEffect="1">
                                          <p:stCondLst>
                                            <p:cond evt="end" delay="0">
                                              <p:tn val="41"/>
                                            </p:cond>
                                          </p:stCondLst>
                                        </p:cTn>
                                        <p:tgtEl>
                                          <p:spTgt spid="31"/>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par>
                          <p:cTn id="44" fill="hold">
                            <p:stCondLst>
                              <p:cond delay="4500"/>
                            </p:stCondLst>
                            <p:childTnLst>
                              <p:par>
                                <p:cTn id="45" presetID="9"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dissolve">
                                      <p:cBhvr>
                                        <p:cTn id="47" dur="1000"/>
                                        <p:tgtEl>
                                          <p:spTgt spid="29"/>
                                        </p:tgtEl>
                                      </p:cBhvr>
                                    </p:animEffect>
                                  </p:childTnLst>
                                  <p:subTnLst>
                                    <p:set>
                                      <p:cBhvr override="childStyle">
                                        <p:cTn dur="1" fill="hold" display="0" masterRel="sameClick" afterEffect="1">
                                          <p:stCondLst>
                                            <p:cond evt="end" delay="0">
                                              <p:tn val="45"/>
                                            </p:cond>
                                          </p:stCondLst>
                                        </p:cTn>
                                        <p:tgtEl>
                                          <p:spTgt spid="29"/>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ox(out)">
                                      <p:cBhvr>
                                        <p:cTn id="51" dur="500"/>
                                        <p:tgtEl>
                                          <p:spTgt spid="33"/>
                                        </p:tgtEl>
                                      </p:cBhvr>
                                    </p:animEffect>
                                  </p:childTnLst>
                                </p:cTn>
                              </p:par>
                              <p:par>
                                <p:cTn id="52" presetID="4" presetClass="entr" presetSubtype="32"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ox(out)">
                                      <p:cBhvr>
                                        <p:cTn id="54" dur="500"/>
                                        <p:tgtEl>
                                          <p:spTgt spid="32"/>
                                        </p:tgtEl>
                                      </p:cBhvr>
                                    </p:animEffect>
                                  </p:childTnLst>
                                  <p:subTnLst>
                                    <p:audio>
                                      <p:cMediaNode>
                                        <p:cTn display="0" masterRel="sameClick">
                                          <p:stCondLst>
                                            <p:cond evt="begin" delay="0">
                                              <p:tn val="52"/>
                                            </p:cond>
                                          </p:stCondLst>
                                          <p:endCondLst>
                                            <p:cond evt="onStopAudio" delay="0">
                                              <p:tgtEl>
                                                <p:sldTgt/>
                                              </p:tgtEl>
                                            </p:cond>
                                          </p:endCondLst>
                                        </p:cTn>
                                        <p:tgtEl>
                                          <p:sndTgt r:embed="rId3" name="explode.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250"/>
                                        <p:tgtEl>
                                          <p:spTgt spid="7"/>
                                        </p:tgtEl>
                                      </p:cBhvr>
                                    </p:animEffect>
                                    <p:set>
                                      <p:cBhvr>
                                        <p:cTn id="59" dur="1" fill="hold">
                                          <p:stCondLst>
                                            <p:cond delay="249"/>
                                          </p:stCondLst>
                                        </p:cTn>
                                        <p:tgtEl>
                                          <p:spTgt spid="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50"/>
                                        <p:tgtEl>
                                          <p:spTgt spid="8"/>
                                        </p:tgtEl>
                                      </p:cBhvr>
                                    </p:animEffect>
                                    <p:set>
                                      <p:cBhvr>
                                        <p:cTn id="62" dur="1" fill="hold">
                                          <p:stCondLst>
                                            <p:cond delay="249"/>
                                          </p:stCondLst>
                                        </p:cTn>
                                        <p:tgtEl>
                                          <p:spTgt spid="8"/>
                                        </p:tgtEl>
                                        <p:attrNameLst>
                                          <p:attrName>style.visibility</p:attrName>
                                        </p:attrNameLst>
                                      </p:cBhvr>
                                      <p:to>
                                        <p:strVal val="hidden"/>
                                      </p:to>
                                    </p:set>
                                  </p:childTnLst>
                                </p:cTn>
                              </p:par>
                              <p:par>
                                <p:cTn id="63" presetID="35" presetClass="path" presetSubtype="0" accel="50000" decel="50000" fill="hold" nodeType="withEffect">
                                  <p:stCondLst>
                                    <p:cond delay="0"/>
                                  </p:stCondLst>
                                  <p:childTnLst>
                                    <p:animMotion origin="layout" path="M 3.95833E-6 -2.96296E-6 L -0.37787 -0.14953 " pathEditMode="relative" rAng="0" ptsTypes="AA">
                                      <p:cBhvr>
                                        <p:cTn id="64" dur="2000" fill="hold"/>
                                        <p:tgtEl>
                                          <p:spTgt spid="9"/>
                                        </p:tgtEl>
                                        <p:attrNameLst>
                                          <p:attrName>ppt_x</p:attrName>
                                          <p:attrName>ppt_y</p:attrName>
                                        </p:attrNameLst>
                                      </p:cBhvr>
                                      <p:rCtr x="-18893" y="-7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27" grpId="0" animBg="1"/>
      <p:bldP spid="28" grpId="0" animBg="1"/>
      <p:bldP spid="29" grpId="0" animBg="1"/>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932645" cy="523220"/>
          </a:xfrm>
          <a:prstGeom prst="rect">
            <a:avLst/>
          </a:prstGeom>
          <a:noFill/>
        </p:spPr>
        <p:txBody>
          <a:bodyPr wrap="square" rtlCol="0">
            <a:spAutoFit/>
          </a:bodyPr>
          <a:lstStyle/>
          <a:p>
            <a:r>
              <a:rPr lang="en-US" sz="2800" dirty="0" err="1">
                <a:solidFill>
                  <a:srgbClr val="170BB5"/>
                </a:solidFill>
                <a:latin typeface="Times New Roman" panose="02020603050405020304" pitchFamily="18" charset="0"/>
                <a:cs typeface="Times New Roman" panose="02020603050405020304" pitchFamily="18" charset="0"/>
              </a:rPr>
              <a:t>Đội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mũ</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bảo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hiểm</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như</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thế</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nào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là</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đúng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cách</a:t>
            </a:r>
            <a:r>
              <a:rPr lang="en-US" sz="2800" dirty="0">
                <a:solidFill>
                  <a:srgbClr val="170BB5"/>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225854" y="5282118"/>
            <a:ext cx="3597116"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A</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Đội</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mũ</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ngược</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ra</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phía</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sau</a:t>
            </a:r>
            <a:endParaRPr lang="en-US" sz="2000" dirty="0">
              <a:solidFill>
                <a:srgbClr val="170BB5"/>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22971" y="5226784"/>
            <a:ext cx="3986224" cy="1631216"/>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B</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Vành</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mũ</a:t>
            </a:r>
            <a:r>
              <a:rPr lang="en-US" sz="2000" dirty="0">
                <a:solidFill>
                  <a:srgbClr val="170BB5"/>
                </a:solidFill>
                <a:latin typeface="Times New Roman" panose="02020603050405020304" pitchFamily="18" charset="0"/>
                <a:cs typeface="Times New Roman" panose="02020603050405020304" pitchFamily="18" charset="0"/>
              </a:rPr>
              <a:t> song </a:t>
            </a:r>
            <a:r>
              <a:rPr lang="en-US" sz="2000" dirty="0" err="1">
                <a:solidFill>
                  <a:srgbClr val="170BB5"/>
                </a:solidFill>
                <a:latin typeface="Times New Roman" panose="02020603050405020304" pitchFamily="18" charset="0"/>
                <a:cs typeface="Times New Roman" panose="02020603050405020304" pitchFamily="18" charset="0"/>
              </a:rPr>
              <a:t>song</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với</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chân</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mày</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và</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cách</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chân</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mày</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khoảng</a:t>
            </a:r>
            <a:r>
              <a:rPr lang="en-US" sz="2000" dirty="0">
                <a:solidFill>
                  <a:srgbClr val="170BB5"/>
                </a:solidFill>
                <a:latin typeface="Times New Roman" panose="02020603050405020304" pitchFamily="18" charset="0"/>
                <a:cs typeface="Times New Roman" panose="02020603050405020304" pitchFamily="18" charset="0"/>
              </a:rPr>
              <a:t> 2 </a:t>
            </a:r>
            <a:r>
              <a:rPr lang="en-US" sz="2000" dirty="0" err="1">
                <a:solidFill>
                  <a:srgbClr val="170BB5"/>
                </a:solidFill>
                <a:latin typeface="Times New Roman" panose="02020603050405020304" pitchFamily="18" charset="0"/>
                <a:cs typeface="Times New Roman" panose="02020603050405020304" pitchFamily="18" charset="0"/>
              </a:rPr>
              <a:t>ngón</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tay</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Điều</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chỉnh</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hai</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quai</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mũ</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sao</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cho</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không</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bị</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xoắn</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Cài</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khóa</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mũ</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cho</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quai</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mũ</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vừa</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khít</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cằm</a:t>
            </a:r>
            <a:r>
              <a:rPr lang="en-US" sz="2000" dirty="0">
                <a:solidFill>
                  <a:srgbClr val="170BB5"/>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7934923" y="5282118"/>
            <a:ext cx="4363617" cy="1323439"/>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C</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Vành</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mũ</a:t>
            </a:r>
            <a:r>
              <a:rPr lang="en-US" sz="2000" dirty="0">
                <a:solidFill>
                  <a:srgbClr val="170BB5"/>
                </a:solidFill>
                <a:latin typeface="Times New Roman" panose="02020603050405020304" pitchFamily="18" charset="0"/>
                <a:cs typeface="Times New Roman" panose="02020603050405020304" pitchFamily="18" charset="0"/>
              </a:rPr>
              <a:t> song </a:t>
            </a:r>
            <a:r>
              <a:rPr lang="en-US" sz="2000" dirty="0" err="1">
                <a:solidFill>
                  <a:srgbClr val="170BB5"/>
                </a:solidFill>
                <a:latin typeface="Times New Roman" panose="02020603050405020304" pitchFamily="18" charset="0"/>
                <a:cs typeface="Times New Roman" panose="02020603050405020304" pitchFamily="18" charset="0"/>
              </a:rPr>
              <a:t>song</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với</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chân</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mày</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và</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cách</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chân</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mày</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khoảng</a:t>
            </a:r>
            <a:r>
              <a:rPr lang="en-US" sz="2000" dirty="0">
                <a:solidFill>
                  <a:srgbClr val="170BB5"/>
                </a:solidFill>
                <a:latin typeface="Times New Roman" panose="02020603050405020304" pitchFamily="18" charset="0"/>
                <a:cs typeface="Times New Roman" panose="02020603050405020304" pitchFamily="18" charset="0"/>
              </a:rPr>
              <a:t> 2 </a:t>
            </a:r>
            <a:r>
              <a:rPr lang="en-US" sz="2000" dirty="0" err="1">
                <a:solidFill>
                  <a:srgbClr val="170BB5"/>
                </a:solidFill>
                <a:latin typeface="Times New Roman" panose="02020603050405020304" pitchFamily="18" charset="0"/>
                <a:cs typeface="Times New Roman" panose="02020603050405020304" pitchFamily="18" charset="0"/>
              </a:rPr>
              <a:t>ngón</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tay</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Điều</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chỉnh</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hai</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quai</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mũ</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sao</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cho</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không</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bị</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xoắn</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Không</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cài</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khóa</a:t>
            </a:r>
            <a:r>
              <a:rPr lang="en-US" sz="2000" dirty="0">
                <a:solidFill>
                  <a:srgbClr val="170BB5"/>
                </a:solidFill>
                <a:latin typeface="Times New Roman" panose="02020603050405020304" pitchFamily="18" charset="0"/>
                <a:cs typeface="Times New Roman" panose="02020603050405020304" pitchFamily="18" charset="0"/>
              </a:rPr>
              <a:t> </a:t>
            </a:r>
            <a:r>
              <a:rPr lang="en-US" sz="2000" dirty="0" err="1">
                <a:solidFill>
                  <a:srgbClr val="170BB5"/>
                </a:solidFill>
                <a:latin typeface="Times New Roman" panose="02020603050405020304" pitchFamily="18" charset="0"/>
                <a:cs typeface="Times New Roman" panose="02020603050405020304" pitchFamily="18" charset="0"/>
              </a:rPr>
              <a:t>mũ</a:t>
            </a:r>
            <a:r>
              <a:rPr lang="en-US" sz="2000" dirty="0">
                <a:solidFill>
                  <a:srgbClr val="170BB5"/>
                </a:solidFill>
                <a:latin typeface="Times New Roman" panose="02020603050405020304" pitchFamily="18" charset="0"/>
                <a:cs typeface="Times New Roman" panose="02020603050405020304" pitchFamily="18" charset="0"/>
              </a:rPr>
              <a:t>.</a:t>
            </a:r>
          </a:p>
        </p:txBody>
      </p:sp>
      <p:sp>
        <p:nvSpPr>
          <p:cNvPr id="2" name="AutoShape 2" descr="Ý nghĩa của việc đội mũ bảo hiểm khi tham gia giao th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Xử phạt lỗi đội mũ bảo hiểm không cài quai phạt bao nhiêu tiề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923" y="2202982"/>
            <a:ext cx="3937178" cy="3023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970" y="2202981"/>
            <a:ext cx="3832697" cy="3015269"/>
          </a:xfrm>
          <a:prstGeom prst="rect">
            <a:avLst/>
          </a:prstGeom>
        </p:spPr>
      </p:pic>
    </p:spTree>
    <p:extLst>
      <p:ext uri="{BB962C8B-B14F-4D97-AF65-F5344CB8AC3E}">
        <p14:creationId xmlns:p14="http://schemas.microsoft.com/office/powerpoint/2010/main" val="357489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3)">
                                      <p:cBhvr>
                                        <p:cTn id="12" dur="1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3)">
                                      <p:cBhvr>
                                        <p:cTn id="17" dur="1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3)">
                                      <p:cBhvr>
                                        <p:cTn id="2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6932645" cy="954107"/>
          </a:xfrm>
          <a:prstGeom prst="rect">
            <a:avLst/>
          </a:prstGeom>
          <a:noFill/>
        </p:spPr>
        <p:txBody>
          <a:bodyPr wrap="square" rtlCol="0">
            <a:spAutoFit/>
          </a:bodyPr>
          <a:lstStyle/>
          <a:p>
            <a:r>
              <a:rPr lang="en-US" sz="2800" dirty="0" err="1">
                <a:solidFill>
                  <a:srgbClr val="170BB5"/>
                </a:solidFill>
                <a:latin typeface="Times New Roman" panose="02020603050405020304" pitchFamily="18" charset="0"/>
                <a:cs typeface="Times New Roman" panose="02020603050405020304" pitchFamily="18" charset="0"/>
              </a:rPr>
              <a:t>Khi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tham</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gia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giao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thông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bằng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xe</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đạp</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hành</a:t>
            </a:r>
            <a:r>
              <a:rPr lang="en-US" sz="2800" dirty="0">
                <a:solidFill>
                  <a:srgbClr val="170BB5"/>
                </a:solidFill>
                <a:latin typeface="Times New Roman" panose="02020603050405020304" pitchFamily="18" charset="0"/>
                <a:cs typeface="Times New Roman" panose="02020603050405020304" pitchFamily="18" charset="0"/>
              </a:rPr>
              <a:t> vi </a:t>
            </a:r>
            <a:r>
              <a:rPr lang="en-US" sz="2800" dirty="0" err="1">
                <a:solidFill>
                  <a:srgbClr val="170BB5"/>
                </a:solidFill>
                <a:latin typeface="Times New Roman" panose="02020603050405020304" pitchFamily="18" charset="0"/>
                <a:cs typeface="Times New Roman" panose="02020603050405020304" pitchFamily="18" charset="0"/>
              </a:rPr>
              <a:t>nào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dưới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đây</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là</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đúng</a:t>
            </a:r>
            <a:r>
              <a:rPr lang="en-US" sz="2800" dirty="0">
                <a:solidFill>
                  <a:srgbClr val="170BB5"/>
                </a:solidFill>
                <a:latin typeface="Times New Roman" panose="02020603050405020304" pitchFamily="18" charset="0"/>
                <a:cs typeface="Times New Roman" panose="02020603050405020304" pitchFamily="18" charset="0"/>
              </a:rPr>
              <a:t>?</a:t>
            </a:r>
          </a:p>
        </p:txBody>
      </p:sp>
      <p:grpSp>
        <p:nvGrpSpPr>
          <p:cNvPr id="2" name="Group 1"/>
          <p:cNvGrpSpPr/>
          <p:nvPr/>
        </p:nvGrpSpPr>
        <p:grpSpPr>
          <a:xfrm>
            <a:off x="197979" y="2589385"/>
            <a:ext cx="3877463" cy="3888443"/>
            <a:chOff x="197979" y="2589385"/>
            <a:chExt cx="3877463" cy="3888443"/>
          </a:xfrm>
        </p:grpSpPr>
        <p:sp>
          <p:nvSpPr>
            <p:cNvPr id="4" name="TextBox 3"/>
            <p:cNvSpPr txBox="1"/>
            <p:nvPr/>
          </p:nvSpPr>
          <p:spPr>
            <a:xfrm>
              <a:off x="409589" y="5954608"/>
              <a:ext cx="3454244"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dàn</a:t>
              </a:r>
              <a:r>
                <a:rPr lang="en-US" sz="2800" dirty="0">
                  <a:solidFill>
                    <a:srgbClr val="170BB5"/>
                  </a:solidFill>
                  <a:latin typeface="Times New Roman" panose="02020603050405020304" pitchFamily="18" charset="0"/>
                  <a:cs typeface="Times New Roman" panose="02020603050405020304" pitchFamily="18" charset="0"/>
                </a:rPr>
                <a:t> hang </a:t>
              </a:r>
              <a:r>
                <a:rPr lang="en-US" sz="2800" dirty="0" err="1">
                  <a:solidFill>
                    <a:srgbClr val="170BB5"/>
                  </a:solidFill>
                  <a:latin typeface="Times New Roman" panose="02020603050405020304" pitchFamily="18" charset="0"/>
                  <a:cs typeface="Times New Roman" panose="02020603050405020304" pitchFamily="18" charset="0"/>
                </a:rPr>
                <a:t>ngang</a:t>
              </a:r>
              <a:endParaRPr lang="en-US" sz="2800" dirty="0">
                <a:solidFill>
                  <a:srgbClr val="170BB5"/>
                </a:solidFill>
                <a:latin typeface="Times New Roman" panose="02020603050405020304" pitchFamily="18" charset="0"/>
                <a:cs typeface="Times New Roman" panose="02020603050405020304" pitchFamily="18" charset="0"/>
              </a:endParaRPr>
            </a:p>
          </p:txBody>
        </p:sp>
        <p:pic>
          <p:nvPicPr>
            <p:cNvPr id="8194" name="Picture 2" descr="Ban An Toàn Giao Thông Tỉnh Cà M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9" y="2589385"/>
              <a:ext cx="3877463" cy="31494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233458" y="2589385"/>
            <a:ext cx="4001411" cy="4251631"/>
            <a:chOff x="4233458" y="2589385"/>
            <a:chExt cx="4001411" cy="4251631"/>
          </a:xfrm>
        </p:grpSpPr>
        <p:sp>
          <p:nvSpPr>
            <p:cNvPr id="5" name="TextBox 4"/>
            <p:cNvSpPr txBox="1"/>
            <p:nvPr/>
          </p:nvSpPr>
          <p:spPr>
            <a:xfrm>
              <a:off x="4371995" y="5886909"/>
              <a:ext cx="3862874"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sát</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lề</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đường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bên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phải</a:t>
              </a:r>
              <a:endParaRPr lang="en-US" sz="2800" dirty="0">
                <a:solidFill>
                  <a:srgbClr val="170BB5"/>
                </a:solidFill>
                <a:latin typeface="Times New Roman" panose="02020603050405020304" pitchFamily="18" charset="0"/>
                <a:cs typeface="Times New Roman" panose="02020603050405020304" pitchFamily="18" charset="0"/>
              </a:endParaRPr>
            </a:p>
          </p:txBody>
        </p:sp>
        <p:pic>
          <p:nvPicPr>
            <p:cNvPr id="8198" name="Picture 6" descr="Top 7 Mẫu Xe Đạp Đường Phố Thể Thao Ấn Tượng Nhất 2021 - Xedap.v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93" t="7081" r="12190" b="16862"/>
            <a:stretch/>
          </p:blipFill>
          <p:spPr bwMode="auto">
            <a:xfrm flipH="1">
              <a:off x="4233458" y="2589385"/>
              <a:ext cx="3637392" cy="31494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8052318" y="2581732"/>
            <a:ext cx="3965511" cy="4103533"/>
            <a:chOff x="8052318" y="2581732"/>
            <a:chExt cx="3965511" cy="4103533"/>
          </a:xfrm>
        </p:grpSpPr>
        <p:sp>
          <p:nvSpPr>
            <p:cNvPr id="6" name="TextBox 5"/>
            <p:cNvSpPr txBox="1"/>
            <p:nvPr/>
          </p:nvSpPr>
          <p:spPr>
            <a:xfrm>
              <a:off x="8415254" y="5731158"/>
              <a:ext cx="3505199"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vào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làn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đường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dành</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cho</a:t>
              </a:r>
              <a:r>
                <a:rPr lang="en-US" sz="2800" dirty="0">
                  <a:solidFill>
                    <a:srgbClr val="170BB5"/>
                  </a:solidFill>
                  <a:latin typeface="Times New Roman" panose="02020603050405020304" pitchFamily="18" charset="0"/>
                  <a:cs typeface="Times New Roman" panose="02020603050405020304" pitchFamily="18" charset="0"/>
                </a:rPr>
                <a:t> ô </a:t>
              </a:r>
              <a:r>
                <a:rPr lang="en-US" sz="2800" dirty="0" err="1">
                  <a:solidFill>
                    <a:srgbClr val="170BB5"/>
                  </a:solidFill>
                  <a:latin typeface="Times New Roman" panose="02020603050405020304" pitchFamily="18" charset="0"/>
                  <a:cs typeface="Times New Roman" panose="02020603050405020304" pitchFamily="18" charset="0"/>
                </a:rPr>
                <a:t>tô</a:t>
              </a:r>
              <a:endParaRPr lang="en-US" sz="2800" dirty="0">
                <a:solidFill>
                  <a:srgbClr val="170BB5"/>
                </a:solidFill>
                <a:latin typeface="Times New Roman" panose="02020603050405020304" pitchFamily="18" charset="0"/>
                <a:cs typeface="Times New Roman" panose="02020603050405020304" pitchFamily="18" charset="0"/>
              </a:endParaRPr>
            </a:p>
          </p:txBody>
        </p:sp>
        <p:pic>
          <p:nvPicPr>
            <p:cNvPr id="8200" name="Picture 8" descr="Phó chủ tịch chuyên trách Ủy ban ATGT quốc gia đi làm bằng xe đạ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2318" y="2581732"/>
              <a:ext cx="3965511" cy="314942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utoShape 19">
            <a:extLst>
              <a:ext uri="{FF2B5EF4-FFF2-40B4-BE49-F238E27FC236}">
                <a16:creationId xmlns:a16="http://schemas.microsoft.com/office/drawing/2014/main" id="{2C7F9829-05F7-ED42-8961-C12560102F14}"/>
              </a:ext>
            </a:extLst>
          </p:cNvPr>
          <p:cNvSpPr>
            <a:spLocks noChangeArrowheads="1"/>
          </p:cNvSpPr>
          <p:nvPr/>
        </p:nvSpPr>
        <p:spPr bwMode="auto">
          <a:xfrm>
            <a:off x="9787192" y="761707"/>
            <a:ext cx="1185334" cy="945055"/>
          </a:xfrm>
          <a:prstGeom prst="octagon">
            <a:avLst>
              <a:gd name="adj" fmla="val 29287"/>
            </a:avLst>
          </a:prstGeom>
          <a:noFill/>
          <a:ln w="57150" cmpd="thinThick">
            <a:solidFill>
              <a:srgbClr val="800000"/>
            </a:solidFill>
            <a:miter lim="800000"/>
            <a:headEnd/>
            <a:tailEnd/>
          </a:ln>
          <a:effectLst/>
        </p:spPr>
        <p:txBody>
          <a:bodyPr wrap="none" anchor="ctr"/>
          <a:lstStyle/>
          <a:p>
            <a:endParaRPr lang="en-US"/>
          </a:p>
        </p:txBody>
      </p:sp>
      <p:sp>
        <p:nvSpPr>
          <p:cNvPr id="14" name="WordArt 20">
            <a:extLst>
              <a:ext uri="{FF2B5EF4-FFF2-40B4-BE49-F238E27FC236}">
                <a16:creationId xmlns:a16="http://schemas.microsoft.com/office/drawing/2014/main" id="{88D40D88-AAC4-5C44-B9C0-8ED9C81A5A9A}"/>
              </a:ext>
            </a:extLst>
          </p:cNvPr>
          <p:cNvSpPr>
            <a:spLocks noChangeArrowheads="1" noChangeShapeType="1" noTextEdit="1"/>
          </p:cNvSpPr>
          <p:nvPr/>
        </p:nvSpPr>
        <p:spPr bwMode="auto">
          <a:xfrm>
            <a:off x="10208298" y="950202"/>
            <a:ext cx="278902" cy="617921"/>
          </a:xfrm>
          <a:prstGeom prst="rect">
            <a:avLst/>
          </a:prstGeom>
        </p:spPr>
        <p:txBody>
          <a:bodyPr wrap="none" fromWordArt="1">
            <a:prstTxWarp prst="textPlain">
              <a:avLst>
                <a:gd name="adj" fmla="val 50000"/>
              </a:avLst>
            </a:prstTxWarp>
          </a:bodyPr>
          <a:lstStyle/>
          <a:p>
            <a:pPr algn="ctr"/>
            <a:r>
              <a:rPr lang="en-US" sz="3600" kern="10">
                <a:ln w="12700">
                  <a:solidFill>
                    <a:srgbClr val="800080"/>
                  </a:solidFill>
                  <a:round/>
                  <a:headEnd/>
                  <a:tailEnd/>
                </a:ln>
                <a:solidFill>
                  <a:srgbClr val="008000"/>
                </a:solidFill>
                <a:latin typeface="Arial Black"/>
              </a:rPr>
              <a:t>01</a:t>
            </a:r>
          </a:p>
        </p:txBody>
      </p:sp>
      <p:sp>
        <p:nvSpPr>
          <p:cNvPr id="15" name="WordArt 21">
            <a:extLst>
              <a:ext uri="{FF2B5EF4-FFF2-40B4-BE49-F238E27FC236}">
                <a16:creationId xmlns:a16="http://schemas.microsoft.com/office/drawing/2014/main" id="{17DC30FC-9A11-324D-B4E4-E89CA32B0E34}"/>
              </a:ext>
            </a:extLst>
          </p:cNvPr>
          <p:cNvSpPr>
            <a:spLocks noChangeArrowheads="1" noChangeShapeType="1" noTextEdit="1"/>
          </p:cNvSpPr>
          <p:nvPr/>
        </p:nvSpPr>
        <p:spPr bwMode="auto">
          <a:xfrm>
            <a:off x="10208298" y="950202"/>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03</a:t>
            </a:r>
          </a:p>
        </p:txBody>
      </p:sp>
      <p:sp>
        <p:nvSpPr>
          <p:cNvPr id="16" name="WordArt 22">
            <a:extLst>
              <a:ext uri="{FF2B5EF4-FFF2-40B4-BE49-F238E27FC236}">
                <a16:creationId xmlns:a16="http://schemas.microsoft.com/office/drawing/2014/main" id="{9F185765-BF6D-DB4D-8312-4F5576147F72}"/>
              </a:ext>
            </a:extLst>
          </p:cNvPr>
          <p:cNvSpPr>
            <a:spLocks noChangeArrowheads="1" noChangeShapeType="1" noTextEdit="1"/>
          </p:cNvSpPr>
          <p:nvPr/>
        </p:nvSpPr>
        <p:spPr bwMode="auto">
          <a:xfrm>
            <a:off x="10273338" y="950201"/>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05</a:t>
            </a:r>
          </a:p>
        </p:txBody>
      </p:sp>
      <p:sp>
        <p:nvSpPr>
          <p:cNvPr id="17" name="WordArt 23">
            <a:extLst>
              <a:ext uri="{FF2B5EF4-FFF2-40B4-BE49-F238E27FC236}">
                <a16:creationId xmlns:a16="http://schemas.microsoft.com/office/drawing/2014/main" id="{4F23AD6E-B45E-6240-BD18-99A117206E9E}"/>
              </a:ext>
            </a:extLst>
          </p:cNvPr>
          <p:cNvSpPr>
            <a:spLocks noChangeArrowheads="1" noChangeShapeType="1" noTextEdit="1"/>
          </p:cNvSpPr>
          <p:nvPr/>
        </p:nvSpPr>
        <p:spPr bwMode="auto">
          <a:xfrm>
            <a:off x="10240408" y="950201"/>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02</a:t>
            </a:r>
          </a:p>
        </p:txBody>
      </p:sp>
      <p:sp>
        <p:nvSpPr>
          <p:cNvPr id="18" name="WordArt 24">
            <a:extLst>
              <a:ext uri="{FF2B5EF4-FFF2-40B4-BE49-F238E27FC236}">
                <a16:creationId xmlns:a16="http://schemas.microsoft.com/office/drawing/2014/main" id="{65CA5B00-CB3B-ED4E-9D59-E8C5E29AD859}"/>
              </a:ext>
            </a:extLst>
          </p:cNvPr>
          <p:cNvSpPr>
            <a:spLocks noChangeArrowheads="1" noChangeShapeType="1" noTextEdit="1"/>
          </p:cNvSpPr>
          <p:nvPr/>
        </p:nvSpPr>
        <p:spPr bwMode="auto">
          <a:xfrm>
            <a:off x="10273126" y="950201"/>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04</a:t>
            </a:r>
          </a:p>
        </p:txBody>
      </p:sp>
      <p:sp>
        <p:nvSpPr>
          <p:cNvPr id="19" name="AutoShape 2">
            <a:extLst>
              <a:ext uri="{FF2B5EF4-FFF2-40B4-BE49-F238E27FC236}">
                <a16:creationId xmlns:a16="http://schemas.microsoft.com/office/drawing/2014/main" id="{3BF83A0F-F986-404F-AC1B-21C843042738}"/>
              </a:ext>
            </a:extLst>
          </p:cNvPr>
          <p:cNvSpPr>
            <a:spLocks noChangeArrowheads="1"/>
          </p:cNvSpPr>
          <p:nvPr/>
        </p:nvSpPr>
        <p:spPr bwMode="auto">
          <a:xfrm>
            <a:off x="9324878" y="114820"/>
            <a:ext cx="2300942" cy="2108200"/>
          </a:xfrm>
          <a:prstGeom prst="irregularSeal2">
            <a:avLst/>
          </a:prstGeom>
          <a:gradFill rotWithShape="1">
            <a:gsLst>
              <a:gs pos="0">
                <a:srgbClr val="FFFFFF"/>
              </a:gs>
              <a:gs pos="100000">
                <a:srgbClr val="FF0000"/>
              </a:gs>
            </a:gsLst>
            <a:path path="shape">
              <a:fillToRect l="50000" t="50000" r="50000" b="50000"/>
            </a:path>
          </a:gradFill>
          <a:ln w="38100" cmpd="dbl">
            <a:noFill/>
            <a:miter lim="800000"/>
            <a:headEnd/>
            <a:tailEnd/>
          </a:ln>
          <a:effectLst/>
        </p:spPr>
        <p:txBody>
          <a:bodyPr wrap="none" anchor="ctr"/>
          <a:lstStyle/>
          <a:p>
            <a:endParaRPr lang="en-US"/>
          </a:p>
        </p:txBody>
      </p:sp>
      <p:sp>
        <p:nvSpPr>
          <p:cNvPr id="20" name="WordArt 25">
            <a:extLst>
              <a:ext uri="{FF2B5EF4-FFF2-40B4-BE49-F238E27FC236}">
                <a16:creationId xmlns:a16="http://schemas.microsoft.com/office/drawing/2014/main" id="{3D1256DA-D3D2-D54D-8ECD-B64944297C5D}"/>
              </a:ext>
            </a:extLst>
          </p:cNvPr>
          <p:cNvSpPr>
            <a:spLocks noChangeArrowheads="1" noChangeShapeType="1" noTextEdit="1"/>
          </p:cNvSpPr>
          <p:nvPr/>
        </p:nvSpPr>
        <p:spPr bwMode="auto">
          <a:xfrm>
            <a:off x="9856918" y="769089"/>
            <a:ext cx="1115608" cy="799662"/>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3300"/>
                  </a:solidFill>
                  <a:round/>
                  <a:headEnd/>
                  <a:tailEnd/>
                </a:ln>
                <a:solidFill>
                  <a:srgbClr val="9900FF"/>
                </a:solidFill>
                <a:latin typeface="UTM Isadora"/>
              </a:rPr>
              <a:t>Hết</a:t>
            </a:r>
            <a:r>
              <a:rPr lang="en-US" sz="3600" b="1" kern="10" dirty="0">
                <a:ln w="9525">
                  <a:solidFill>
                    <a:srgbClr val="003300"/>
                  </a:solidFill>
                  <a:round/>
                  <a:headEnd/>
                  <a:tailEnd/>
                </a:ln>
                <a:solidFill>
                  <a:srgbClr val="9900FF"/>
                </a:solidFill>
                <a:latin typeface="UTM Isadora"/>
              </a:rPr>
              <a:t> </a:t>
            </a:r>
            <a:r>
              <a:rPr lang="en-US" sz="3600" b="1" kern="10" dirty="0" err="1">
                <a:ln w="9525">
                  <a:solidFill>
                    <a:srgbClr val="003300"/>
                  </a:solidFill>
                  <a:round/>
                  <a:headEnd/>
                  <a:tailEnd/>
                </a:ln>
                <a:solidFill>
                  <a:srgbClr val="9900FF"/>
                </a:solidFill>
                <a:latin typeface="UTM Isadora"/>
              </a:rPr>
              <a:t>giờ</a:t>
            </a:r>
            <a:endParaRPr lang="en-US" sz="3600" b="1" kern="10" dirty="0">
              <a:ln w="9525">
                <a:solidFill>
                  <a:srgbClr val="003300"/>
                </a:solidFill>
                <a:round/>
                <a:headEnd/>
                <a:tailEnd/>
              </a:ln>
              <a:solidFill>
                <a:srgbClr val="9900FF"/>
              </a:solidFill>
              <a:latin typeface="UTM Isadora"/>
            </a:endParaRPr>
          </a:p>
        </p:txBody>
      </p:sp>
    </p:spTree>
    <p:extLst>
      <p:ext uri="{BB962C8B-B14F-4D97-AF65-F5344CB8AC3E}">
        <p14:creationId xmlns:p14="http://schemas.microsoft.com/office/powerpoint/2010/main" val="211876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3)">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out)">
                                      <p:cBhvr>
                                        <p:cTn id="27" dur="500"/>
                                        <p:tgtEl>
                                          <p:spTgt spid="13"/>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1000"/>
                                        <p:tgtEl>
                                          <p:spTgt spid="14"/>
                                        </p:tgtEl>
                                      </p:cBhvr>
                                    </p:animEffect>
                                  </p:childTnLst>
                                  <p:subTnLst>
                                    <p:set>
                                      <p:cBhvr override="childStyle">
                                        <p:cTn dur="1" fill="hold" display="0" masterRel="sameClick" afterEffect="1">
                                          <p:stCondLst>
                                            <p:cond evt="end" delay="0">
                                              <p:tn val="29"/>
                                            </p:cond>
                                          </p:stCondLst>
                                        </p:cTn>
                                        <p:tgtEl>
                                          <p:spTgt spid="14"/>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1000"/>
                                        <p:tgtEl>
                                          <p:spTgt spid="17"/>
                                        </p:tgtEl>
                                      </p:cBhvr>
                                    </p:animEffect>
                                  </p:childTnLst>
                                  <p:subTnLst>
                                    <p:set>
                                      <p:cBhvr override="childStyle">
                                        <p:cTn dur="1" fill="hold" display="0" masterRel="sameClick" afterEffect="1">
                                          <p:stCondLst>
                                            <p:cond evt="end" delay="0">
                                              <p:tn val="33"/>
                                            </p:cond>
                                          </p:stCondLst>
                                        </p:cTn>
                                        <p:tgtEl>
                                          <p:spTgt spid="17"/>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par>
                          <p:cTn id="36" fill="hold">
                            <p:stCondLst>
                              <p:cond delay="250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1000"/>
                                        <p:tgtEl>
                                          <p:spTgt spid="15"/>
                                        </p:tgtEl>
                                      </p:cBhvr>
                                    </p:animEffect>
                                  </p:childTnLst>
                                  <p:subTnLst>
                                    <p:set>
                                      <p:cBhvr override="childStyle">
                                        <p:cTn dur="1" fill="hold" display="0" masterRel="sameClick" afterEffect="1">
                                          <p:stCondLst>
                                            <p:cond evt="end" delay="0">
                                              <p:tn val="37"/>
                                            </p:cond>
                                          </p:stCondLst>
                                        </p:cTn>
                                        <p:tgtEl>
                                          <p:spTgt spid="15"/>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par>
                          <p:cTn id="40" fill="hold">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1000"/>
                                        <p:tgtEl>
                                          <p:spTgt spid="18"/>
                                        </p:tgtEl>
                                      </p:cBhvr>
                                    </p:animEffect>
                                  </p:childTnLst>
                                  <p:subTnLst>
                                    <p:set>
                                      <p:cBhvr override="childStyle">
                                        <p:cTn dur="1" fill="hold" display="0" masterRel="sameClick" afterEffect="1">
                                          <p:stCondLst>
                                            <p:cond evt="end" delay="0">
                                              <p:tn val="41"/>
                                            </p:cond>
                                          </p:stCondLst>
                                        </p:cTn>
                                        <p:tgtEl>
                                          <p:spTgt spid="18"/>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par>
                          <p:cTn id="44" fill="hold">
                            <p:stCondLst>
                              <p:cond delay="4500"/>
                            </p:stCondLst>
                            <p:childTnLst>
                              <p:par>
                                <p:cTn id="45" presetID="9"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1000"/>
                                        <p:tgtEl>
                                          <p:spTgt spid="16"/>
                                        </p:tgtEl>
                                      </p:cBhvr>
                                    </p:animEffect>
                                  </p:childTnLst>
                                  <p:subTnLst>
                                    <p:set>
                                      <p:cBhvr override="childStyle">
                                        <p:cTn dur="1" fill="hold" display="0" masterRel="sameClick" afterEffect="1">
                                          <p:stCondLst>
                                            <p:cond evt="end" delay="0">
                                              <p:tn val="45"/>
                                            </p:cond>
                                          </p:stCondLst>
                                        </p:cTn>
                                        <p:tgtEl>
                                          <p:spTgt spid="16"/>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ox(out)">
                                      <p:cBhvr>
                                        <p:cTn id="51" dur="500"/>
                                        <p:tgtEl>
                                          <p:spTgt spid="20"/>
                                        </p:tgtEl>
                                      </p:cBhvr>
                                    </p:animEffect>
                                  </p:childTnLst>
                                </p:cTn>
                              </p:par>
                              <p:par>
                                <p:cTn id="52" presetID="4" presetClass="entr" presetSubtype="32"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out)">
                                      <p:cBhvr>
                                        <p:cTn id="54" dur="500"/>
                                        <p:tgtEl>
                                          <p:spTgt spid="19"/>
                                        </p:tgtEl>
                                      </p:cBhvr>
                                    </p:animEffect>
                                  </p:childTnLst>
                                  <p:subTnLst>
                                    <p:audio>
                                      <p:cMediaNode>
                                        <p:cTn display="0" masterRel="sameClick">
                                          <p:stCondLst>
                                            <p:cond evt="begin" delay="0">
                                              <p:tn val="52"/>
                                            </p:cond>
                                          </p:stCondLst>
                                          <p:endCondLst>
                                            <p:cond evt="onStopAudio" delay="0">
                                              <p:tgtEl>
                                                <p:sldTgt/>
                                              </p:tgtEl>
                                            </p:cond>
                                          </p:endCondLst>
                                        </p:cTn>
                                        <p:tgtEl>
                                          <p:sndTgt r:embed="rId3" name="explode.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250"/>
                                        <p:tgtEl>
                                          <p:spTgt spid="2"/>
                                        </p:tgtEl>
                                      </p:cBhvr>
                                    </p:animEffect>
                                    <p:set>
                                      <p:cBhvr>
                                        <p:cTn id="59" dur="1" fill="hold">
                                          <p:stCondLst>
                                            <p:cond delay="249"/>
                                          </p:stCondLst>
                                        </p:cTn>
                                        <p:tgtEl>
                                          <p:spTgt spid="2"/>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50"/>
                                        <p:tgtEl>
                                          <p:spTgt spid="9"/>
                                        </p:tgtEl>
                                      </p:cBhvr>
                                    </p:animEffect>
                                    <p:set>
                                      <p:cBhvr>
                                        <p:cTn id="62" dur="1" fill="hold">
                                          <p:stCondLst>
                                            <p:cond delay="249"/>
                                          </p:stCondLst>
                                        </p:cTn>
                                        <p:tgtEl>
                                          <p:spTgt spid="9"/>
                                        </p:tgtEl>
                                        <p:attrNameLst>
                                          <p:attrName>style.visibility</p:attrName>
                                        </p:attrNameLst>
                                      </p:cBhvr>
                                      <p:to>
                                        <p:strVal val="hidden"/>
                                      </p:to>
                                    </p:set>
                                  </p:childTnLst>
                                </p:cTn>
                              </p:par>
                              <p:par>
                                <p:cTn id="63" presetID="64" presetClass="path" presetSubtype="0" accel="50000" decel="50000" fill="hold" nodeType="withEffect">
                                  <p:stCondLst>
                                    <p:cond delay="0"/>
                                  </p:stCondLst>
                                  <p:childTnLst>
                                    <p:animMotion origin="layout" path="M 1.875E-6 1.11022E-16 L -0.00235 -0.12824 " pathEditMode="relative" rAng="0" ptsTypes="AA">
                                      <p:cBhvr>
                                        <p:cTn id="64" dur="2000" fill="hold"/>
                                        <p:tgtEl>
                                          <p:spTgt spid="3"/>
                                        </p:tgtEl>
                                        <p:attrNameLst>
                                          <p:attrName>ppt_x</p:attrName>
                                          <p:attrName>ppt_y</p:attrName>
                                        </p:attrNameLst>
                                      </p:cBhvr>
                                      <p:rCtr x="-117" y="-6412"/>
                                    </p:animMotion>
                                  </p:childTnLst>
                                </p:cTn>
                              </p:par>
                            </p:childTnLst>
                          </p:cTn>
                        </p:par>
                        <p:par>
                          <p:cTn id="65" fill="hold">
                            <p:stCondLst>
                              <p:cond delay="2000"/>
                            </p:stCondLst>
                            <p:childTnLst>
                              <p:par>
                                <p:cTn id="66" presetID="26" presetClass="emph" presetSubtype="0" fill="hold" nodeType="afterEffect">
                                  <p:stCondLst>
                                    <p:cond delay="0"/>
                                  </p:stCondLst>
                                  <p:childTnLst>
                                    <p:animEffect transition="out" filter="fade">
                                      <p:cBhvr>
                                        <p:cTn id="67" dur="2000" tmFilter="0, 0; .2, .5; .8, .5; 1, 0"/>
                                        <p:tgtEl>
                                          <p:spTgt spid="3"/>
                                        </p:tgtEl>
                                      </p:cBhvr>
                                    </p:animEffect>
                                    <p:animScale>
                                      <p:cBhvr>
                                        <p:cTn id="68"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350898" cy="523220"/>
          </a:xfrm>
          <a:prstGeom prst="rect">
            <a:avLst/>
          </a:prstGeom>
          <a:noFill/>
        </p:spPr>
        <p:txBody>
          <a:bodyPr wrap="square" rtlCol="0">
            <a:spAutoFit/>
          </a:bodyPr>
          <a:lstStyle/>
          <a:p>
            <a:r>
              <a:rPr lang="en-US" sz="2800" dirty="0" err="1">
                <a:solidFill>
                  <a:srgbClr val="170BB5"/>
                </a:solidFill>
                <a:latin typeface="Times New Roman" panose="02020603050405020304" pitchFamily="18" charset="0"/>
                <a:cs typeface="Times New Roman" panose="02020603050405020304" pitchFamily="18" charset="0"/>
              </a:rPr>
              <a:t>Khi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ngồi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trên</a:t>
            </a:r>
            <a:r>
              <a:rPr lang="en-US" sz="2800" dirty="0">
                <a:solidFill>
                  <a:srgbClr val="170BB5"/>
                </a:solidFill>
                <a:latin typeface="Times New Roman" panose="02020603050405020304" pitchFamily="18" charset="0"/>
                <a:cs typeface="Times New Roman" panose="02020603050405020304" pitchFamily="18" charset="0"/>
              </a:rPr>
              <a:t> ô </a:t>
            </a:r>
            <a:r>
              <a:rPr lang="en-US" sz="2800" dirty="0" err="1">
                <a:solidFill>
                  <a:srgbClr val="170BB5"/>
                </a:solidFill>
                <a:latin typeface="Times New Roman" panose="02020603050405020304" pitchFamily="18" charset="0"/>
                <a:cs typeface="Times New Roman" panose="02020603050405020304" pitchFamily="18" charset="0"/>
              </a:rPr>
              <a:t>tô</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các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bé</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sẽ</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làm</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gì</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để</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đảm</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bảo</a:t>
            </a:r>
            <a:r>
              <a:rPr lang="en-US" sz="2800" dirty="0">
                <a:solidFill>
                  <a:srgbClr val="170BB5"/>
                </a:solidFill>
                <a:latin typeface="Times New Roman" panose="02020603050405020304" pitchFamily="18" charset="0"/>
                <a:cs typeface="Times New Roman" panose="02020603050405020304" pitchFamily="18" charset="0"/>
              </a:rPr>
              <a:t> an </a:t>
            </a:r>
            <a:r>
              <a:rPr lang="en-US" sz="2800" dirty="0" err="1">
                <a:solidFill>
                  <a:srgbClr val="170BB5"/>
                </a:solidFill>
                <a:latin typeface="Times New Roman" panose="02020603050405020304" pitchFamily="18" charset="0"/>
                <a:cs typeface="Times New Roman" panose="02020603050405020304" pitchFamily="18" charset="0"/>
              </a:rPr>
              <a:t>toàn</a:t>
            </a:r>
            <a:r>
              <a:rPr lang="en-US" sz="2800" dirty="0">
                <a:solidFill>
                  <a:srgbClr val="170BB5"/>
                </a:solidFill>
                <a:latin typeface="Times New Roman" panose="02020603050405020304" pitchFamily="18" charset="0"/>
                <a:cs typeface="Times New Roman" panose="02020603050405020304" pitchFamily="18" charset="0"/>
              </a:rPr>
              <a:t>?</a:t>
            </a:r>
          </a:p>
        </p:txBody>
      </p:sp>
      <p:grpSp>
        <p:nvGrpSpPr>
          <p:cNvPr id="2" name="Group 1"/>
          <p:cNvGrpSpPr/>
          <p:nvPr/>
        </p:nvGrpSpPr>
        <p:grpSpPr>
          <a:xfrm>
            <a:off x="302025" y="2090897"/>
            <a:ext cx="3439551" cy="4612208"/>
            <a:chOff x="302025" y="2090897"/>
            <a:chExt cx="3439551" cy="4612208"/>
          </a:xfrm>
        </p:grpSpPr>
        <p:sp>
          <p:nvSpPr>
            <p:cNvPr id="4" name="TextBox 3"/>
            <p:cNvSpPr txBox="1"/>
            <p:nvPr/>
          </p:nvSpPr>
          <p:spPr>
            <a:xfrm>
              <a:off x="302025" y="5748998"/>
              <a:ext cx="3021292"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Ngồi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ngay</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ngắn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thắt</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dây</a:t>
              </a:r>
              <a:r>
                <a:rPr lang="en-US" sz="2800" dirty="0">
                  <a:solidFill>
                    <a:srgbClr val="170BB5"/>
                  </a:solidFill>
                  <a:latin typeface="Times New Roman" panose="02020603050405020304" pitchFamily="18" charset="0"/>
                  <a:cs typeface="Times New Roman" panose="02020603050405020304" pitchFamily="18" charset="0"/>
                </a:rPr>
                <a:t> an </a:t>
              </a:r>
              <a:r>
                <a:rPr lang="en-US" sz="2800" dirty="0" err="1">
                  <a:solidFill>
                    <a:srgbClr val="170BB5"/>
                  </a:solidFill>
                  <a:latin typeface="Times New Roman" panose="02020603050405020304" pitchFamily="18" charset="0"/>
                  <a:cs typeface="Times New Roman" panose="02020603050405020304" pitchFamily="18" charset="0"/>
                </a:rPr>
                <a:t>toàn</a:t>
              </a:r>
              <a:endParaRPr lang="en-US" sz="2800" dirty="0">
                <a:solidFill>
                  <a:srgbClr val="170BB5"/>
                </a:solidFill>
                <a:latin typeface="Times New Roman" panose="02020603050405020304" pitchFamily="18" charset="0"/>
                <a:cs typeface="Times New Roman" panose="02020603050405020304" pitchFamily="18" charset="0"/>
              </a:endParaRPr>
            </a:p>
          </p:txBody>
        </p:sp>
        <p:pic>
          <p:nvPicPr>
            <p:cNvPr id="7170" name="Picture 2" descr="Ghế xe hơi cho bé - Vị trí ngồi an toàn cho trẻ"/>
            <p:cNvPicPr>
              <a:picLocks noChangeAspect="1" noChangeArrowheads="1"/>
            </p:cNvPicPr>
            <p:nvPr/>
          </p:nvPicPr>
          <p:blipFill rotWithShape="1">
            <a:blip r:embed="rId4">
              <a:extLst>
                <a:ext uri="{28A0092B-C50C-407E-A947-70E740481C1C}">
                  <a14:useLocalDpi xmlns:a14="http://schemas.microsoft.com/office/drawing/2010/main" val="0"/>
                </a:ext>
              </a:extLst>
            </a:blip>
            <a:srcRect l="50992"/>
            <a:stretch/>
          </p:blipFill>
          <p:spPr bwMode="auto">
            <a:xfrm>
              <a:off x="415869" y="2090897"/>
              <a:ext cx="3325707" cy="34312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105469" y="2127380"/>
            <a:ext cx="3761047" cy="4575724"/>
            <a:chOff x="4105469" y="2127380"/>
            <a:chExt cx="3761047" cy="4575724"/>
          </a:xfrm>
        </p:grpSpPr>
        <p:sp>
          <p:nvSpPr>
            <p:cNvPr id="5" name="TextBox 4"/>
            <p:cNvSpPr txBox="1"/>
            <p:nvPr/>
          </p:nvSpPr>
          <p:spPr>
            <a:xfrm>
              <a:off x="4175449" y="5748997"/>
              <a:ext cx="3691067"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Thắt</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dây</a:t>
              </a:r>
              <a:r>
                <a:rPr lang="en-US" sz="2800" dirty="0">
                  <a:solidFill>
                    <a:srgbClr val="170BB5"/>
                  </a:solidFill>
                  <a:latin typeface="Times New Roman" panose="02020603050405020304" pitchFamily="18" charset="0"/>
                  <a:cs typeface="Times New Roman" panose="02020603050405020304" pitchFamily="18" charset="0"/>
                </a:rPr>
                <a:t> an </a:t>
              </a:r>
              <a:r>
                <a:rPr lang="en-US" sz="2800" dirty="0" err="1">
                  <a:solidFill>
                    <a:srgbClr val="170BB5"/>
                  </a:solidFill>
                  <a:latin typeface="Times New Roman" panose="02020603050405020304" pitchFamily="18" charset="0"/>
                  <a:cs typeface="Times New Roman" panose="02020603050405020304" pitchFamily="18" charset="0"/>
                </a:rPr>
                <a:t>toàn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và</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ngó</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đầu</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ra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ngoài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cửa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xe</a:t>
              </a:r>
              <a:r>
                <a:rPr lang="en-US" sz="2800" dirty="0">
                  <a:solidFill>
                    <a:srgbClr val="170BB5"/>
                  </a:solidFill>
                  <a:latin typeface="Times New Roman" panose="02020603050405020304" pitchFamily="18" charset="0"/>
                  <a:cs typeface="Times New Roman" panose="02020603050405020304" pitchFamily="18" charset="0"/>
                </a:rPr>
                <a:t>.</a:t>
              </a:r>
            </a:p>
          </p:txBody>
        </p:sp>
        <p:pic>
          <p:nvPicPr>
            <p:cNvPr id="7172" name="Picture 4" descr="Dành cho lái mới: Có nên hạ kính ô tô khi đang chạ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469" y="2127380"/>
              <a:ext cx="3676262" cy="33583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8215604" y="2082940"/>
            <a:ext cx="3831408" cy="4515480"/>
            <a:chOff x="8215604" y="2082940"/>
            <a:chExt cx="3831408" cy="4515480"/>
          </a:xfrm>
        </p:grpSpPr>
        <p:sp>
          <p:nvSpPr>
            <p:cNvPr id="6" name="TextBox 5"/>
            <p:cNvSpPr txBox="1"/>
            <p:nvPr/>
          </p:nvSpPr>
          <p:spPr>
            <a:xfrm>
              <a:off x="8481527" y="5644313"/>
              <a:ext cx="3565485"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Không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thắt</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dây</a:t>
              </a:r>
              <a:r>
                <a:rPr lang="en-US" sz="2800" dirty="0">
                  <a:solidFill>
                    <a:srgbClr val="170BB5"/>
                  </a:solidFill>
                  <a:latin typeface="Times New Roman" panose="02020603050405020304" pitchFamily="18" charset="0"/>
                  <a:cs typeface="Times New Roman" panose="02020603050405020304" pitchFamily="18" charset="0"/>
                </a:rPr>
                <a:t> an </a:t>
              </a:r>
              <a:r>
                <a:rPr lang="en-US" sz="2800" dirty="0" err="1">
                  <a:solidFill>
                    <a:srgbClr val="170BB5"/>
                  </a:solidFill>
                  <a:latin typeface="Times New Roman" panose="02020603050405020304" pitchFamily="18" charset="0"/>
                  <a:cs typeface="Times New Roman" panose="02020603050405020304" pitchFamily="18" charset="0"/>
                </a:rPr>
                <a:t>toàn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và</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nô</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đùa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trên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xe</a:t>
              </a:r>
              <a:endParaRPr lang="en-US" sz="2800" dirty="0">
                <a:solidFill>
                  <a:srgbClr val="170BB5"/>
                </a:solidFill>
                <a:latin typeface="Times New Roman" panose="02020603050405020304" pitchFamily="18" charset="0"/>
                <a:cs typeface="Times New Roman" panose="02020603050405020304" pitchFamily="18" charset="0"/>
              </a:endParaRPr>
            </a:p>
          </p:txBody>
        </p:sp>
        <p:pic>
          <p:nvPicPr>
            <p:cNvPr id="7174" name="Picture 6" descr="10 thói quen sai lầm thường gặp khi cho trẻ đi cùng trên xe ô tô"/>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5604" y="2082940"/>
              <a:ext cx="3615612" cy="337422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utoShape 19">
            <a:extLst>
              <a:ext uri="{FF2B5EF4-FFF2-40B4-BE49-F238E27FC236}">
                <a16:creationId xmlns:a16="http://schemas.microsoft.com/office/drawing/2014/main" id="{2C7F9829-05F7-ED42-8961-C12560102F14}"/>
              </a:ext>
            </a:extLst>
          </p:cNvPr>
          <p:cNvSpPr>
            <a:spLocks noChangeArrowheads="1"/>
          </p:cNvSpPr>
          <p:nvPr/>
        </p:nvSpPr>
        <p:spPr bwMode="auto">
          <a:xfrm>
            <a:off x="10208384" y="621627"/>
            <a:ext cx="1185334" cy="945055"/>
          </a:xfrm>
          <a:prstGeom prst="octagon">
            <a:avLst>
              <a:gd name="adj" fmla="val 29287"/>
            </a:avLst>
          </a:prstGeom>
          <a:noFill/>
          <a:ln w="57150" cmpd="thinThick">
            <a:solidFill>
              <a:srgbClr val="800000"/>
            </a:solidFill>
            <a:miter lim="800000"/>
            <a:headEnd/>
            <a:tailEnd/>
          </a:ln>
          <a:effectLst/>
        </p:spPr>
        <p:txBody>
          <a:bodyPr wrap="none" anchor="ctr"/>
          <a:lstStyle/>
          <a:p>
            <a:endParaRPr lang="en-US"/>
          </a:p>
        </p:txBody>
      </p:sp>
      <p:sp>
        <p:nvSpPr>
          <p:cNvPr id="14" name="WordArt 20">
            <a:extLst>
              <a:ext uri="{FF2B5EF4-FFF2-40B4-BE49-F238E27FC236}">
                <a16:creationId xmlns:a16="http://schemas.microsoft.com/office/drawing/2014/main" id="{88D40D88-AAC4-5C44-B9C0-8ED9C81A5A9A}"/>
              </a:ext>
            </a:extLst>
          </p:cNvPr>
          <p:cNvSpPr>
            <a:spLocks noChangeArrowheads="1" noChangeShapeType="1" noTextEdit="1"/>
          </p:cNvSpPr>
          <p:nvPr/>
        </p:nvSpPr>
        <p:spPr bwMode="auto">
          <a:xfrm>
            <a:off x="10629490" y="810122"/>
            <a:ext cx="278902" cy="617921"/>
          </a:xfrm>
          <a:prstGeom prst="rect">
            <a:avLst/>
          </a:prstGeom>
        </p:spPr>
        <p:txBody>
          <a:bodyPr wrap="none" fromWordArt="1">
            <a:prstTxWarp prst="textPlain">
              <a:avLst>
                <a:gd name="adj" fmla="val 50000"/>
              </a:avLst>
            </a:prstTxWarp>
          </a:bodyPr>
          <a:lstStyle/>
          <a:p>
            <a:pPr algn="ctr"/>
            <a:r>
              <a:rPr lang="en-US" sz="3600" kern="10">
                <a:ln w="12700">
                  <a:solidFill>
                    <a:srgbClr val="800080"/>
                  </a:solidFill>
                  <a:round/>
                  <a:headEnd/>
                  <a:tailEnd/>
                </a:ln>
                <a:solidFill>
                  <a:srgbClr val="008000"/>
                </a:solidFill>
                <a:latin typeface="Arial Black"/>
              </a:rPr>
              <a:t>01</a:t>
            </a:r>
          </a:p>
        </p:txBody>
      </p:sp>
      <p:sp>
        <p:nvSpPr>
          <p:cNvPr id="15" name="WordArt 21">
            <a:extLst>
              <a:ext uri="{FF2B5EF4-FFF2-40B4-BE49-F238E27FC236}">
                <a16:creationId xmlns:a16="http://schemas.microsoft.com/office/drawing/2014/main" id="{17DC30FC-9A11-324D-B4E4-E89CA32B0E34}"/>
              </a:ext>
            </a:extLst>
          </p:cNvPr>
          <p:cNvSpPr>
            <a:spLocks noChangeArrowheads="1" noChangeShapeType="1" noTextEdit="1"/>
          </p:cNvSpPr>
          <p:nvPr/>
        </p:nvSpPr>
        <p:spPr bwMode="auto">
          <a:xfrm>
            <a:off x="10629490" y="810122"/>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03</a:t>
            </a:r>
          </a:p>
        </p:txBody>
      </p:sp>
      <p:sp>
        <p:nvSpPr>
          <p:cNvPr id="16" name="WordArt 22">
            <a:extLst>
              <a:ext uri="{FF2B5EF4-FFF2-40B4-BE49-F238E27FC236}">
                <a16:creationId xmlns:a16="http://schemas.microsoft.com/office/drawing/2014/main" id="{9F185765-BF6D-DB4D-8312-4F5576147F72}"/>
              </a:ext>
            </a:extLst>
          </p:cNvPr>
          <p:cNvSpPr>
            <a:spLocks noChangeArrowheads="1" noChangeShapeType="1" noTextEdit="1"/>
          </p:cNvSpPr>
          <p:nvPr/>
        </p:nvSpPr>
        <p:spPr bwMode="auto">
          <a:xfrm>
            <a:off x="10694530" y="810121"/>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05</a:t>
            </a:r>
          </a:p>
        </p:txBody>
      </p:sp>
      <p:sp>
        <p:nvSpPr>
          <p:cNvPr id="17" name="WordArt 23">
            <a:extLst>
              <a:ext uri="{FF2B5EF4-FFF2-40B4-BE49-F238E27FC236}">
                <a16:creationId xmlns:a16="http://schemas.microsoft.com/office/drawing/2014/main" id="{4F23AD6E-B45E-6240-BD18-99A117206E9E}"/>
              </a:ext>
            </a:extLst>
          </p:cNvPr>
          <p:cNvSpPr>
            <a:spLocks noChangeArrowheads="1" noChangeShapeType="1" noTextEdit="1"/>
          </p:cNvSpPr>
          <p:nvPr/>
        </p:nvSpPr>
        <p:spPr bwMode="auto">
          <a:xfrm>
            <a:off x="10661600" y="810121"/>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02</a:t>
            </a:r>
          </a:p>
        </p:txBody>
      </p:sp>
      <p:sp>
        <p:nvSpPr>
          <p:cNvPr id="18" name="WordArt 24">
            <a:extLst>
              <a:ext uri="{FF2B5EF4-FFF2-40B4-BE49-F238E27FC236}">
                <a16:creationId xmlns:a16="http://schemas.microsoft.com/office/drawing/2014/main" id="{65CA5B00-CB3B-ED4E-9D59-E8C5E29AD859}"/>
              </a:ext>
            </a:extLst>
          </p:cNvPr>
          <p:cNvSpPr>
            <a:spLocks noChangeArrowheads="1" noChangeShapeType="1" noTextEdit="1"/>
          </p:cNvSpPr>
          <p:nvPr/>
        </p:nvSpPr>
        <p:spPr bwMode="auto">
          <a:xfrm>
            <a:off x="10694318" y="810121"/>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04</a:t>
            </a:r>
          </a:p>
        </p:txBody>
      </p:sp>
      <p:sp>
        <p:nvSpPr>
          <p:cNvPr id="19" name="AutoShape 2">
            <a:extLst>
              <a:ext uri="{FF2B5EF4-FFF2-40B4-BE49-F238E27FC236}">
                <a16:creationId xmlns:a16="http://schemas.microsoft.com/office/drawing/2014/main" id="{3BF83A0F-F986-404F-AC1B-21C843042738}"/>
              </a:ext>
            </a:extLst>
          </p:cNvPr>
          <p:cNvSpPr>
            <a:spLocks noChangeArrowheads="1"/>
          </p:cNvSpPr>
          <p:nvPr/>
        </p:nvSpPr>
        <p:spPr bwMode="auto">
          <a:xfrm>
            <a:off x="9746070" y="-25260"/>
            <a:ext cx="2300942" cy="2108200"/>
          </a:xfrm>
          <a:prstGeom prst="irregularSeal2">
            <a:avLst/>
          </a:prstGeom>
          <a:gradFill rotWithShape="1">
            <a:gsLst>
              <a:gs pos="0">
                <a:srgbClr val="FFFFFF"/>
              </a:gs>
              <a:gs pos="100000">
                <a:srgbClr val="FF0000"/>
              </a:gs>
            </a:gsLst>
            <a:path path="shape">
              <a:fillToRect l="50000" t="50000" r="50000" b="50000"/>
            </a:path>
          </a:gradFill>
          <a:ln w="38100" cmpd="dbl">
            <a:noFill/>
            <a:miter lim="800000"/>
            <a:headEnd/>
            <a:tailEnd/>
          </a:ln>
          <a:effectLst/>
        </p:spPr>
        <p:txBody>
          <a:bodyPr wrap="none" anchor="ctr"/>
          <a:lstStyle/>
          <a:p>
            <a:endParaRPr lang="en-US"/>
          </a:p>
        </p:txBody>
      </p:sp>
      <p:sp>
        <p:nvSpPr>
          <p:cNvPr id="20" name="WordArt 25">
            <a:extLst>
              <a:ext uri="{FF2B5EF4-FFF2-40B4-BE49-F238E27FC236}">
                <a16:creationId xmlns:a16="http://schemas.microsoft.com/office/drawing/2014/main" id="{3D1256DA-D3D2-D54D-8ECD-B64944297C5D}"/>
              </a:ext>
            </a:extLst>
          </p:cNvPr>
          <p:cNvSpPr>
            <a:spLocks noChangeArrowheads="1" noChangeShapeType="1" noTextEdit="1"/>
          </p:cNvSpPr>
          <p:nvPr/>
        </p:nvSpPr>
        <p:spPr bwMode="auto">
          <a:xfrm>
            <a:off x="10278110" y="629009"/>
            <a:ext cx="1115608" cy="799662"/>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3300"/>
                  </a:solidFill>
                  <a:round/>
                  <a:headEnd/>
                  <a:tailEnd/>
                </a:ln>
                <a:solidFill>
                  <a:srgbClr val="9900FF"/>
                </a:solidFill>
                <a:latin typeface="UTM Isadora"/>
              </a:rPr>
              <a:t>Hết</a:t>
            </a:r>
            <a:r>
              <a:rPr lang="en-US" sz="3600" b="1" kern="10" dirty="0">
                <a:ln w="9525">
                  <a:solidFill>
                    <a:srgbClr val="003300"/>
                  </a:solidFill>
                  <a:round/>
                  <a:headEnd/>
                  <a:tailEnd/>
                </a:ln>
                <a:solidFill>
                  <a:srgbClr val="9900FF"/>
                </a:solidFill>
                <a:latin typeface="UTM Isadora"/>
              </a:rPr>
              <a:t> </a:t>
            </a:r>
            <a:r>
              <a:rPr lang="en-US" sz="3600" b="1" kern="10" dirty="0" err="1">
                <a:ln w="9525">
                  <a:solidFill>
                    <a:srgbClr val="003300"/>
                  </a:solidFill>
                  <a:round/>
                  <a:headEnd/>
                  <a:tailEnd/>
                </a:ln>
                <a:solidFill>
                  <a:srgbClr val="9900FF"/>
                </a:solidFill>
                <a:latin typeface="UTM Isadora"/>
              </a:rPr>
              <a:t>giờ</a:t>
            </a:r>
            <a:endParaRPr lang="en-US" sz="3600" b="1" kern="10" dirty="0">
              <a:ln w="9525">
                <a:solidFill>
                  <a:srgbClr val="003300"/>
                </a:solidFill>
                <a:round/>
                <a:headEnd/>
                <a:tailEnd/>
              </a:ln>
              <a:solidFill>
                <a:srgbClr val="9900FF"/>
              </a:solidFill>
              <a:latin typeface="UTM Isadora"/>
            </a:endParaRPr>
          </a:p>
        </p:txBody>
      </p:sp>
    </p:spTree>
    <p:extLst>
      <p:ext uri="{BB962C8B-B14F-4D97-AF65-F5344CB8AC3E}">
        <p14:creationId xmlns:p14="http://schemas.microsoft.com/office/powerpoint/2010/main" val="3809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3)">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3)">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3)">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out)">
                                      <p:cBhvr>
                                        <p:cTn id="27" dur="500"/>
                                        <p:tgtEl>
                                          <p:spTgt spid="13"/>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1000"/>
                                        <p:tgtEl>
                                          <p:spTgt spid="14"/>
                                        </p:tgtEl>
                                      </p:cBhvr>
                                    </p:animEffect>
                                  </p:childTnLst>
                                  <p:subTnLst>
                                    <p:set>
                                      <p:cBhvr override="childStyle">
                                        <p:cTn dur="1" fill="hold" display="0" masterRel="sameClick" afterEffect="1">
                                          <p:stCondLst>
                                            <p:cond evt="end" delay="0">
                                              <p:tn val="29"/>
                                            </p:cond>
                                          </p:stCondLst>
                                        </p:cTn>
                                        <p:tgtEl>
                                          <p:spTgt spid="14"/>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1000"/>
                                        <p:tgtEl>
                                          <p:spTgt spid="17"/>
                                        </p:tgtEl>
                                      </p:cBhvr>
                                    </p:animEffect>
                                  </p:childTnLst>
                                  <p:subTnLst>
                                    <p:set>
                                      <p:cBhvr override="childStyle">
                                        <p:cTn dur="1" fill="hold" display="0" masterRel="sameClick" afterEffect="1">
                                          <p:stCondLst>
                                            <p:cond evt="end" delay="0">
                                              <p:tn val="33"/>
                                            </p:cond>
                                          </p:stCondLst>
                                        </p:cTn>
                                        <p:tgtEl>
                                          <p:spTgt spid="17"/>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par>
                          <p:cTn id="36" fill="hold">
                            <p:stCondLst>
                              <p:cond delay="250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1000"/>
                                        <p:tgtEl>
                                          <p:spTgt spid="15"/>
                                        </p:tgtEl>
                                      </p:cBhvr>
                                    </p:animEffect>
                                  </p:childTnLst>
                                  <p:subTnLst>
                                    <p:set>
                                      <p:cBhvr override="childStyle">
                                        <p:cTn dur="1" fill="hold" display="0" masterRel="sameClick" afterEffect="1">
                                          <p:stCondLst>
                                            <p:cond evt="end" delay="0">
                                              <p:tn val="37"/>
                                            </p:cond>
                                          </p:stCondLst>
                                        </p:cTn>
                                        <p:tgtEl>
                                          <p:spTgt spid="15"/>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par>
                          <p:cTn id="40" fill="hold">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1000"/>
                                        <p:tgtEl>
                                          <p:spTgt spid="18"/>
                                        </p:tgtEl>
                                      </p:cBhvr>
                                    </p:animEffect>
                                  </p:childTnLst>
                                  <p:subTnLst>
                                    <p:set>
                                      <p:cBhvr override="childStyle">
                                        <p:cTn dur="1" fill="hold" display="0" masterRel="sameClick" afterEffect="1">
                                          <p:stCondLst>
                                            <p:cond evt="end" delay="0">
                                              <p:tn val="41"/>
                                            </p:cond>
                                          </p:stCondLst>
                                        </p:cTn>
                                        <p:tgtEl>
                                          <p:spTgt spid="18"/>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par>
                          <p:cTn id="44" fill="hold">
                            <p:stCondLst>
                              <p:cond delay="4500"/>
                            </p:stCondLst>
                            <p:childTnLst>
                              <p:par>
                                <p:cTn id="45" presetID="9"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1000"/>
                                        <p:tgtEl>
                                          <p:spTgt spid="16"/>
                                        </p:tgtEl>
                                      </p:cBhvr>
                                    </p:animEffect>
                                  </p:childTnLst>
                                  <p:subTnLst>
                                    <p:set>
                                      <p:cBhvr override="childStyle">
                                        <p:cTn dur="1" fill="hold" display="0" masterRel="sameClick" afterEffect="1">
                                          <p:stCondLst>
                                            <p:cond evt="end" delay="0">
                                              <p:tn val="45"/>
                                            </p:cond>
                                          </p:stCondLst>
                                        </p:cTn>
                                        <p:tgtEl>
                                          <p:spTgt spid="16"/>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ox(out)">
                                      <p:cBhvr>
                                        <p:cTn id="51" dur="500"/>
                                        <p:tgtEl>
                                          <p:spTgt spid="20"/>
                                        </p:tgtEl>
                                      </p:cBhvr>
                                    </p:animEffect>
                                  </p:childTnLst>
                                </p:cTn>
                              </p:par>
                              <p:par>
                                <p:cTn id="52" presetID="4" presetClass="entr" presetSubtype="32"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out)">
                                      <p:cBhvr>
                                        <p:cTn id="54" dur="500"/>
                                        <p:tgtEl>
                                          <p:spTgt spid="19"/>
                                        </p:tgtEl>
                                      </p:cBhvr>
                                    </p:animEffect>
                                  </p:childTnLst>
                                  <p:subTnLst>
                                    <p:audio>
                                      <p:cMediaNode>
                                        <p:cTn display="0" masterRel="sameClick">
                                          <p:stCondLst>
                                            <p:cond evt="begin" delay="0">
                                              <p:tn val="52"/>
                                            </p:cond>
                                          </p:stCondLst>
                                          <p:endCondLst>
                                            <p:cond evt="onStopAudio" delay="0">
                                              <p:tgtEl>
                                                <p:sldTgt/>
                                              </p:tgtEl>
                                            </p:cond>
                                          </p:endCondLst>
                                        </p:cTn>
                                        <p:tgtEl>
                                          <p:sndTgt r:embed="rId3" name="explode.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250"/>
                                        <p:tgtEl>
                                          <p:spTgt spid="8"/>
                                        </p:tgtEl>
                                      </p:cBhvr>
                                    </p:animEffect>
                                    <p:set>
                                      <p:cBhvr>
                                        <p:cTn id="59" dur="1" fill="hold">
                                          <p:stCondLst>
                                            <p:cond delay="249"/>
                                          </p:stCondLst>
                                        </p:cTn>
                                        <p:tgtEl>
                                          <p:spTgt spid="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50"/>
                                        <p:tgtEl>
                                          <p:spTgt spid="9"/>
                                        </p:tgtEl>
                                      </p:cBhvr>
                                    </p:animEffect>
                                    <p:set>
                                      <p:cBhvr>
                                        <p:cTn id="62" dur="1" fill="hold">
                                          <p:stCondLst>
                                            <p:cond delay="249"/>
                                          </p:stCondLst>
                                        </p:cTn>
                                        <p:tgtEl>
                                          <p:spTgt spid="9"/>
                                        </p:tgtEl>
                                        <p:attrNameLst>
                                          <p:attrName>style.visibility</p:attrName>
                                        </p:attrNameLst>
                                      </p:cBhvr>
                                      <p:to>
                                        <p:strVal val="hidden"/>
                                      </p:to>
                                    </p:set>
                                  </p:childTnLst>
                                </p:cTn>
                              </p:par>
                              <p:par>
                                <p:cTn id="63" presetID="63" presetClass="path" presetSubtype="0" accel="50000" decel="50000" fill="hold" nodeType="withEffect">
                                  <p:stCondLst>
                                    <p:cond delay="0"/>
                                  </p:stCondLst>
                                  <p:childTnLst>
                                    <p:animMotion origin="layout" path="M 4.79167E-6 -2.22222E-6 L 0.31562 -0.01782 " pathEditMode="relative" rAng="0" ptsTypes="AA">
                                      <p:cBhvr>
                                        <p:cTn id="64" dur="2000" fill="hold"/>
                                        <p:tgtEl>
                                          <p:spTgt spid="2"/>
                                        </p:tgtEl>
                                        <p:attrNameLst>
                                          <p:attrName>ppt_x</p:attrName>
                                          <p:attrName>ppt_y</p:attrName>
                                        </p:attrNameLst>
                                      </p:cBhvr>
                                      <p:rCtr x="15781" y="-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350898" cy="523220"/>
          </a:xfrm>
          <a:prstGeom prst="rect">
            <a:avLst/>
          </a:prstGeom>
          <a:noFill/>
        </p:spPr>
        <p:txBody>
          <a:bodyPr wrap="square" rtlCol="0">
            <a:spAutoFit/>
          </a:bodyPr>
          <a:lstStyle/>
          <a:p>
            <a:r>
              <a:rPr lang="en-US" sz="2800" dirty="0" err="1">
                <a:solidFill>
                  <a:srgbClr val="170BB5"/>
                </a:solidFill>
                <a:latin typeface="Times New Roman" panose="02020603050405020304" pitchFamily="18" charset="0"/>
                <a:cs typeface="Times New Roman" panose="02020603050405020304" pitchFamily="18" charset="0"/>
              </a:rPr>
              <a:t>Biển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báo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nào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sau</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đây</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là</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biển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báo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cấm</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ngược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chiều</a:t>
            </a:r>
            <a:r>
              <a:rPr lang="en-US" sz="2800" dirty="0">
                <a:solidFill>
                  <a:srgbClr val="170BB5"/>
                </a:solidFill>
                <a:latin typeface="Times New Roman" panose="02020603050405020304" pitchFamily="18" charset="0"/>
                <a:cs typeface="Times New Roman" panose="02020603050405020304" pitchFamily="18" charset="0"/>
              </a:rPr>
              <a:t>?</a:t>
            </a:r>
          </a:p>
        </p:txBody>
      </p:sp>
      <p:grpSp>
        <p:nvGrpSpPr>
          <p:cNvPr id="8" name="Group 7"/>
          <p:cNvGrpSpPr/>
          <p:nvPr/>
        </p:nvGrpSpPr>
        <p:grpSpPr>
          <a:xfrm>
            <a:off x="4268755" y="2575278"/>
            <a:ext cx="2939143" cy="3850590"/>
            <a:chOff x="4268755" y="2575278"/>
            <a:chExt cx="2939143" cy="3850590"/>
          </a:xfrm>
        </p:grpSpPr>
        <p:sp>
          <p:nvSpPr>
            <p:cNvPr id="5" name="TextBox 4"/>
            <p:cNvSpPr txBox="1"/>
            <p:nvPr/>
          </p:nvSpPr>
          <p:spPr>
            <a:xfrm>
              <a:off x="5587480" y="5779537"/>
              <a:ext cx="77133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B</a:t>
              </a:r>
              <a:r>
                <a:rPr lang="en-US" sz="2800" dirty="0">
                  <a:solidFill>
                    <a:srgbClr val="170BB5"/>
                  </a:solidFill>
                  <a:latin typeface="Times New Roman" panose="02020603050405020304" pitchFamily="18" charset="0"/>
                  <a:cs typeface="Times New Roman" panose="02020603050405020304" pitchFamily="18" charset="0"/>
                </a:rPr>
                <a:t> </a:t>
              </a:r>
            </a:p>
          </p:txBody>
        </p:sp>
        <p:pic>
          <p:nvPicPr>
            <p:cNvPr id="6146" name="Picture 2" descr="Biển cấm đi ngược chiều - Thiết Bị An Toàn Giao Thô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755" y="2575278"/>
              <a:ext cx="2939143" cy="29391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70179" y="2667062"/>
            <a:ext cx="2755577" cy="3896928"/>
            <a:chOff x="370179" y="2667062"/>
            <a:chExt cx="2755577" cy="3896928"/>
          </a:xfrm>
        </p:grpSpPr>
        <p:sp>
          <p:nvSpPr>
            <p:cNvPr id="4" name="TextBox 3"/>
            <p:cNvSpPr txBox="1"/>
            <p:nvPr/>
          </p:nvSpPr>
          <p:spPr>
            <a:xfrm>
              <a:off x="1281403" y="5917659"/>
              <a:ext cx="640703"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A</a:t>
              </a:r>
              <a:r>
                <a:rPr lang="en-US" sz="2800" dirty="0">
                  <a:solidFill>
                    <a:srgbClr val="170BB5"/>
                  </a:solidFill>
                  <a:latin typeface="Times New Roman" panose="02020603050405020304" pitchFamily="18" charset="0"/>
                  <a:cs typeface="Times New Roman" panose="02020603050405020304" pitchFamily="18" charset="0"/>
                </a:rPr>
                <a:t> </a:t>
              </a:r>
            </a:p>
          </p:txBody>
        </p:sp>
        <p:pic>
          <p:nvPicPr>
            <p:cNvPr id="6148" name="Picture 4" descr="Từ 01/7/2020, tài xế cần nhớ 66 biển báo cấm theo QCVN 41:2019/BGTV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179" y="2667062"/>
              <a:ext cx="2755577" cy="2755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8368916" y="2470369"/>
            <a:ext cx="3310535" cy="3955498"/>
            <a:chOff x="8368916" y="2470369"/>
            <a:chExt cx="3310535" cy="3955498"/>
          </a:xfrm>
        </p:grpSpPr>
        <p:sp>
          <p:nvSpPr>
            <p:cNvPr id="6" name="TextBox 5"/>
            <p:cNvSpPr txBox="1"/>
            <p:nvPr/>
          </p:nvSpPr>
          <p:spPr>
            <a:xfrm>
              <a:off x="10024184" y="5779536"/>
              <a:ext cx="664676"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a:t>
              </a:r>
              <a:r>
                <a:rPr lang="en-US" sz="2800" dirty="0">
                  <a:solidFill>
                    <a:srgbClr val="170BB5"/>
                  </a:solidFill>
                  <a:latin typeface="Times New Roman" panose="02020603050405020304" pitchFamily="18" charset="0"/>
                  <a:cs typeface="Times New Roman" panose="02020603050405020304" pitchFamily="18" charset="0"/>
                </a:rPr>
                <a:t> </a:t>
              </a:r>
            </a:p>
          </p:txBody>
        </p:sp>
        <p:pic>
          <p:nvPicPr>
            <p:cNvPr id="6152" name="Picture 8" descr="Ý nghĩa và cách nhận biết các biển báo nguy hiểm"/>
            <p:cNvPicPr>
              <a:picLocks noChangeAspect="1" noChangeArrowheads="1"/>
            </p:cNvPicPr>
            <p:nvPr/>
          </p:nvPicPr>
          <p:blipFill rotWithShape="1">
            <a:blip r:embed="rId6">
              <a:extLst>
                <a:ext uri="{28A0092B-C50C-407E-A947-70E740481C1C}">
                  <a14:useLocalDpi xmlns:a14="http://schemas.microsoft.com/office/drawing/2010/main" val="0"/>
                </a:ext>
              </a:extLst>
            </a:blip>
            <a:srcRect l="28571" r="43633" b="56891"/>
            <a:stretch/>
          </p:blipFill>
          <p:spPr bwMode="auto">
            <a:xfrm>
              <a:off x="8368916" y="2470369"/>
              <a:ext cx="3310535" cy="295227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utoShape 19">
            <a:extLst>
              <a:ext uri="{FF2B5EF4-FFF2-40B4-BE49-F238E27FC236}">
                <a16:creationId xmlns:a16="http://schemas.microsoft.com/office/drawing/2014/main" id="{2C7F9829-05F7-ED42-8961-C12560102F14}"/>
              </a:ext>
            </a:extLst>
          </p:cNvPr>
          <p:cNvSpPr>
            <a:spLocks noChangeArrowheads="1"/>
          </p:cNvSpPr>
          <p:nvPr/>
        </p:nvSpPr>
        <p:spPr bwMode="auto">
          <a:xfrm>
            <a:off x="10000703" y="901666"/>
            <a:ext cx="1185334" cy="945055"/>
          </a:xfrm>
          <a:prstGeom prst="octagon">
            <a:avLst>
              <a:gd name="adj" fmla="val 29287"/>
            </a:avLst>
          </a:prstGeom>
          <a:noFill/>
          <a:ln w="57150" cmpd="thinThick">
            <a:solidFill>
              <a:srgbClr val="800000"/>
            </a:solidFill>
            <a:miter lim="800000"/>
            <a:headEnd/>
            <a:tailEnd/>
          </a:ln>
          <a:effectLst/>
        </p:spPr>
        <p:txBody>
          <a:bodyPr wrap="none" anchor="ctr"/>
          <a:lstStyle/>
          <a:p>
            <a:endParaRPr lang="en-US"/>
          </a:p>
        </p:txBody>
      </p:sp>
      <p:sp>
        <p:nvSpPr>
          <p:cNvPr id="14" name="WordArt 20">
            <a:extLst>
              <a:ext uri="{FF2B5EF4-FFF2-40B4-BE49-F238E27FC236}">
                <a16:creationId xmlns:a16="http://schemas.microsoft.com/office/drawing/2014/main" id="{88D40D88-AAC4-5C44-B9C0-8ED9C81A5A9A}"/>
              </a:ext>
            </a:extLst>
          </p:cNvPr>
          <p:cNvSpPr>
            <a:spLocks noChangeArrowheads="1" noChangeShapeType="1" noTextEdit="1"/>
          </p:cNvSpPr>
          <p:nvPr/>
        </p:nvSpPr>
        <p:spPr bwMode="auto">
          <a:xfrm>
            <a:off x="10421809" y="1090161"/>
            <a:ext cx="278902" cy="617921"/>
          </a:xfrm>
          <a:prstGeom prst="rect">
            <a:avLst/>
          </a:prstGeom>
        </p:spPr>
        <p:txBody>
          <a:bodyPr wrap="none" fromWordArt="1">
            <a:prstTxWarp prst="textPlain">
              <a:avLst>
                <a:gd name="adj" fmla="val 50000"/>
              </a:avLst>
            </a:prstTxWarp>
          </a:bodyPr>
          <a:lstStyle/>
          <a:p>
            <a:pPr algn="ctr"/>
            <a:r>
              <a:rPr lang="en-US" sz="3600" kern="10">
                <a:ln w="12700">
                  <a:solidFill>
                    <a:srgbClr val="800080"/>
                  </a:solidFill>
                  <a:round/>
                  <a:headEnd/>
                  <a:tailEnd/>
                </a:ln>
                <a:solidFill>
                  <a:srgbClr val="008000"/>
                </a:solidFill>
                <a:latin typeface="Arial Black"/>
              </a:rPr>
              <a:t>01</a:t>
            </a:r>
          </a:p>
        </p:txBody>
      </p:sp>
      <p:sp>
        <p:nvSpPr>
          <p:cNvPr id="15" name="WordArt 21">
            <a:extLst>
              <a:ext uri="{FF2B5EF4-FFF2-40B4-BE49-F238E27FC236}">
                <a16:creationId xmlns:a16="http://schemas.microsoft.com/office/drawing/2014/main" id="{17DC30FC-9A11-324D-B4E4-E89CA32B0E34}"/>
              </a:ext>
            </a:extLst>
          </p:cNvPr>
          <p:cNvSpPr>
            <a:spLocks noChangeArrowheads="1" noChangeShapeType="1" noTextEdit="1"/>
          </p:cNvSpPr>
          <p:nvPr/>
        </p:nvSpPr>
        <p:spPr bwMode="auto">
          <a:xfrm>
            <a:off x="10421809" y="1090161"/>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03</a:t>
            </a:r>
          </a:p>
        </p:txBody>
      </p:sp>
      <p:sp>
        <p:nvSpPr>
          <p:cNvPr id="16" name="WordArt 22">
            <a:extLst>
              <a:ext uri="{FF2B5EF4-FFF2-40B4-BE49-F238E27FC236}">
                <a16:creationId xmlns:a16="http://schemas.microsoft.com/office/drawing/2014/main" id="{9F185765-BF6D-DB4D-8312-4F5576147F72}"/>
              </a:ext>
            </a:extLst>
          </p:cNvPr>
          <p:cNvSpPr>
            <a:spLocks noChangeArrowheads="1" noChangeShapeType="1" noTextEdit="1"/>
          </p:cNvSpPr>
          <p:nvPr/>
        </p:nvSpPr>
        <p:spPr bwMode="auto">
          <a:xfrm>
            <a:off x="10486849" y="1090160"/>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05</a:t>
            </a:r>
          </a:p>
        </p:txBody>
      </p:sp>
      <p:sp>
        <p:nvSpPr>
          <p:cNvPr id="17" name="WordArt 23">
            <a:extLst>
              <a:ext uri="{FF2B5EF4-FFF2-40B4-BE49-F238E27FC236}">
                <a16:creationId xmlns:a16="http://schemas.microsoft.com/office/drawing/2014/main" id="{4F23AD6E-B45E-6240-BD18-99A117206E9E}"/>
              </a:ext>
            </a:extLst>
          </p:cNvPr>
          <p:cNvSpPr>
            <a:spLocks noChangeArrowheads="1" noChangeShapeType="1" noTextEdit="1"/>
          </p:cNvSpPr>
          <p:nvPr/>
        </p:nvSpPr>
        <p:spPr bwMode="auto">
          <a:xfrm>
            <a:off x="10453919" y="1090160"/>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02</a:t>
            </a:r>
          </a:p>
        </p:txBody>
      </p:sp>
      <p:sp>
        <p:nvSpPr>
          <p:cNvPr id="18" name="WordArt 24">
            <a:extLst>
              <a:ext uri="{FF2B5EF4-FFF2-40B4-BE49-F238E27FC236}">
                <a16:creationId xmlns:a16="http://schemas.microsoft.com/office/drawing/2014/main" id="{65CA5B00-CB3B-ED4E-9D59-E8C5E29AD859}"/>
              </a:ext>
            </a:extLst>
          </p:cNvPr>
          <p:cNvSpPr>
            <a:spLocks noChangeArrowheads="1" noChangeShapeType="1" noTextEdit="1"/>
          </p:cNvSpPr>
          <p:nvPr/>
        </p:nvSpPr>
        <p:spPr bwMode="auto">
          <a:xfrm>
            <a:off x="10486637" y="1090160"/>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04</a:t>
            </a:r>
          </a:p>
        </p:txBody>
      </p:sp>
      <p:sp>
        <p:nvSpPr>
          <p:cNvPr id="19" name="AutoShape 2">
            <a:extLst>
              <a:ext uri="{FF2B5EF4-FFF2-40B4-BE49-F238E27FC236}">
                <a16:creationId xmlns:a16="http://schemas.microsoft.com/office/drawing/2014/main" id="{3BF83A0F-F986-404F-AC1B-21C843042738}"/>
              </a:ext>
            </a:extLst>
          </p:cNvPr>
          <p:cNvSpPr>
            <a:spLocks noChangeArrowheads="1"/>
          </p:cNvSpPr>
          <p:nvPr/>
        </p:nvSpPr>
        <p:spPr bwMode="auto">
          <a:xfrm>
            <a:off x="9538389" y="254779"/>
            <a:ext cx="2300942" cy="2108200"/>
          </a:xfrm>
          <a:prstGeom prst="irregularSeal2">
            <a:avLst/>
          </a:prstGeom>
          <a:gradFill rotWithShape="1">
            <a:gsLst>
              <a:gs pos="0">
                <a:srgbClr val="FFFFFF"/>
              </a:gs>
              <a:gs pos="100000">
                <a:srgbClr val="FF0000"/>
              </a:gs>
            </a:gsLst>
            <a:path path="shape">
              <a:fillToRect l="50000" t="50000" r="50000" b="50000"/>
            </a:path>
          </a:gradFill>
          <a:ln w="38100" cmpd="dbl">
            <a:noFill/>
            <a:miter lim="800000"/>
            <a:headEnd/>
            <a:tailEnd/>
          </a:ln>
          <a:effectLst/>
        </p:spPr>
        <p:txBody>
          <a:bodyPr wrap="none" anchor="ctr"/>
          <a:lstStyle/>
          <a:p>
            <a:endParaRPr lang="en-US"/>
          </a:p>
        </p:txBody>
      </p:sp>
      <p:sp>
        <p:nvSpPr>
          <p:cNvPr id="20" name="WordArt 25">
            <a:extLst>
              <a:ext uri="{FF2B5EF4-FFF2-40B4-BE49-F238E27FC236}">
                <a16:creationId xmlns:a16="http://schemas.microsoft.com/office/drawing/2014/main" id="{3D1256DA-D3D2-D54D-8ECD-B64944297C5D}"/>
              </a:ext>
            </a:extLst>
          </p:cNvPr>
          <p:cNvSpPr>
            <a:spLocks noChangeArrowheads="1" noChangeShapeType="1" noTextEdit="1"/>
          </p:cNvSpPr>
          <p:nvPr/>
        </p:nvSpPr>
        <p:spPr bwMode="auto">
          <a:xfrm>
            <a:off x="10070429" y="909048"/>
            <a:ext cx="1115608" cy="799662"/>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3300"/>
                  </a:solidFill>
                  <a:round/>
                  <a:headEnd/>
                  <a:tailEnd/>
                </a:ln>
                <a:solidFill>
                  <a:srgbClr val="9900FF"/>
                </a:solidFill>
                <a:latin typeface="UTM Isadora"/>
              </a:rPr>
              <a:t>Hết</a:t>
            </a:r>
            <a:r>
              <a:rPr lang="en-US" sz="3600" b="1" kern="10" dirty="0">
                <a:ln w="9525">
                  <a:solidFill>
                    <a:srgbClr val="003300"/>
                  </a:solidFill>
                  <a:round/>
                  <a:headEnd/>
                  <a:tailEnd/>
                </a:ln>
                <a:solidFill>
                  <a:srgbClr val="9900FF"/>
                </a:solidFill>
                <a:latin typeface="UTM Isadora"/>
              </a:rPr>
              <a:t> </a:t>
            </a:r>
            <a:r>
              <a:rPr lang="en-US" sz="3600" b="1" kern="10" dirty="0" err="1">
                <a:ln w="9525">
                  <a:solidFill>
                    <a:srgbClr val="003300"/>
                  </a:solidFill>
                  <a:round/>
                  <a:headEnd/>
                  <a:tailEnd/>
                </a:ln>
                <a:solidFill>
                  <a:srgbClr val="9900FF"/>
                </a:solidFill>
                <a:latin typeface="UTM Isadora"/>
              </a:rPr>
              <a:t>giờ</a:t>
            </a:r>
            <a:endParaRPr lang="en-US" sz="3600" b="1" kern="10" dirty="0">
              <a:ln w="9525">
                <a:solidFill>
                  <a:srgbClr val="003300"/>
                </a:solidFill>
                <a:round/>
                <a:headEnd/>
                <a:tailEnd/>
              </a:ln>
              <a:solidFill>
                <a:srgbClr val="9900FF"/>
              </a:solidFill>
              <a:latin typeface="UTM Isadora"/>
            </a:endParaRPr>
          </a:p>
        </p:txBody>
      </p:sp>
    </p:spTree>
    <p:extLst>
      <p:ext uri="{BB962C8B-B14F-4D97-AF65-F5344CB8AC3E}">
        <p14:creationId xmlns:p14="http://schemas.microsoft.com/office/powerpoint/2010/main" val="274101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out)">
                                      <p:cBhvr>
                                        <p:cTn id="30" dur="500"/>
                                        <p:tgtEl>
                                          <p:spTgt spid="13"/>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1000"/>
                                        <p:tgtEl>
                                          <p:spTgt spid="14"/>
                                        </p:tgtEl>
                                      </p:cBhvr>
                                    </p:animEffect>
                                  </p:childTnLst>
                                  <p:subTnLst>
                                    <p:set>
                                      <p:cBhvr override="childStyle">
                                        <p:cTn dur="1" fill="hold" display="0" masterRel="sameClick" afterEffect="1">
                                          <p:stCondLst>
                                            <p:cond evt="end" delay="0">
                                              <p:tn val="32"/>
                                            </p:cond>
                                          </p:stCondLst>
                                        </p:cTn>
                                        <p:tgtEl>
                                          <p:spTgt spid="14"/>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2" name="TYPE.WAV"/>
                                        </p:tgtEl>
                                      </p:cMediaNode>
                                    </p:audio>
                                  </p:subTnLst>
                                </p:cTn>
                              </p:par>
                            </p:childTnLst>
                          </p:cTn>
                        </p:par>
                        <p:par>
                          <p:cTn id="35" fill="hold">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1000"/>
                                        <p:tgtEl>
                                          <p:spTgt spid="17"/>
                                        </p:tgtEl>
                                      </p:cBhvr>
                                    </p:animEffect>
                                  </p:childTnLst>
                                  <p:subTnLst>
                                    <p:set>
                                      <p:cBhvr override="childStyle">
                                        <p:cTn dur="1" fill="hold" display="0" masterRel="sameClick" afterEffect="1">
                                          <p:stCondLst>
                                            <p:cond evt="end" delay="0">
                                              <p:tn val="36"/>
                                            </p:cond>
                                          </p:stCondLst>
                                        </p:cTn>
                                        <p:tgtEl>
                                          <p:spTgt spid="17"/>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2" name="TYPE.WAV"/>
                                        </p:tgtEl>
                                      </p:cMediaNode>
                                    </p:audio>
                                  </p:subTnLst>
                                </p:cTn>
                              </p:par>
                            </p:childTnLst>
                          </p:cTn>
                        </p:par>
                        <p:par>
                          <p:cTn id="39" fill="hold">
                            <p:stCondLst>
                              <p:cond delay="2500"/>
                            </p:stCondLst>
                            <p:childTnLst>
                              <p:par>
                                <p:cTn id="40" presetID="9"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1000"/>
                                        <p:tgtEl>
                                          <p:spTgt spid="15"/>
                                        </p:tgtEl>
                                      </p:cBhvr>
                                    </p:animEffect>
                                  </p:childTnLst>
                                  <p:subTnLst>
                                    <p:set>
                                      <p:cBhvr override="childStyle">
                                        <p:cTn dur="1" fill="hold" display="0" masterRel="sameClick" afterEffect="1">
                                          <p:stCondLst>
                                            <p:cond evt="end" delay="0">
                                              <p:tn val="40"/>
                                            </p:cond>
                                          </p:stCondLst>
                                        </p:cTn>
                                        <p:tgtEl>
                                          <p:spTgt spid="15"/>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2" name="TYPE.WAV"/>
                                        </p:tgtEl>
                                      </p:cMediaNode>
                                    </p:audio>
                                  </p:subTnLst>
                                </p:cTn>
                              </p:par>
                            </p:childTnLst>
                          </p:cTn>
                        </p:par>
                        <p:par>
                          <p:cTn id="43" fill="hold">
                            <p:stCondLst>
                              <p:cond delay="3500"/>
                            </p:stCondLst>
                            <p:childTnLst>
                              <p:par>
                                <p:cTn id="44" presetID="9"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1000"/>
                                        <p:tgtEl>
                                          <p:spTgt spid="18"/>
                                        </p:tgtEl>
                                      </p:cBhvr>
                                    </p:animEffect>
                                  </p:childTnLst>
                                  <p:subTnLst>
                                    <p:set>
                                      <p:cBhvr override="childStyle">
                                        <p:cTn dur="1" fill="hold" display="0" masterRel="sameClick" afterEffect="1">
                                          <p:stCondLst>
                                            <p:cond evt="end" delay="0">
                                              <p:tn val="44"/>
                                            </p:cond>
                                          </p:stCondLst>
                                        </p:cTn>
                                        <p:tgtEl>
                                          <p:spTgt spid="1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2" name="TYPE.WAV"/>
                                        </p:tgtEl>
                                      </p:cMediaNode>
                                    </p:audio>
                                  </p:subTnLst>
                                </p:cTn>
                              </p:par>
                            </p:childTnLst>
                          </p:cTn>
                        </p:par>
                        <p:par>
                          <p:cTn id="47" fill="hold">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1000"/>
                                        <p:tgtEl>
                                          <p:spTgt spid="16"/>
                                        </p:tgtEl>
                                      </p:cBhvr>
                                    </p:animEffect>
                                  </p:childTnLst>
                                  <p:subTnLst>
                                    <p:set>
                                      <p:cBhvr override="childStyle">
                                        <p:cTn dur="1" fill="hold" display="0" masterRel="sameClick" afterEffect="1">
                                          <p:stCondLst>
                                            <p:cond evt="end" delay="0">
                                              <p:tn val="48"/>
                                            </p:cond>
                                          </p:stCondLst>
                                        </p:cTn>
                                        <p:tgtEl>
                                          <p:spTgt spid="16"/>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2" name="TYPE.WAV"/>
                                        </p:tgtEl>
                                      </p:cMediaNode>
                                    </p:audio>
                                  </p:subTnLst>
                                </p:cTn>
                              </p:par>
                            </p:childTnLst>
                          </p:cTn>
                        </p:par>
                        <p:par>
                          <p:cTn id="51" fill="hold">
                            <p:stCondLst>
                              <p:cond delay="5500"/>
                            </p:stCondLst>
                            <p:childTnLst>
                              <p:par>
                                <p:cTn id="52" presetID="4" presetClass="entr" presetSubtype="32"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ox(out)">
                                      <p:cBhvr>
                                        <p:cTn id="54" dur="500"/>
                                        <p:tgtEl>
                                          <p:spTgt spid="20"/>
                                        </p:tgtEl>
                                      </p:cBhvr>
                                    </p:animEffect>
                                  </p:childTnLst>
                                </p:cTn>
                              </p:par>
                              <p:par>
                                <p:cTn id="55" presetID="4" presetClass="entr" presetSubtype="32"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ox(out)">
                                      <p:cBhvr>
                                        <p:cTn id="57" dur="500"/>
                                        <p:tgtEl>
                                          <p:spTgt spid="19"/>
                                        </p:tgtEl>
                                      </p:cBhvr>
                                    </p:animEffect>
                                  </p:childTnLst>
                                  <p:subTnLst>
                                    <p:audio>
                                      <p:cMediaNode>
                                        <p:cTn display="0" masterRel="sameClick">
                                          <p:stCondLst>
                                            <p:cond evt="begin" delay="0">
                                              <p:tn val="55"/>
                                            </p:cond>
                                          </p:stCondLst>
                                          <p:endCondLst>
                                            <p:cond evt="onStopAudio" delay="0">
                                              <p:tgtEl>
                                                <p:sldTgt/>
                                              </p:tgtEl>
                                            </p:cond>
                                          </p:endCondLst>
                                        </p:cTn>
                                        <p:tgtEl>
                                          <p:sndTgt r:embed="rId3" name="explode.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
                                        </p:tgtEl>
                                      </p:cBhvr>
                                    </p:animEffect>
                                    <p:set>
                                      <p:cBhvr>
                                        <p:cTn id="62" dur="1" fill="hold">
                                          <p:stCondLst>
                                            <p:cond delay="499"/>
                                          </p:stCondLst>
                                        </p:cTn>
                                        <p:tgtEl>
                                          <p:spTgt spid="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64" presetClass="path" presetSubtype="0" accel="50000" decel="50000" fill="hold" nodeType="withEffect">
                                  <p:stCondLst>
                                    <p:cond delay="0"/>
                                  </p:stCondLst>
                                  <p:childTnLst>
                                    <p:animMotion origin="layout" path="M -2.91667E-6 1.11022E-16 L 0.00925 -0.12014 " pathEditMode="relative" rAng="0" ptsTypes="AA">
                                      <p:cBhvr>
                                        <p:cTn id="67" dur="2000" fill="hold"/>
                                        <p:tgtEl>
                                          <p:spTgt spid="8"/>
                                        </p:tgtEl>
                                        <p:attrNameLst>
                                          <p:attrName>ppt_x</p:attrName>
                                          <p:attrName>ppt_y</p:attrName>
                                        </p:attrNameLst>
                                      </p:cBhvr>
                                      <p:rCtr x="456" y="-6019"/>
                                    </p:animMotion>
                                  </p:childTnLst>
                                </p:cTn>
                              </p:par>
                            </p:childTnLst>
                          </p:cTn>
                        </p:par>
                        <p:par>
                          <p:cTn id="68" fill="hold">
                            <p:stCondLst>
                              <p:cond delay="2000"/>
                            </p:stCondLst>
                            <p:childTnLst>
                              <p:par>
                                <p:cTn id="69" presetID="26" presetClass="emph" presetSubtype="0" fill="hold" nodeType="afterEffect">
                                  <p:stCondLst>
                                    <p:cond delay="0"/>
                                  </p:stCondLst>
                                  <p:childTnLst>
                                    <p:animEffect transition="out" filter="fade">
                                      <p:cBhvr>
                                        <p:cTn id="70" dur="500" tmFilter="0, 0; .2, .5; .8, .5; 1, 0"/>
                                        <p:tgtEl>
                                          <p:spTgt spid="8"/>
                                        </p:tgtEl>
                                      </p:cBhvr>
                                    </p:animEffect>
                                    <p:animScale>
                                      <p:cBhvr>
                                        <p:cTn id="7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2191"/>
            <a:ext cx="6974732" cy="523220"/>
          </a:xfrm>
          <a:prstGeom prst="rect">
            <a:avLst/>
          </a:prstGeom>
          <a:noFill/>
        </p:spPr>
        <p:txBody>
          <a:bodyPr wrap="square" rtlCol="0">
            <a:spAutoFit/>
          </a:bodyPr>
          <a:lstStyle/>
          <a:p>
            <a:r>
              <a:rPr lang="en-US" sz="2800" dirty="0" err="1">
                <a:solidFill>
                  <a:srgbClr val="170BB5"/>
                </a:solidFill>
                <a:latin typeface="Times New Roman" panose="02020603050405020304" pitchFamily="18" charset="0"/>
                <a:cs typeface="Times New Roman" panose="02020603050405020304" pitchFamily="18" charset="0"/>
              </a:rPr>
              <a:t>Những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hành</a:t>
            </a:r>
            <a:r>
              <a:rPr lang="en-US" sz="2800" dirty="0">
                <a:solidFill>
                  <a:srgbClr val="170BB5"/>
                </a:solidFill>
                <a:latin typeface="Times New Roman" panose="02020603050405020304" pitchFamily="18" charset="0"/>
                <a:cs typeface="Times New Roman" panose="02020603050405020304" pitchFamily="18" charset="0"/>
              </a:rPr>
              <a:t> vi </a:t>
            </a:r>
            <a:r>
              <a:rPr lang="en-US" sz="2800" dirty="0" err="1">
                <a:solidFill>
                  <a:srgbClr val="170BB5"/>
                </a:solidFill>
                <a:latin typeface="Times New Roman" panose="02020603050405020304" pitchFamily="18" charset="0"/>
                <a:cs typeface="Times New Roman" panose="02020603050405020304" pitchFamily="18" charset="0"/>
              </a:rPr>
              <a:t>nào</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dưới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đây</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gây</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nguy</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hiểm</a:t>
            </a:r>
            <a:r>
              <a:rPr lang="en-US" sz="2800" dirty="0">
                <a:solidFill>
                  <a:srgbClr val="170BB5"/>
                </a:solidFill>
                <a:latin typeface="Times New Roman" panose="02020603050405020304" pitchFamily="18" charset="0"/>
                <a:cs typeface="Times New Roman" panose="02020603050405020304" pitchFamily="18" charset="0"/>
              </a:rPr>
              <a:t>?</a:t>
            </a:r>
          </a:p>
        </p:txBody>
      </p:sp>
      <p:grpSp>
        <p:nvGrpSpPr>
          <p:cNvPr id="8" name="Group 7"/>
          <p:cNvGrpSpPr/>
          <p:nvPr/>
        </p:nvGrpSpPr>
        <p:grpSpPr>
          <a:xfrm>
            <a:off x="172187" y="2631233"/>
            <a:ext cx="3859765" cy="3835586"/>
            <a:chOff x="172187" y="2631233"/>
            <a:chExt cx="3859765" cy="3835586"/>
          </a:xfrm>
        </p:grpSpPr>
        <p:sp>
          <p:nvSpPr>
            <p:cNvPr id="4" name="TextBox 3"/>
            <p:cNvSpPr txBox="1"/>
            <p:nvPr/>
          </p:nvSpPr>
          <p:spPr>
            <a:xfrm>
              <a:off x="172187" y="5943599"/>
              <a:ext cx="3859764"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A</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Chơi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trong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công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viên</a:t>
              </a:r>
              <a:endParaRPr lang="en-US" sz="2800" dirty="0">
                <a:solidFill>
                  <a:srgbClr val="170BB5"/>
                </a:solidFill>
                <a:latin typeface="Times New Roman" panose="02020603050405020304" pitchFamily="18" charset="0"/>
                <a:cs typeface="Times New Roman" panose="02020603050405020304" pitchFamily="18" charset="0"/>
              </a:endParaRPr>
            </a:p>
          </p:txBody>
        </p:sp>
        <p:pic>
          <p:nvPicPr>
            <p:cNvPr id="5122" name="Picture 2" descr="Hà Nội: Công viên hút trẻ nhỏ trong ngày đầu nghỉ lễ Giỗ Tổ Hùng Vương -  Nhịp sống Hà N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88" y="2631233"/>
              <a:ext cx="3859764" cy="31164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8084121" y="2631233"/>
            <a:ext cx="3981228" cy="3835586"/>
            <a:chOff x="8084121" y="2631233"/>
            <a:chExt cx="3981228" cy="3835586"/>
          </a:xfrm>
        </p:grpSpPr>
        <p:sp>
          <p:nvSpPr>
            <p:cNvPr id="6" name="TextBox 5"/>
            <p:cNvSpPr txBox="1"/>
            <p:nvPr/>
          </p:nvSpPr>
          <p:spPr>
            <a:xfrm>
              <a:off x="8308223" y="5943599"/>
              <a:ext cx="3757126"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C</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Chơi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trong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sân</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trường</a:t>
              </a:r>
              <a:endParaRPr lang="en-US" sz="2800" dirty="0">
                <a:solidFill>
                  <a:srgbClr val="170BB5"/>
                </a:solidFill>
                <a:latin typeface="Times New Roman" panose="02020603050405020304" pitchFamily="18" charset="0"/>
                <a:cs typeface="Times New Roman" panose="02020603050405020304" pitchFamily="18" charset="0"/>
              </a:endParaRPr>
            </a:p>
          </p:txBody>
        </p:sp>
        <p:pic>
          <p:nvPicPr>
            <p:cNvPr id="5124" name="Picture 4" descr="Thư viện ảnh BÉ THAM GIA CHƠI GIAO THÔNG DƯỚI SÂN TRƯỜ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4121" y="2631233"/>
              <a:ext cx="3905716" cy="311642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6" descr="Đá bóng dưới lòng đường bị phạt bao nhiê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4198776" y="2631233"/>
            <a:ext cx="4337743" cy="3835586"/>
            <a:chOff x="4198776" y="2631233"/>
            <a:chExt cx="4337743" cy="3835586"/>
          </a:xfrm>
        </p:grpSpPr>
        <p:sp>
          <p:nvSpPr>
            <p:cNvPr id="5" name="TextBox 4"/>
            <p:cNvSpPr txBox="1"/>
            <p:nvPr/>
          </p:nvSpPr>
          <p:spPr>
            <a:xfrm>
              <a:off x="4266209" y="5943599"/>
              <a:ext cx="427031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Chơi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dưới</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lòng</a:t>
              </a:r>
              <a:r>
                <a:rPr lang="en-US" sz="2800" dirty="0">
                  <a:solidFill>
                    <a:srgbClr val="170BB5"/>
                  </a:solidFill>
                  <a:latin typeface="Times New Roman" panose="02020603050405020304" pitchFamily="18" charset="0"/>
                  <a:cs typeface="Times New Roman" panose="02020603050405020304" pitchFamily="18" charset="0"/>
                </a:rPr>
                <a:t> </a:t>
              </a:r>
              <a:r>
                <a:rPr lang="en-US" sz="2800" dirty="0" err="1">
                  <a:solidFill>
                    <a:srgbClr val="170BB5"/>
                  </a:solidFill>
                  <a:latin typeface="Times New Roman" panose="02020603050405020304" pitchFamily="18" charset="0"/>
                  <a:cs typeface="Times New Roman" panose="02020603050405020304" pitchFamily="18" charset="0"/>
                </a:rPr>
                <a:t>đường</a:t>
              </a:r>
              <a:r>
                <a:rPr lang="en-US" sz="2800" dirty="0">
                  <a:solidFill>
                    <a:srgbClr val="170BB5"/>
                  </a:solidFill>
                  <a:latin typeface="Times New Roman" panose="02020603050405020304" pitchFamily="18" charset="0"/>
                  <a:cs typeface="Times New Roman" panose="02020603050405020304" pitchFamily="18" charset="0"/>
                </a:rPr>
                <a:t>.</a:t>
              </a:r>
            </a:p>
          </p:txBody>
        </p:sp>
        <p:pic>
          <p:nvPicPr>
            <p:cNvPr id="5128" name="Picture 8" descr="Đứng tim xem trẻ em Việt chơi đùa giữa lòng đường - Báo Kiến Thứ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8776" y="2631233"/>
              <a:ext cx="3718521" cy="311642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AutoShape 19">
            <a:extLst>
              <a:ext uri="{FF2B5EF4-FFF2-40B4-BE49-F238E27FC236}">
                <a16:creationId xmlns:a16="http://schemas.microsoft.com/office/drawing/2014/main" id="{2C7F9829-05F7-ED42-8961-C12560102F14}"/>
              </a:ext>
            </a:extLst>
          </p:cNvPr>
          <p:cNvSpPr>
            <a:spLocks noChangeArrowheads="1"/>
          </p:cNvSpPr>
          <p:nvPr/>
        </p:nvSpPr>
        <p:spPr bwMode="auto">
          <a:xfrm>
            <a:off x="10001796" y="973978"/>
            <a:ext cx="1185334" cy="945055"/>
          </a:xfrm>
          <a:prstGeom prst="octagon">
            <a:avLst>
              <a:gd name="adj" fmla="val 29287"/>
            </a:avLst>
          </a:prstGeom>
          <a:noFill/>
          <a:ln w="57150" cmpd="thinThick">
            <a:solidFill>
              <a:srgbClr val="800000"/>
            </a:solidFill>
            <a:miter lim="800000"/>
            <a:headEnd/>
            <a:tailEnd/>
          </a:ln>
          <a:effectLst/>
        </p:spPr>
        <p:txBody>
          <a:bodyPr wrap="none" anchor="ctr"/>
          <a:lstStyle/>
          <a:p>
            <a:endParaRPr lang="en-US"/>
          </a:p>
        </p:txBody>
      </p:sp>
      <p:sp>
        <p:nvSpPr>
          <p:cNvPr id="15" name="WordArt 20">
            <a:extLst>
              <a:ext uri="{FF2B5EF4-FFF2-40B4-BE49-F238E27FC236}">
                <a16:creationId xmlns:a16="http://schemas.microsoft.com/office/drawing/2014/main" id="{88D40D88-AAC4-5C44-B9C0-8ED9C81A5A9A}"/>
              </a:ext>
            </a:extLst>
          </p:cNvPr>
          <p:cNvSpPr>
            <a:spLocks noChangeArrowheads="1" noChangeShapeType="1" noTextEdit="1"/>
          </p:cNvSpPr>
          <p:nvPr/>
        </p:nvSpPr>
        <p:spPr bwMode="auto">
          <a:xfrm>
            <a:off x="10422902" y="1162473"/>
            <a:ext cx="278902" cy="617921"/>
          </a:xfrm>
          <a:prstGeom prst="rect">
            <a:avLst/>
          </a:prstGeom>
        </p:spPr>
        <p:txBody>
          <a:bodyPr wrap="none" fromWordArt="1">
            <a:prstTxWarp prst="textPlain">
              <a:avLst>
                <a:gd name="adj" fmla="val 50000"/>
              </a:avLst>
            </a:prstTxWarp>
          </a:bodyPr>
          <a:lstStyle/>
          <a:p>
            <a:pPr algn="ctr"/>
            <a:r>
              <a:rPr lang="en-US" sz="3600" kern="10">
                <a:ln w="12700">
                  <a:solidFill>
                    <a:srgbClr val="800080"/>
                  </a:solidFill>
                  <a:round/>
                  <a:headEnd/>
                  <a:tailEnd/>
                </a:ln>
                <a:solidFill>
                  <a:srgbClr val="008000"/>
                </a:solidFill>
                <a:latin typeface="Arial Black"/>
              </a:rPr>
              <a:t>01</a:t>
            </a:r>
          </a:p>
        </p:txBody>
      </p:sp>
      <p:sp>
        <p:nvSpPr>
          <p:cNvPr id="16" name="WordArt 21">
            <a:extLst>
              <a:ext uri="{FF2B5EF4-FFF2-40B4-BE49-F238E27FC236}">
                <a16:creationId xmlns:a16="http://schemas.microsoft.com/office/drawing/2014/main" id="{17DC30FC-9A11-324D-B4E4-E89CA32B0E34}"/>
              </a:ext>
            </a:extLst>
          </p:cNvPr>
          <p:cNvSpPr>
            <a:spLocks noChangeArrowheads="1" noChangeShapeType="1" noTextEdit="1"/>
          </p:cNvSpPr>
          <p:nvPr/>
        </p:nvSpPr>
        <p:spPr bwMode="auto">
          <a:xfrm>
            <a:off x="10422902" y="1162473"/>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03</a:t>
            </a:r>
          </a:p>
        </p:txBody>
      </p:sp>
      <p:sp>
        <p:nvSpPr>
          <p:cNvPr id="17" name="WordArt 22">
            <a:extLst>
              <a:ext uri="{FF2B5EF4-FFF2-40B4-BE49-F238E27FC236}">
                <a16:creationId xmlns:a16="http://schemas.microsoft.com/office/drawing/2014/main" id="{9F185765-BF6D-DB4D-8312-4F5576147F72}"/>
              </a:ext>
            </a:extLst>
          </p:cNvPr>
          <p:cNvSpPr>
            <a:spLocks noChangeArrowheads="1" noChangeShapeType="1" noTextEdit="1"/>
          </p:cNvSpPr>
          <p:nvPr/>
        </p:nvSpPr>
        <p:spPr bwMode="auto">
          <a:xfrm>
            <a:off x="10487942" y="1162472"/>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05</a:t>
            </a:r>
          </a:p>
        </p:txBody>
      </p:sp>
      <p:sp>
        <p:nvSpPr>
          <p:cNvPr id="18" name="WordArt 23">
            <a:extLst>
              <a:ext uri="{FF2B5EF4-FFF2-40B4-BE49-F238E27FC236}">
                <a16:creationId xmlns:a16="http://schemas.microsoft.com/office/drawing/2014/main" id="{4F23AD6E-B45E-6240-BD18-99A117206E9E}"/>
              </a:ext>
            </a:extLst>
          </p:cNvPr>
          <p:cNvSpPr>
            <a:spLocks noChangeArrowheads="1" noChangeShapeType="1" noTextEdit="1"/>
          </p:cNvSpPr>
          <p:nvPr/>
        </p:nvSpPr>
        <p:spPr bwMode="auto">
          <a:xfrm>
            <a:off x="10455012" y="1162472"/>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02</a:t>
            </a:r>
          </a:p>
        </p:txBody>
      </p:sp>
      <p:sp>
        <p:nvSpPr>
          <p:cNvPr id="19" name="WordArt 24">
            <a:extLst>
              <a:ext uri="{FF2B5EF4-FFF2-40B4-BE49-F238E27FC236}">
                <a16:creationId xmlns:a16="http://schemas.microsoft.com/office/drawing/2014/main" id="{65CA5B00-CB3B-ED4E-9D59-E8C5E29AD859}"/>
              </a:ext>
            </a:extLst>
          </p:cNvPr>
          <p:cNvSpPr>
            <a:spLocks noChangeArrowheads="1" noChangeShapeType="1" noTextEdit="1"/>
          </p:cNvSpPr>
          <p:nvPr/>
        </p:nvSpPr>
        <p:spPr bwMode="auto">
          <a:xfrm>
            <a:off x="10487730" y="1162472"/>
            <a:ext cx="278902" cy="617921"/>
          </a:xfrm>
          <a:prstGeom prst="rect">
            <a:avLst/>
          </a:prstGeom>
        </p:spPr>
        <p:txBody>
          <a:bodyPr wrap="none" fromWordArt="1">
            <a:prstTxWarp prst="textPlain">
              <a:avLst>
                <a:gd name="adj" fmla="val 50000"/>
              </a:avLst>
            </a:prstTxWarp>
          </a:bodyPr>
          <a:lstStyle/>
          <a:p>
            <a:pPr algn="ctr"/>
            <a:r>
              <a:rPr lang="en-US" sz="3600" kern="10" dirty="0">
                <a:ln w="12700">
                  <a:solidFill>
                    <a:srgbClr val="800080"/>
                  </a:solidFill>
                  <a:round/>
                  <a:headEnd/>
                  <a:tailEnd/>
                </a:ln>
                <a:solidFill>
                  <a:srgbClr val="008000"/>
                </a:solidFill>
                <a:latin typeface="Arial Black"/>
              </a:rPr>
              <a:t>04</a:t>
            </a:r>
          </a:p>
        </p:txBody>
      </p:sp>
      <p:sp>
        <p:nvSpPr>
          <p:cNvPr id="20" name="AutoShape 2">
            <a:extLst>
              <a:ext uri="{FF2B5EF4-FFF2-40B4-BE49-F238E27FC236}">
                <a16:creationId xmlns:a16="http://schemas.microsoft.com/office/drawing/2014/main" id="{3BF83A0F-F986-404F-AC1B-21C843042738}"/>
              </a:ext>
            </a:extLst>
          </p:cNvPr>
          <p:cNvSpPr>
            <a:spLocks noChangeArrowheads="1"/>
          </p:cNvSpPr>
          <p:nvPr/>
        </p:nvSpPr>
        <p:spPr bwMode="auto">
          <a:xfrm>
            <a:off x="9539482" y="327091"/>
            <a:ext cx="2300942" cy="2108200"/>
          </a:xfrm>
          <a:prstGeom prst="irregularSeal2">
            <a:avLst/>
          </a:prstGeom>
          <a:gradFill rotWithShape="1">
            <a:gsLst>
              <a:gs pos="0">
                <a:srgbClr val="FFFFFF"/>
              </a:gs>
              <a:gs pos="100000">
                <a:srgbClr val="FF0000"/>
              </a:gs>
            </a:gsLst>
            <a:path path="shape">
              <a:fillToRect l="50000" t="50000" r="50000" b="50000"/>
            </a:path>
          </a:gradFill>
          <a:ln w="38100" cmpd="dbl">
            <a:noFill/>
            <a:miter lim="800000"/>
            <a:headEnd/>
            <a:tailEnd/>
          </a:ln>
          <a:effectLst/>
        </p:spPr>
        <p:txBody>
          <a:bodyPr wrap="none" anchor="ctr"/>
          <a:lstStyle/>
          <a:p>
            <a:endParaRPr lang="en-US"/>
          </a:p>
        </p:txBody>
      </p:sp>
      <p:sp>
        <p:nvSpPr>
          <p:cNvPr id="21" name="WordArt 25">
            <a:extLst>
              <a:ext uri="{FF2B5EF4-FFF2-40B4-BE49-F238E27FC236}">
                <a16:creationId xmlns:a16="http://schemas.microsoft.com/office/drawing/2014/main" id="{3D1256DA-D3D2-D54D-8ECD-B64944297C5D}"/>
              </a:ext>
            </a:extLst>
          </p:cNvPr>
          <p:cNvSpPr>
            <a:spLocks noChangeArrowheads="1" noChangeShapeType="1" noTextEdit="1"/>
          </p:cNvSpPr>
          <p:nvPr/>
        </p:nvSpPr>
        <p:spPr bwMode="auto">
          <a:xfrm>
            <a:off x="10071522" y="981360"/>
            <a:ext cx="1115608" cy="799662"/>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3300"/>
                  </a:solidFill>
                  <a:round/>
                  <a:headEnd/>
                  <a:tailEnd/>
                </a:ln>
                <a:solidFill>
                  <a:srgbClr val="9900FF"/>
                </a:solidFill>
                <a:latin typeface="UTM Isadora"/>
              </a:rPr>
              <a:t>Hết</a:t>
            </a:r>
            <a:r>
              <a:rPr lang="en-US" sz="3600" b="1" kern="10" dirty="0">
                <a:ln w="9525">
                  <a:solidFill>
                    <a:srgbClr val="003300"/>
                  </a:solidFill>
                  <a:round/>
                  <a:headEnd/>
                  <a:tailEnd/>
                </a:ln>
                <a:solidFill>
                  <a:srgbClr val="9900FF"/>
                </a:solidFill>
                <a:latin typeface="UTM Isadora"/>
              </a:rPr>
              <a:t> </a:t>
            </a:r>
            <a:r>
              <a:rPr lang="en-US" sz="3600" b="1" kern="10" dirty="0" err="1">
                <a:ln w="9525">
                  <a:solidFill>
                    <a:srgbClr val="003300"/>
                  </a:solidFill>
                  <a:round/>
                  <a:headEnd/>
                  <a:tailEnd/>
                </a:ln>
                <a:solidFill>
                  <a:srgbClr val="9900FF"/>
                </a:solidFill>
                <a:latin typeface="UTM Isadora"/>
              </a:rPr>
              <a:t>giờ</a:t>
            </a:r>
            <a:endParaRPr lang="en-US" sz="3600" b="1" kern="10" dirty="0">
              <a:ln w="9525">
                <a:solidFill>
                  <a:srgbClr val="003300"/>
                </a:solidFill>
                <a:round/>
                <a:headEnd/>
                <a:tailEnd/>
              </a:ln>
              <a:solidFill>
                <a:srgbClr val="9900FF"/>
              </a:solidFill>
              <a:latin typeface="UTM Isadora"/>
            </a:endParaRPr>
          </a:p>
        </p:txBody>
      </p:sp>
    </p:spTree>
    <p:extLst>
      <p:ext uri="{BB962C8B-B14F-4D97-AF65-F5344CB8AC3E}">
        <p14:creationId xmlns:p14="http://schemas.microsoft.com/office/powerpoint/2010/main" val="286483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out)">
                                      <p:cBhvr>
                                        <p:cTn id="27" dur="500"/>
                                        <p:tgtEl>
                                          <p:spTgt spid="14"/>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1000"/>
                                        <p:tgtEl>
                                          <p:spTgt spid="15"/>
                                        </p:tgtEl>
                                      </p:cBhvr>
                                    </p:animEffect>
                                  </p:childTnLst>
                                  <p:subTnLst>
                                    <p:set>
                                      <p:cBhvr override="childStyle">
                                        <p:cTn dur="1" fill="hold" display="0" masterRel="sameClick" afterEffect="1">
                                          <p:stCondLst>
                                            <p:cond evt="end" delay="0">
                                              <p:tn val="29"/>
                                            </p:cond>
                                          </p:stCondLst>
                                        </p:cTn>
                                        <p:tgtEl>
                                          <p:spTgt spid="15"/>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1000"/>
                                        <p:tgtEl>
                                          <p:spTgt spid="18"/>
                                        </p:tgtEl>
                                      </p:cBhvr>
                                    </p:animEffect>
                                  </p:childTnLst>
                                  <p:subTnLst>
                                    <p:set>
                                      <p:cBhvr override="childStyle">
                                        <p:cTn dur="1" fill="hold" display="0" masterRel="sameClick" afterEffect="1">
                                          <p:stCondLst>
                                            <p:cond evt="end" delay="0">
                                              <p:tn val="33"/>
                                            </p:cond>
                                          </p:stCondLst>
                                        </p:cTn>
                                        <p:tgtEl>
                                          <p:spTgt spid="18"/>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par>
                          <p:cTn id="36" fill="hold">
                            <p:stCondLst>
                              <p:cond delay="2500"/>
                            </p:stCondLst>
                            <p:childTnLst>
                              <p:par>
                                <p:cTn id="37" presetID="9"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1000"/>
                                        <p:tgtEl>
                                          <p:spTgt spid="16"/>
                                        </p:tgtEl>
                                      </p:cBhvr>
                                    </p:animEffect>
                                  </p:childTnLst>
                                  <p:subTnLst>
                                    <p:set>
                                      <p:cBhvr override="childStyle">
                                        <p:cTn dur="1" fill="hold" display="0" masterRel="sameClick" afterEffect="1">
                                          <p:stCondLst>
                                            <p:cond evt="end" delay="0">
                                              <p:tn val="37"/>
                                            </p:cond>
                                          </p:stCondLst>
                                        </p:cTn>
                                        <p:tgtEl>
                                          <p:spTgt spid="16"/>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par>
                          <p:cTn id="40" fill="hold">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1000"/>
                                        <p:tgtEl>
                                          <p:spTgt spid="19"/>
                                        </p:tgtEl>
                                      </p:cBhvr>
                                    </p:animEffect>
                                  </p:childTnLst>
                                  <p:subTnLst>
                                    <p:set>
                                      <p:cBhvr override="childStyle">
                                        <p:cTn dur="1" fill="hold" display="0" masterRel="sameClick" afterEffect="1">
                                          <p:stCondLst>
                                            <p:cond evt="end" delay="0">
                                              <p:tn val="41"/>
                                            </p:cond>
                                          </p:stCondLst>
                                        </p:cTn>
                                        <p:tgtEl>
                                          <p:spTgt spid="19"/>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par>
                          <p:cTn id="44" fill="hold">
                            <p:stCondLst>
                              <p:cond delay="4500"/>
                            </p:stCondLst>
                            <p:childTnLst>
                              <p:par>
                                <p:cTn id="45" presetID="9"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1000"/>
                                        <p:tgtEl>
                                          <p:spTgt spid="17"/>
                                        </p:tgtEl>
                                      </p:cBhvr>
                                    </p:animEffect>
                                  </p:childTnLst>
                                  <p:subTnLst>
                                    <p:set>
                                      <p:cBhvr override="childStyle">
                                        <p:cTn dur="1" fill="hold" display="0" masterRel="sameClick" afterEffect="1">
                                          <p:stCondLst>
                                            <p:cond evt="end" delay="0">
                                              <p:tn val="45"/>
                                            </p:cond>
                                          </p:stCondLst>
                                        </p:cTn>
                                        <p:tgtEl>
                                          <p:spTgt spid="17"/>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ox(out)">
                                      <p:cBhvr>
                                        <p:cTn id="51" dur="500"/>
                                        <p:tgtEl>
                                          <p:spTgt spid="21"/>
                                        </p:tgtEl>
                                      </p:cBhvr>
                                    </p:animEffect>
                                  </p:childTnLst>
                                </p:cTn>
                              </p:par>
                              <p:par>
                                <p:cTn id="52" presetID="4" presetClass="entr" presetSubtype="32"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ox(out)">
                                      <p:cBhvr>
                                        <p:cTn id="54" dur="500"/>
                                        <p:tgtEl>
                                          <p:spTgt spid="20"/>
                                        </p:tgtEl>
                                      </p:cBhvr>
                                    </p:animEffect>
                                  </p:childTnLst>
                                  <p:subTnLst>
                                    <p:audio>
                                      <p:cMediaNode>
                                        <p:cTn display="0" masterRel="sameClick">
                                          <p:stCondLst>
                                            <p:cond evt="begin" delay="0">
                                              <p:tn val="52"/>
                                            </p:cond>
                                          </p:stCondLst>
                                          <p:endCondLst>
                                            <p:cond evt="onStopAudio" delay="0">
                                              <p:tgtEl>
                                                <p:sldTgt/>
                                              </p:tgtEl>
                                            </p:cond>
                                          </p:endCondLst>
                                        </p:cTn>
                                        <p:tgtEl>
                                          <p:sndTgt r:embed="rId3" name="explode.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63" presetClass="path" presetSubtype="0" accel="50000" decel="50000" fill="hold" nodeType="withEffect">
                                  <p:stCondLst>
                                    <p:cond delay="0"/>
                                  </p:stCondLst>
                                  <p:childTnLst>
                                    <p:animMotion origin="layout" path="M 4.16667E-6 -4.44444E-6 L 0.32122 -0.00208 " pathEditMode="relative" rAng="0" ptsTypes="AA">
                                      <p:cBhvr>
                                        <p:cTn id="64" dur="2000" fill="hold"/>
                                        <p:tgtEl>
                                          <p:spTgt spid="8"/>
                                        </p:tgtEl>
                                        <p:attrNameLst>
                                          <p:attrName>ppt_x</p:attrName>
                                          <p:attrName>ppt_y</p:attrName>
                                        </p:attrNameLst>
                                      </p:cBhvr>
                                      <p:rCtr x="16055"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5" grpId="0" animBg="1"/>
      <p:bldP spid="16" grpId="0" animBg="1"/>
      <p:bldP spid="17" grpId="0" animBg="1"/>
      <p:bldP spid="18" grpId="0" animBg="1"/>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33217&quot;&gt;&lt;object type=&quot;3&quot; unique_id=&quot;33218&quot;&gt;&lt;property id=&quot;20148&quot; value=&quot;5&quot;/&gt;&lt;property id=&quot;20300&quot; value=&quot;Slide 2&quot;/&gt;&lt;property id=&quot;20307&quot; value=&quot;258&quot;/&gt;&lt;/object&gt;&lt;object type=&quot;3&quot; unique_id=&quot;33219&quot;&gt;&lt;property id=&quot;20148&quot; value=&quot;5&quot;/&gt;&lt;property id=&quot;20300&quot; value=&quot;Slide 3&quot;/&gt;&lt;property id=&quot;20307&quot; value=&quot;257&quot;/&gt;&lt;/object&gt;&lt;object type=&quot;3&quot; unique_id=&quot;33220&quot;&gt;&lt;property id=&quot;20148&quot; value=&quot;5&quot;/&gt;&lt;property id=&quot;20300&quot; value=&quot;Slide 4&quot;/&gt;&lt;property id=&quot;20307&quot; value=&quot;259&quot;/&gt;&lt;/object&gt;&lt;object type=&quot;3&quot; unique_id=&quot;33221&quot;&gt;&lt;property id=&quot;20148&quot; value=&quot;5&quot;/&gt;&lt;property id=&quot;20300&quot; value=&quot;Slide 5&quot;/&gt;&lt;property id=&quot;20307&quot; value=&quot;260&quot;/&gt;&lt;/object&gt;&lt;object type=&quot;3&quot; unique_id=&quot;33222&quot;&gt;&lt;property id=&quot;20148&quot; value=&quot;5&quot;/&gt;&lt;property id=&quot;20300&quot; value=&quot;Slide 6&quot;/&gt;&lt;property id=&quot;20307&quot; value=&quot;262&quot;/&gt;&lt;/object&gt;&lt;object type=&quot;3&quot; unique_id=&quot;33223&quot;&gt;&lt;property id=&quot;20148&quot; value=&quot;5&quot;/&gt;&lt;property id=&quot;20300&quot; value=&quot;Slide 7&quot;/&gt;&lt;property id=&quot;20307&quot; value=&quot;261&quot;/&gt;&lt;/object&gt;&lt;object type=&quot;3&quot; unique_id=&quot;33224&quot;&gt;&lt;property id=&quot;20148&quot; value=&quot;5&quot;/&gt;&lt;property id=&quot;20300&quot; value=&quot;Slide 8&quot;/&gt;&lt;property id=&quot;20307&quot; value=&quot;263&quot;/&gt;&lt;/object&gt;&lt;object type=&quot;3&quot; unique_id=&quot;33225&quot;&gt;&lt;property id=&quot;20148&quot; value=&quot;5&quot;/&gt;&lt;property id=&quot;20300&quot; value=&quot;Slide 9&quot;/&gt;&lt;property id=&quot;20307&quot; value=&quot;264&quot;/&gt;&lt;/object&gt;&lt;object type=&quot;3&quot; unique_id=&quot;33226&quot;&gt;&lt;property id=&quot;20148&quot; value=&quot;5&quot;/&gt;&lt;property id=&quot;20300&quot; value=&quot;Slide 10&quot;/&gt;&lt;property id=&quot;20307&quot; value=&quot;265&quot;/&gt;&lt;/object&gt;&lt;object type=&quot;3&quot; unique_id=&quot;33227&quot;&gt;&lt;property id=&quot;20148&quot; value=&quot;5&quot;/&gt;&lt;property id=&quot;20300&quot; value=&quot;Slide 11&quot;/&gt;&lt;property id=&quot;20307&quot; value=&quot;266&quot;/&gt;&lt;/object&gt;&lt;object type=&quot;3&quot; unique_id=&quot;33228&quot;&gt;&lt;property id=&quot;20148&quot; value=&quot;5&quot;/&gt;&lt;property id=&quot;20300&quot; value=&quot;Slide 12&quot;/&gt;&lt;property id=&quot;20307&quot; value=&quot;267&quot;/&gt;&lt;/object&gt;&lt;object type=&quot;3&quot; unique_id=&quot;33229&quot;&gt;&lt;property id=&quot;20148&quot; value=&quot;5&quot;/&gt;&lt;property id=&quot;20300&quot; value=&quot;Slide 13&quot;/&gt;&lt;property id=&quot;20307&quot; value=&quot;268&quot;/&gt;&lt;/object&gt;&lt;object type=&quot;3&quot; unique_id=&quot;33406&quot;&gt;&lt;property id=&quot;20148&quot; value=&quot;5&quot;/&gt;&lt;property id=&quot;20300&quot; value=&quot;Slide 1&quot;/&gt;&lt;property id=&quot;20307&quot; value=&quot;270&quot;/&gt;&lt;/object&gt;&lt;object type=&quot;3&quot; unique_id=&quot;33468&quot;&gt;&lt;property id=&quot;20148&quot; value=&quot;5&quot;/&gt;&lt;property id=&quot;20300&quot; value=&quot;Slide 14 - &amp;quot;Chúc các con chăm ngoan học giỏi!&amp;quot;&quot;/&gt;&lt;property id=&quot;20307&quot; value=&quot;272&quot;/&gt;&lt;/object&gt;&lt;/object&gt;&lt;object type=&quot;8&quot; unique_id=&quot;33243&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4.3|1.8"/>
  <p:tag name="GENSWF_SLIDE_UID" val="{75902750-8BDB-4D17-A5F2-E122F692BFC8}:3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617</Words>
  <Application>Microsoft Office PowerPoint</Application>
  <PresentationFormat>Widescreen</PresentationFormat>
  <Paragraphs>114</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Calibri Light</vt:lpstr>
      <vt:lpstr>Times New Roman</vt:lpstr>
      <vt:lpstr>UTM Isadora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con chăm ngoan học giỏi!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Trang Nguyen</cp:lastModifiedBy>
  <cp:revision>40</cp:revision>
  <dcterms:created xsi:type="dcterms:W3CDTF">2022-12-26T11:53:49Z</dcterms:created>
  <dcterms:modified xsi:type="dcterms:W3CDTF">2024-03-16T13:28:40Z</dcterms:modified>
</cp:coreProperties>
</file>