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72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3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8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7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0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0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8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E2FFF-29AF-4F60-ABA5-C4E62AAD1F7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4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604879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676400" y="1143000"/>
            <a:ext cx="617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CC"/>
                </a:solidFill>
              </a:rPr>
              <a:t>PHÒNG GIÁO DỤC VÀ ĐÀO TẠO QUẬN LONG BIÊN </a:t>
            </a:r>
          </a:p>
          <a:p>
            <a:pPr algn="ctr"/>
            <a:r>
              <a:rPr lang="en-US" b="1">
                <a:solidFill>
                  <a:srgbClr val="0000CC"/>
                </a:solidFill>
              </a:rPr>
              <a:t>TRƯỜNG MẦM NON HOA MỘC LAN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600200" y="2514600"/>
            <a:ext cx="62484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GIÁO ÁN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LĨNH VỰC PHÁT TRIỂN NGÔN NGỮ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/>
              <a:t>ĐỀ TÀI</a:t>
            </a:r>
          </a:p>
          <a:p>
            <a:pPr algn="ctr"/>
            <a:endParaRPr lang="en-US" b="1" dirty="0"/>
          </a:p>
          <a:p>
            <a:pPr algn="ctr"/>
            <a:r>
              <a:rPr lang="en-US" sz="2400" b="1" i="1" dirty="0" err="1">
                <a:solidFill>
                  <a:srgbClr val="0000FF"/>
                </a:solidFill>
              </a:rPr>
              <a:t>Thơ</a:t>
            </a:r>
            <a:r>
              <a:rPr lang="en-US" sz="2400" b="1" i="1" dirty="0">
                <a:solidFill>
                  <a:srgbClr val="0000FF"/>
                </a:solidFill>
              </a:rPr>
              <a:t> : </a:t>
            </a:r>
            <a:r>
              <a:rPr lang="en-US" sz="2400" b="1" i="1" dirty="0" err="1">
                <a:solidFill>
                  <a:srgbClr val="0000FF"/>
                </a:solidFill>
              </a:rPr>
              <a:t>Bình</a:t>
            </a:r>
            <a:r>
              <a:rPr lang="en-US" sz="2400" b="1" i="1" dirty="0">
                <a:solidFill>
                  <a:srgbClr val="0000FF"/>
                </a:solidFill>
              </a:rPr>
              <a:t> minh </a:t>
            </a:r>
            <a:r>
              <a:rPr lang="en-US" sz="2400" b="1" i="1" dirty="0" err="1">
                <a:solidFill>
                  <a:srgbClr val="0000FF"/>
                </a:solidFill>
              </a:rPr>
              <a:t>trong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vườn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i="1">
                <a:solidFill>
                  <a:srgbClr val="0000FF"/>
                </a:solidFill>
              </a:rPr>
              <a:t>Lứa </a:t>
            </a:r>
            <a:r>
              <a:rPr lang="en-US" sz="2400" b="1" i="1" dirty="0" err="1">
                <a:solidFill>
                  <a:srgbClr val="0000FF"/>
                </a:solidFill>
              </a:rPr>
              <a:t>tuổi</a:t>
            </a:r>
            <a:r>
              <a:rPr lang="en-US" sz="2400" b="1" i="1" dirty="0">
                <a:solidFill>
                  <a:srgbClr val="0000FF"/>
                </a:solidFill>
              </a:rPr>
              <a:t>: </a:t>
            </a:r>
            <a:r>
              <a:rPr lang="en-US" sz="2400" b="1" i="1" dirty="0" err="1">
                <a:solidFill>
                  <a:srgbClr val="0000FF"/>
                </a:solidFill>
              </a:rPr>
              <a:t>Trẻ</a:t>
            </a:r>
            <a:r>
              <a:rPr lang="en-US" sz="2400" b="1" i="1" dirty="0">
                <a:solidFill>
                  <a:srgbClr val="0000FF"/>
                </a:solidFill>
              </a:rPr>
              <a:t> 3- 4 </a:t>
            </a:r>
            <a:r>
              <a:rPr lang="en-US" sz="2400" b="1" i="1" dirty="0" err="1">
                <a:solidFill>
                  <a:srgbClr val="0000FF"/>
                </a:solidFill>
              </a:rPr>
              <a:t>tuổi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</a:p>
          <a:p>
            <a:pPr algn="ctr"/>
            <a:endParaRPr lang="en-US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4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ages (6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304800"/>
            <a:ext cx="4581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Ông mặt trời rực rỡ</a:t>
            </a:r>
          </a:p>
          <a:p>
            <a:r>
              <a:rPr lang="en-US" sz="3200"/>
              <a:t>Chiếu nàn tia nắng vàng</a:t>
            </a:r>
          </a:p>
        </p:txBody>
      </p:sp>
    </p:spTree>
    <p:extLst>
      <p:ext uri="{BB962C8B-B14F-4D97-AF65-F5344CB8AC3E}">
        <p14:creationId xmlns:p14="http://schemas.microsoft.com/office/powerpoint/2010/main" val="339996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Vi-sao-Mat-Troi-lai-moc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038600" y="280988"/>
            <a:ext cx="4762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Bác gà trống gáy sáng</a:t>
            </a:r>
          </a:p>
          <a:p>
            <a:r>
              <a:rPr lang="en-US" sz="3200"/>
              <a:t>Đánh thức bạn bình minh</a:t>
            </a:r>
          </a:p>
        </p:txBody>
      </p:sp>
    </p:spTree>
    <p:extLst>
      <p:ext uri="{BB962C8B-B14F-4D97-AF65-F5344CB8AC3E}">
        <p14:creationId xmlns:p14="http://schemas.microsoft.com/office/powerpoint/2010/main" val="3006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hoa-hong-som-mai-khoe-sac-dep-033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22325" y="244475"/>
            <a:ext cx="4130675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Ô kìa, bé hồng nhưng</a:t>
            </a:r>
          </a:p>
          <a:p>
            <a:r>
              <a:rPr lang="en-US" sz="3200"/>
              <a:t>Vẫn khóc nhè kia đấy</a:t>
            </a:r>
            <a:r>
              <a:rPr lang="en-US"/>
              <a:t>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0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7878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88925" y="168275"/>
            <a:ext cx="4508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Bởi chị sương long lanh</a:t>
            </a:r>
          </a:p>
          <a:p>
            <a:r>
              <a:rPr lang="en-US" sz="3200"/>
              <a:t>Còn đọng trên mắt bé .</a:t>
            </a:r>
          </a:p>
        </p:txBody>
      </p:sp>
    </p:spTree>
    <p:extLst>
      <p:ext uri="{BB962C8B-B14F-4D97-AF65-F5344CB8AC3E}">
        <p14:creationId xmlns:p14="http://schemas.microsoft.com/office/powerpoint/2010/main" val="227401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khung hinh dep cho 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1981200" y="1600200"/>
            <a:ext cx="55626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Đàm thoại </a:t>
            </a:r>
          </a:p>
        </p:txBody>
      </p:sp>
    </p:spTree>
    <p:extLst>
      <p:ext uri="{BB962C8B-B14F-4D97-AF65-F5344CB8AC3E}">
        <p14:creationId xmlns:p14="http://schemas.microsoft.com/office/powerpoint/2010/main" val="3150817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Ong_mat_tr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33400" y="4724400"/>
            <a:ext cx="8545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Ông mặt trời đã làm gì khi buổi sáng bắt đầu? </a:t>
            </a:r>
          </a:p>
        </p:txBody>
      </p:sp>
    </p:spTree>
    <p:extLst>
      <p:ext uri="{BB962C8B-B14F-4D97-AF65-F5344CB8AC3E}">
        <p14:creationId xmlns:p14="http://schemas.microsoft.com/office/powerpoint/2010/main" val="29682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62000" y="0"/>
            <a:ext cx="6935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Bác gà trống có nhiệm vụ gì ?</a:t>
            </a:r>
          </a:p>
        </p:txBody>
      </p:sp>
    </p:spTree>
    <p:extLst>
      <p:ext uri="{BB962C8B-B14F-4D97-AF65-F5344CB8AC3E}">
        <p14:creationId xmlns:p14="http://schemas.microsoft.com/office/powerpoint/2010/main" val="40330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nhung-khung-anh-dep-ghep-anh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219200" y="1981200"/>
            <a:ext cx="75088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+Có một người bạn vẫn đang khóc, </a:t>
            </a:r>
          </a:p>
          <a:p>
            <a:r>
              <a:rPr lang="en-US" sz="3600"/>
              <a:t>đó là ai vậy ?</a:t>
            </a:r>
          </a:p>
          <a:p>
            <a:r>
              <a:rPr lang="en-US" sz="3600"/>
              <a:t>+Vì sao mà bạn vẫn khóc ?</a:t>
            </a:r>
          </a:p>
        </p:txBody>
      </p:sp>
    </p:spTree>
    <p:extLst>
      <p:ext uri="{BB962C8B-B14F-4D97-AF65-F5344CB8AC3E}">
        <p14:creationId xmlns:p14="http://schemas.microsoft.com/office/powerpoint/2010/main" val="317123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khung hinh dep cho 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828800" y="2209800"/>
            <a:ext cx="584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0" b="1" i="1">
                <a:solidFill>
                  <a:srgbClr val="CC0000"/>
                </a:solidFill>
              </a:rPr>
              <a:t>Trẻ đọc thơ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110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Slid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114800" y="2895600"/>
            <a:ext cx="48339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/>
              <a:t>Tiết học kết thúc </a:t>
            </a:r>
          </a:p>
        </p:txBody>
      </p:sp>
    </p:spTree>
    <p:extLst>
      <p:ext uri="{BB962C8B-B14F-4D97-AF65-F5344CB8AC3E}">
        <p14:creationId xmlns:p14="http://schemas.microsoft.com/office/powerpoint/2010/main" val="271221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khung-anh-dep-ghep-anh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48000" y="1219200"/>
            <a:ext cx="4625975" cy="433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CC0000"/>
                </a:solidFill>
              </a:rPr>
              <a:t>Bình minh trong vườn</a:t>
            </a:r>
          </a:p>
          <a:p>
            <a:r>
              <a:rPr lang="en-US"/>
              <a:t>                                                    (Sưu tầm)</a:t>
            </a:r>
          </a:p>
          <a:p>
            <a:r>
              <a:rPr lang="en-US" sz="2800">
                <a:solidFill>
                  <a:srgbClr val="0000CC"/>
                </a:solidFill>
              </a:rPr>
              <a:t>Ông mặt trời rực rỡ</a:t>
            </a:r>
          </a:p>
          <a:p>
            <a:r>
              <a:rPr lang="en-US" sz="2800">
                <a:solidFill>
                  <a:srgbClr val="0000CC"/>
                </a:solidFill>
              </a:rPr>
              <a:t>Chiếu ngàn tia nắng vàng </a:t>
            </a:r>
          </a:p>
          <a:p>
            <a:r>
              <a:rPr lang="en-US" sz="2800">
                <a:solidFill>
                  <a:srgbClr val="0000CC"/>
                </a:solidFill>
              </a:rPr>
              <a:t>Bác gà trống gáy sáng</a:t>
            </a:r>
          </a:p>
          <a:p>
            <a:r>
              <a:rPr lang="en-US" sz="2800">
                <a:solidFill>
                  <a:srgbClr val="0000CC"/>
                </a:solidFill>
              </a:rPr>
              <a:t>Đánh thức bạn bình minh</a:t>
            </a:r>
          </a:p>
          <a:p>
            <a:r>
              <a:rPr lang="en-US" sz="2800">
                <a:solidFill>
                  <a:srgbClr val="0000CC"/>
                </a:solidFill>
              </a:rPr>
              <a:t>Ồ kìa, bé Hồng Nhung</a:t>
            </a:r>
          </a:p>
          <a:p>
            <a:r>
              <a:rPr lang="en-US" sz="2800">
                <a:solidFill>
                  <a:srgbClr val="0000CC"/>
                </a:solidFill>
              </a:rPr>
              <a:t>Vẫn khóc nhè kia đấy </a:t>
            </a:r>
          </a:p>
          <a:p>
            <a:r>
              <a:rPr lang="en-US" sz="2800">
                <a:solidFill>
                  <a:srgbClr val="0000CC"/>
                </a:solidFill>
              </a:rPr>
              <a:t>Bởi chị sương long lanh </a:t>
            </a:r>
          </a:p>
          <a:p>
            <a:r>
              <a:rPr lang="en-US" sz="2800">
                <a:solidFill>
                  <a:srgbClr val="0000CC"/>
                </a:solidFill>
              </a:rPr>
              <a:t>Còn đọng trên mắt bé.</a:t>
            </a:r>
          </a:p>
        </p:txBody>
      </p:sp>
    </p:spTree>
    <p:extLst>
      <p:ext uri="{BB962C8B-B14F-4D97-AF65-F5344CB8AC3E}">
        <p14:creationId xmlns:p14="http://schemas.microsoft.com/office/powerpoint/2010/main" val="244814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s (1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09600" y="304800"/>
            <a:ext cx="80772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 u="sng">
              <a:solidFill>
                <a:srgbClr val="CC0000"/>
              </a:solidFill>
            </a:endParaRPr>
          </a:p>
          <a:p>
            <a:r>
              <a:rPr lang="en-US" b="1" u="sng">
                <a:solidFill>
                  <a:srgbClr val="CC0000"/>
                </a:solidFill>
              </a:rPr>
              <a:t>/ </a:t>
            </a:r>
            <a:r>
              <a:rPr lang="en-US" u="sng">
                <a:solidFill>
                  <a:srgbClr val="CC0000"/>
                </a:solidFill>
              </a:rPr>
              <a:t>Mục đích yêu cầu </a:t>
            </a:r>
          </a:p>
          <a:p>
            <a:r>
              <a:rPr lang="en-US" b="1" u="sng">
                <a:solidFill>
                  <a:srgbClr val="CC0000"/>
                </a:solidFill>
              </a:rPr>
              <a:t>1/Kiến thức:</a:t>
            </a:r>
            <a:r>
              <a:rPr lang="en-US">
                <a:solidFill>
                  <a:srgbClr val="CC0000"/>
                </a:solidFill>
              </a:rPr>
              <a:t> </a:t>
            </a:r>
          </a:p>
          <a:p>
            <a:r>
              <a:rPr lang="en-US">
                <a:solidFill>
                  <a:srgbClr val="0000FF"/>
                </a:solidFill>
              </a:rPr>
              <a:t>-Trẻ biết tên bài thơ: Bình minh trong vườn (Sưu tầm) </a:t>
            </a:r>
          </a:p>
          <a:p>
            <a:r>
              <a:rPr lang="en-US">
                <a:solidFill>
                  <a:srgbClr val="0000FF"/>
                </a:solidFill>
              </a:rPr>
              <a:t>- Trẻ hiểu nội dung bài thơ: Bài thơ nói về vẽ đẹp của buổi sáng bình minh </a:t>
            </a:r>
            <a:endParaRPr lang="en-US" b="1" u="sng">
              <a:solidFill>
                <a:srgbClr val="0000FF"/>
              </a:solidFill>
            </a:endParaRPr>
          </a:p>
          <a:p>
            <a:r>
              <a:rPr lang="en-US" b="1" u="sng">
                <a:solidFill>
                  <a:srgbClr val="CC0000"/>
                </a:solidFill>
              </a:rPr>
              <a:t>2/ kỹ năng :</a:t>
            </a:r>
            <a:endParaRPr lang="en-US">
              <a:solidFill>
                <a:srgbClr val="CC0000"/>
              </a:solidFill>
            </a:endParaRPr>
          </a:p>
          <a:p>
            <a:r>
              <a:rPr lang="en-US">
                <a:solidFill>
                  <a:srgbClr val="0000FF"/>
                </a:solidFill>
              </a:rPr>
              <a:t>-Trẻ có kỹ năng đọc thơ to, rõ ràng </a:t>
            </a:r>
          </a:p>
          <a:p>
            <a:r>
              <a:rPr lang="en-US">
                <a:solidFill>
                  <a:srgbClr val="0000FF"/>
                </a:solidFill>
              </a:rPr>
              <a:t>-Trẻ có kỹ năng trả lời câu hỏi của cô to, rõ ràng mạch lạc </a:t>
            </a:r>
          </a:p>
          <a:p>
            <a:r>
              <a:rPr lang="en-US" b="1" u="sng">
                <a:solidFill>
                  <a:srgbClr val="CC0000"/>
                </a:solidFill>
              </a:rPr>
              <a:t>3/ Ngôn ngữ :</a:t>
            </a:r>
          </a:p>
          <a:p>
            <a:r>
              <a:rPr lang="en-US"/>
              <a:t> </a:t>
            </a:r>
            <a:r>
              <a:rPr lang="en-US">
                <a:solidFill>
                  <a:srgbClr val="0000FF"/>
                </a:solidFill>
              </a:rPr>
              <a:t>Rèn ngôn ngữ mạch lạc cho trẻ </a:t>
            </a:r>
          </a:p>
          <a:p>
            <a:r>
              <a:rPr lang="en-US">
                <a:solidFill>
                  <a:srgbClr val="0000FF"/>
                </a:solidFill>
              </a:rPr>
              <a:t> Trẻ hiểu mợt số từ khó như :</a:t>
            </a:r>
          </a:p>
          <a:p>
            <a:r>
              <a:rPr lang="en-US">
                <a:solidFill>
                  <a:srgbClr val="0000FF"/>
                </a:solidFill>
              </a:rPr>
              <a:t>+ “ Rực rỡ”: là nhiều mầu sắc.</a:t>
            </a:r>
          </a:p>
          <a:p>
            <a:r>
              <a:rPr lang="en-US">
                <a:solidFill>
                  <a:srgbClr val="0000FF"/>
                </a:solidFill>
              </a:rPr>
              <a:t>+ “ Bình minh”: Là buổi sáng sớm </a:t>
            </a:r>
          </a:p>
          <a:p>
            <a:r>
              <a:rPr lang="en-US" b="1" u="sng">
                <a:solidFill>
                  <a:srgbClr val="CC0000"/>
                </a:solidFill>
              </a:rPr>
              <a:t>3/ Thái độ :</a:t>
            </a:r>
            <a:endParaRPr lang="en-US">
              <a:solidFill>
                <a:srgbClr val="CC0000"/>
              </a:solidFill>
            </a:endParaRPr>
          </a:p>
          <a:p>
            <a:r>
              <a:rPr lang="en-US">
                <a:solidFill>
                  <a:srgbClr val="0000FF"/>
                </a:solidFill>
              </a:rPr>
              <a:t>Trẻ ngồi học ngoan.</a:t>
            </a:r>
          </a:p>
          <a:p>
            <a:r>
              <a:rPr lang="en-US">
                <a:solidFill>
                  <a:srgbClr val="0000FF"/>
                </a:solidFill>
              </a:rPr>
              <a:t>- Trẻ thích thú khi tham gia hoạt động và làm theo yêu cầu của cô</a:t>
            </a:r>
            <a:r>
              <a:rPr lang="en-US"/>
              <a:t> </a:t>
            </a:r>
            <a:endParaRPr lang="en-US" b="1" u="sng"/>
          </a:p>
          <a:p>
            <a:r>
              <a:rPr lang="en-US" b="1" u="sng">
                <a:solidFill>
                  <a:srgbClr val="CC0000"/>
                </a:solidFill>
              </a:rPr>
              <a:t>II. Chuẩn bị :</a:t>
            </a:r>
            <a:endParaRPr lang="en-US">
              <a:solidFill>
                <a:srgbClr val="CC0000"/>
              </a:solidFill>
            </a:endParaRPr>
          </a:p>
          <a:p>
            <a:r>
              <a:rPr lang="en-US">
                <a:solidFill>
                  <a:srgbClr val="0000FF"/>
                </a:solidFill>
              </a:rPr>
              <a:t>1/ Địa điểm : Trong lớp, trẻ ngồi trên ghế theo hình chữ U</a:t>
            </a:r>
          </a:p>
          <a:p>
            <a:r>
              <a:rPr lang="en-US">
                <a:solidFill>
                  <a:srgbClr val="0000FF"/>
                </a:solidFill>
              </a:rPr>
              <a:t>2/ Đồ dùng: những hình ảnh đẹp về buổi sáng bình minh </a:t>
            </a:r>
          </a:p>
          <a:p>
            <a:r>
              <a:rPr lang="en-US">
                <a:solidFill>
                  <a:srgbClr val="0000FF"/>
                </a:solidFill>
              </a:rPr>
              <a:t>                    Slide minh họa nội dung bài thơ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23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3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3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3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3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3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3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3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3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30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30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30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30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30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30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30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30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30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30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30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30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30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30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30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30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70" decel="100000"/>
                                        <p:tgtEl>
                                          <p:spTgt spid="30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770" decel="100000"/>
                                        <p:tgtEl>
                                          <p:spTgt spid="30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30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30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70" decel="100000"/>
                                        <p:tgtEl>
                                          <p:spTgt spid="30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70" decel="100000"/>
                                        <p:tgtEl>
                                          <p:spTgt spid="30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30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30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770" decel="100000"/>
                                        <p:tgtEl>
                                          <p:spTgt spid="30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decel="100000"/>
                                        <p:tgtEl>
                                          <p:spTgt spid="30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2" dur="770" fill="hold"/>
                                        <p:tgtEl>
                                          <p:spTgt spid="30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4" dur="770" fill="hold"/>
                                        <p:tgtEl>
                                          <p:spTgt spid="30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24000" y="609600"/>
            <a:ext cx="726440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CC0000"/>
                </a:solidFill>
              </a:rPr>
              <a:t>Các bước tiến hành </a:t>
            </a:r>
          </a:p>
          <a:p>
            <a:r>
              <a:rPr lang="en-US" b="1" i="1">
                <a:solidFill>
                  <a:srgbClr val="CC0000"/>
                </a:solidFill>
              </a:rPr>
              <a:t>1/ Ổn định tổ chức</a:t>
            </a:r>
            <a:r>
              <a:rPr lang="en-US">
                <a:solidFill>
                  <a:srgbClr val="CC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0000CC"/>
                </a:solidFill>
              </a:rPr>
              <a:t>Cô và trẻ cùng hát bài : Nắng sớm </a:t>
            </a:r>
          </a:p>
          <a:p>
            <a:r>
              <a:rPr lang="en-US">
                <a:solidFill>
                  <a:srgbClr val="0000CC"/>
                </a:solidFill>
              </a:rPr>
              <a:t> Đàm thoại với trẻ về các hình ảnh của buổi sớm bình minh </a:t>
            </a:r>
          </a:p>
          <a:p>
            <a:r>
              <a:rPr lang="en-US" b="1" i="1">
                <a:solidFill>
                  <a:srgbClr val="CC0000"/>
                </a:solidFill>
              </a:rPr>
              <a:t>2/ Vào bài</a:t>
            </a:r>
            <a:r>
              <a:rPr lang="en-US"/>
              <a:t> 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0000CC"/>
                </a:solidFill>
              </a:rPr>
              <a:t> Đọc cho trẻ nghe bài thơ lần 1 </a:t>
            </a:r>
          </a:p>
          <a:p>
            <a:r>
              <a:rPr lang="en-US">
                <a:solidFill>
                  <a:srgbClr val="0000CC"/>
                </a:solidFill>
              </a:rPr>
              <a:t>+ Hỏi trẻ tên bài thơ ?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0000CC"/>
                </a:solidFill>
              </a:rPr>
              <a:t> Đọc cho trẻ nghe lần 2 với các hình ảnh 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0000CC"/>
                </a:solidFill>
              </a:rPr>
              <a:t> Đàm thoại với trẻ về nội dung bài thơ 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0000CC"/>
                </a:solidFill>
              </a:rPr>
              <a:t> Giải thích nội dung của bài thơ: Bài thơ nói về vẻ đẹp của buổi sáng </a:t>
            </a:r>
          </a:p>
          <a:p>
            <a:r>
              <a:rPr lang="en-US">
                <a:solidFill>
                  <a:srgbClr val="0000CC"/>
                </a:solidFill>
              </a:rPr>
              <a:t>bình minh 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0000CC"/>
                </a:solidFill>
              </a:rPr>
              <a:t> Đọc lại cho trẻ nghe lần 3 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0000CC"/>
                </a:solidFill>
              </a:rPr>
              <a:t> Trẻ đọc thơ: Cả lớp đọc 2 lần </a:t>
            </a:r>
          </a:p>
          <a:p>
            <a:r>
              <a:rPr lang="en-US">
                <a:solidFill>
                  <a:srgbClr val="0000CC"/>
                </a:solidFill>
              </a:rPr>
              <a:t>                      Tổ đọc </a:t>
            </a:r>
          </a:p>
          <a:p>
            <a:r>
              <a:rPr lang="en-US">
                <a:solidFill>
                  <a:srgbClr val="0000CC"/>
                </a:solidFill>
              </a:rPr>
              <a:t>                       Nhóm đọc </a:t>
            </a:r>
          </a:p>
          <a:p>
            <a:r>
              <a:rPr lang="en-US">
                <a:solidFill>
                  <a:srgbClr val="0000CC"/>
                </a:solidFill>
              </a:rPr>
              <a:t>                       Cá nhân trẻ đọc </a:t>
            </a:r>
          </a:p>
          <a:p>
            <a:r>
              <a:rPr lang="en-US" b="1" i="1">
                <a:solidFill>
                  <a:srgbClr val="CC0000"/>
                </a:solidFill>
              </a:rPr>
              <a:t>3/ Kết thúc</a:t>
            </a:r>
            <a:r>
              <a:rPr lang="en-US"/>
              <a:t> </a:t>
            </a:r>
          </a:p>
          <a:p>
            <a:r>
              <a:rPr lang="en-US">
                <a:solidFill>
                  <a:srgbClr val="0000CC"/>
                </a:solidFill>
              </a:rPr>
              <a:t>-</a:t>
            </a:r>
            <a:r>
              <a:rPr lang="en-US"/>
              <a:t> </a:t>
            </a:r>
            <a:r>
              <a:rPr lang="en-US">
                <a:solidFill>
                  <a:srgbClr val="0000CC"/>
                </a:solidFill>
              </a:rPr>
              <a:t>Cô cho trẻ ra sân trường ngắm bình minh đến </a:t>
            </a:r>
          </a:p>
        </p:txBody>
      </p:sp>
    </p:spTree>
    <p:extLst>
      <p:ext uri="{BB962C8B-B14F-4D97-AF65-F5344CB8AC3E}">
        <p14:creationId xmlns:p14="http://schemas.microsoft.com/office/powerpoint/2010/main" val="205315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1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1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1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1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10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inh-nen-dep-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1447800" y="1828800"/>
            <a:ext cx="6858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Bình minh </a:t>
            </a:r>
          </a:p>
        </p:txBody>
      </p:sp>
    </p:spTree>
    <p:extLst>
      <p:ext uri="{BB962C8B-B14F-4D97-AF65-F5344CB8AC3E}">
        <p14:creationId xmlns:p14="http://schemas.microsoft.com/office/powerpoint/2010/main" val="184673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New-Image-JPG-1372479087_50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01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348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quatangvd-20134829124800-1p100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86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219200" y="1676400"/>
            <a:ext cx="6934200" cy="21018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i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Unicode MS"/>
                <a:ea typeface="Arial Unicode MS"/>
                <a:cs typeface="Arial Unicode MS"/>
              </a:rPr>
              <a:t>Mình cùng đọc thơ </a:t>
            </a:r>
            <a:endParaRPr lang="en-US" sz="3600" b="1" i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2417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513</Words>
  <Application>Microsoft Office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 Unicode MS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Trang Nguyen</cp:lastModifiedBy>
  <cp:revision>3</cp:revision>
  <dcterms:created xsi:type="dcterms:W3CDTF">2021-09-02T03:06:58Z</dcterms:created>
  <dcterms:modified xsi:type="dcterms:W3CDTF">2024-03-16T11:32:18Z</dcterms:modified>
</cp:coreProperties>
</file>