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62" r:id="rId5"/>
    <p:sldId id="263" r:id="rId6"/>
    <p:sldId id="264" r:id="rId7"/>
    <p:sldId id="268" r:id="rId8"/>
    <p:sldId id="265" r:id="rId9"/>
    <p:sldId id="266" r:id="rId10"/>
    <p:sldId id="267" r:id="rId11"/>
    <p:sldId id="269" r:id="rId12"/>
    <p:sldId id="270" r:id="rId13"/>
    <p:sldId id="271" r:id="rId14"/>
    <p:sldId id="273" r:id="rId15"/>
    <p:sldId id="274" r:id="rId16"/>
    <p:sldId id="275" r:id="rId17"/>
    <p:sldId id="374" r:id="rId18"/>
    <p:sldId id="277" r:id="rId19"/>
    <p:sldId id="259" r:id="rId20"/>
    <p:sldId id="278" r:id="rId21"/>
    <p:sldId id="279" r:id="rId22"/>
    <p:sldId id="288" r:id="rId23"/>
    <p:sldId id="282" r:id="rId24"/>
    <p:sldId id="285" r:id="rId25"/>
    <p:sldId id="283" r:id="rId26"/>
    <p:sldId id="289" r:id="rId27"/>
    <p:sldId id="286" r:id="rId28"/>
    <p:sldId id="284" r:id="rId29"/>
    <p:sldId id="260" r:id="rId30"/>
    <p:sldId id="351" r:id="rId31"/>
    <p:sldId id="304" r:id="rId32"/>
    <p:sldId id="350" r:id="rId33"/>
    <p:sldId id="305" r:id="rId34"/>
    <p:sldId id="360" r:id="rId35"/>
    <p:sldId id="362" r:id="rId36"/>
    <p:sldId id="363" r:id="rId37"/>
    <p:sldId id="366" r:id="rId38"/>
    <p:sldId id="368" r:id="rId39"/>
    <p:sldId id="367" r:id="rId40"/>
    <p:sldId id="369" r:id="rId41"/>
    <p:sldId id="370" r:id="rId42"/>
    <p:sldId id="372" r:id="rId43"/>
    <p:sldId id="373" r:id="rId44"/>
    <p:sldId id="272" r:id="rId45"/>
    <p:sldId id="364" r:id="rId46"/>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95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B483-58C3-4FEA-9867-3F074A778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AA73BD-2B8B-46E5-820F-ED14B0ED4C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966BA8-E376-44E7-B368-BCBB0B0BFD7E}"/>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5" name="Footer Placeholder 4">
            <a:extLst>
              <a:ext uri="{FF2B5EF4-FFF2-40B4-BE49-F238E27FC236}">
                <a16:creationId xmlns:a16="http://schemas.microsoft.com/office/drawing/2014/main" id="{59033F57-A956-4483-9ADD-0D38B9642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DF201-AE43-4B37-9D7D-8785D0D85EA3}"/>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208693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192C-AA7B-4143-9E3E-1AD7DFC5E1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5430F-CCF2-4015-9C44-34E613F2EB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6E5D2-961D-43A0-8302-0542C8CC1D47}"/>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5" name="Footer Placeholder 4">
            <a:extLst>
              <a:ext uri="{FF2B5EF4-FFF2-40B4-BE49-F238E27FC236}">
                <a16:creationId xmlns:a16="http://schemas.microsoft.com/office/drawing/2014/main" id="{7A5CA5A7-CB1E-48DD-8F2B-ED64B3AED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BE647-32EB-4D62-B0C8-FC0A2FAEDD09}"/>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792949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88CF6-840E-49B5-ABBD-D41DE98A8E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C810EF-8383-4FD7-B2C7-E1D94E95E2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F027E-9B5A-46A1-9A33-8A9FB3C045A1}"/>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5" name="Footer Placeholder 4">
            <a:extLst>
              <a:ext uri="{FF2B5EF4-FFF2-40B4-BE49-F238E27FC236}">
                <a16:creationId xmlns:a16="http://schemas.microsoft.com/office/drawing/2014/main" id="{70EDA7D7-FB95-4259-AB57-5758CF124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1CB6F-9527-435E-A8DD-CDAF5F9F46D9}"/>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2428948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B94A6B-9CAE-4BCD-98C7-A3E3E21A2E4C}" type="slidenum">
              <a:rPr lang="en-US"/>
              <a:pPr>
                <a:defRPr/>
              </a:pPr>
              <a:t>‹#›</a:t>
            </a:fld>
            <a:endParaRPr lang="en-US"/>
          </a:p>
        </p:txBody>
      </p:sp>
    </p:spTree>
    <p:extLst>
      <p:ext uri="{BB962C8B-B14F-4D97-AF65-F5344CB8AC3E}">
        <p14:creationId xmlns:p14="http://schemas.microsoft.com/office/powerpoint/2010/main" val="3645213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2D26B1-57C6-4CA9-A4B1-42E7D9ABBF26}" type="slidenum">
              <a:rPr lang="en-US"/>
              <a:pPr>
                <a:defRPr/>
              </a:pPr>
              <a:t>‹#›</a:t>
            </a:fld>
            <a:endParaRPr lang="en-US"/>
          </a:p>
        </p:txBody>
      </p:sp>
    </p:spTree>
    <p:extLst>
      <p:ext uri="{BB962C8B-B14F-4D97-AF65-F5344CB8AC3E}">
        <p14:creationId xmlns:p14="http://schemas.microsoft.com/office/powerpoint/2010/main" val="660414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D766EF-CB09-4939-9C6A-C88BB84B1DE2}" type="slidenum">
              <a:rPr lang="en-US"/>
              <a:pPr>
                <a:defRPr/>
              </a:pPr>
              <a:t>‹#›</a:t>
            </a:fld>
            <a:endParaRPr lang="en-US"/>
          </a:p>
        </p:txBody>
      </p:sp>
    </p:spTree>
    <p:extLst>
      <p:ext uri="{BB962C8B-B14F-4D97-AF65-F5344CB8AC3E}">
        <p14:creationId xmlns:p14="http://schemas.microsoft.com/office/powerpoint/2010/main" val="3655844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620184-4F93-4C49-8A6A-24741A6B5401}" type="slidenum">
              <a:rPr lang="en-US"/>
              <a:pPr>
                <a:defRPr/>
              </a:pPr>
              <a:t>‹#›</a:t>
            </a:fld>
            <a:endParaRPr lang="en-US"/>
          </a:p>
        </p:txBody>
      </p:sp>
    </p:spTree>
    <p:extLst>
      <p:ext uri="{BB962C8B-B14F-4D97-AF65-F5344CB8AC3E}">
        <p14:creationId xmlns:p14="http://schemas.microsoft.com/office/powerpoint/2010/main" val="278555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45D37-A84D-4501-8F57-C2836632034C}" type="slidenum">
              <a:rPr lang="en-US"/>
              <a:pPr>
                <a:defRPr/>
              </a:pPr>
              <a:t>‹#›</a:t>
            </a:fld>
            <a:endParaRPr lang="en-US"/>
          </a:p>
        </p:txBody>
      </p:sp>
    </p:spTree>
    <p:extLst>
      <p:ext uri="{BB962C8B-B14F-4D97-AF65-F5344CB8AC3E}">
        <p14:creationId xmlns:p14="http://schemas.microsoft.com/office/powerpoint/2010/main" val="4092070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820292-CD0E-4D7E-804A-D31DDCE235A3}" type="slidenum">
              <a:rPr lang="en-US"/>
              <a:pPr>
                <a:defRPr/>
              </a:pPr>
              <a:t>‹#›</a:t>
            </a:fld>
            <a:endParaRPr lang="en-US"/>
          </a:p>
        </p:txBody>
      </p:sp>
    </p:spTree>
    <p:extLst>
      <p:ext uri="{BB962C8B-B14F-4D97-AF65-F5344CB8AC3E}">
        <p14:creationId xmlns:p14="http://schemas.microsoft.com/office/powerpoint/2010/main" val="2449599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70489C-EDEA-4A5C-AF41-DA6B1FA27406}" type="slidenum">
              <a:rPr lang="en-US"/>
              <a:pPr>
                <a:defRPr/>
              </a:pPr>
              <a:t>‹#›</a:t>
            </a:fld>
            <a:endParaRPr lang="en-US"/>
          </a:p>
        </p:txBody>
      </p:sp>
    </p:spTree>
    <p:extLst>
      <p:ext uri="{BB962C8B-B14F-4D97-AF65-F5344CB8AC3E}">
        <p14:creationId xmlns:p14="http://schemas.microsoft.com/office/powerpoint/2010/main" val="1304702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629081-D56B-43B3-84A9-E4F77E03A46A}" type="slidenum">
              <a:rPr lang="en-US"/>
              <a:pPr>
                <a:defRPr/>
              </a:pPr>
              <a:t>‹#›</a:t>
            </a:fld>
            <a:endParaRPr lang="en-US"/>
          </a:p>
        </p:txBody>
      </p:sp>
    </p:spTree>
    <p:extLst>
      <p:ext uri="{BB962C8B-B14F-4D97-AF65-F5344CB8AC3E}">
        <p14:creationId xmlns:p14="http://schemas.microsoft.com/office/powerpoint/2010/main" val="204742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F113-BA30-4807-BBED-769062A77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585419-C1A8-4D7D-867C-D60C1BB4DA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B12E0-3C81-4BDD-B982-CC5C0FCCFDF5}"/>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5" name="Footer Placeholder 4">
            <a:extLst>
              <a:ext uri="{FF2B5EF4-FFF2-40B4-BE49-F238E27FC236}">
                <a16:creationId xmlns:a16="http://schemas.microsoft.com/office/drawing/2014/main" id="{F5B6794E-BEA7-4643-9CE8-61FCFCE76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F5503-58BD-40A1-AC3B-B3F2BF2E9B1C}"/>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345664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D35DB6-7A0D-4E51-8F30-52DA6CD91A1A}" type="slidenum">
              <a:rPr lang="en-US"/>
              <a:pPr>
                <a:defRPr/>
              </a:pPr>
              <a:t>‹#›</a:t>
            </a:fld>
            <a:endParaRPr lang="en-US"/>
          </a:p>
        </p:txBody>
      </p:sp>
    </p:spTree>
    <p:extLst>
      <p:ext uri="{BB962C8B-B14F-4D97-AF65-F5344CB8AC3E}">
        <p14:creationId xmlns:p14="http://schemas.microsoft.com/office/powerpoint/2010/main" val="2937727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D0A1A9-C634-466C-88A9-2A08E8BF201A}" type="slidenum">
              <a:rPr lang="en-US"/>
              <a:pPr>
                <a:defRPr/>
              </a:pPr>
              <a:t>‹#›</a:t>
            </a:fld>
            <a:endParaRPr lang="en-US"/>
          </a:p>
        </p:txBody>
      </p:sp>
    </p:spTree>
    <p:extLst>
      <p:ext uri="{BB962C8B-B14F-4D97-AF65-F5344CB8AC3E}">
        <p14:creationId xmlns:p14="http://schemas.microsoft.com/office/powerpoint/2010/main" val="4224609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A5916C-D373-494D-9957-924DFFF14E62}" type="slidenum">
              <a:rPr lang="en-US"/>
              <a:pPr>
                <a:defRPr/>
              </a:pPr>
              <a:t>‹#›</a:t>
            </a:fld>
            <a:endParaRPr lang="en-US"/>
          </a:p>
        </p:txBody>
      </p:sp>
    </p:spTree>
    <p:extLst>
      <p:ext uri="{BB962C8B-B14F-4D97-AF65-F5344CB8AC3E}">
        <p14:creationId xmlns:p14="http://schemas.microsoft.com/office/powerpoint/2010/main" val="264898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79A6-23F2-4723-BDFF-FF789342E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494047-3234-4831-AFFC-C5A6398C1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710D6-2C9E-4C6B-994B-CD989A402C4E}"/>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5" name="Footer Placeholder 4">
            <a:extLst>
              <a:ext uri="{FF2B5EF4-FFF2-40B4-BE49-F238E27FC236}">
                <a16:creationId xmlns:a16="http://schemas.microsoft.com/office/drawing/2014/main" id="{7047BFCB-424E-484A-AC5E-F8114F6C6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AAAE9-99D8-48CD-8A75-71A09B01BE1A}"/>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2251529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B0090-1584-48A9-8EFF-8173683F96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46D3F-5AC1-49D8-B9CA-83FC6F0F9E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B56399-E436-4B88-95FA-FF65038C9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1C3A2F-0573-4DAB-B436-7A624C6DA959}"/>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6" name="Footer Placeholder 5">
            <a:extLst>
              <a:ext uri="{FF2B5EF4-FFF2-40B4-BE49-F238E27FC236}">
                <a16:creationId xmlns:a16="http://schemas.microsoft.com/office/drawing/2014/main" id="{8407E95D-A917-4E70-ABA3-EAF43B1F7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EA9A9-A601-48D3-B910-C9F0F24D2839}"/>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246113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8BAE-5123-491D-BBB0-D20E094B3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9CDE0-D880-46C2-BB89-7B9FA483C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88043-0B34-418B-9377-52D60183F4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EEE146-80B8-4C6C-8BA1-C6C7C4930D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2C905-4DAA-4D0B-B5F1-035C7B014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190451-0B2A-4D38-8E72-96A61FA82FB4}"/>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8" name="Footer Placeholder 7">
            <a:extLst>
              <a:ext uri="{FF2B5EF4-FFF2-40B4-BE49-F238E27FC236}">
                <a16:creationId xmlns:a16="http://schemas.microsoft.com/office/drawing/2014/main" id="{340A6CD0-3D06-45A7-9396-39483E17FF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1608A7-4B68-4E7F-9FEA-21306DF2BC52}"/>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265637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C369-2E89-4324-809E-0B8F68CAFD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2E0C5-C854-4338-9353-EB3D6345ED89}"/>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4" name="Footer Placeholder 3">
            <a:extLst>
              <a:ext uri="{FF2B5EF4-FFF2-40B4-BE49-F238E27FC236}">
                <a16:creationId xmlns:a16="http://schemas.microsoft.com/office/drawing/2014/main" id="{7143017D-CE86-461F-AAF0-646BACCC13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7AA01-0034-4297-B47E-BDA797A2FF6E}"/>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391279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24A58-14FC-4874-9943-C07792BCDDFD}"/>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3" name="Footer Placeholder 2">
            <a:extLst>
              <a:ext uri="{FF2B5EF4-FFF2-40B4-BE49-F238E27FC236}">
                <a16:creationId xmlns:a16="http://schemas.microsoft.com/office/drawing/2014/main" id="{2A9BC69C-1A82-4F5E-B82B-AE1A50CD0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F7FDDC-D718-43DB-87B3-0C9954827D96}"/>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407169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C31A-629D-49F3-8DE6-0C8929E02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FA56BB-E60C-430B-9E0B-EEA30C3E0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37480D-E3A0-48F5-A026-A35ABA05A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C46CD-EB5F-425D-B2AE-F816E8E35F2E}"/>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6" name="Footer Placeholder 5">
            <a:extLst>
              <a:ext uri="{FF2B5EF4-FFF2-40B4-BE49-F238E27FC236}">
                <a16:creationId xmlns:a16="http://schemas.microsoft.com/office/drawing/2014/main" id="{49E921E8-898B-4D08-B26A-FF84BEDCA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F2154-6157-4E58-A27D-61D6BDA7BDDA}"/>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65373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7DA7-643E-474D-9E54-39A2EF4A4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4D854D-0A4A-4CF8-BD95-4A5BE19B3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E2630E-BE92-48D9-B1DE-4F9C010F4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41F32-27F6-4F84-9954-1D0001E2FA80}"/>
              </a:ext>
            </a:extLst>
          </p:cNvPr>
          <p:cNvSpPr>
            <a:spLocks noGrp="1"/>
          </p:cNvSpPr>
          <p:nvPr>
            <p:ph type="dt" sz="half" idx="10"/>
          </p:nvPr>
        </p:nvSpPr>
        <p:spPr/>
        <p:txBody>
          <a:bodyPr/>
          <a:lstStyle/>
          <a:p>
            <a:fld id="{11BEC6DE-BBF9-4092-B9D0-8F4355D6FA21}" type="datetimeFigureOut">
              <a:rPr lang="en-US" smtClean="0"/>
              <a:t>3/16/2024</a:t>
            </a:fld>
            <a:endParaRPr lang="en-US"/>
          </a:p>
        </p:txBody>
      </p:sp>
      <p:sp>
        <p:nvSpPr>
          <p:cNvPr id="6" name="Footer Placeholder 5">
            <a:extLst>
              <a:ext uri="{FF2B5EF4-FFF2-40B4-BE49-F238E27FC236}">
                <a16:creationId xmlns:a16="http://schemas.microsoft.com/office/drawing/2014/main" id="{4C240486-8F5E-48C0-B5CC-0FB2AF3B6A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433C7-4D72-4BEE-895F-FD2B5DA00E7D}"/>
              </a:ext>
            </a:extLst>
          </p:cNvPr>
          <p:cNvSpPr>
            <a:spLocks noGrp="1"/>
          </p:cNvSpPr>
          <p:nvPr>
            <p:ph type="sldNum" sz="quarter" idx="12"/>
          </p:nvPr>
        </p:nvSpPr>
        <p:spPr/>
        <p:txBody>
          <a:bodyPr/>
          <a:lstStyle/>
          <a:p>
            <a:fld id="{C361E6E2-4C82-4A09-B0F2-18C80609CE95}" type="slidenum">
              <a:rPr lang="en-US" smtClean="0"/>
              <a:t>‹#›</a:t>
            </a:fld>
            <a:endParaRPr lang="en-US"/>
          </a:p>
        </p:txBody>
      </p:sp>
    </p:spTree>
    <p:extLst>
      <p:ext uri="{BB962C8B-B14F-4D97-AF65-F5344CB8AC3E}">
        <p14:creationId xmlns:p14="http://schemas.microsoft.com/office/powerpoint/2010/main" val="161889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BCDA04-0A6E-4A7F-815B-AFA046ACF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EE1568-5570-4D91-80DF-DD9E0494CF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DD1C3-C8F5-4DAF-AE72-21F1D91387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EC6DE-BBF9-4092-B9D0-8F4355D6FA21}" type="datetimeFigureOut">
              <a:rPr lang="en-US" smtClean="0"/>
              <a:t>3/16/2024</a:t>
            </a:fld>
            <a:endParaRPr lang="en-US"/>
          </a:p>
        </p:txBody>
      </p:sp>
      <p:sp>
        <p:nvSpPr>
          <p:cNvPr id="5" name="Footer Placeholder 4">
            <a:extLst>
              <a:ext uri="{FF2B5EF4-FFF2-40B4-BE49-F238E27FC236}">
                <a16:creationId xmlns:a16="http://schemas.microsoft.com/office/drawing/2014/main" id="{971D0E65-A7C7-427F-859B-A4EC9778E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186048-1B88-4DA0-B306-BD7B994AC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1E6E2-4C82-4A09-B0F2-18C80609CE95}" type="slidenum">
              <a:rPr lang="en-US" smtClean="0"/>
              <a:t>‹#›</a:t>
            </a:fld>
            <a:endParaRPr lang="en-US"/>
          </a:p>
        </p:txBody>
      </p:sp>
    </p:spTree>
    <p:extLst>
      <p:ext uri="{BB962C8B-B14F-4D97-AF65-F5344CB8AC3E}">
        <p14:creationId xmlns:p14="http://schemas.microsoft.com/office/powerpoint/2010/main" val="593822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DA2AAC04-DEF9-41D9-8FFB-5E5DD87A3CA9}" type="slidenum">
              <a:rPr lang="en-US"/>
              <a:pPr>
                <a:defRPr/>
              </a:pPr>
              <a:t>‹#›</a:t>
            </a:fld>
            <a:endParaRPr lang="en-US"/>
          </a:p>
        </p:txBody>
      </p:sp>
    </p:spTree>
    <p:extLst>
      <p:ext uri="{BB962C8B-B14F-4D97-AF65-F5344CB8AC3E}">
        <p14:creationId xmlns:p14="http://schemas.microsoft.com/office/powerpoint/2010/main" val="213389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303AA-3BB8-4B40-9998-7FE3D78BBE64}"/>
              </a:ext>
            </a:extLst>
          </p:cNvPr>
          <p:cNvSpPr/>
          <p:nvPr/>
        </p:nvSpPr>
        <p:spPr>
          <a:xfrm>
            <a:off x="3258897" y="106148"/>
            <a:ext cx="55168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UBND QUẬN </a:t>
            </a:r>
            <a:r>
              <a:rPr kumimoji="0" lang="en-US" sz="2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TRƯỜNG </a:t>
            </a:r>
            <a:r>
              <a:rPr kumimoji="0" lang="en-US" sz="24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MẦM NON HOA MỘC LAN</a:t>
            </a:r>
            <a:endParaRPr kumimoji="0" lang="en-US" sz="2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39D0B7BB-C8A1-4931-B0C4-7AFBB6FD64B8}"/>
              </a:ext>
            </a:extLst>
          </p:cNvPr>
          <p:cNvSpPr/>
          <p:nvPr/>
        </p:nvSpPr>
        <p:spPr>
          <a:xfrm>
            <a:off x="2121996" y="2598003"/>
            <a:ext cx="8234947"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Arial" panose="020B0604020202020204" pitchFamily="34" charset="0"/>
                <a:ea typeface="+mn-ea"/>
                <a:cs typeface="+mn-cs"/>
              </a:rPr>
              <a:t>LĨNH VỰC PHÁT TRIỂN NHẬN THỨC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Calibri" panose="020F0502020204030204"/>
                <a:ea typeface="+mn-ea"/>
                <a:cs typeface="+mn-cs"/>
              </a:rPr>
              <a:t>HOẠT ĐỘNG KHÁM PHÁ XÃ HỘI</a:t>
            </a:r>
            <a:endParaRPr kumimoji="0" lang="en-US" sz="2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568CA-D666-4E61-A0EE-C11BD128FF9D}"/>
              </a:ext>
            </a:extLst>
          </p:cNvPr>
          <p:cNvSpPr txBox="1"/>
          <p:nvPr/>
        </p:nvSpPr>
        <p:spPr>
          <a:xfrm>
            <a:off x="4348081" y="4075230"/>
            <a:ext cx="3782773" cy="98488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Khám phá: Chú bộ đội</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Lứa</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tuổi</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Mẫu</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giáo</a:t>
            </a: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lớn</a:t>
            </a:r>
            <a:r>
              <a:rPr kumimoji="0" lang="vi-V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5 – 6 tuôỉ</a:t>
            </a:r>
            <a:endPar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9AB673-716C-42D8-81D6-13C5E3FFAA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19802" y="984046"/>
            <a:ext cx="1239332" cy="1189758"/>
          </a:xfrm>
          <a:prstGeom prst="rect">
            <a:avLst/>
          </a:prstGeom>
        </p:spPr>
      </p:pic>
    </p:spTree>
    <p:extLst>
      <p:ext uri="{BB962C8B-B14F-4D97-AF65-F5344CB8AC3E}">
        <p14:creationId xmlns:p14="http://schemas.microsoft.com/office/powerpoint/2010/main" val="3996156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đội trong thành phố | baotintuc.vn">
            <a:extLst>
              <a:ext uri="{FF2B5EF4-FFF2-40B4-BE49-F238E27FC236}">
                <a16:creationId xmlns:a16="http://schemas.microsoft.com/office/drawing/2014/main" id="{619C8E41-AA86-4BFA-977F-3DCE543BB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7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E60B-C578-4108-BC8B-4F71A4CA6DC5}"/>
              </a:ext>
            </a:extLst>
          </p:cNvPr>
          <p:cNvSpPr>
            <a:spLocks noGrp="1"/>
          </p:cNvSpPr>
          <p:nvPr>
            <p:ph type="title"/>
          </p:nvPr>
        </p:nvSpPr>
        <p:spPr/>
        <p:txBody>
          <a:bodyPr/>
          <a:lstStyle/>
          <a:p>
            <a:endParaRPr lang="en-US"/>
          </a:p>
        </p:txBody>
      </p:sp>
      <p:pic>
        <p:nvPicPr>
          <p:cNvPr id="5122" name="Picture 2" descr="Hình ảnh đẹp của các chiến sĩ bộ đội giúp dân trong mùa dịch | baotintuc.vn">
            <a:extLst>
              <a:ext uri="{FF2B5EF4-FFF2-40B4-BE49-F238E27FC236}">
                <a16:creationId xmlns:a16="http://schemas.microsoft.com/office/drawing/2014/main" id="{95AAF786-BD1C-4894-9D37-E17DCDDF8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13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áng mãi phẩm chất “Bộ đội cụ Hồ” trong phòng, chống đại dịch COVID-19 -  Tạp chí Cộng sản">
            <a:extLst>
              <a:ext uri="{FF2B5EF4-FFF2-40B4-BE49-F238E27FC236}">
                <a16:creationId xmlns:a16="http://schemas.microsoft.com/office/drawing/2014/main" id="{FED9AEA8-4BA0-45A6-BF3E-C5A3DC4F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10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ốt chặn sống” phòng, chống dịch Covid-19 nơi địa đầu Tổ quốc">
            <a:extLst>
              <a:ext uri="{FF2B5EF4-FFF2-40B4-BE49-F238E27FC236}">
                <a16:creationId xmlns:a16="http://schemas.microsoft.com/office/drawing/2014/main" id="{B36579F6-467F-4F65-B14D-710B4BDC5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91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ông bố Luật Biển Việt Nam và 12 luật quan trọng - Báo Người lao động">
            <a:extLst>
              <a:ext uri="{FF2B5EF4-FFF2-40B4-BE49-F238E27FC236}">
                <a16:creationId xmlns:a16="http://schemas.microsoft.com/office/drawing/2014/main" id="{779A57CD-3DCE-4E91-85E3-12E95817D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91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Đưa bộ đội giúp dân cắt lúa | Xã hội | tamlongvang.laodong.com.vn">
            <a:extLst>
              <a:ext uri="{FF2B5EF4-FFF2-40B4-BE49-F238E27FC236}">
                <a16:creationId xmlns:a16="http://schemas.microsoft.com/office/drawing/2014/main" id="{5E26ED6E-CB5A-44F7-ACFA-A97C39AFB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218" y="0"/>
            <a:ext cx="649778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iền trung nỗi đau xé lòng | trian.vn">
            <a:extLst>
              <a:ext uri="{FF2B5EF4-FFF2-40B4-BE49-F238E27FC236}">
                <a16:creationId xmlns:a16="http://schemas.microsoft.com/office/drawing/2014/main" id="{80F5E798-2224-4D78-AE65-CA5544154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942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256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31D706-A4AA-4F7B-B755-472056A72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372" y="335510"/>
            <a:ext cx="3353091" cy="6157494"/>
          </a:xfrm>
          <a:prstGeom prst="rect">
            <a:avLst/>
          </a:prstGeom>
        </p:spPr>
      </p:pic>
      <p:cxnSp>
        <p:nvCxnSpPr>
          <p:cNvPr id="5" name="Straight Connector 4">
            <a:extLst>
              <a:ext uri="{FF2B5EF4-FFF2-40B4-BE49-F238E27FC236}">
                <a16:creationId xmlns:a16="http://schemas.microsoft.com/office/drawing/2014/main" id="{A62995BC-BE35-4D68-B14F-3702B31CF351}"/>
              </a:ext>
            </a:extLst>
          </p:cNvPr>
          <p:cNvCxnSpPr>
            <a:cxnSpLocks/>
          </p:cNvCxnSpPr>
          <p:nvPr/>
        </p:nvCxnSpPr>
        <p:spPr>
          <a:xfrm>
            <a:off x="4970206" y="707928"/>
            <a:ext cx="17993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12D0DD-7AB3-426A-8681-54A8DC9B51C4}"/>
              </a:ext>
            </a:extLst>
          </p:cNvPr>
          <p:cNvSpPr txBox="1"/>
          <p:nvPr/>
        </p:nvSpPr>
        <p:spPr>
          <a:xfrm>
            <a:off x="6769509" y="486701"/>
            <a:ext cx="1553787" cy="461665"/>
          </a:xfrm>
          <a:prstGeom prst="rect">
            <a:avLst/>
          </a:prstGeom>
          <a:noFill/>
          <a:ln>
            <a:solidFill>
              <a:schemeClr val="accent1"/>
            </a:solidFill>
          </a:ln>
        </p:spPr>
        <p:txBody>
          <a:bodyPr wrap="square" rtlCol="0">
            <a:spAutoFit/>
          </a:bodyPr>
          <a:lstStyle/>
          <a:p>
            <a:pPr algn="ctr"/>
            <a:r>
              <a:rPr lang="vi-VN" sz="2400" b="1" dirty="0"/>
              <a:t>Mũ kê pi</a:t>
            </a:r>
            <a:endParaRPr lang="en-US" sz="2400" b="1" dirty="0"/>
          </a:p>
        </p:txBody>
      </p:sp>
      <p:cxnSp>
        <p:nvCxnSpPr>
          <p:cNvPr id="9" name="Straight Connector 8">
            <a:extLst>
              <a:ext uri="{FF2B5EF4-FFF2-40B4-BE49-F238E27FC236}">
                <a16:creationId xmlns:a16="http://schemas.microsoft.com/office/drawing/2014/main" id="{53B076FE-6CCE-4D7B-A276-D686D609176D}"/>
              </a:ext>
            </a:extLst>
          </p:cNvPr>
          <p:cNvCxnSpPr>
            <a:cxnSpLocks/>
          </p:cNvCxnSpPr>
          <p:nvPr/>
        </p:nvCxnSpPr>
        <p:spPr>
          <a:xfrm>
            <a:off x="2408901" y="2172933"/>
            <a:ext cx="179930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32971F-FD40-4C77-874D-D858B48457E2}"/>
              </a:ext>
            </a:extLst>
          </p:cNvPr>
          <p:cNvCxnSpPr>
            <a:cxnSpLocks/>
          </p:cNvCxnSpPr>
          <p:nvPr/>
        </p:nvCxnSpPr>
        <p:spPr>
          <a:xfrm>
            <a:off x="5374917" y="2305662"/>
            <a:ext cx="13945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BEBD3A3-8908-4BCA-AEC9-58B205092801}"/>
              </a:ext>
            </a:extLst>
          </p:cNvPr>
          <p:cNvSpPr txBox="1"/>
          <p:nvPr/>
        </p:nvSpPr>
        <p:spPr>
          <a:xfrm>
            <a:off x="796122" y="1956845"/>
            <a:ext cx="1553787" cy="461665"/>
          </a:xfrm>
          <a:prstGeom prst="rect">
            <a:avLst/>
          </a:prstGeom>
          <a:noFill/>
          <a:ln>
            <a:solidFill>
              <a:schemeClr val="accent1"/>
            </a:solidFill>
          </a:ln>
        </p:spPr>
        <p:txBody>
          <a:bodyPr wrap="square" rtlCol="0">
            <a:spAutoFit/>
          </a:bodyPr>
          <a:lstStyle/>
          <a:p>
            <a:pPr algn="ctr"/>
            <a:r>
              <a:rPr lang="vi-VN" sz="2400" b="1" dirty="0"/>
              <a:t>Súng</a:t>
            </a:r>
            <a:endParaRPr lang="en-US" sz="2400" b="1" dirty="0"/>
          </a:p>
        </p:txBody>
      </p:sp>
      <p:sp>
        <p:nvSpPr>
          <p:cNvPr id="12" name="TextBox 11">
            <a:extLst>
              <a:ext uri="{FF2B5EF4-FFF2-40B4-BE49-F238E27FC236}">
                <a16:creationId xmlns:a16="http://schemas.microsoft.com/office/drawing/2014/main" id="{64E48E42-9B22-4972-BD26-8F69E759662A}"/>
              </a:ext>
            </a:extLst>
          </p:cNvPr>
          <p:cNvSpPr txBox="1"/>
          <p:nvPr/>
        </p:nvSpPr>
        <p:spPr>
          <a:xfrm>
            <a:off x="1637070" y="5058925"/>
            <a:ext cx="1425677" cy="461665"/>
          </a:xfrm>
          <a:prstGeom prst="rect">
            <a:avLst/>
          </a:prstGeom>
          <a:noFill/>
          <a:ln>
            <a:solidFill>
              <a:schemeClr val="accent1"/>
            </a:solidFill>
          </a:ln>
        </p:spPr>
        <p:txBody>
          <a:bodyPr wrap="square" rtlCol="0">
            <a:spAutoFit/>
          </a:bodyPr>
          <a:lstStyle/>
          <a:p>
            <a:pPr algn="ctr"/>
            <a:r>
              <a:rPr lang="vi-VN" sz="2400" b="1" dirty="0"/>
              <a:t>Giầy vải </a:t>
            </a:r>
            <a:endParaRPr lang="en-US" sz="2400" b="1" dirty="0"/>
          </a:p>
        </p:txBody>
      </p:sp>
      <p:cxnSp>
        <p:nvCxnSpPr>
          <p:cNvPr id="13" name="Straight Connector 12">
            <a:extLst>
              <a:ext uri="{FF2B5EF4-FFF2-40B4-BE49-F238E27FC236}">
                <a16:creationId xmlns:a16="http://schemas.microsoft.com/office/drawing/2014/main" id="{8B934D69-A768-4596-8938-F059E599BCF2}"/>
              </a:ext>
            </a:extLst>
          </p:cNvPr>
          <p:cNvCxnSpPr>
            <a:cxnSpLocks/>
          </p:cNvCxnSpPr>
          <p:nvPr/>
        </p:nvCxnSpPr>
        <p:spPr>
          <a:xfrm>
            <a:off x="3062747" y="5289760"/>
            <a:ext cx="1396181" cy="5899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3FBC3F-87C3-49DC-918C-BEE21EDA87BF}"/>
              </a:ext>
            </a:extLst>
          </p:cNvPr>
          <p:cNvCxnSpPr>
            <a:cxnSpLocks/>
          </p:cNvCxnSpPr>
          <p:nvPr/>
        </p:nvCxnSpPr>
        <p:spPr>
          <a:xfrm>
            <a:off x="5252159" y="4355469"/>
            <a:ext cx="17993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8D420C-ABDB-435E-9249-9502888FA246}"/>
              </a:ext>
            </a:extLst>
          </p:cNvPr>
          <p:cNvSpPr txBox="1"/>
          <p:nvPr/>
        </p:nvSpPr>
        <p:spPr>
          <a:xfrm>
            <a:off x="6769359" y="2057515"/>
            <a:ext cx="811311" cy="461665"/>
          </a:xfrm>
          <a:prstGeom prst="rect">
            <a:avLst/>
          </a:prstGeom>
          <a:noFill/>
          <a:ln>
            <a:solidFill>
              <a:schemeClr val="accent1"/>
            </a:solidFill>
          </a:ln>
        </p:spPr>
        <p:txBody>
          <a:bodyPr wrap="square" rtlCol="0">
            <a:spAutoFit/>
          </a:bodyPr>
          <a:lstStyle/>
          <a:p>
            <a:pPr algn="ctr"/>
            <a:r>
              <a:rPr lang="vi-VN" sz="2400" b="1" dirty="0"/>
              <a:t>Áo</a:t>
            </a:r>
            <a:endParaRPr lang="en-US" sz="2400" b="1" dirty="0"/>
          </a:p>
        </p:txBody>
      </p:sp>
      <p:sp>
        <p:nvSpPr>
          <p:cNvPr id="18" name="TextBox 17">
            <a:extLst>
              <a:ext uri="{FF2B5EF4-FFF2-40B4-BE49-F238E27FC236}">
                <a16:creationId xmlns:a16="http://schemas.microsoft.com/office/drawing/2014/main" id="{539F4295-A530-456F-B049-66CF180EB988}"/>
              </a:ext>
            </a:extLst>
          </p:cNvPr>
          <p:cNvSpPr txBox="1"/>
          <p:nvPr/>
        </p:nvSpPr>
        <p:spPr>
          <a:xfrm>
            <a:off x="7051464" y="4103419"/>
            <a:ext cx="1089646" cy="461665"/>
          </a:xfrm>
          <a:prstGeom prst="rect">
            <a:avLst/>
          </a:prstGeom>
          <a:noFill/>
          <a:ln>
            <a:solidFill>
              <a:schemeClr val="accent1"/>
            </a:solidFill>
          </a:ln>
        </p:spPr>
        <p:txBody>
          <a:bodyPr wrap="square" rtlCol="0">
            <a:spAutoFit/>
          </a:bodyPr>
          <a:lstStyle/>
          <a:p>
            <a:pPr algn="ctr"/>
            <a:r>
              <a:rPr lang="vi-VN" sz="2400" b="1" dirty="0"/>
              <a:t>Quần</a:t>
            </a:r>
            <a:endParaRPr lang="en-US" sz="2400" b="1" dirty="0"/>
          </a:p>
        </p:txBody>
      </p:sp>
      <p:sp>
        <p:nvSpPr>
          <p:cNvPr id="19" name="TextBox 18">
            <a:extLst>
              <a:ext uri="{FF2B5EF4-FFF2-40B4-BE49-F238E27FC236}">
                <a16:creationId xmlns:a16="http://schemas.microsoft.com/office/drawing/2014/main" id="{C72A5180-6658-49B5-9765-39E2AAA8E5AF}"/>
              </a:ext>
            </a:extLst>
          </p:cNvPr>
          <p:cNvSpPr txBox="1"/>
          <p:nvPr/>
        </p:nvSpPr>
        <p:spPr>
          <a:xfrm>
            <a:off x="3247026" y="6174847"/>
            <a:ext cx="4289397" cy="646331"/>
          </a:xfrm>
          <a:prstGeom prst="rect">
            <a:avLst/>
          </a:prstGeom>
          <a:solidFill>
            <a:srgbClr val="FF0000"/>
          </a:solidFill>
          <a:ln>
            <a:solidFill>
              <a:schemeClr val="accent1"/>
            </a:solidFill>
          </a:ln>
        </p:spPr>
        <p:txBody>
          <a:bodyPr wrap="square" rtlCol="0">
            <a:spAutoFit/>
          </a:bodyPr>
          <a:lstStyle/>
          <a:p>
            <a:pPr algn="ctr"/>
            <a:r>
              <a:rPr lang="vi-VN" sz="3600" b="1" dirty="0">
                <a:solidFill>
                  <a:schemeClr val="bg1"/>
                </a:solidFill>
              </a:rPr>
              <a:t>BỘ ĐỘI BỘ BINH </a:t>
            </a:r>
            <a:endParaRPr lang="en-US" sz="3600" b="1" dirty="0">
              <a:solidFill>
                <a:schemeClr val="bg1"/>
              </a:solidFill>
            </a:endParaRPr>
          </a:p>
        </p:txBody>
      </p:sp>
      <p:pic>
        <p:nvPicPr>
          <p:cNvPr id="20" name="Picture 2" descr="BA LO BỘ ĐỘI">
            <a:extLst>
              <a:ext uri="{FF2B5EF4-FFF2-40B4-BE49-F238E27FC236}">
                <a16:creationId xmlns:a16="http://schemas.microsoft.com/office/drawing/2014/main" id="{D4EFD508-9EEC-499A-92B6-C8C6369C0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549" y="1956845"/>
            <a:ext cx="2715445" cy="22752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CF8DBF7-7F4E-4847-87E4-8A540294D566}"/>
              </a:ext>
            </a:extLst>
          </p:cNvPr>
          <p:cNvSpPr txBox="1"/>
          <p:nvPr/>
        </p:nvSpPr>
        <p:spPr>
          <a:xfrm>
            <a:off x="9738851" y="4355474"/>
            <a:ext cx="1553787" cy="461665"/>
          </a:xfrm>
          <a:prstGeom prst="rect">
            <a:avLst/>
          </a:prstGeom>
          <a:noFill/>
          <a:ln>
            <a:solidFill>
              <a:schemeClr val="accent1"/>
            </a:solidFill>
          </a:ln>
        </p:spPr>
        <p:txBody>
          <a:bodyPr wrap="square" rtlCol="0">
            <a:spAutoFit/>
          </a:bodyPr>
          <a:lstStyle/>
          <a:p>
            <a:pPr algn="ctr"/>
            <a:r>
              <a:rPr lang="vi-VN" sz="2400" b="1" dirty="0"/>
              <a:t>Ba lô</a:t>
            </a:r>
            <a:endParaRPr lang="en-US" sz="2400" b="1" dirty="0"/>
          </a:p>
        </p:txBody>
      </p:sp>
    </p:spTree>
    <p:extLst>
      <p:ext uri="{BB962C8B-B14F-4D97-AF65-F5344CB8AC3E}">
        <p14:creationId xmlns:p14="http://schemas.microsoft.com/office/powerpoint/2010/main" val="148395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par>
                                <p:cTn id="28" presetID="22" presetClass="entr" presetSubtype="8" fill="hold" nodeType="withEffect">
                                  <p:stCondLst>
                                    <p:cond delay="10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100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1000"/>
                                        <p:tgtEl>
                                          <p:spTgt spid="17"/>
                                        </p:tgtEl>
                                      </p:cBhvr>
                                    </p:animEffect>
                                  </p:childTnLst>
                                </p:cTn>
                              </p:par>
                              <p:par>
                                <p:cTn id="36" presetID="22" presetClass="entr" presetSubtype="4" fill="hold" grpId="0" nodeType="withEffect">
                                  <p:stCondLst>
                                    <p:cond delay="100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1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100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100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1000"/>
                                  </p:stCondLst>
                                  <p:childTnLst>
                                    <p:set>
                                      <p:cBhvr>
                                        <p:cTn id="52" dur="1" fill="hold">
                                          <p:stCondLst>
                                            <p:cond delay="0"/>
                                          </p:stCondLst>
                                        </p:cTn>
                                        <p:tgtEl>
                                          <p:spTgt spid="9"/>
                                        </p:tgtEl>
                                        <p:attrNameLst>
                                          <p:attrName>style.visibility</p:attrName>
                                        </p:attrNameLst>
                                      </p:cBhvr>
                                      <p:to>
                                        <p:strVal val="visible"/>
                                      </p:to>
                                    </p:set>
                                    <p:animEffect transition="in" filter="wipe(right)">
                                      <p:cBhvr>
                                        <p:cTn id="53" dur="1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100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1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10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000"/>
                                        <p:tgtEl>
                                          <p:spTgt spid="20"/>
                                        </p:tgtEl>
                                      </p:cBhvr>
                                    </p:animEffect>
                                  </p:childTnLst>
                                </p:cTn>
                              </p:par>
                              <p:par>
                                <p:cTn id="64" presetID="22" presetClass="entr" presetSubtype="4" fill="hold" grpId="0" nodeType="withEffect">
                                  <p:stCondLst>
                                    <p:cond delay="100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7" grpId="0" animBg="1"/>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o thuê trang phục biểu diễn hải quân, quân đội Việt Nam">
            <a:extLst>
              <a:ext uri="{FF2B5EF4-FFF2-40B4-BE49-F238E27FC236}">
                <a16:creationId xmlns:a16="http://schemas.microsoft.com/office/drawing/2014/main" id="{5D130900-B9EC-4B8F-A116-02213556F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651" y="115030"/>
            <a:ext cx="4251194" cy="33357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EF154F-DF24-40BE-9C95-BE43AB95A8CD}"/>
              </a:ext>
            </a:extLst>
          </p:cNvPr>
          <p:cNvPicPr>
            <a:picLocks noChangeAspect="1"/>
          </p:cNvPicPr>
          <p:nvPr/>
        </p:nvPicPr>
        <p:blipFill>
          <a:blip r:embed="rId3"/>
          <a:stretch>
            <a:fillRect/>
          </a:stretch>
        </p:blipFill>
        <p:spPr>
          <a:xfrm>
            <a:off x="572230" y="21809"/>
            <a:ext cx="6040021" cy="6858000"/>
          </a:xfrm>
          <a:prstGeom prst="rect">
            <a:avLst/>
          </a:prstGeom>
        </p:spPr>
      </p:pic>
      <p:cxnSp>
        <p:nvCxnSpPr>
          <p:cNvPr id="7" name="Straight Connector 6">
            <a:extLst>
              <a:ext uri="{FF2B5EF4-FFF2-40B4-BE49-F238E27FC236}">
                <a16:creationId xmlns:a16="http://schemas.microsoft.com/office/drawing/2014/main" id="{CA0CD77C-D29B-4EE1-8A26-C31BFE812F86}"/>
              </a:ext>
            </a:extLst>
          </p:cNvPr>
          <p:cNvCxnSpPr>
            <a:cxnSpLocks/>
          </p:cNvCxnSpPr>
          <p:nvPr/>
        </p:nvCxnSpPr>
        <p:spPr>
          <a:xfrm>
            <a:off x="3248692" y="368695"/>
            <a:ext cx="1231641" cy="1568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C8F2A89-F650-405D-A049-F586D56A6EA6}"/>
              </a:ext>
            </a:extLst>
          </p:cNvPr>
          <p:cNvPicPr>
            <a:picLocks noChangeAspect="1"/>
          </p:cNvPicPr>
          <p:nvPr/>
        </p:nvPicPr>
        <p:blipFill>
          <a:blip r:embed="rId4"/>
          <a:stretch>
            <a:fillRect/>
          </a:stretch>
        </p:blipFill>
        <p:spPr>
          <a:xfrm>
            <a:off x="4480333" y="319181"/>
            <a:ext cx="1566808" cy="646232"/>
          </a:xfrm>
          <a:prstGeom prst="rect">
            <a:avLst/>
          </a:prstGeom>
        </p:spPr>
      </p:pic>
      <p:cxnSp>
        <p:nvCxnSpPr>
          <p:cNvPr id="11" name="Straight Connector 10">
            <a:extLst>
              <a:ext uri="{FF2B5EF4-FFF2-40B4-BE49-F238E27FC236}">
                <a16:creationId xmlns:a16="http://schemas.microsoft.com/office/drawing/2014/main" id="{283E61CD-73F2-4D40-8FCB-00356CBEA755}"/>
              </a:ext>
            </a:extLst>
          </p:cNvPr>
          <p:cNvCxnSpPr>
            <a:cxnSpLocks/>
          </p:cNvCxnSpPr>
          <p:nvPr/>
        </p:nvCxnSpPr>
        <p:spPr>
          <a:xfrm>
            <a:off x="3361355" y="4284164"/>
            <a:ext cx="12859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4D101C-2A97-49CC-A6B2-073AC6D82689}"/>
              </a:ext>
            </a:extLst>
          </p:cNvPr>
          <p:cNvCxnSpPr>
            <a:cxnSpLocks/>
          </p:cNvCxnSpPr>
          <p:nvPr/>
        </p:nvCxnSpPr>
        <p:spPr>
          <a:xfrm>
            <a:off x="1672555" y="5666229"/>
            <a:ext cx="1070645" cy="1000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9B52E0-84C1-48F2-936E-0827FF9A7FC0}"/>
              </a:ext>
            </a:extLst>
          </p:cNvPr>
          <p:cNvCxnSpPr>
            <a:cxnSpLocks/>
          </p:cNvCxnSpPr>
          <p:nvPr/>
        </p:nvCxnSpPr>
        <p:spPr>
          <a:xfrm>
            <a:off x="1282452" y="2011078"/>
            <a:ext cx="1106451" cy="4882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2CFD07D-C903-43C7-8CA0-6B0D5EB35FE8}"/>
              </a:ext>
            </a:extLst>
          </p:cNvPr>
          <p:cNvSpPr/>
          <p:nvPr/>
        </p:nvSpPr>
        <p:spPr>
          <a:xfrm>
            <a:off x="2114571" y="1112784"/>
            <a:ext cx="1285906" cy="4145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502D43-935C-4ECC-9AB2-AD2E47C42205}"/>
              </a:ext>
            </a:extLst>
          </p:cNvPr>
          <p:cNvSpPr/>
          <p:nvPr/>
        </p:nvSpPr>
        <p:spPr>
          <a:xfrm>
            <a:off x="1347539" y="2716788"/>
            <a:ext cx="650032" cy="3918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F56811A-159E-444F-B455-43183D54FFB1}"/>
              </a:ext>
            </a:extLst>
          </p:cNvPr>
          <p:cNvSpPr txBox="1"/>
          <p:nvPr/>
        </p:nvSpPr>
        <p:spPr>
          <a:xfrm>
            <a:off x="13489" y="1779021"/>
            <a:ext cx="1268963" cy="461665"/>
          </a:xfrm>
          <a:prstGeom prst="rect">
            <a:avLst/>
          </a:prstGeom>
          <a:noFill/>
          <a:ln w="19050">
            <a:solidFill>
              <a:schemeClr val="accent1"/>
            </a:solidFill>
          </a:ln>
        </p:spPr>
        <p:txBody>
          <a:bodyPr wrap="square" rtlCol="0">
            <a:spAutoFit/>
          </a:bodyPr>
          <a:lstStyle/>
          <a:p>
            <a:pPr algn="ctr"/>
            <a:r>
              <a:rPr lang="vi-VN" sz="2400" b="1" dirty="0"/>
              <a:t>Áo</a:t>
            </a:r>
            <a:endParaRPr lang="en-US" sz="2400" b="1" dirty="0"/>
          </a:p>
        </p:txBody>
      </p:sp>
      <p:sp>
        <p:nvSpPr>
          <p:cNvPr id="28" name="TextBox 27">
            <a:extLst>
              <a:ext uri="{FF2B5EF4-FFF2-40B4-BE49-F238E27FC236}">
                <a16:creationId xmlns:a16="http://schemas.microsoft.com/office/drawing/2014/main" id="{064CBE04-CFA0-4FEF-AAAD-D3823EFE6191}"/>
              </a:ext>
            </a:extLst>
          </p:cNvPr>
          <p:cNvSpPr txBox="1"/>
          <p:nvPr/>
        </p:nvSpPr>
        <p:spPr>
          <a:xfrm>
            <a:off x="4606121" y="3996193"/>
            <a:ext cx="1566808" cy="830997"/>
          </a:xfrm>
          <a:prstGeom prst="rect">
            <a:avLst/>
          </a:prstGeom>
          <a:noFill/>
          <a:ln w="19050">
            <a:solidFill>
              <a:schemeClr val="accent1"/>
            </a:solidFill>
          </a:ln>
        </p:spPr>
        <p:txBody>
          <a:bodyPr wrap="square" rtlCol="0">
            <a:spAutoFit/>
          </a:bodyPr>
          <a:lstStyle/>
          <a:p>
            <a:pPr algn="ctr"/>
            <a:r>
              <a:rPr lang="vi-VN" sz="2400" b="1" dirty="0"/>
              <a:t>Quần xanh lam</a:t>
            </a:r>
            <a:endParaRPr lang="en-US" sz="2400" b="1" dirty="0"/>
          </a:p>
        </p:txBody>
      </p:sp>
      <p:sp>
        <p:nvSpPr>
          <p:cNvPr id="29" name="TextBox 28">
            <a:extLst>
              <a:ext uri="{FF2B5EF4-FFF2-40B4-BE49-F238E27FC236}">
                <a16:creationId xmlns:a16="http://schemas.microsoft.com/office/drawing/2014/main" id="{43B34987-F6CA-4F57-8472-B36F59AB144E}"/>
              </a:ext>
            </a:extLst>
          </p:cNvPr>
          <p:cNvSpPr txBox="1"/>
          <p:nvPr/>
        </p:nvSpPr>
        <p:spPr>
          <a:xfrm>
            <a:off x="223936" y="5435396"/>
            <a:ext cx="1413265" cy="461665"/>
          </a:xfrm>
          <a:prstGeom prst="rect">
            <a:avLst/>
          </a:prstGeom>
          <a:noFill/>
          <a:ln w="19050">
            <a:solidFill>
              <a:schemeClr val="accent1"/>
            </a:solidFill>
          </a:ln>
        </p:spPr>
        <p:txBody>
          <a:bodyPr wrap="square" rtlCol="0">
            <a:spAutoFit/>
          </a:bodyPr>
          <a:lstStyle/>
          <a:p>
            <a:pPr algn="ctr"/>
            <a:r>
              <a:rPr lang="vi-VN" sz="2400" b="1" dirty="0"/>
              <a:t>Giầy vải  </a:t>
            </a:r>
            <a:endParaRPr lang="en-US" sz="2400" b="1" dirty="0"/>
          </a:p>
        </p:txBody>
      </p:sp>
      <p:cxnSp>
        <p:nvCxnSpPr>
          <p:cNvPr id="30" name="Straight Connector 29">
            <a:extLst>
              <a:ext uri="{FF2B5EF4-FFF2-40B4-BE49-F238E27FC236}">
                <a16:creationId xmlns:a16="http://schemas.microsoft.com/office/drawing/2014/main" id="{49194AC2-7C2F-4C3E-B9E6-B04724B5B1BC}"/>
              </a:ext>
            </a:extLst>
          </p:cNvPr>
          <p:cNvCxnSpPr>
            <a:cxnSpLocks/>
          </p:cNvCxnSpPr>
          <p:nvPr/>
        </p:nvCxnSpPr>
        <p:spPr>
          <a:xfrm flipH="1">
            <a:off x="8490857" y="1779021"/>
            <a:ext cx="267996" cy="22674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F741E54-2944-485D-9D4D-2C0C349A485B}"/>
              </a:ext>
            </a:extLst>
          </p:cNvPr>
          <p:cNvCxnSpPr>
            <a:cxnSpLocks/>
          </p:cNvCxnSpPr>
          <p:nvPr/>
        </p:nvCxnSpPr>
        <p:spPr>
          <a:xfrm>
            <a:off x="10494347" y="2862490"/>
            <a:ext cx="265498" cy="13645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6CFE98E-A32C-472C-9ECB-0DA2FE44F399}"/>
              </a:ext>
            </a:extLst>
          </p:cNvPr>
          <p:cNvSpPr txBox="1"/>
          <p:nvPr/>
        </p:nvSpPr>
        <p:spPr>
          <a:xfrm>
            <a:off x="7598652" y="4053331"/>
            <a:ext cx="1281945" cy="830997"/>
          </a:xfrm>
          <a:prstGeom prst="rect">
            <a:avLst/>
          </a:prstGeom>
          <a:solidFill>
            <a:schemeClr val="accent2">
              <a:lumMod val="40000"/>
              <a:lumOff val="60000"/>
            </a:schemeClr>
          </a:solidFill>
          <a:ln w="19050">
            <a:solidFill>
              <a:schemeClr val="accent1"/>
            </a:solidFill>
          </a:ln>
        </p:spPr>
        <p:txBody>
          <a:bodyPr wrap="square" rtlCol="0">
            <a:spAutoFit/>
          </a:bodyPr>
          <a:lstStyle/>
          <a:p>
            <a:pPr algn="ctr"/>
            <a:r>
              <a:rPr lang="vi-VN" sz="2400" b="1" dirty="0"/>
              <a:t>Ống nhòm  </a:t>
            </a:r>
            <a:endParaRPr lang="en-US" sz="2400" b="1" dirty="0"/>
          </a:p>
        </p:txBody>
      </p:sp>
      <p:sp>
        <p:nvSpPr>
          <p:cNvPr id="36" name="TextBox 35">
            <a:extLst>
              <a:ext uri="{FF2B5EF4-FFF2-40B4-BE49-F238E27FC236}">
                <a16:creationId xmlns:a16="http://schemas.microsoft.com/office/drawing/2014/main" id="{01ED2B63-3138-4585-AF11-105A48FB2EE2}"/>
              </a:ext>
            </a:extLst>
          </p:cNvPr>
          <p:cNvSpPr txBox="1"/>
          <p:nvPr/>
        </p:nvSpPr>
        <p:spPr>
          <a:xfrm>
            <a:off x="10161978" y="4110469"/>
            <a:ext cx="1281945" cy="461665"/>
          </a:xfrm>
          <a:prstGeom prst="rect">
            <a:avLst/>
          </a:prstGeom>
          <a:solidFill>
            <a:schemeClr val="accent2">
              <a:lumMod val="40000"/>
              <a:lumOff val="60000"/>
            </a:schemeClr>
          </a:solidFill>
          <a:ln w="19050">
            <a:solidFill>
              <a:schemeClr val="accent1"/>
            </a:solidFill>
          </a:ln>
        </p:spPr>
        <p:txBody>
          <a:bodyPr wrap="square" rtlCol="0">
            <a:spAutoFit/>
          </a:bodyPr>
          <a:lstStyle/>
          <a:p>
            <a:pPr algn="ctr"/>
            <a:r>
              <a:rPr lang="vi-VN" sz="2400" b="1" dirty="0"/>
              <a:t>Súng </a:t>
            </a:r>
            <a:endParaRPr lang="en-US" sz="2400" b="1" dirty="0"/>
          </a:p>
        </p:txBody>
      </p:sp>
    </p:spTree>
    <p:extLst>
      <p:ext uri="{BB962C8B-B14F-4D97-AF65-F5344CB8AC3E}">
        <p14:creationId xmlns:p14="http://schemas.microsoft.com/office/powerpoint/2010/main" val="12339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100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1000"/>
                                        <p:tgtEl>
                                          <p:spTgt spid="12"/>
                                        </p:tgtEl>
                                      </p:cBhvr>
                                    </p:animEffect>
                                  </p:childTnLst>
                                </p:cTn>
                              </p:par>
                              <p:par>
                                <p:cTn id="28" presetID="22" presetClass="entr" presetSubtype="4" fill="hold" grpId="0" nodeType="withEffect">
                                  <p:stCondLst>
                                    <p:cond delay="100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100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10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100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100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100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10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100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100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10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100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4" grpId="0" animBg="1"/>
      <p:bldP spid="28" grpId="0" animBg="1"/>
      <p:bldP spid="29"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810B-4628-4B3A-879F-DAC74CF42703}"/>
              </a:ext>
            </a:extLst>
          </p:cNvPr>
          <p:cNvSpPr>
            <a:spLocks noGrp="1"/>
          </p:cNvSpPr>
          <p:nvPr>
            <p:ph type="title"/>
          </p:nvPr>
        </p:nvSpPr>
        <p:spPr>
          <a:xfrm>
            <a:off x="454742" y="2144097"/>
            <a:ext cx="10515600" cy="1325563"/>
          </a:xfrm>
        </p:spPr>
        <p:txBody>
          <a:bodyPr>
            <a:normAutofit/>
          </a:bodyPr>
          <a:lstStyle/>
          <a:p>
            <a:pPr algn="ctr"/>
            <a:r>
              <a:rPr lang="en-US" sz="7200" b="1" dirty="0" err="1">
                <a:solidFill>
                  <a:srgbClr val="FFFF00"/>
                </a:solidFill>
              </a:rPr>
              <a:t>Trò</a:t>
            </a:r>
            <a:r>
              <a:rPr lang="en-US" sz="7200" b="1" dirty="0">
                <a:solidFill>
                  <a:srgbClr val="FFFF00"/>
                </a:solidFill>
              </a:rPr>
              <a:t> </a:t>
            </a:r>
            <a:r>
              <a:rPr lang="en-US" sz="7200" b="1" dirty="0" err="1">
                <a:solidFill>
                  <a:srgbClr val="FFFF00"/>
                </a:solidFill>
              </a:rPr>
              <a:t>chơi</a:t>
            </a:r>
            <a:r>
              <a:rPr lang="en-US" sz="7200" b="1" dirty="0">
                <a:solidFill>
                  <a:srgbClr val="FFFF00"/>
                </a:solidFill>
              </a:rPr>
              <a:t>: </a:t>
            </a:r>
            <a:r>
              <a:rPr lang="en-US" sz="7200" b="1" dirty="0" err="1">
                <a:solidFill>
                  <a:srgbClr val="FFFF00"/>
                </a:solidFill>
              </a:rPr>
              <a:t>Thử</a:t>
            </a:r>
            <a:r>
              <a:rPr lang="en-US" sz="7200" b="1" dirty="0">
                <a:solidFill>
                  <a:srgbClr val="FFFF00"/>
                </a:solidFill>
              </a:rPr>
              <a:t> </a:t>
            </a:r>
            <a:r>
              <a:rPr lang="en-US" sz="7200" b="1" dirty="0" err="1">
                <a:solidFill>
                  <a:srgbClr val="FFFF00"/>
                </a:solidFill>
              </a:rPr>
              <a:t>tài</a:t>
            </a:r>
            <a:r>
              <a:rPr lang="en-US" sz="7200" b="1" dirty="0">
                <a:solidFill>
                  <a:srgbClr val="FFFF00"/>
                </a:solidFill>
              </a:rPr>
              <a:t> </a:t>
            </a:r>
            <a:r>
              <a:rPr lang="en-US" sz="7200" b="1" dirty="0" err="1">
                <a:solidFill>
                  <a:srgbClr val="FFFF00"/>
                </a:solidFill>
              </a:rPr>
              <a:t>của</a:t>
            </a:r>
            <a:r>
              <a:rPr lang="en-US" sz="7200" b="1" dirty="0">
                <a:solidFill>
                  <a:srgbClr val="FFFF00"/>
                </a:solidFill>
              </a:rPr>
              <a:t> </a:t>
            </a:r>
            <a:r>
              <a:rPr lang="en-US" sz="7200" b="1" dirty="0" err="1">
                <a:solidFill>
                  <a:srgbClr val="FFFF00"/>
                </a:solidFill>
              </a:rPr>
              <a:t>bé</a:t>
            </a:r>
            <a:endParaRPr lang="en-US" sz="7200" b="1" dirty="0">
              <a:solidFill>
                <a:srgbClr val="FFFF00"/>
              </a:solidFill>
            </a:endParaRPr>
          </a:p>
        </p:txBody>
      </p:sp>
    </p:spTree>
    <p:extLst>
      <p:ext uri="{BB962C8B-B14F-4D97-AF65-F5344CB8AC3E}">
        <p14:creationId xmlns:p14="http://schemas.microsoft.com/office/powerpoint/2010/main" val="15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ộ đội Biên phòng Quảng Ninh với nhiệm vụ quản lý, bảo vệ chủ quyền, an  ninh biên giới quốc gia - Tạp chí Quốc phòng toàn dân">
            <a:extLst>
              <a:ext uri="{FF2B5EF4-FFF2-40B4-BE49-F238E27FC236}">
                <a16:creationId xmlns:a16="http://schemas.microsoft.com/office/drawing/2014/main" id="{BA59CB8D-B846-40C0-89F2-0E87911A9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40" y="142107"/>
            <a:ext cx="47625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61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F39D10-D6DA-4F47-80E4-C8C5E095AC16}"/>
              </a:ext>
            </a:extLst>
          </p:cNvPr>
          <p:cNvSpPr>
            <a:spLocks noGrp="1"/>
          </p:cNvSpPr>
          <p:nvPr>
            <p:ph type="title"/>
          </p:nvPr>
        </p:nvSpPr>
        <p:spPr>
          <a:xfrm>
            <a:off x="838200" y="365124"/>
            <a:ext cx="11211232" cy="6330643"/>
          </a:xfrm>
        </p:spPr>
        <p:txBody>
          <a:bodyPr>
            <a:normAutofit fontScale="90000"/>
          </a:bodyPr>
          <a:lstStyle/>
          <a:p>
            <a:pPr marL="0" marR="0">
              <a:lnSpc>
                <a:spcPct val="115000"/>
              </a:lnSpc>
              <a:spcBef>
                <a:spcPts val="0"/>
              </a:spcBef>
              <a:spcAft>
                <a:spcPts val="750"/>
              </a:spcAft>
            </a:pPr>
            <a:r>
              <a:rPr lang="en-US" sz="2400" b="1"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22 - 12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kỉ niệm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am.</a:t>
            </a:r>
            <a:b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b="1"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b="1"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3C3C3C"/>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24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7808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8FA5-F88A-43DB-B1E4-7D79D2314A49}"/>
              </a:ext>
            </a:extLst>
          </p:cNvPr>
          <p:cNvSpPr>
            <a:spLocks noGrp="1"/>
          </p:cNvSpPr>
          <p:nvPr>
            <p:ph type="title"/>
          </p:nvPr>
        </p:nvSpPr>
        <p:spPr>
          <a:xfrm>
            <a:off x="3893574" y="365125"/>
            <a:ext cx="4424516" cy="1325563"/>
          </a:xfrm>
        </p:spPr>
        <p:txBody>
          <a:bodyPr/>
          <a:lstStyle/>
          <a:p>
            <a:pPr algn="ctr"/>
            <a:r>
              <a:rPr lang="vi-VN" dirty="0"/>
              <a:t>So sánh</a:t>
            </a:r>
            <a:endParaRPr lang="en-US" dirty="0"/>
          </a:p>
        </p:txBody>
      </p:sp>
      <p:pic>
        <p:nvPicPr>
          <p:cNvPr id="6" name="Picture 5">
            <a:extLst>
              <a:ext uri="{FF2B5EF4-FFF2-40B4-BE49-F238E27FC236}">
                <a16:creationId xmlns:a16="http://schemas.microsoft.com/office/drawing/2014/main" id="{48F82175-CE9E-4207-8A31-3037796C3B5C}"/>
              </a:ext>
            </a:extLst>
          </p:cNvPr>
          <p:cNvPicPr>
            <a:picLocks noChangeAspect="1"/>
          </p:cNvPicPr>
          <p:nvPr/>
        </p:nvPicPr>
        <p:blipFill rotWithShape="1">
          <a:blip r:embed="rId3">
            <a:extLst>
              <a:ext uri="{28A0092B-C50C-407E-A947-70E740481C1C}">
                <a14:useLocalDpi xmlns:a14="http://schemas.microsoft.com/office/drawing/2010/main" val="0"/>
              </a:ext>
            </a:extLst>
          </a:blip>
          <a:srcRect l="57129" t="6093" r="4621" b="6086"/>
          <a:stretch/>
        </p:blipFill>
        <p:spPr>
          <a:xfrm>
            <a:off x="6918959" y="1920240"/>
            <a:ext cx="4663441" cy="4922520"/>
          </a:xfrm>
          <a:prstGeom prst="rect">
            <a:avLst/>
          </a:prstGeom>
        </p:spPr>
      </p:pic>
      <p:grpSp>
        <p:nvGrpSpPr>
          <p:cNvPr id="4" name="Group 3">
            <a:extLst>
              <a:ext uri="{FF2B5EF4-FFF2-40B4-BE49-F238E27FC236}">
                <a16:creationId xmlns:a16="http://schemas.microsoft.com/office/drawing/2014/main" id="{12BDCD45-E210-408D-965F-2115F285CDFD}"/>
              </a:ext>
            </a:extLst>
          </p:cNvPr>
          <p:cNvGrpSpPr/>
          <p:nvPr/>
        </p:nvGrpSpPr>
        <p:grpSpPr>
          <a:xfrm>
            <a:off x="763443" y="1963011"/>
            <a:ext cx="4424516" cy="4894989"/>
            <a:chOff x="763443" y="1963011"/>
            <a:chExt cx="4289397" cy="4894989"/>
          </a:xfrm>
        </p:grpSpPr>
        <p:pic>
          <p:nvPicPr>
            <p:cNvPr id="7" name="Picture 6">
              <a:extLst>
                <a:ext uri="{FF2B5EF4-FFF2-40B4-BE49-F238E27FC236}">
                  <a16:creationId xmlns:a16="http://schemas.microsoft.com/office/drawing/2014/main" id="{5167EC88-70A0-42CB-9BE5-1FF099CD5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43" y="1963011"/>
              <a:ext cx="4074028" cy="4777985"/>
            </a:xfrm>
            <a:prstGeom prst="rect">
              <a:avLst/>
            </a:prstGeom>
          </p:spPr>
        </p:pic>
        <p:sp>
          <p:nvSpPr>
            <p:cNvPr id="8" name="TextBox 7">
              <a:extLst>
                <a:ext uri="{FF2B5EF4-FFF2-40B4-BE49-F238E27FC236}">
                  <a16:creationId xmlns:a16="http://schemas.microsoft.com/office/drawing/2014/main" id="{2DE834F0-D50A-4272-A666-7027075CCD97}"/>
                </a:ext>
              </a:extLst>
            </p:cNvPr>
            <p:cNvSpPr txBox="1"/>
            <p:nvPr/>
          </p:nvSpPr>
          <p:spPr>
            <a:xfrm>
              <a:off x="763443" y="6334780"/>
              <a:ext cx="4289397" cy="523220"/>
            </a:xfrm>
            <a:prstGeom prst="rect">
              <a:avLst/>
            </a:prstGeom>
            <a:solidFill>
              <a:srgbClr val="FF0000"/>
            </a:solidFill>
            <a:ln>
              <a:solidFill>
                <a:schemeClr val="accent1"/>
              </a:solidFill>
            </a:ln>
          </p:spPr>
          <p:txBody>
            <a:bodyPr wrap="square" rtlCol="0">
              <a:spAutoFit/>
            </a:bodyPr>
            <a:lstStyle/>
            <a:p>
              <a:pPr algn="ctr"/>
              <a:r>
                <a:rPr lang="vi-VN" sz="2800" b="1" dirty="0">
                  <a:solidFill>
                    <a:schemeClr val="bg1"/>
                  </a:solidFill>
                </a:rPr>
                <a:t>CHÚ BỘ ĐỘI BỘ BINH </a:t>
              </a:r>
              <a:endParaRPr lang="en-US" sz="2800" b="1" dirty="0">
                <a:solidFill>
                  <a:schemeClr val="bg1"/>
                </a:solidFill>
              </a:endParaRPr>
            </a:p>
          </p:txBody>
        </p:sp>
      </p:grpSp>
    </p:spTree>
    <p:extLst>
      <p:ext uri="{BB962C8B-B14F-4D97-AF65-F5344CB8AC3E}">
        <p14:creationId xmlns:p14="http://schemas.microsoft.com/office/powerpoint/2010/main" val="420431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8FA5-F88A-43DB-B1E4-7D79D2314A49}"/>
              </a:ext>
            </a:extLst>
          </p:cNvPr>
          <p:cNvSpPr>
            <a:spLocks noGrp="1"/>
          </p:cNvSpPr>
          <p:nvPr>
            <p:ph type="title"/>
          </p:nvPr>
        </p:nvSpPr>
        <p:spPr>
          <a:xfrm>
            <a:off x="3893574" y="365125"/>
            <a:ext cx="4424516" cy="1325563"/>
          </a:xfrm>
        </p:spPr>
        <p:txBody>
          <a:bodyPr/>
          <a:lstStyle/>
          <a:p>
            <a:pPr algn="ctr"/>
            <a:r>
              <a:rPr lang="vi-VN" dirty="0"/>
              <a:t>Giống nhau</a:t>
            </a:r>
            <a:endParaRPr lang="en-US" dirty="0"/>
          </a:p>
        </p:txBody>
      </p:sp>
      <p:pic>
        <p:nvPicPr>
          <p:cNvPr id="6" name="Picture 5">
            <a:extLst>
              <a:ext uri="{FF2B5EF4-FFF2-40B4-BE49-F238E27FC236}">
                <a16:creationId xmlns:a16="http://schemas.microsoft.com/office/drawing/2014/main" id="{48F82175-CE9E-4207-8A31-3037796C3B5C}"/>
              </a:ext>
            </a:extLst>
          </p:cNvPr>
          <p:cNvPicPr>
            <a:picLocks noChangeAspect="1"/>
          </p:cNvPicPr>
          <p:nvPr/>
        </p:nvPicPr>
        <p:blipFill rotWithShape="1">
          <a:blip r:embed="rId3">
            <a:extLst>
              <a:ext uri="{28A0092B-C50C-407E-A947-70E740481C1C}">
                <a14:useLocalDpi xmlns:a14="http://schemas.microsoft.com/office/drawing/2010/main" val="0"/>
              </a:ext>
            </a:extLst>
          </a:blip>
          <a:srcRect l="57129" t="6093" r="4621" b="6086"/>
          <a:stretch/>
        </p:blipFill>
        <p:spPr>
          <a:xfrm>
            <a:off x="6918959" y="1920240"/>
            <a:ext cx="4663441" cy="4922520"/>
          </a:xfrm>
          <a:prstGeom prst="rect">
            <a:avLst/>
          </a:prstGeom>
        </p:spPr>
      </p:pic>
      <p:grpSp>
        <p:nvGrpSpPr>
          <p:cNvPr id="7" name="Group 6">
            <a:extLst>
              <a:ext uri="{FF2B5EF4-FFF2-40B4-BE49-F238E27FC236}">
                <a16:creationId xmlns:a16="http://schemas.microsoft.com/office/drawing/2014/main" id="{CD49108D-E0B6-436F-BEAA-AC884DB6F0D7}"/>
              </a:ext>
            </a:extLst>
          </p:cNvPr>
          <p:cNvGrpSpPr/>
          <p:nvPr/>
        </p:nvGrpSpPr>
        <p:grpSpPr>
          <a:xfrm>
            <a:off x="733947" y="1963011"/>
            <a:ext cx="4289397" cy="4894989"/>
            <a:chOff x="763443" y="1963011"/>
            <a:chExt cx="4289397" cy="4894989"/>
          </a:xfrm>
        </p:grpSpPr>
        <p:pic>
          <p:nvPicPr>
            <p:cNvPr id="8" name="Picture 7">
              <a:extLst>
                <a:ext uri="{FF2B5EF4-FFF2-40B4-BE49-F238E27FC236}">
                  <a16:creationId xmlns:a16="http://schemas.microsoft.com/office/drawing/2014/main" id="{E8C84A43-0318-4894-99D5-E53157CDC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43" y="1963011"/>
              <a:ext cx="4074028" cy="4777985"/>
            </a:xfrm>
            <a:prstGeom prst="rect">
              <a:avLst/>
            </a:prstGeom>
          </p:spPr>
        </p:pic>
        <p:sp>
          <p:nvSpPr>
            <p:cNvPr id="9" name="TextBox 8">
              <a:extLst>
                <a:ext uri="{FF2B5EF4-FFF2-40B4-BE49-F238E27FC236}">
                  <a16:creationId xmlns:a16="http://schemas.microsoft.com/office/drawing/2014/main" id="{11B40DB8-457F-49DA-850F-5FDC5FD23A94}"/>
                </a:ext>
              </a:extLst>
            </p:cNvPr>
            <p:cNvSpPr txBox="1"/>
            <p:nvPr/>
          </p:nvSpPr>
          <p:spPr>
            <a:xfrm>
              <a:off x="763443" y="6334780"/>
              <a:ext cx="4289397" cy="523220"/>
            </a:xfrm>
            <a:prstGeom prst="rect">
              <a:avLst/>
            </a:prstGeom>
            <a:solidFill>
              <a:srgbClr val="FF0000"/>
            </a:solidFill>
            <a:ln>
              <a:solidFill>
                <a:schemeClr val="accent1"/>
              </a:solidFill>
            </a:ln>
          </p:spPr>
          <p:txBody>
            <a:bodyPr wrap="square" rtlCol="0">
              <a:spAutoFit/>
            </a:bodyPr>
            <a:lstStyle/>
            <a:p>
              <a:pPr algn="ctr"/>
              <a:r>
                <a:rPr lang="vi-VN" sz="2800" b="1" dirty="0">
                  <a:solidFill>
                    <a:schemeClr val="bg1"/>
                  </a:solidFill>
                </a:rPr>
                <a:t>CHÚ BỘ ĐỘI BỘ BINH </a:t>
              </a:r>
              <a:endParaRPr lang="en-US" sz="2800" b="1" dirty="0">
                <a:solidFill>
                  <a:schemeClr val="bg1"/>
                </a:solidFill>
              </a:endParaRPr>
            </a:p>
          </p:txBody>
        </p:sp>
      </p:grpSp>
    </p:spTree>
    <p:extLst>
      <p:ext uri="{BB962C8B-B14F-4D97-AF65-F5344CB8AC3E}">
        <p14:creationId xmlns:p14="http://schemas.microsoft.com/office/powerpoint/2010/main" val="224827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ì sao Quân đội Việt Nam vẫn sử dụng rất tốt &amp;quot;huyền thoại&amp;quot; AK-47?">
            <a:extLst>
              <a:ext uri="{FF2B5EF4-FFF2-40B4-BE49-F238E27FC236}">
                <a16:creationId xmlns:a16="http://schemas.microsoft.com/office/drawing/2014/main" id="{F9745E10-6B14-42B1-995F-C5B3FC128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825613" cy="54274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ững vàng nơi đầu sóng | VTV.VN">
            <a:extLst>
              <a:ext uri="{FF2B5EF4-FFF2-40B4-BE49-F238E27FC236}">
                <a16:creationId xmlns:a16="http://schemas.microsoft.com/office/drawing/2014/main" id="{F39D12DD-819A-4F5F-89C6-C20ECE0FF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097" y="-1"/>
            <a:ext cx="6218903" cy="5427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C34B34-5ECD-44DD-A18F-3BEA7C174041}"/>
              </a:ext>
            </a:extLst>
          </p:cNvPr>
          <p:cNvSpPr txBox="1"/>
          <p:nvPr/>
        </p:nvSpPr>
        <p:spPr>
          <a:xfrm>
            <a:off x="0" y="5751871"/>
            <a:ext cx="12192000" cy="1077218"/>
          </a:xfrm>
          <a:prstGeom prst="rect">
            <a:avLst/>
          </a:prstGeom>
          <a:noFill/>
        </p:spPr>
        <p:txBody>
          <a:bodyPr wrap="square" rtlCol="0">
            <a:spAutoFit/>
          </a:bodyPr>
          <a:lstStyle/>
          <a:p>
            <a:pPr algn="ctr"/>
            <a:r>
              <a:rPr lang="vi-VN" sz="3200" dirty="0"/>
              <a:t>Nhiệm vụ canh gác, chiến đấu chống kẻ thù xâm lược, bảo vệ Tổ quốc.</a:t>
            </a:r>
            <a:endParaRPr lang="en-US" sz="3200" dirty="0"/>
          </a:p>
        </p:txBody>
      </p:sp>
    </p:spTree>
    <p:extLst>
      <p:ext uri="{BB962C8B-B14F-4D97-AF65-F5344CB8AC3E}">
        <p14:creationId xmlns:p14="http://schemas.microsoft.com/office/powerpoint/2010/main" val="17041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ận cảnh lính &amp;#39;cận vệ thép&amp;#39; luyện tập - Giáo dục Việt Nam">
            <a:extLst>
              <a:ext uri="{FF2B5EF4-FFF2-40B4-BE49-F238E27FC236}">
                <a16:creationId xmlns:a16="http://schemas.microsoft.com/office/drawing/2014/main" id="{2E5027E6-B754-4C1C-B163-523D80F76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444" y="18604"/>
            <a:ext cx="4265956" cy="252517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áo Quân Khu 7 Online">
            <a:extLst>
              <a:ext uri="{FF2B5EF4-FFF2-40B4-BE49-F238E27FC236}">
                <a16:creationId xmlns:a16="http://schemas.microsoft.com/office/drawing/2014/main" id="{03B8BB26-32E9-4C8D-93F1-273A41C394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Báo Quân Khu 7 Online">
            <a:extLst>
              <a:ext uri="{FF2B5EF4-FFF2-40B4-BE49-F238E27FC236}">
                <a16:creationId xmlns:a16="http://schemas.microsoft.com/office/drawing/2014/main" id="{C7C5BFD4-11F1-4C3B-B6C6-D9D556F80A8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85983BF-A375-46CC-B283-6555BFA7E219}"/>
              </a:ext>
            </a:extLst>
          </p:cNvPr>
          <p:cNvPicPr>
            <a:picLocks noChangeAspect="1"/>
          </p:cNvPicPr>
          <p:nvPr/>
        </p:nvPicPr>
        <p:blipFill>
          <a:blip r:embed="rId3"/>
          <a:stretch>
            <a:fillRect/>
          </a:stretch>
        </p:blipFill>
        <p:spPr>
          <a:xfrm>
            <a:off x="428790" y="3581396"/>
            <a:ext cx="3537298" cy="2338953"/>
          </a:xfrm>
          <a:prstGeom prst="rect">
            <a:avLst/>
          </a:prstGeom>
        </p:spPr>
      </p:pic>
      <p:pic>
        <p:nvPicPr>
          <p:cNvPr id="6152" name="Picture 8" descr="Hải quân Việt Nam đã làm chủ tàu ngầm Kilo&amp;#39; | Thời sự | PLO">
            <a:extLst>
              <a:ext uri="{FF2B5EF4-FFF2-40B4-BE49-F238E27FC236}">
                <a16:creationId xmlns:a16="http://schemas.microsoft.com/office/drawing/2014/main" id="{AA7A6FE1-F667-45F3-9F86-E2A849F6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173" y="3581398"/>
            <a:ext cx="3899037" cy="233895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Ảnh: Bộ đội Trường Sa luyện tập, sẵn sàng chiến đấu">
            <a:extLst>
              <a:ext uri="{FF2B5EF4-FFF2-40B4-BE49-F238E27FC236}">
                <a16:creationId xmlns:a16="http://schemas.microsoft.com/office/drawing/2014/main" id="{C6D2C256-C001-47F5-ADBA-98FFADD95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5421" y="3581397"/>
            <a:ext cx="3676543" cy="233895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ác đơn vị Hải quân tổ chức lễ ra quân huấn luyện năm 2017 - Báo Hải Quân  Việt Nam">
            <a:extLst>
              <a:ext uri="{FF2B5EF4-FFF2-40B4-BE49-F238E27FC236}">
                <a16:creationId xmlns:a16="http://schemas.microsoft.com/office/drawing/2014/main" id="{F5ECBB42-BA12-4AEE-9346-1415957985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497" y="15498"/>
            <a:ext cx="4265955" cy="25251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50D716-C198-4257-A41F-885CE90882CE}"/>
              </a:ext>
            </a:extLst>
          </p:cNvPr>
          <p:cNvSpPr txBox="1"/>
          <p:nvPr/>
        </p:nvSpPr>
        <p:spPr>
          <a:xfrm>
            <a:off x="4115422" y="2662536"/>
            <a:ext cx="5220929" cy="461665"/>
          </a:xfrm>
          <a:prstGeom prst="rect">
            <a:avLst/>
          </a:prstGeom>
          <a:noFill/>
          <a:ln>
            <a:solidFill>
              <a:schemeClr val="bg2">
                <a:lumMod val="10000"/>
              </a:schemeClr>
            </a:solidFill>
          </a:ln>
        </p:spPr>
        <p:txBody>
          <a:bodyPr wrap="square" rtlCol="0">
            <a:spAutoFit/>
          </a:bodyPr>
          <a:lstStyle/>
          <a:p>
            <a:pPr algn="ctr"/>
            <a:r>
              <a:rPr lang="vi-VN" sz="2400" dirty="0"/>
              <a:t>Tập võ </a:t>
            </a:r>
            <a:endParaRPr lang="en-US" sz="2400" dirty="0"/>
          </a:p>
        </p:txBody>
      </p:sp>
      <p:sp>
        <p:nvSpPr>
          <p:cNvPr id="12" name="TextBox 11">
            <a:extLst>
              <a:ext uri="{FF2B5EF4-FFF2-40B4-BE49-F238E27FC236}">
                <a16:creationId xmlns:a16="http://schemas.microsoft.com/office/drawing/2014/main" id="{22F17ECD-E8D8-4BCC-9DE4-3DF9CA0A6220}"/>
              </a:ext>
            </a:extLst>
          </p:cNvPr>
          <p:cNvSpPr txBox="1"/>
          <p:nvPr/>
        </p:nvSpPr>
        <p:spPr>
          <a:xfrm>
            <a:off x="2913681" y="6146711"/>
            <a:ext cx="7361696" cy="461665"/>
          </a:xfrm>
          <a:prstGeom prst="rect">
            <a:avLst/>
          </a:prstGeom>
          <a:noFill/>
          <a:ln>
            <a:solidFill>
              <a:schemeClr val="bg2">
                <a:lumMod val="10000"/>
              </a:schemeClr>
            </a:solidFill>
          </a:ln>
        </p:spPr>
        <p:txBody>
          <a:bodyPr wrap="square" rtlCol="0">
            <a:spAutoFit/>
          </a:bodyPr>
          <a:lstStyle/>
          <a:p>
            <a:pPr algn="ctr"/>
            <a:r>
              <a:rPr lang="vi-VN" sz="2400" dirty="0"/>
              <a:t>Tập luyện với vũ khí, phương tiện  chiến đấu</a:t>
            </a:r>
            <a:endParaRPr lang="en-US" sz="2400" dirty="0"/>
          </a:p>
        </p:txBody>
      </p:sp>
    </p:spTree>
    <p:extLst>
      <p:ext uri="{BB962C8B-B14F-4D97-AF65-F5344CB8AC3E}">
        <p14:creationId xmlns:p14="http://schemas.microsoft.com/office/powerpoint/2010/main" val="293219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1000"/>
                                        <p:tgtEl>
                                          <p:spTgt spid="6146"/>
                                        </p:tgtEl>
                                      </p:cBhvr>
                                    </p:animEffect>
                                  </p:childTnLst>
                                </p:cTn>
                              </p:par>
                              <p:par>
                                <p:cTn id="8" presetID="22" presetClass="entr" presetSubtype="8" fill="hold" nodeType="withEffect">
                                  <p:stCondLst>
                                    <p:cond delay="0"/>
                                  </p:stCondLst>
                                  <p:childTnLst>
                                    <p:set>
                                      <p:cBhvr>
                                        <p:cTn id="9" dur="1" fill="hold">
                                          <p:stCondLst>
                                            <p:cond delay="0"/>
                                          </p:stCondLst>
                                        </p:cTn>
                                        <p:tgtEl>
                                          <p:spTgt spid="6156"/>
                                        </p:tgtEl>
                                        <p:attrNameLst>
                                          <p:attrName>style.visibility</p:attrName>
                                        </p:attrNameLst>
                                      </p:cBhvr>
                                      <p:to>
                                        <p:strVal val="visible"/>
                                      </p:to>
                                    </p:set>
                                    <p:animEffect transition="in" filter="wipe(left)">
                                      <p:cBhvr>
                                        <p:cTn id="10" dur="1000"/>
                                        <p:tgtEl>
                                          <p:spTgt spid="615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6154"/>
                                        </p:tgtEl>
                                        <p:attrNameLst>
                                          <p:attrName>style.visibility</p:attrName>
                                        </p:attrNameLst>
                                      </p:cBhvr>
                                      <p:to>
                                        <p:strVal val="visible"/>
                                      </p:to>
                                    </p:set>
                                    <p:animEffect transition="in" filter="wipe(left)">
                                      <p:cBhvr>
                                        <p:cTn id="21" dur="1000"/>
                                        <p:tgtEl>
                                          <p:spTgt spid="6154"/>
                                        </p:tgtEl>
                                      </p:cBhvr>
                                    </p:animEffect>
                                  </p:childTnLst>
                                </p:cTn>
                              </p:par>
                              <p:par>
                                <p:cTn id="22" presetID="22" presetClass="entr" presetSubtype="8" fill="hold" nodeType="withEffect">
                                  <p:stCondLst>
                                    <p:cond delay="0"/>
                                  </p:stCondLst>
                                  <p:childTnLst>
                                    <p:set>
                                      <p:cBhvr>
                                        <p:cTn id="23" dur="1" fill="hold">
                                          <p:stCondLst>
                                            <p:cond delay="0"/>
                                          </p:stCondLst>
                                        </p:cTn>
                                        <p:tgtEl>
                                          <p:spTgt spid="6152"/>
                                        </p:tgtEl>
                                        <p:attrNameLst>
                                          <p:attrName>style.visibility</p:attrName>
                                        </p:attrNameLst>
                                      </p:cBhvr>
                                      <p:to>
                                        <p:strVal val="visible"/>
                                      </p:to>
                                    </p:set>
                                    <p:animEffect transition="in" filter="wipe(left)">
                                      <p:cBhvr>
                                        <p:cTn id="24" dur="1000"/>
                                        <p:tgtEl>
                                          <p:spTgt spid="615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ùng 3 Hải quân: Khai mạc Huấn luyện chiến sĩ mới năm 2017 - Báo Hải Quân  Việt Nam">
            <a:extLst>
              <a:ext uri="{FF2B5EF4-FFF2-40B4-BE49-F238E27FC236}">
                <a16:creationId xmlns:a16="http://schemas.microsoft.com/office/drawing/2014/main" id="{E9E905E8-7CF0-4438-99C0-50E67B02C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9458" cy="23557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s823275_P1070363">
            <a:extLst>
              <a:ext uri="{FF2B5EF4-FFF2-40B4-BE49-F238E27FC236}">
                <a16:creationId xmlns:a16="http://schemas.microsoft.com/office/drawing/2014/main" id="{2759F434-3AEA-4222-8057-08854B1D27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9458" y="0"/>
            <a:ext cx="2551471" cy="235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5C79E66-78B7-424A-A308-A781C4ED63A4}"/>
              </a:ext>
            </a:extLst>
          </p:cNvPr>
          <p:cNvSpPr txBox="1"/>
          <p:nvPr/>
        </p:nvSpPr>
        <p:spPr>
          <a:xfrm>
            <a:off x="0" y="2519654"/>
            <a:ext cx="5220929" cy="461665"/>
          </a:xfrm>
          <a:prstGeom prst="rect">
            <a:avLst/>
          </a:prstGeom>
          <a:noFill/>
          <a:ln>
            <a:solidFill>
              <a:schemeClr val="bg2">
                <a:lumMod val="10000"/>
              </a:schemeClr>
            </a:solidFill>
          </a:ln>
        </p:spPr>
        <p:txBody>
          <a:bodyPr wrap="square" rtlCol="0">
            <a:spAutoFit/>
          </a:bodyPr>
          <a:lstStyle/>
          <a:p>
            <a:pPr algn="ctr"/>
            <a:r>
              <a:rPr lang="vi-VN" sz="2400" dirty="0"/>
              <a:t>Rèn luyện thể lực </a:t>
            </a:r>
            <a:endParaRPr lang="en-US" sz="2400" dirty="0"/>
          </a:p>
        </p:txBody>
      </p:sp>
      <p:pic>
        <p:nvPicPr>
          <p:cNvPr id="4100" name="Picture 4" descr="Bộ đội Hải quân trồng rau gì trên quần đảo Trường Sa">
            <a:extLst>
              <a:ext uri="{FF2B5EF4-FFF2-40B4-BE49-F238E27FC236}">
                <a16:creationId xmlns:a16="http://schemas.microsoft.com/office/drawing/2014/main" id="{491DE2ED-445C-4A70-A88B-443562835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904" y="13447"/>
            <a:ext cx="2776788" cy="23557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út đời thường của lính đảo Trường Sa | Biển - Biên giới biển Bến Tre">
            <a:extLst>
              <a:ext uri="{FF2B5EF4-FFF2-40B4-BE49-F238E27FC236}">
                <a16:creationId xmlns:a16="http://schemas.microsoft.com/office/drawing/2014/main" id="{C36571BF-DE2C-4BDC-90B3-3B4FC3A69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92026"/>
            <a:ext cx="2729375" cy="20578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ùng 3 Hải quân cứu tàu cá và 6 ngư dân gặp nạn trên biển | VOV.VN">
            <a:extLst>
              <a:ext uri="{FF2B5EF4-FFF2-40B4-BE49-F238E27FC236}">
                <a16:creationId xmlns:a16="http://schemas.microsoft.com/office/drawing/2014/main" id="{5C3542E4-08CC-4B26-A0BE-585F786D4A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910" y="3692026"/>
            <a:ext cx="2835781" cy="205784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Quân đội của nhân dân">
            <a:extLst>
              <a:ext uri="{FF2B5EF4-FFF2-40B4-BE49-F238E27FC236}">
                <a16:creationId xmlns:a16="http://schemas.microsoft.com/office/drawing/2014/main" id="{38EC2844-69BA-47F5-BBB2-60845B82E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2692" y="3684566"/>
            <a:ext cx="2869307" cy="20653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descr="Báo Quân Khu 7 Online">
            <a:extLst>
              <a:ext uri="{FF2B5EF4-FFF2-40B4-BE49-F238E27FC236}">
                <a16:creationId xmlns:a16="http://schemas.microsoft.com/office/drawing/2014/main" id="{ADE1838C-8F14-4765-A784-5926A1B7429C}"/>
              </a:ext>
            </a:extLst>
          </p:cNvPr>
          <p:cNvSpPr>
            <a:spLocks noChangeAspect="1" noChangeArrowheads="1"/>
          </p:cNvSpPr>
          <p:nvPr/>
        </p:nvSpPr>
        <p:spPr bwMode="auto">
          <a:xfrm>
            <a:off x="4775200" y="2108200"/>
            <a:ext cx="1625600" cy="1625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5BE1CA64-F92E-4445-A5F9-F43C90F80F05}"/>
              </a:ext>
            </a:extLst>
          </p:cNvPr>
          <p:cNvPicPr>
            <a:picLocks noChangeAspect="1"/>
          </p:cNvPicPr>
          <p:nvPr/>
        </p:nvPicPr>
        <p:blipFill>
          <a:blip r:embed="rId8"/>
          <a:stretch>
            <a:fillRect/>
          </a:stretch>
        </p:blipFill>
        <p:spPr>
          <a:xfrm>
            <a:off x="2736326" y="3692027"/>
            <a:ext cx="2580288" cy="2057842"/>
          </a:xfrm>
          <a:prstGeom prst="rect">
            <a:avLst/>
          </a:prstGeom>
        </p:spPr>
      </p:pic>
      <p:pic>
        <p:nvPicPr>
          <p:cNvPr id="4114" name="Picture 18" descr="Hiệu quả trong áp dụng mô hình nuôi ấu trùng ruồi lính đen">
            <a:extLst>
              <a:ext uri="{FF2B5EF4-FFF2-40B4-BE49-F238E27FC236}">
                <a16:creationId xmlns:a16="http://schemas.microsoft.com/office/drawing/2014/main" id="{12A4214B-4093-4275-86A2-CA9EE1D402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23956" y="15498"/>
            <a:ext cx="2868043" cy="23611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FADD452-56FA-4D89-B854-2A9BBC1DBAB9}"/>
              </a:ext>
            </a:extLst>
          </p:cNvPr>
          <p:cNvSpPr txBox="1"/>
          <p:nvPr/>
        </p:nvSpPr>
        <p:spPr>
          <a:xfrm>
            <a:off x="6712224" y="2535195"/>
            <a:ext cx="5220929" cy="461665"/>
          </a:xfrm>
          <a:prstGeom prst="rect">
            <a:avLst/>
          </a:prstGeom>
          <a:noFill/>
          <a:ln>
            <a:solidFill>
              <a:schemeClr val="bg2">
                <a:lumMod val="10000"/>
              </a:schemeClr>
            </a:solidFill>
          </a:ln>
        </p:spPr>
        <p:txBody>
          <a:bodyPr wrap="square" rtlCol="0">
            <a:spAutoFit/>
          </a:bodyPr>
          <a:lstStyle/>
          <a:p>
            <a:pPr algn="ctr"/>
            <a:r>
              <a:rPr lang="vi-VN" sz="2400" dirty="0"/>
              <a:t>Tăng gia nuôi, trồng</a:t>
            </a:r>
            <a:endParaRPr lang="en-US" sz="2400" dirty="0"/>
          </a:p>
        </p:txBody>
      </p:sp>
      <p:sp>
        <p:nvSpPr>
          <p:cNvPr id="16" name="TextBox 15">
            <a:extLst>
              <a:ext uri="{FF2B5EF4-FFF2-40B4-BE49-F238E27FC236}">
                <a16:creationId xmlns:a16="http://schemas.microsoft.com/office/drawing/2014/main" id="{BC0B3A3A-ABB2-40FA-97D6-CA97FC4FADD4}"/>
              </a:ext>
            </a:extLst>
          </p:cNvPr>
          <p:cNvSpPr txBox="1"/>
          <p:nvPr/>
        </p:nvSpPr>
        <p:spPr>
          <a:xfrm>
            <a:off x="6712225" y="6105344"/>
            <a:ext cx="5220929" cy="461665"/>
          </a:xfrm>
          <a:prstGeom prst="rect">
            <a:avLst/>
          </a:prstGeom>
          <a:noFill/>
          <a:ln>
            <a:solidFill>
              <a:schemeClr val="bg2">
                <a:lumMod val="10000"/>
              </a:schemeClr>
            </a:solidFill>
          </a:ln>
        </p:spPr>
        <p:txBody>
          <a:bodyPr wrap="square" rtlCol="0">
            <a:spAutoFit/>
          </a:bodyPr>
          <a:lstStyle/>
          <a:p>
            <a:pPr algn="ctr"/>
            <a:r>
              <a:rPr lang="vi-VN" sz="2400" dirty="0"/>
              <a:t>Giúp đỡ người dân</a:t>
            </a:r>
            <a:endParaRPr lang="en-US" sz="2400" dirty="0"/>
          </a:p>
        </p:txBody>
      </p:sp>
      <p:sp>
        <p:nvSpPr>
          <p:cNvPr id="17" name="TextBox 16">
            <a:extLst>
              <a:ext uri="{FF2B5EF4-FFF2-40B4-BE49-F238E27FC236}">
                <a16:creationId xmlns:a16="http://schemas.microsoft.com/office/drawing/2014/main" id="{266E9E88-9EA6-4E02-B412-941124F925DC}"/>
              </a:ext>
            </a:extLst>
          </p:cNvPr>
          <p:cNvSpPr txBox="1"/>
          <p:nvPr/>
        </p:nvSpPr>
        <p:spPr>
          <a:xfrm>
            <a:off x="-1" y="6057861"/>
            <a:ext cx="5220929" cy="461665"/>
          </a:xfrm>
          <a:prstGeom prst="rect">
            <a:avLst/>
          </a:prstGeom>
          <a:noFill/>
          <a:ln>
            <a:solidFill>
              <a:schemeClr val="bg2">
                <a:lumMod val="10000"/>
              </a:schemeClr>
            </a:solidFill>
          </a:ln>
        </p:spPr>
        <p:txBody>
          <a:bodyPr wrap="square" rtlCol="0">
            <a:spAutoFit/>
          </a:bodyPr>
          <a:lstStyle/>
          <a:p>
            <a:pPr algn="ctr"/>
            <a:r>
              <a:rPr lang="vi-VN" sz="2400" dirty="0"/>
              <a:t>Tham gia văn hóa, văn nghệ</a:t>
            </a:r>
            <a:endParaRPr lang="en-US" sz="2400" dirty="0"/>
          </a:p>
        </p:txBody>
      </p:sp>
    </p:spTree>
    <p:extLst>
      <p:ext uri="{BB962C8B-B14F-4D97-AF65-F5344CB8AC3E}">
        <p14:creationId xmlns:p14="http://schemas.microsoft.com/office/powerpoint/2010/main" val="214306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1000"/>
                                        <p:tgtEl>
                                          <p:spTgt spid="409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1000"/>
                                        <p:tgtEl>
                                          <p:spTgt spid="4100"/>
                                        </p:tgtEl>
                                      </p:cBhvr>
                                    </p:animEffect>
                                  </p:childTnLst>
                                </p:cTn>
                              </p:par>
                              <p:par>
                                <p:cTn id="19" presetID="22" presetClass="entr" presetSubtype="4" fill="hold" nodeType="withEffect">
                                  <p:stCondLst>
                                    <p:cond delay="0"/>
                                  </p:stCondLst>
                                  <p:childTnLst>
                                    <p:set>
                                      <p:cBhvr>
                                        <p:cTn id="20" dur="1" fill="hold">
                                          <p:stCondLst>
                                            <p:cond delay="0"/>
                                          </p:stCondLst>
                                        </p:cTn>
                                        <p:tgtEl>
                                          <p:spTgt spid="4114"/>
                                        </p:tgtEl>
                                        <p:attrNameLst>
                                          <p:attrName>style.visibility</p:attrName>
                                        </p:attrNameLst>
                                      </p:cBhvr>
                                      <p:to>
                                        <p:strVal val="visible"/>
                                      </p:to>
                                    </p:set>
                                    <p:animEffect transition="in" filter="wipe(down)">
                                      <p:cBhvr>
                                        <p:cTn id="21" dur="1000"/>
                                        <p:tgtEl>
                                          <p:spTgt spid="41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ipe(down)">
                                      <p:cBhvr>
                                        <p:cTn id="29" dur="1000"/>
                                        <p:tgtEl>
                                          <p:spTgt spid="4102"/>
                                        </p:tgtEl>
                                      </p:cBhvr>
                                    </p:animEffect>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10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104"/>
                                        </p:tgtEl>
                                        <p:attrNameLst>
                                          <p:attrName>style.visibility</p:attrName>
                                        </p:attrNameLst>
                                      </p:cBhvr>
                                      <p:to>
                                        <p:strVal val="visible"/>
                                      </p:to>
                                    </p:set>
                                    <p:animEffect transition="in" filter="wipe(down)">
                                      <p:cBhvr>
                                        <p:cTn id="40" dur="1000"/>
                                        <p:tgtEl>
                                          <p:spTgt spid="4104"/>
                                        </p:tgtEl>
                                      </p:cBhvr>
                                    </p:animEffect>
                                  </p:childTnLst>
                                </p:cTn>
                              </p:par>
                              <p:par>
                                <p:cTn id="41" presetID="22" presetClass="entr" presetSubtype="4" fill="hold" nodeType="withEffect">
                                  <p:stCondLst>
                                    <p:cond delay="0"/>
                                  </p:stCondLst>
                                  <p:childTnLst>
                                    <p:set>
                                      <p:cBhvr>
                                        <p:cTn id="42" dur="1" fill="hold">
                                          <p:stCondLst>
                                            <p:cond delay="0"/>
                                          </p:stCondLst>
                                        </p:cTn>
                                        <p:tgtEl>
                                          <p:spTgt spid="4106"/>
                                        </p:tgtEl>
                                        <p:attrNameLst>
                                          <p:attrName>style.visibility</p:attrName>
                                        </p:attrNameLst>
                                      </p:cBhvr>
                                      <p:to>
                                        <p:strVal val="visible"/>
                                      </p:to>
                                    </p:set>
                                    <p:animEffect transition="in" filter="wipe(down)">
                                      <p:cBhvr>
                                        <p:cTn id="43" dur="1000"/>
                                        <p:tgtEl>
                                          <p:spTgt spid="410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8FA5-F88A-43DB-B1E4-7D79D2314A49}"/>
              </a:ext>
            </a:extLst>
          </p:cNvPr>
          <p:cNvSpPr>
            <a:spLocks noGrp="1"/>
          </p:cNvSpPr>
          <p:nvPr>
            <p:ph type="title"/>
          </p:nvPr>
        </p:nvSpPr>
        <p:spPr>
          <a:xfrm>
            <a:off x="3893574" y="365125"/>
            <a:ext cx="4424516" cy="1325563"/>
          </a:xfrm>
        </p:spPr>
        <p:txBody>
          <a:bodyPr/>
          <a:lstStyle/>
          <a:p>
            <a:pPr algn="ctr"/>
            <a:r>
              <a:rPr lang="vi-VN" dirty="0"/>
              <a:t>Khác nhau</a:t>
            </a:r>
            <a:endParaRPr lang="en-US" dirty="0"/>
          </a:p>
        </p:txBody>
      </p:sp>
      <p:pic>
        <p:nvPicPr>
          <p:cNvPr id="6" name="Picture 5">
            <a:extLst>
              <a:ext uri="{FF2B5EF4-FFF2-40B4-BE49-F238E27FC236}">
                <a16:creationId xmlns:a16="http://schemas.microsoft.com/office/drawing/2014/main" id="{48F82175-CE9E-4207-8A31-3037796C3B5C}"/>
              </a:ext>
            </a:extLst>
          </p:cNvPr>
          <p:cNvPicPr>
            <a:picLocks noChangeAspect="1"/>
          </p:cNvPicPr>
          <p:nvPr/>
        </p:nvPicPr>
        <p:blipFill rotWithShape="1">
          <a:blip r:embed="rId3">
            <a:extLst>
              <a:ext uri="{28A0092B-C50C-407E-A947-70E740481C1C}">
                <a14:useLocalDpi xmlns:a14="http://schemas.microsoft.com/office/drawing/2010/main" val="0"/>
              </a:ext>
            </a:extLst>
          </a:blip>
          <a:srcRect l="57129" t="6093" r="4621" b="6086"/>
          <a:stretch/>
        </p:blipFill>
        <p:spPr>
          <a:xfrm>
            <a:off x="6918959" y="1920240"/>
            <a:ext cx="4663441" cy="4922520"/>
          </a:xfrm>
          <a:prstGeom prst="rect">
            <a:avLst/>
          </a:prstGeom>
        </p:spPr>
      </p:pic>
      <p:grpSp>
        <p:nvGrpSpPr>
          <p:cNvPr id="7" name="Group 6">
            <a:extLst>
              <a:ext uri="{FF2B5EF4-FFF2-40B4-BE49-F238E27FC236}">
                <a16:creationId xmlns:a16="http://schemas.microsoft.com/office/drawing/2014/main" id="{A6B68D0C-489C-47C8-B8C3-4BBA5276677F}"/>
              </a:ext>
            </a:extLst>
          </p:cNvPr>
          <p:cNvGrpSpPr/>
          <p:nvPr/>
        </p:nvGrpSpPr>
        <p:grpSpPr>
          <a:xfrm>
            <a:off x="763443" y="1963011"/>
            <a:ext cx="4289397" cy="4894989"/>
            <a:chOff x="763443" y="1963011"/>
            <a:chExt cx="4289397" cy="4894989"/>
          </a:xfrm>
        </p:grpSpPr>
        <p:pic>
          <p:nvPicPr>
            <p:cNvPr id="8" name="Picture 7">
              <a:extLst>
                <a:ext uri="{FF2B5EF4-FFF2-40B4-BE49-F238E27FC236}">
                  <a16:creationId xmlns:a16="http://schemas.microsoft.com/office/drawing/2014/main" id="{5B19BB14-9160-48BF-8D97-755EA6C41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443" y="1963011"/>
              <a:ext cx="4074028" cy="4777985"/>
            </a:xfrm>
            <a:prstGeom prst="rect">
              <a:avLst/>
            </a:prstGeom>
          </p:spPr>
        </p:pic>
        <p:sp>
          <p:nvSpPr>
            <p:cNvPr id="9" name="TextBox 8">
              <a:extLst>
                <a:ext uri="{FF2B5EF4-FFF2-40B4-BE49-F238E27FC236}">
                  <a16:creationId xmlns:a16="http://schemas.microsoft.com/office/drawing/2014/main" id="{0DA144BB-70F2-48A4-97C8-AA98EF84E307}"/>
                </a:ext>
              </a:extLst>
            </p:cNvPr>
            <p:cNvSpPr txBox="1"/>
            <p:nvPr/>
          </p:nvSpPr>
          <p:spPr>
            <a:xfrm>
              <a:off x="763443" y="6334780"/>
              <a:ext cx="4289397" cy="523220"/>
            </a:xfrm>
            <a:prstGeom prst="rect">
              <a:avLst/>
            </a:prstGeom>
            <a:solidFill>
              <a:srgbClr val="FF0000"/>
            </a:solidFill>
            <a:ln>
              <a:solidFill>
                <a:schemeClr val="accent1"/>
              </a:solidFill>
            </a:ln>
          </p:spPr>
          <p:txBody>
            <a:bodyPr wrap="square" rtlCol="0">
              <a:spAutoFit/>
            </a:bodyPr>
            <a:lstStyle/>
            <a:p>
              <a:pPr algn="ctr"/>
              <a:r>
                <a:rPr lang="vi-VN" sz="2800" b="1" dirty="0">
                  <a:solidFill>
                    <a:schemeClr val="bg1"/>
                  </a:solidFill>
                </a:rPr>
                <a:t>CHÚ BỘ ĐỘI BỘ BINH </a:t>
              </a:r>
              <a:endParaRPr lang="en-US" sz="2800" b="1" dirty="0">
                <a:solidFill>
                  <a:schemeClr val="bg1"/>
                </a:solidFill>
              </a:endParaRPr>
            </a:p>
          </p:txBody>
        </p:sp>
      </p:grpSp>
    </p:spTree>
    <p:extLst>
      <p:ext uri="{BB962C8B-B14F-4D97-AF65-F5344CB8AC3E}">
        <p14:creationId xmlns:p14="http://schemas.microsoft.com/office/powerpoint/2010/main" val="98193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áo Quân Khu 7 Online">
            <a:extLst>
              <a:ext uri="{FF2B5EF4-FFF2-40B4-BE49-F238E27FC236}">
                <a16:creationId xmlns:a16="http://schemas.microsoft.com/office/drawing/2014/main" id="{090AC5E3-750E-4BCA-8171-78212817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áo Quân Khu 7 Online">
            <a:extLst>
              <a:ext uri="{FF2B5EF4-FFF2-40B4-BE49-F238E27FC236}">
                <a16:creationId xmlns:a16="http://schemas.microsoft.com/office/drawing/2014/main" id="{23E765AA-36AE-48D6-A8FB-13D8B8F981F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Hướng về đảo xa - Báo Hải Quân Việt Nam">
            <a:extLst>
              <a:ext uri="{FF2B5EF4-FFF2-40B4-BE49-F238E27FC236}">
                <a16:creationId xmlns:a16="http://schemas.microsoft.com/office/drawing/2014/main" id="{EC3B38FA-F04F-4CC9-8C26-3C27A64C0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
            <a:ext cx="5943600" cy="59143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Quân sự tỉnh đi lên từ “một có, bốn không”">
            <a:extLst>
              <a:ext uri="{FF2B5EF4-FFF2-40B4-BE49-F238E27FC236}">
                <a16:creationId xmlns:a16="http://schemas.microsoft.com/office/drawing/2014/main" id="{2BE15FC8-BCA3-4372-BFC9-5C1BDD56C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59143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35B859-D12D-417C-9A42-5B096FD4B9AB}"/>
              </a:ext>
            </a:extLst>
          </p:cNvPr>
          <p:cNvSpPr txBox="1"/>
          <p:nvPr/>
        </p:nvSpPr>
        <p:spPr>
          <a:xfrm>
            <a:off x="61992" y="5994167"/>
            <a:ext cx="5905500" cy="461665"/>
          </a:xfrm>
          <a:prstGeom prst="rect">
            <a:avLst/>
          </a:prstGeom>
          <a:noFill/>
          <a:ln>
            <a:solidFill>
              <a:schemeClr val="bg2">
                <a:lumMod val="10000"/>
              </a:schemeClr>
            </a:solidFill>
          </a:ln>
        </p:spPr>
        <p:txBody>
          <a:bodyPr wrap="square" rtlCol="0">
            <a:spAutoFit/>
          </a:bodyPr>
          <a:lstStyle/>
          <a:p>
            <a:pPr algn="ctr"/>
            <a:r>
              <a:rPr lang="vi-VN" sz="2400" dirty="0"/>
              <a:t>Nơi công tác: Trên bộ, đất liền.</a:t>
            </a:r>
            <a:endParaRPr lang="en-US" sz="2400" dirty="0"/>
          </a:p>
        </p:txBody>
      </p:sp>
      <p:sp>
        <p:nvSpPr>
          <p:cNvPr id="10" name="TextBox 9">
            <a:extLst>
              <a:ext uri="{FF2B5EF4-FFF2-40B4-BE49-F238E27FC236}">
                <a16:creationId xmlns:a16="http://schemas.microsoft.com/office/drawing/2014/main" id="{035ADE15-B3DE-484F-BA8D-B1B492F94809}"/>
              </a:ext>
            </a:extLst>
          </p:cNvPr>
          <p:cNvSpPr txBox="1"/>
          <p:nvPr/>
        </p:nvSpPr>
        <p:spPr>
          <a:xfrm>
            <a:off x="6271004" y="6011504"/>
            <a:ext cx="5905500" cy="461665"/>
          </a:xfrm>
          <a:prstGeom prst="rect">
            <a:avLst/>
          </a:prstGeom>
          <a:noFill/>
          <a:ln>
            <a:solidFill>
              <a:schemeClr val="bg2">
                <a:lumMod val="10000"/>
              </a:schemeClr>
            </a:solidFill>
          </a:ln>
        </p:spPr>
        <p:txBody>
          <a:bodyPr wrap="square" rtlCol="0">
            <a:spAutoFit/>
          </a:bodyPr>
          <a:lstStyle/>
          <a:p>
            <a:pPr algn="ctr"/>
            <a:r>
              <a:rPr lang="vi-VN" sz="2400" dirty="0"/>
              <a:t>Nơi công tác: Biển đảo.</a:t>
            </a:r>
            <a:endParaRPr lang="en-US" sz="2400" dirty="0"/>
          </a:p>
        </p:txBody>
      </p:sp>
    </p:spTree>
    <p:extLst>
      <p:ext uri="{BB962C8B-B14F-4D97-AF65-F5344CB8AC3E}">
        <p14:creationId xmlns:p14="http://schemas.microsoft.com/office/powerpoint/2010/main" val="63178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áo Quân Khu 7 Online">
            <a:extLst>
              <a:ext uri="{FF2B5EF4-FFF2-40B4-BE49-F238E27FC236}">
                <a16:creationId xmlns:a16="http://schemas.microsoft.com/office/drawing/2014/main" id="{090AC5E3-750E-4BCA-8171-782128173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áo Quân Khu 7 Online">
            <a:extLst>
              <a:ext uri="{FF2B5EF4-FFF2-40B4-BE49-F238E27FC236}">
                <a16:creationId xmlns:a16="http://schemas.microsoft.com/office/drawing/2014/main" id="{23E765AA-36AE-48D6-A8FB-13D8B8F981F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Giữ gìn hình ảnh cao đẹp của Bộ đội Cụ Hồ | Tạp chí Tuyên giáo">
            <a:extLst>
              <a:ext uri="{FF2B5EF4-FFF2-40B4-BE49-F238E27FC236}">
                <a16:creationId xmlns:a16="http://schemas.microsoft.com/office/drawing/2014/main" id="{796140E9-F26C-400E-A6A8-633DD27FB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2" y="0"/>
            <a:ext cx="5905500" cy="530042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ức trẻ ở Trường Sa | Đài Phát thanh - Truyền hình Lào Cai">
            <a:extLst>
              <a:ext uri="{FF2B5EF4-FFF2-40B4-BE49-F238E27FC236}">
                <a16:creationId xmlns:a16="http://schemas.microsoft.com/office/drawing/2014/main" id="{7D3D3084-EE52-47A2-B71F-B401D72A7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898" y="0"/>
            <a:ext cx="5905500" cy="53004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A748FCE-2A47-47FA-9634-C345B3402067}"/>
              </a:ext>
            </a:extLst>
          </p:cNvPr>
          <p:cNvSpPr txBox="1"/>
          <p:nvPr/>
        </p:nvSpPr>
        <p:spPr>
          <a:xfrm>
            <a:off x="22602" y="5622712"/>
            <a:ext cx="5905500" cy="830997"/>
          </a:xfrm>
          <a:prstGeom prst="rect">
            <a:avLst/>
          </a:prstGeom>
          <a:noFill/>
          <a:ln>
            <a:solidFill>
              <a:schemeClr val="bg2">
                <a:lumMod val="10000"/>
              </a:schemeClr>
            </a:solidFill>
          </a:ln>
        </p:spPr>
        <p:txBody>
          <a:bodyPr wrap="square" rtlCol="0">
            <a:spAutoFit/>
          </a:bodyPr>
          <a:lstStyle/>
          <a:p>
            <a:pPr algn="ctr"/>
            <a:r>
              <a:rPr lang="vi-VN" sz="2400" dirty="0"/>
              <a:t>Trang phục màu xanh ( giống màu xanh lá cây làm cho quân thù khó phát hiện).</a:t>
            </a:r>
            <a:endParaRPr lang="en-US" sz="2400" dirty="0"/>
          </a:p>
        </p:txBody>
      </p:sp>
      <p:sp>
        <p:nvSpPr>
          <p:cNvPr id="13" name="TextBox 12">
            <a:extLst>
              <a:ext uri="{FF2B5EF4-FFF2-40B4-BE49-F238E27FC236}">
                <a16:creationId xmlns:a16="http://schemas.microsoft.com/office/drawing/2014/main" id="{00E3547D-FE4C-4A83-922C-E33F731D9FFA}"/>
              </a:ext>
            </a:extLst>
          </p:cNvPr>
          <p:cNvSpPr txBox="1"/>
          <p:nvPr/>
        </p:nvSpPr>
        <p:spPr>
          <a:xfrm>
            <a:off x="6263900" y="5622712"/>
            <a:ext cx="5905500" cy="830997"/>
          </a:xfrm>
          <a:prstGeom prst="rect">
            <a:avLst/>
          </a:prstGeom>
          <a:noFill/>
          <a:ln>
            <a:solidFill>
              <a:schemeClr val="bg2">
                <a:lumMod val="10000"/>
              </a:schemeClr>
            </a:solidFill>
          </a:ln>
        </p:spPr>
        <p:txBody>
          <a:bodyPr wrap="square" rtlCol="0">
            <a:spAutoFit/>
          </a:bodyPr>
          <a:lstStyle/>
          <a:p>
            <a:pPr algn="ctr"/>
            <a:r>
              <a:rPr lang="vi-VN" sz="2400" dirty="0"/>
              <a:t>Áo trắng, cổ ống tay có màu xanh kẻ sọc trắng, quần xanh.</a:t>
            </a:r>
            <a:endParaRPr lang="en-US" sz="2400" dirty="0"/>
          </a:p>
        </p:txBody>
      </p:sp>
    </p:spTree>
    <p:extLst>
      <p:ext uri="{BB962C8B-B14F-4D97-AF65-F5344CB8AC3E}">
        <p14:creationId xmlns:p14="http://schemas.microsoft.com/office/powerpoint/2010/main" val="2719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810B-4628-4B3A-879F-DAC74CF42703}"/>
              </a:ext>
            </a:extLst>
          </p:cNvPr>
          <p:cNvSpPr>
            <a:spLocks noGrp="1"/>
          </p:cNvSpPr>
          <p:nvPr>
            <p:ph type="title"/>
          </p:nvPr>
        </p:nvSpPr>
        <p:spPr>
          <a:xfrm>
            <a:off x="585370" y="1774723"/>
            <a:ext cx="10515600" cy="2761737"/>
          </a:xfrm>
        </p:spPr>
        <p:txBody>
          <a:bodyPr>
            <a:normAutofit/>
          </a:bodyPr>
          <a:lstStyle/>
          <a:p>
            <a:pPr algn="ctr"/>
            <a:r>
              <a:rPr lang="vi-VN" sz="7200" b="1" dirty="0">
                <a:solidFill>
                  <a:srgbClr val="FFFF00"/>
                </a:solidFill>
              </a:rPr>
              <a:t>Mở rộng</a:t>
            </a:r>
            <a:endParaRPr lang="en-US" sz="7200" b="1" dirty="0">
              <a:solidFill>
                <a:srgbClr val="FFFF00"/>
              </a:solidFill>
              <a:latin typeface=".VnBodoni" panose="020B7200000000000000" pitchFamily="34" charset="0"/>
            </a:endParaRPr>
          </a:p>
        </p:txBody>
      </p:sp>
    </p:spTree>
    <p:extLst>
      <p:ext uri="{BB962C8B-B14F-4D97-AF65-F5344CB8AC3E}">
        <p14:creationId xmlns:p14="http://schemas.microsoft.com/office/powerpoint/2010/main" val="16188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1524000" y="5715000"/>
            <a:ext cx="9144000" cy="1143000"/>
          </a:xfrm>
        </p:spPr>
        <p:txBody>
          <a:bodyPr/>
          <a:lstStyle/>
          <a:p>
            <a:pPr eaLnBrk="1" hangingPunct="1"/>
            <a:r>
              <a:rPr lang="en-US" sz="5400" b="1">
                <a:solidFill>
                  <a:srgbClr val="0000FF"/>
                </a:solidFill>
              </a:rPr>
              <a:t>Bộ đội hải quân đánh bộ</a:t>
            </a:r>
          </a:p>
        </p:txBody>
      </p:sp>
      <p:pic>
        <p:nvPicPr>
          <p:cNvPr id="35843" name="Picture 6" descr="1368428012883-137387757011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 y="0"/>
            <a:ext cx="12192000" cy="5638800"/>
          </a:xfrm>
          <a:noFill/>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 Bộ Đội - Nhạc Thiếu Nhi Có Lời_Trim">
            <a:hlinkClick r:id="" action="ppaction://media"/>
            <a:extLst>
              <a:ext uri="{FF2B5EF4-FFF2-40B4-BE49-F238E27FC236}">
                <a16:creationId xmlns:a16="http://schemas.microsoft.com/office/drawing/2014/main" id="{20B46C74-E6DA-4D64-8B6D-6FD2613D4E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46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12192000" cy="6858000"/>
          </a:xfrm>
          <a:prstGeom prst="rect">
            <a:avLst/>
          </a:prstGeom>
          <a:gradFill rotWithShape="1">
            <a:gsLst>
              <a:gs pos="0">
                <a:srgbClr val="FFFF66"/>
              </a:gs>
              <a:gs pos="100000">
                <a:schemeClr val="folHlink"/>
              </a:gs>
            </a:gsLst>
            <a:lin ang="5400000" scaled="1"/>
          </a:gradFill>
          <a:ln w="9525">
            <a:solidFill>
              <a:schemeClr val="tx1"/>
            </a:solidFill>
            <a:miter lim="800000"/>
            <a:headEnd/>
            <a:tailEnd/>
          </a:ln>
        </p:spPr>
        <p:txBody>
          <a:bodyPr wrap="none" anchor="ctr"/>
          <a:lstStyle/>
          <a:p>
            <a:pPr algn="ctr" fontAlgn="base">
              <a:spcBef>
                <a:spcPct val="0"/>
              </a:spcBef>
              <a:spcAft>
                <a:spcPct val="0"/>
              </a:spcAft>
            </a:pPr>
            <a:endParaRPr lang="en-US">
              <a:solidFill>
                <a:srgbClr val="CC00CC"/>
              </a:solidFill>
              <a:latin typeface="Arial" charset="0"/>
            </a:endParaRPr>
          </a:p>
        </p:txBody>
      </p:sp>
      <p:sp>
        <p:nvSpPr>
          <p:cNvPr id="63492" name="Text Box 4"/>
          <p:cNvSpPr txBox="1">
            <a:spLocks noChangeArrowheads="1"/>
          </p:cNvSpPr>
          <p:nvPr/>
        </p:nvSpPr>
        <p:spPr bwMode="auto">
          <a:xfrm>
            <a:off x="2705100" y="5811044"/>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b="1">
                <a:solidFill>
                  <a:schemeClr val="tx1"/>
                </a:solidFill>
                <a:latin typeface="Arial" charset="0"/>
              </a:defRPr>
            </a:lvl1pPr>
            <a:lvl2pPr marL="742950" indent="-285750" eaLnBrk="0" hangingPunct="0">
              <a:defRPr sz="5400" b="1">
                <a:solidFill>
                  <a:schemeClr val="tx1"/>
                </a:solidFill>
                <a:latin typeface="Arial" charset="0"/>
              </a:defRPr>
            </a:lvl2pPr>
            <a:lvl3pPr marL="1143000" indent="-228600" eaLnBrk="0" hangingPunct="0">
              <a:defRPr sz="5400" b="1">
                <a:solidFill>
                  <a:schemeClr val="tx1"/>
                </a:solidFill>
                <a:latin typeface="Arial" charset="0"/>
              </a:defRPr>
            </a:lvl3pPr>
            <a:lvl4pPr marL="1600200" indent="-228600" eaLnBrk="0" hangingPunct="0">
              <a:defRPr sz="5400" b="1">
                <a:solidFill>
                  <a:schemeClr val="tx1"/>
                </a:solidFill>
                <a:latin typeface="Arial" charset="0"/>
              </a:defRPr>
            </a:lvl4pPr>
            <a:lvl5pPr marL="2057400" indent="-228600" eaLnBrk="0" hangingPunct="0">
              <a:defRPr sz="5400" b="1">
                <a:solidFill>
                  <a:schemeClr val="tx1"/>
                </a:solidFill>
                <a:latin typeface="Arial" charset="0"/>
              </a:defRPr>
            </a:lvl5pPr>
            <a:lvl6pPr marL="2514600" indent="-228600" eaLnBrk="0" fontAlgn="base" hangingPunct="0">
              <a:spcBef>
                <a:spcPct val="0"/>
              </a:spcBef>
              <a:spcAft>
                <a:spcPct val="0"/>
              </a:spcAft>
              <a:defRPr sz="5400" b="1">
                <a:solidFill>
                  <a:schemeClr val="tx1"/>
                </a:solidFill>
                <a:latin typeface="Arial" charset="0"/>
              </a:defRPr>
            </a:lvl6pPr>
            <a:lvl7pPr marL="2971800" indent="-228600" eaLnBrk="0" fontAlgn="base" hangingPunct="0">
              <a:spcBef>
                <a:spcPct val="0"/>
              </a:spcBef>
              <a:spcAft>
                <a:spcPct val="0"/>
              </a:spcAft>
              <a:defRPr sz="5400" b="1">
                <a:solidFill>
                  <a:schemeClr val="tx1"/>
                </a:solidFill>
                <a:latin typeface="Arial" charset="0"/>
              </a:defRPr>
            </a:lvl7pPr>
            <a:lvl8pPr marL="3429000" indent="-228600" eaLnBrk="0" fontAlgn="base" hangingPunct="0">
              <a:spcBef>
                <a:spcPct val="0"/>
              </a:spcBef>
              <a:spcAft>
                <a:spcPct val="0"/>
              </a:spcAft>
              <a:defRPr sz="5400" b="1">
                <a:solidFill>
                  <a:schemeClr val="tx1"/>
                </a:solidFill>
                <a:latin typeface="Arial" charset="0"/>
              </a:defRPr>
            </a:lvl8pPr>
            <a:lvl9pPr marL="3886200" indent="-228600" eaLnBrk="0" fontAlgn="base" hangingPunct="0">
              <a:spcBef>
                <a:spcPct val="0"/>
              </a:spcBef>
              <a:spcAft>
                <a:spcPct val="0"/>
              </a:spcAft>
              <a:defRPr sz="5400" b="1">
                <a:solidFill>
                  <a:schemeClr val="tx1"/>
                </a:solidFill>
                <a:latin typeface="Arial" charset="0"/>
              </a:defRPr>
            </a:lvl9pPr>
          </a:lstStyle>
          <a:p>
            <a:pPr eaLnBrk="1" fontAlgn="base" hangingPunct="1">
              <a:spcBef>
                <a:spcPct val="50000"/>
              </a:spcBef>
              <a:spcAft>
                <a:spcPct val="0"/>
              </a:spcAft>
            </a:pPr>
            <a:r>
              <a:rPr lang="en-US" sz="4400" dirty="0">
                <a:solidFill>
                  <a:srgbClr val="000000"/>
                </a:solidFill>
                <a:latin typeface="Times New Roman" pitchFamily="18" charset="0"/>
              </a:rPr>
              <a:t>      </a:t>
            </a:r>
            <a:r>
              <a:rPr lang="en-US" sz="4400" dirty="0" err="1">
                <a:solidFill>
                  <a:srgbClr val="FF0000"/>
                </a:solidFill>
                <a:latin typeface="Times New Roman" pitchFamily="18" charset="0"/>
              </a:rPr>
              <a:t>Bộ</a:t>
            </a:r>
            <a:r>
              <a:rPr lang="en-US" sz="4400" dirty="0">
                <a:solidFill>
                  <a:srgbClr val="FF0000"/>
                </a:solidFill>
                <a:latin typeface="Times New Roman" pitchFamily="18" charset="0"/>
              </a:rPr>
              <a:t> </a:t>
            </a:r>
            <a:r>
              <a:rPr lang="en-US" sz="4400" dirty="0" err="1">
                <a:solidFill>
                  <a:srgbClr val="FF0000"/>
                </a:solidFill>
                <a:latin typeface="Times New Roman" pitchFamily="18" charset="0"/>
              </a:rPr>
              <a:t>đội</a:t>
            </a:r>
            <a:r>
              <a:rPr lang="en-US" sz="4400" dirty="0">
                <a:solidFill>
                  <a:srgbClr val="FF0000"/>
                </a:solidFill>
                <a:latin typeface="Times New Roman" pitchFamily="18" charset="0"/>
              </a:rPr>
              <a:t> </a:t>
            </a:r>
            <a:r>
              <a:rPr lang="en-US" sz="4400" dirty="0" err="1">
                <a:solidFill>
                  <a:srgbClr val="FF0000"/>
                </a:solidFill>
                <a:latin typeface="Times New Roman" pitchFamily="18" charset="0"/>
              </a:rPr>
              <a:t>không</a:t>
            </a:r>
            <a:r>
              <a:rPr lang="en-US" sz="4400" dirty="0">
                <a:solidFill>
                  <a:srgbClr val="FF0000"/>
                </a:solidFill>
                <a:latin typeface="Times New Roman" pitchFamily="18" charset="0"/>
              </a:rPr>
              <a:t> </a:t>
            </a:r>
            <a:r>
              <a:rPr lang="en-US" sz="4400" dirty="0" err="1">
                <a:solidFill>
                  <a:srgbClr val="FF0000"/>
                </a:solidFill>
                <a:latin typeface="Times New Roman" pitchFamily="18" charset="0"/>
              </a:rPr>
              <a:t>quân</a:t>
            </a:r>
            <a:endParaRPr lang="en-US" sz="4400" dirty="0">
              <a:solidFill>
                <a:srgbClr val="FF0000"/>
              </a:solidFill>
              <a:latin typeface="Times New Roman" pitchFamily="18" charset="0"/>
            </a:endParaRPr>
          </a:p>
        </p:txBody>
      </p:sp>
      <p:pic>
        <p:nvPicPr>
          <p:cNvPr id="36868" name="Picture 7" descr="clip_image001_thumb[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12192000" cy="5526088"/>
          </a:xfr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fade">
                                      <p:cBhvr>
                                        <p:cTn id="7" dur="800" decel="100000"/>
                                        <p:tgtEl>
                                          <p:spTgt spid="63492"/>
                                        </p:tgtEl>
                                      </p:cBhvr>
                                    </p:animEffect>
                                    <p:anim calcmode="lin" valueType="num">
                                      <p:cBhvr>
                                        <p:cTn id="8" dur="800" decel="100000" fill="hold"/>
                                        <p:tgtEl>
                                          <p:spTgt spid="63492"/>
                                        </p:tgtEl>
                                        <p:attrNameLst>
                                          <p:attrName>style.rotation</p:attrName>
                                        </p:attrNameLst>
                                      </p:cBhvr>
                                      <p:tavLst>
                                        <p:tav tm="0">
                                          <p:val>
                                            <p:fltVal val="-90"/>
                                          </p:val>
                                        </p:tav>
                                        <p:tav tm="100000">
                                          <p:val>
                                            <p:fltVal val="0"/>
                                          </p:val>
                                        </p:tav>
                                      </p:tavLst>
                                    </p:anim>
                                    <p:anim calcmode="lin" valueType="num">
                                      <p:cBhvr>
                                        <p:cTn id="9" dur="800" decel="100000" fill="hold"/>
                                        <p:tgtEl>
                                          <p:spTgt spid="63492"/>
                                        </p:tgtEl>
                                        <p:attrNameLst>
                                          <p:attrName>ppt_x</p:attrName>
                                        </p:attrNameLst>
                                      </p:cBhvr>
                                      <p:tavLst>
                                        <p:tav tm="0">
                                          <p:val>
                                            <p:strVal val="#ppt_x+0.4"/>
                                          </p:val>
                                        </p:tav>
                                        <p:tav tm="100000">
                                          <p:val>
                                            <p:strVal val="#ppt_x-0.05"/>
                                          </p:val>
                                        </p:tav>
                                      </p:tavLst>
                                    </p:anim>
                                    <p:anim calcmode="lin" valueType="num">
                                      <p:cBhvr>
                                        <p:cTn id="10" dur="800" decel="100000" fill="hold"/>
                                        <p:tgtEl>
                                          <p:spTgt spid="6349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349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349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1524000" y="5715000"/>
            <a:ext cx="9144000" cy="1143000"/>
          </a:xfrm>
        </p:spPr>
        <p:txBody>
          <a:bodyPr/>
          <a:lstStyle/>
          <a:p>
            <a:pPr eaLnBrk="1" hangingPunct="1"/>
            <a:r>
              <a:rPr lang="en-US" sz="5400" b="1">
                <a:solidFill>
                  <a:srgbClr val="0000FF"/>
                </a:solidFill>
              </a:rPr>
              <a:t>Bộ đội tên lửa</a:t>
            </a:r>
          </a:p>
        </p:txBody>
      </p:sp>
      <p:pic>
        <p:nvPicPr>
          <p:cNvPr id="37891" name="Picture 6" descr="images732199_images732139_2_bo_doi_ten_lua_Viet_Nam_tap_ban_phunutoda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12192000" cy="5943600"/>
          </a:xfr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12192000" cy="6858000"/>
          </a:xfrm>
          <a:prstGeom prst="rect">
            <a:avLst/>
          </a:prstGeom>
          <a:gradFill rotWithShape="1">
            <a:gsLst>
              <a:gs pos="0">
                <a:srgbClr val="FFFF66"/>
              </a:gs>
              <a:gs pos="100000">
                <a:schemeClr val="folHlink"/>
              </a:gs>
            </a:gsLst>
            <a:lin ang="5400000" scaled="1"/>
          </a:gradFill>
          <a:ln w="9525">
            <a:solidFill>
              <a:schemeClr val="tx1"/>
            </a:solidFill>
            <a:miter lim="800000"/>
            <a:headEnd/>
            <a:tailEnd/>
          </a:ln>
        </p:spPr>
        <p:txBody>
          <a:bodyPr wrap="none" anchor="ctr"/>
          <a:lstStyle/>
          <a:p>
            <a:pPr algn="ctr" fontAlgn="base">
              <a:spcBef>
                <a:spcPct val="0"/>
              </a:spcBef>
              <a:spcAft>
                <a:spcPct val="0"/>
              </a:spcAft>
            </a:pPr>
            <a:endParaRPr lang="en-US">
              <a:solidFill>
                <a:srgbClr val="CC00CC"/>
              </a:solidFill>
              <a:latin typeface="Arial" charset="0"/>
            </a:endParaRPr>
          </a:p>
        </p:txBody>
      </p:sp>
      <p:sp>
        <p:nvSpPr>
          <p:cNvPr id="64516" name="Text Box 4"/>
          <p:cNvSpPr txBox="1">
            <a:spLocks noChangeArrowheads="1"/>
          </p:cNvSpPr>
          <p:nvPr/>
        </p:nvSpPr>
        <p:spPr bwMode="auto">
          <a:xfrm>
            <a:off x="1752600" y="5791200"/>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b="1">
                <a:solidFill>
                  <a:schemeClr val="tx1"/>
                </a:solidFill>
                <a:latin typeface="Arial" charset="0"/>
              </a:defRPr>
            </a:lvl1pPr>
            <a:lvl2pPr marL="742950" indent="-285750" eaLnBrk="0" hangingPunct="0">
              <a:defRPr sz="5400" b="1">
                <a:solidFill>
                  <a:schemeClr val="tx1"/>
                </a:solidFill>
                <a:latin typeface="Arial" charset="0"/>
              </a:defRPr>
            </a:lvl2pPr>
            <a:lvl3pPr marL="1143000" indent="-228600" eaLnBrk="0" hangingPunct="0">
              <a:defRPr sz="5400" b="1">
                <a:solidFill>
                  <a:schemeClr val="tx1"/>
                </a:solidFill>
                <a:latin typeface="Arial" charset="0"/>
              </a:defRPr>
            </a:lvl3pPr>
            <a:lvl4pPr marL="1600200" indent="-228600" eaLnBrk="0" hangingPunct="0">
              <a:defRPr sz="5400" b="1">
                <a:solidFill>
                  <a:schemeClr val="tx1"/>
                </a:solidFill>
                <a:latin typeface="Arial" charset="0"/>
              </a:defRPr>
            </a:lvl4pPr>
            <a:lvl5pPr marL="2057400" indent="-228600" eaLnBrk="0" hangingPunct="0">
              <a:defRPr sz="5400" b="1">
                <a:solidFill>
                  <a:schemeClr val="tx1"/>
                </a:solidFill>
                <a:latin typeface="Arial" charset="0"/>
              </a:defRPr>
            </a:lvl5pPr>
            <a:lvl6pPr marL="2514600" indent="-228600" eaLnBrk="0" fontAlgn="base" hangingPunct="0">
              <a:spcBef>
                <a:spcPct val="0"/>
              </a:spcBef>
              <a:spcAft>
                <a:spcPct val="0"/>
              </a:spcAft>
              <a:defRPr sz="5400" b="1">
                <a:solidFill>
                  <a:schemeClr val="tx1"/>
                </a:solidFill>
                <a:latin typeface="Arial" charset="0"/>
              </a:defRPr>
            </a:lvl6pPr>
            <a:lvl7pPr marL="2971800" indent="-228600" eaLnBrk="0" fontAlgn="base" hangingPunct="0">
              <a:spcBef>
                <a:spcPct val="0"/>
              </a:spcBef>
              <a:spcAft>
                <a:spcPct val="0"/>
              </a:spcAft>
              <a:defRPr sz="5400" b="1">
                <a:solidFill>
                  <a:schemeClr val="tx1"/>
                </a:solidFill>
                <a:latin typeface="Arial" charset="0"/>
              </a:defRPr>
            </a:lvl7pPr>
            <a:lvl8pPr marL="3429000" indent="-228600" eaLnBrk="0" fontAlgn="base" hangingPunct="0">
              <a:spcBef>
                <a:spcPct val="0"/>
              </a:spcBef>
              <a:spcAft>
                <a:spcPct val="0"/>
              </a:spcAft>
              <a:defRPr sz="5400" b="1">
                <a:solidFill>
                  <a:schemeClr val="tx1"/>
                </a:solidFill>
                <a:latin typeface="Arial" charset="0"/>
              </a:defRPr>
            </a:lvl8pPr>
            <a:lvl9pPr marL="3886200" indent="-228600" eaLnBrk="0" fontAlgn="base" hangingPunct="0">
              <a:spcBef>
                <a:spcPct val="0"/>
              </a:spcBef>
              <a:spcAft>
                <a:spcPct val="0"/>
              </a:spcAft>
              <a:defRPr sz="5400" b="1">
                <a:solidFill>
                  <a:schemeClr val="tx1"/>
                </a:solidFill>
                <a:latin typeface="Arial" charset="0"/>
              </a:defRPr>
            </a:lvl9pPr>
          </a:lstStyle>
          <a:p>
            <a:pPr algn="ctr" eaLnBrk="1" fontAlgn="base" hangingPunct="1">
              <a:spcBef>
                <a:spcPct val="50000"/>
              </a:spcBef>
              <a:spcAft>
                <a:spcPct val="0"/>
              </a:spcAft>
            </a:pPr>
            <a:r>
              <a:rPr lang="en-US" dirty="0">
                <a:solidFill>
                  <a:srgbClr val="FF0000"/>
                </a:solidFill>
                <a:latin typeface="Times New Roman" pitchFamily="18" charset="0"/>
              </a:rPr>
              <a:t>        </a:t>
            </a:r>
            <a:r>
              <a:rPr lang="en-US" dirty="0" err="1">
                <a:solidFill>
                  <a:srgbClr val="FF0000"/>
                </a:solidFill>
                <a:latin typeface="Times New Roman" pitchFamily="18" charset="0"/>
              </a:rPr>
              <a:t>Bộ</a:t>
            </a:r>
            <a:r>
              <a:rPr lang="en-US" dirty="0">
                <a:solidFill>
                  <a:srgbClr val="FF0000"/>
                </a:solidFill>
                <a:latin typeface="Times New Roman" pitchFamily="18" charset="0"/>
              </a:rPr>
              <a:t> </a:t>
            </a:r>
            <a:r>
              <a:rPr lang="en-US" dirty="0" err="1">
                <a:solidFill>
                  <a:srgbClr val="FF0000"/>
                </a:solidFill>
                <a:latin typeface="Times New Roman" pitchFamily="18" charset="0"/>
              </a:rPr>
              <a:t>đội</a:t>
            </a:r>
            <a:r>
              <a:rPr lang="en-US" dirty="0">
                <a:solidFill>
                  <a:srgbClr val="FF0000"/>
                </a:solidFill>
                <a:latin typeface="Times New Roman" pitchFamily="18" charset="0"/>
              </a:rPr>
              <a:t> </a:t>
            </a:r>
            <a:r>
              <a:rPr lang="en-US" dirty="0" err="1">
                <a:solidFill>
                  <a:srgbClr val="FF0000"/>
                </a:solidFill>
                <a:latin typeface="Times New Roman" pitchFamily="18" charset="0"/>
              </a:rPr>
              <a:t>đặc</a:t>
            </a:r>
            <a:r>
              <a:rPr lang="en-US" dirty="0">
                <a:solidFill>
                  <a:srgbClr val="FF0000"/>
                </a:solidFill>
                <a:latin typeface="Times New Roman" pitchFamily="18" charset="0"/>
              </a:rPr>
              <a:t> </a:t>
            </a:r>
            <a:r>
              <a:rPr lang="en-US" dirty="0" err="1">
                <a:solidFill>
                  <a:srgbClr val="FF0000"/>
                </a:solidFill>
                <a:latin typeface="Times New Roman" pitchFamily="18" charset="0"/>
              </a:rPr>
              <a:t>công</a:t>
            </a:r>
            <a:endParaRPr lang="en-US" dirty="0">
              <a:solidFill>
                <a:srgbClr val="FF0000"/>
              </a:solidFill>
              <a:latin typeface="Times New Roman" pitchFamily="18" charset="0"/>
            </a:endParaRPr>
          </a:p>
        </p:txBody>
      </p:sp>
      <p:sp>
        <p:nvSpPr>
          <p:cNvPr id="38916" name="Rectangle 5"/>
          <p:cNvSpPr>
            <a:spLocks noGrp="1" noChangeArrowheads="1"/>
          </p:cNvSpPr>
          <p:nvPr>
            <p:ph type="title"/>
          </p:nvPr>
        </p:nvSpPr>
        <p:spPr/>
        <p:txBody>
          <a:bodyPr/>
          <a:lstStyle/>
          <a:p>
            <a:pPr eaLnBrk="1" hangingPunct="1"/>
            <a:endParaRPr lang="en-US"/>
          </a:p>
        </p:txBody>
      </p:sp>
      <p:pic>
        <p:nvPicPr>
          <p:cNvPr id="38917" name="Picture 7" descr="anh 10(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12192000" cy="5638800"/>
          </a:xfr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wipe(down)">
                                      <p:cBhvr>
                                        <p:cTn id="7" dur="580">
                                          <p:stCondLst>
                                            <p:cond delay="0"/>
                                          </p:stCondLst>
                                        </p:cTn>
                                        <p:tgtEl>
                                          <p:spTgt spid="64516"/>
                                        </p:tgtEl>
                                      </p:cBhvr>
                                    </p:animEffect>
                                    <p:anim calcmode="lin" valueType="num">
                                      <p:cBhvr>
                                        <p:cTn id="8" dur="1822" tmFilter="0,0; 0.14,0.36; 0.43,0.73; 0.71,0.91; 1.0,1.0">
                                          <p:stCondLst>
                                            <p:cond delay="0"/>
                                          </p:stCondLst>
                                        </p:cTn>
                                        <p:tgtEl>
                                          <p:spTgt spid="645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5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5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5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516"/>
                                        </p:tgtEl>
                                        <p:attrNameLst>
                                          <p:attrName>ppt_y</p:attrName>
                                        </p:attrNameLst>
                                      </p:cBhvr>
                                      <p:tavLst>
                                        <p:tav tm="0" fmla="#ppt_y-sin(pi*$)/81">
                                          <p:val>
                                            <p:fltVal val="0"/>
                                          </p:val>
                                        </p:tav>
                                        <p:tav tm="100000">
                                          <p:val>
                                            <p:fltVal val="1"/>
                                          </p:val>
                                        </p:tav>
                                      </p:tavLst>
                                    </p:anim>
                                    <p:animScale>
                                      <p:cBhvr>
                                        <p:cTn id="13" dur="26">
                                          <p:stCondLst>
                                            <p:cond delay="650"/>
                                          </p:stCondLst>
                                        </p:cTn>
                                        <p:tgtEl>
                                          <p:spTgt spid="64516"/>
                                        </p:tgtEl>
                                      </p:cBhvr>
                                      <p:to x="100000" y="60000"/>
                                    </p:animScale>
                                    <p:animScale>
                                      <p:cBhvr>
                                        <p:cTn id="14" dur="166" decel="50000">
                                          <p:stCondLst>
                                            <p:cond delay="676"/>
                                          </p:stCondLst>
                                        </p:cTn>
                                        <p:tgtEl>
                                          <p:spTgt spid="64516"/>
                                        </p:tgtEl>
                                      </p:cBhvr>
                                      <p:to x="100000" y="100000"/>
                                    </p:animScale>
                                    <p:animScale>
                                      <p:cBhvr>
                                        <p:cTn id="15" dur="26">
                                          <p:stCondLst>
                                            <p:cond delay="1312"/>
                                          </p:stCondLst>
                                        </p:cTn>
                                        <p:tgtEl>
                                          <p:spTgt spid="64516"/>
                                        </p:tgtEl>
                                      </p:cBhvr>
                                      <p:to x="100000" y="80000"/>
                                    </p:animScale>
                                    <p:animScale>
                                      <p:cBhvr>
                                        <p:cTn id="16" dur="166" decel="50000">
                                          <p:stCondLst>
                                            <p:cond delay="1338"/>
                                          </p:stCondLst>
                                        </p:cTn>
                                        <p:tgtEl>
                                          <p:spTgt spid="64516"/>
                                        </p:tgtEl>
                                      </p:cBhvr>
                                      <p:to x="100000" y="100000"/>
                                    </p:animScale>
                                    <p:animScale>
                                      <p:cBhvr>
                                        <p:cTn id="17" dur="26">
                                          <p:stCondLst>
                                            <p:cond delay="1642"/>
                                          </p:stCondLst>
                                        </p:cTn>
                                        <p:tgtEl>
                                          <p:spTgt spid="64516"/>
                                        </p:tgtEl>
                                      </p:cBhvr>
                                      <p:to x="100000" y="90000"/>
                                    </p:animScale>
                                    <p:animScale>
                                      <p:cBhvr>
                                        <p:cTn id="18" dur="166" decel="50000">
                                          <p:stCondLst>
                                            <p:cond delay="1668"/>
                                          </p:stCondLst>
                                        </p:cTn>
                                        <p:tgtEl>
                                          <p:spTgt spid="64516"/>
                                        </p:tgtEl>
                                      </p:cBhvr>
                                      <p:to x="100000" y="100000"/>
                                    </p:animScale>
                                    <p:animScale>
                                      <p:cBhvr>
                                        <p:cTn id="19" dur="26">
                                          <p:stCondLst>
                                            <p:cond delay="1808"/>
                                          </p:stCondLst>
                                        </p:cTn>
                                        <p:tgtEl>
                                          <p:spTgt spid="64516"/>
                                        </p:tgtEl>
                                      </p:cBhvr>
                                      <p:to x="100000" y="95000"/>
                                    </p:animScale>
                                    <p:animScale>
                                      <p:cBhvr>
                                        <p:cTn id="20" dur="166" decel="50000">
                                          <p:stCondLst>
                                            <p:cond delay="1834"/>
                                          </p:stCondLst>
                                        </p:cTn>
                                        <p:tgtEl>
                                          <p:spTgt spid="645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12192000" cy="6858000"/>
          </a:xfrm>
          <a:prstGeom prst="rect">
            <a:avLst/>
          </a:prstGeom>
          <a:gradFill rotWithShape="1">
            <a:gsLst>
              <a:gs pos="0">
                <a:srgbClr val="FFFF66"/>
              </a:gs>
              <a:gs pos="100000">
                <a:schemeClr val="folHlink"/>
              </a:gs>
            </a:gsLst>
            <a:lin ang="5400000" scaled="1"/>
          </a:gradFill>
          <a:ln w="9525">
            <a:solidFill>
              <a:schemeClr val="tx1"/>
            </a:solidFill>
            <a:miter lim="800000"/>
            <a:headEnd/>
            <a:tailEnd/>
          </a:ln>
        </p:spPr>
        <p:txBody>
          <a:bodyPr wrap="none" anchor="ctr"/>
          <a:lstStyle/>
          <a:p>
            <a:pPr algn="ctr" fontAlgn="base">
              <a:spcBef>
                <a:spcPct val="0"/>
              </a:spcBef>
              <a:spcAft>
                <a:spcPct val="0"/>
              </a:spcAft>
            </a:pPr>
            <a:endParaRPr lang="en-US">
              <a:solidFill>
                <a:srgbClr val="CC00CC"/>
              </a:solidFill>
              <a:latin typeface="Arial" charset="0"/>
            </a:endParaRPr>
          </a:p>
        </p:txBody>
      </p:sp>
      <p:sp>
        <p:nvSpPr>
          <p:cNvPr id="64516" name="Text Box 4"/>
          <p:cNvSpPr txBox="1">
            <a:spLocks noChangeArrowheads="1"/>
          </p:cNvSpPr>
          <p:nvPr/>
        </p:nvSpPr>
        <p:spPr bwMode="auto">
          <a:xfrm>
            <a:off x="1752600" y="5791200"/>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b="1">
                <a:solidFill>
                  <a:schemeClr val="tx1"/>
                </a:solidFill>
                <a:latin typeface="Arial" charset="0"/>
              </a:defRPr>
            </a:lvl1pPr>
            <a:lvl2pPr marL="742950" indent="-285750" eaLnBrk="0" hangingPunct="0">
              <a:defRPr sz="5400" b="1">
                <a:solidFill>
                  <a:schemeClr val="tx1"/>
                </a:solidFill>
                <a:latin typeface="Arial" charset="0"/>
              </a:defRPr>
            </a:lvl2pPr>
            <a:lvl3pPr marL="1143000" indent="-228600" eaLnBrk="0" hangingPunct="0">
              <a:defRPr sz="5400" b="1">
                <a:solidFill>
                  <a:schemeClr val="tx1"/>
                </a:solidFill>
                <a:latin typeface="Arial" charset="0"/>
              </a:defRPr>
            </a:lvl3pPr>
            <a:lvl4pPr marL="1600200" indent="-228600" eaLnBrk="0" hangingPunct="0">
              <a:defRPr sz="5400" b="1">
                <a:solidFill>
                  <a:schemeClr val="tx1"/>
                </a:solidFill>
                <a:latin typeface="Arial" charset="0"/>
              </a:defRPr>
            </a:lvl4pPr>
            <a:lvl5pPr marL="2057400" indent="-228600" eaLnBrk="0" hangingPunct="0">
              <a:defRPr sz="5400" b="1">
                <a:solidFill>
                  <a:schemeClr val="tx1"/>
                </a:solidFill>
                <a:latin typeface="Arial" charset="0"/>
              </a:defRPr>
            </a:lvl5pPr>
            <a:lvl6pPr marL="2514600" indent="-228600" eaLnBrk="0" fontAlgn="base" hangingPunct="0">
              <a:spcBef>
                <a:spcPct val="0"/>
              </a:spcBef>
              <a:spcAft>
                <a:spcPct val="0"/>
              </a:spcAft>
              <a:defRPr sz="5400" b="1">
                <a:solidFill>
                  <a:schemeClr val="tx1"/>
                </a:solidFill>
                <a:latin typeface="Arial" charset="0"/>
              </a:defRPr>
            </a:lvl6pPr>
            <a:lvl7pPr marL="2971800" indent="-228600" eaLnBrk="0" fontAlgn="base" hangingPunct="0">
              <a:spcBef>
                <a:spcPct val="0"/>
              </a:spcBef>
              <a:spcAft>
                <a:spcPct val="0"/>
              </a:spcAft>
              <a:defRPr sz="5400" b="1">
                <a:solidFill>
                  <a:schemeClr val="tx1"/>
                </a:solidFill>
                <a:latin typeface="Arial" charset="0"/>
              </a:defRPr>
            </a:lvl7pPr>
            <a:lvl8pPr marL="3429000" indent="-228600" eaLnBrk="0" fontAlgn="base" hangingPunct="0">
              <a:spcBef>
                <a:spcPct val="0"/>
              </a:spcBef>
              <a:spcAft>
                <a:spcPct val="0"/>
              </a:spcAft>
              <a:defRPr sz="5400" b="1">
                <a:solidFill>
                  <a:schemeClr val="tx1"/>
                </a:solidFill>
                <a:latin typeface="Arial" charset="0"/>
              </a:defRPr>
            </a:lvl8pPr>
            <a:lvl9pPr marL="3886200" indent="-228600" eaLnBrk="0" fontAlgn="base" hangingPunct="0">
              <a:spcBef>
                <a:spcPct val="0"/>
              </a:spcBef>
              <a:spcAft>
                <a:spcPct val="0"/>
              </a:spcAft>
              <a:defRPr sz="5400" b="1">
                <a:solidFill>
                  <a:schemeClr val="tx1"/>
                </a:solidFill>
                <a:latin typeface="Arial" charset="0"/>
              </a:defRPr>
            </a:lvl9pPr>
          </a:lstStyle>
          <a:p>
            <a:pPr algn="ctr" eaLnBrk="1" fontAlgn="base" hangingPunct="1">
              <a:spcBef>
                <a:spcPct val="50000"/>
              </a:spcBef>
              <a:spcAft>
                <a:spcPct val="0"/>
              </a:spcAft>
            </a:pPr>
            <a:r>
              <a:rPr lang="en-US" dirty="0">
                <a:solidFill>
                  <a:srgbClr val="FF0000"/>
                </a:solidFill>
                <a:latin typeface="Times New Roman" pitchFamily="18" charset="0"/>
              </a:rPr>
              <a:t>        </a:t>
            </a:r>
            <a:r>
              <a:rPr lang="en-US" dirty="0" err="1">
                <a:solidFill>
                  <a:srgbClr val="FF0000"/>
                </a:solidFill>
                <a:latin typeface="Times New Roman" pitchFamily="18" charset="0"/>
              </a:rPr>
              <a:t>Bộ</a:t>
            </a:r>
            <a:r>
              <a:rPr lang="en-US" dirty="0">
                <a:solidFill>
                  <a:srgbClr val="FF0000"/>
                </a:solidFill>
                <a:latin typeface="Times New Roman" pitchFamily="18" charset="0"/>
              </a:rPr>
              <a:t> </a:t>
            </a:r>
            <a:r>
              <a:rPr lang="en-US" dirty="0" err="1">
                <a:solidFill>
                  <a:srgbClr val="FF0000"/>
                </a:solidFill>
                <a:latin typeface="Times New Roman" pitchFamily="18" charset="0"/>
              </a:rPr>
              <a:t>đội</a:t>
            </a:r>
            <a:r>
              <a:rPr lang="en-US" dirty="0">
                <a:solidFill>
                  <a:srgbClr val="FF0000"/>
                </a:solidFill>
                <a:latin typeface="Times New Roman" pitchFamily="18" charset="0"/>
              </a:rPr>
              <a:t> </a:t>
            </a:r>
            <a:r>
              <a:rPr lang="vi-VN" dirty="0">
                <a:solidFill>
                  <a:srgbClr val="FF0000"/>
                </a:solidFill>
                <a:latin typeface="Times New Roman" pitchFamily="18" charset="0"/>
              </a:rPr>
              <a:t>biên phòng</a:t>
            </a:r>
            <a:endParaRPr lang="en-US" dirty="0">
              <a:solidFill>
                <a:srgbClr val="FF0000"/>
              </a:solidFill>
              <a:latin typeface="Times New Roman" pitchFamily="18" charset="0"/>
            </a:endParaRPr>
          </a:p>
        </p:txBody>
      </p:sp>
      <p:sp>
        <p:nvSpPr>
          <p:cNvPr id="38916" name="Rectangle 5"/>
          <p:cNvSpPr>
            <a:spLocks noGrp="1" noChangeArrowheads="1"/>
          </p:cNvSpPr>
          <p:nvPr>
            <p:ph type="title"/>
          </p:nvPr>
        </p:nvSpPr>
        <p:spPr/>
        <p:txBody>
          <a:bodyPr/>
          <a:lstStyle/>
          <a:p>
            <a:pPr eaLnBrk="1" hangingPunct="1"/>
            <a:endParaRPr lang="en-US"/>
          </a:p>
        </p:txBody>
      </p:sp>
      <p:pic>
        <p:nvPicPr>
          <p:cNvPr id="1026" name="Picture 2" descr="Bộ đội Biên phòng Quảng Ninh với nhiệm vụ quản lý, bảo vệ chủ quyền, an  ninh biên giới quốc gia - Tạp chí Quốc phòng toàn dân">
            <a:extLst>
              <a:ext uri="{FF2B5EF4-FFF2-40B4-BE49-F238E27FC236}">
                <a16:creationId xmlns:a16="http://schemas.microsoft.com/office/drawing/2014/main" id="{3B996EE6-0C1D-4426-B6E9-9483645685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820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wipe(down)">
                                      <p:cBhvr>
                                        <p:cTn id="7" dur="580">
                                          <p:stCondLst>
                                            <p:cond delay="0"/>
                                          </p:stCondLst>
                                        </p:cTn>
                                        <p:tgtEl>
                                          <p:spTgt spid="64516"/>
                                        </p:tgtEl>
                                      </p:cBhvr>
                                    </p:animEffect>
                                    <p:anim calcmode="lin" valueType="num">
                                      <p:cBhvr>
                                        <p:cTn id="8" dur="1822" tmFilter="0,0; 0.14,0.36; 0.43,0.73; 0.71,0.91; 1.0,1.0">
                                          <p:stCondLst>
                                            <p:cond delay="0"/>
                                          </p:stCondLst>
                                        </p:cTn>
                                        <p:tgtEl>
                                          <p:spTgt spid="645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5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5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5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516"/>
                                        </p:tgtEl>
                                        <p:attrNameLst>
                                          <p:attrName>ppt_y</p:attrName>
                                        </p:attrNameLst>
                                      </p:cBhvr>
                                      <p:tavLst>
                                        <p:tav tm="0" fmla="#ppt_y-sin(pi*$)/81">
                                          <p:val>
                                            <p:fltVal val="0"/>
                                          </p:val>
                                        </p:tav>
                                        <p:tav tm="100000">
                                          <p:val>
                                            <p:fltVal val="1"/>
                                          </p:val>
                                        </p:tav>
                                      </p:tavLst>
                                    </p:anim>
                                    <p:animScale>
                                      <p:cBhvr>
                                        <p:cTn id="13" dur="26">
                                          <p:stCondLst>
                                            <p:cond delay="650"/>
                                          </p:stCondLst>
                                        </p:cTn>
                                        <p:tgtEl>
                                          <p:spTgt spid="64516"/>
                                        </p:tgtEl>
                                      </p:cBhvr>
                                      <p:to x="100000" y="60000"/>
                                    </p:animScale>
                                    <p:animScale>
                                      <p:cBhvr>
                                        <p:cTn id="14" dur="166" decel="50000">
                                          <p:stCondLst>
                                            <p:cond delay="676"/>
                                          </p:stCondLst>
                                        </p:cTn>
                                        <p:tgtEl>
                                          <p:spTgt spid="64516"/>
                                        </p:tgtEl>
                                      </p:cBhvr>
                                      <p:to x="100000" y="100000"/>
                                    </p:animScale>
                                    <p:animScale>
                                      <p:cBhvr>
                                        <p:cTn id="15" dur="26">
                                          <p:stCondLst>
                                            <p:cond delay="1312"/>
                                          </p:stCondLst>
                                        </p:cTn>
                                        <p:tgtEl>
                                          <p:spTgt spid="64516"/>
                                        </p:tgtEl>
                                      </p:cBhvr>
                                      <p:to x="100000" y="80000"/>
                                    </p:animScale>
                                    <p:animScale>
                                      <p:cBhvr>
                                        <p:cTn id="16" dur="166" decel="50000">
                                          <p:stCondLst>
                                            <p:cond delay="1338"/>
                                          </p:stCondLst>
                                        </p:cTn>
                                        <p:tgtEl>
                                          <p:spTgt spid="64516"/>
                                        </p:tgtEl>
                                      </p:cBhvr>
                                      <p:to x="100000" y="100000"/>
                                    </p:animScale>
                                    <p:animScale>
                                      <p:cBhvr>
                                        <p:cTn id="17" dur="26">
                                          <p:stCondLst>
                                            <p:cond delay="1642"/>
                                          </p:stCondLst>
                                        </p:cTn>
                                        <p:tgtEl>
                                          <p:spTgt spid="64516"/>
                                        </p:tgtEl>
                                      </p:cBhvr>
                                      <p:to x="100000" y="90000"/>
                                    </p:animScale>
                                    <p:animScale>
                                      <p:cBhvr>
                                        <p:cTn id="18" dur="166" decel="50000">
                                          <p:stCondLst>
                                            <p:cond delay="1668"/>
                                          </p:stCondLst>
                                        </p:cTn>
                                        <p:tgtEl>
                                          <p:spTgt spid="64516"/>
                                        </p:tgtEl>
                                      </p:cBhvr>
                                      <p:to x="100000" y="100000"/>
                                    </p:animScale>
                                    <p:animScale>
                                      <p:cBhvr>
                                        <p:cTn id="19" dur="26">
                                          <p:stCondLst>
                                            <p:cond delay="1808"/>
                                          </p:stCondLst>
                                        </p:cTn>
                                        <p:tgtEl>
                                          <p:spTgt spid="64516"/>
                                        </p:tgtEl>
                                      </p:cBhvr>
                                      <p:to x="100000" y="95000"/>
                                    </p:animScale>
                                    <p:animScale>
                                      <p:cBhvr>
                                        <p:cTn id="20" dur="166" decel="50000">
                                          <p:stCondLst>
                                            <p:cond delay="1834"/>
                                          </p:stCondLst>
                                        </p:cTn>
                                        <p:tgtEl>
                                          <p:spTgt spid="645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8FA5-F88A-43DB-B1E4-7D79D2314A49}"/>
              </a:ext>
            </a:extLst>
          </p:cNvPr>
          <p:cNvSpPr>
            <a:spLocks noGrp="1"/>
          </p:cNvSpPr>
          <p:nvPr>
            <p:ph type="title"/>
          </p:nvPr>
        </p:nvSpPr>
        <p:spPr>
          <a:xfrm>
            <a:off x="3893574" y="365125"/>
            <a:ext cx="4424516" cy="1325563"/>
          </a:xfrm>
        </p:spPr>
        <p:txBody>
          <a:bodyPr/>
          <a:lstStyle/>
          <a:p>
            <a:pPr algn="ctr"/>
            <a:r>
              <a:rPr lang="vi-VN" dirty="0"/>
              <a:t>Giáo dục</a:t>
            </a:r>
            <a:endParaRPr lang="en-US" dirty="0"/>
          </a:p>
        </p:txBody>
      </p:sp>
      <p:sp>
        <p:nvSpPr>
          <p:cNvPr id="3" name="TextBox 2">
            <a:extLst>
              <a:ext uri="{FF2B5EF4-FFF2-40B4-BE49-F238E27FC236}">
                <a16:creationId xmlns:a16="http://schemas.microsoft.com/office/drawing/2014/main" id="{EBE24DF2-0F3D-4351-BA23-5C15D8CF987A}"/>
              </a:ext>
            </a:extLst>
          </p:cNvPr>
          <p:cNvSpPr txBox="1"/>
          <p:nvPr/>
        </p:nvSpPr>
        <p:spPr>
          <a:xfrm>
            <a:off x="914401" y="2008148"/>
            <a:ext cx="10559142" cy="5109091"/>
          </a:xfrm>
          <a:prstGeom prst="rect">
            <a:avLst/>
          </a:prstGeom>
          <a:noFill/>
        </p:spPr>
        <p:txBody>
          <a:bodyPr wrap="square" rtlCol="0">
            <a:spAutoFit/>
          </a:bodyPr>
          <a:lstStyle/>
          <a:p>
            <a:pPr algn="just"/>
            <a:r>
              <a:rPr lang="vi-VN" sz="2800" dirty="0">
                <a:solidFill>
                  <a:srgbClr val="002060"/>
                </a:solidFill>
              </a:rPr>
              <a:t>	</a:t>
            </a:r>
            <a:r>
              <a:rPr lang="vi-VN" sz="2800" b="1" dirty="0"/>
              <a:t>Các con ạ! Có rất nhiều các chú bộ đội thuộc các binh chủng khác nhau.Tuy các chú có những nơi công tác và làm việc khác nhau nhưng các chú luôn có chung một nhiệm vụ chính rất quan trọng đó là bảo vệ Tổ quốc, giữ hòa bình cho dân tộc. Thời chiến tranh, các chú không quản khó khăn vất vả hi sinh thân mình để chiến đấu chống quân xâm lược, giành hòa bình cho dân tộc. Vào thời bình, các chú luôn luôn nâng cao tinh thần bảo vệ đất nước, hỗ trợ người dân lúc khó khăn, đặc biệt trong đợt đại dịch covid hiện nay. Chính vì vậy, các con luôn luôn nhớ chăm ngoan học giỏi để tỏ lòng biết ơn, kính trọng đối với các chú bộ đội nhé.</a:t>
            </a:r>
          </a:p>
          <a:p>
            <a:endParaRPr lang="en-US" dirty="0"/>
          </a:p>
        </p:txBody>
      </p:sp>
    </p:spTree>
    <p:extLst>
      <p:ext uri="{BB962C8B-B14F-4D97-AF65-F5344CB8AC3E}">
        <p14:creationId xmlns:p14="http://schemas.microsoft.com/office/powerpoint/2010/main" val="1031352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8FA5-F88A-43DB-B1E4-7D79D2314A49}"/>
              </a:ext>
            </a:extLst>
          </p:cNvPr>
          <p:cNvSpPr>
            <a:spLocks noGrp="1"/>
          </p:cNvSpPr>
          <p:nvPr>
            <p:ph type="title"/>
          </p:nvPr>
        </p:nvSpPr>
        <p:spPr>
          <a:xfrm>
            <a:off x="3893574" y="365125"/>
            <a:ext cx="4424516" cy="1325563"/>
          </a:xfrm>
        </p:spPr>
        <p:txBody>
          <a:bodyPr/>
          <a:lstStyle/>
          <a:p>
            <a:pPr algn="ctr"/>
            <a:r>
              <a:rPr lang="vi-VN" dirty="0"/>
              <a:t>Thử tài của bé</a:t>
            </a:r>
            <a:endParaRPr lang="en-US" dirty="0"/>
          </a:p>
        </p:txBody>
      </p:sp>
      <p:sp>
        <p:nvSpPr>
          <p:cNvPr id="3" name="TextBox 2">
            <a:extLst>
              <a:ext uri="{FF2B5EF4-FFF2-40B4-BE49-F238E27FC236}">
                <a16:creationId xmlns:a16="http://schemas.microsoft.com/office/drawing/2014/main" id="{EBE24DF2-0F3D-4351-BA23-5C15D8CF987A}"/>
              </a:ext>
            </a:extLst>
          </p:cNvPr>
          <p:cNvSpPr txBox="1"/>
          <p:nvPr/>
        </p:nvSpPr>
        <p:spPr>
          <a:xfrm>
            <a:off x="1763486" y="2590800"/>
            <a:ext cx="8991600" cy="3385542"/>
          </a:xfrm>
          <a:prstGeom prst="rect">
            <a:avLst/>
          </a:prstGeom>
          <a:noFill/>
        </p:spPr>
        <p:txBody>
          <a:bodyPr wrap="square" rtlCol="0">
            <a:spAutoFit/>
          </a:bodyPr>
          <a:lstStyle/>
          <a:p>
            <a:pPr algn="just"/>
            <a:r>
              <a:rPr lang="vi-VN" sz="2800" dirty="0">
                <a:solidFill>
                  <a:srgbClr val="002060"/>
                </a:solidFill>
              </a:rPr>
              <a:t>	Cách chơi: </a:t>
            </a:r>
            <a:r>
              <a:rPr lang="vi-VN" sz="2800" dirty="0"/>
              <a:t>Trên màn hình sẽ xuất hiện các câu hỏi và các đáp án: A, B, C. Thời gian suy nghĩ là 10 giây.</a:t>
            </a:r>
          </a:p>
          <a:p>
            <a:pPr algn="just"/>
            <a:endParaRPr lang="vi-VN" sz="2800" dirty="0"/>
          </a:p>
          <a:p>
            <a:pPr algn="just"/>
            <a:r>
              <a:rPr lang="vi-VN" sz="2800" dirty="0"/>
              <a:t> 	</a:t>
            </a:r>
            <a:r>
              <a:rPr lang="vi-VN" sz="2800" dirty="0">
                <a:solidFill>
                  <a:srgbClr val="002060"/>
                </a:solidFill>
              </a:rPr>
              <a:t>Luật chơi: </a:t>
            </a:r>
            <a:r>
              <a:rPr lang="vi-VN" sz="2800" dirty="0"/>
              <a:t>Nhiệm  vụ của các con là sau khi hết thời gian suy nghĩ phải đưa ra câu trả lời của mình.</a:t>
            </a:r>
          </a:p>
          <a:p>
            <a:pPr algn="just"/>
            <a:endParaRPr lang="vi-VN" sz="2800" dirty="0"/>
          </a:p>
          <a:p>
            <a:endParaRPr lang="en-US" dirty="0"/>
          </a:p>
        </p:txBody>
      </p:sp>
    </p:spTree>
    <p:extLst>
      <p:ext uri="{BB962C8B-B14F-4D97-AF65-F5344CB8AC3E}">
        <p14:creationId xmlns:p14="http://schemas.microsoft.com/office/powerpoint/2010/main" val="1747608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677768"/>
            <a:ext cx="7389091" cy="645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0000CC"/>
                </a:solidFill>
                <a:latin typeface=".VnAvant" panose="020B7200000000000000" pitchFamily="34" charset="0"/>
              </a:rPr>
              <a:t>C©u</a:t>
            </a:r>
            <a:r>
              <a:rPr lang="en-US" sz="3200" b="1" dirty="0">
                <a:solidFill>
                  <a:srgbClr val="0000CC"/>
                </a:solidFill>
                <a:latin typeface=".VnAvant" panose="020B7200000000000000" pitchFamily="34" charset="0"/>
              </a:rPr>
              <a:t> 1: </a:t>
            </a:r>
            <a:r>
              <a:rPr lang="en-US" sz="3200" b="1" dirty="0" err="1">
                <a:solidFill>
                  <a:srgbClr val="0000CC"/>
                </a:solidFill>
                <a:latin typeface=".VnAvant" panose="020B7200000000000000" pitchFamily="34" charset="0"/>
              </a:rPr>
              <a:t>Ngµy</a:t>
            </a:r>
            <a:r>
              <a:rPr lang="en-US" sz="3200" b="1" dirty="0">
                <a:solidFill>
                  <a:srgbClr val="0000CC"/>
                </a:solidFill>
                <a:latin typeface=".VnAvant" panose="020B7200000000000000" pitchFamily="34" charset="0"/>
              </a:rPr>
              <a:t> 22 </a:t>
            </a:r>
            <a:r>
              <a:rPr lang="en-US" sz="3200" b="1" dirty="0" err="1">
                <a:solidFill>
                  <a:srgbClr val="0000CC"/>
                </a:solidFill>
                <a:latin typeface=".VnAvant" panose="020B7200000000000000" pitchFamily="34" charset="0"/>
              </a:rPr>
              <a:t>th¸ng</a:t>
            </a:r>
            <a:r>
              <a:rPr lang="en-US" sz="3200" b="1" dirty="0">
                <a:solidFill>
                  <a:srgbClr val="0000CC"/>
                </a:solidFill>
                <a:latin typeface=".VnAvant" panose="020B7200000000000000" pitchFamily="34" charset="0"/>
              </a:rPr>
              <a:t> 12 lµ </a:t>
            </a:r>
            <a:r>
              <a:rPr lang="en-US" sz="3200" b="1" dirty="0" err="1">
                <a:solidFill>
                  <a:srgbClr val="0000CC"/>
                </a:solidFill>
                <a:latin typeface=".VnAvant" panose="020B7200000000000000" pitchFamily="34" charset="0"/>
              </a:rPr>
              <a:t>ngµy</a:t>
            </a:r>
            <a:r>
              <a:rPr lang="en-US" sz="3200" b="1" dirty="0">
                <a:solidFill>
                  <a:srgbClr val="0000CC"/>
                </a:solidFill>
                <a:latin typeface=".VnAvant" panose="020B7200000000000000" pitchFamily="34" charset="0"/>
              </a:rPr>
              <a:t> g×?</a:t>
            </a:r>
            <a:endParaRPr lang="en-US" sz="5400" b="1" dirty="0">
              <a:solidFill>
                <a:srgbClr val="0000CC"/>
              </a:solidFill>
              <a:latin typeface=".VnAvant" panose="020B7200000000000000" pitchFamily="34" charset="0"/>
            </a:endParaRPr>
          </a:p>
        </p:txBody>
      </p:sp>
      <p:grpSp>
        <p:nvGrpSpPr>
          <p:cNvPr id="6" name="Group 5"/>
          <p:cNvGrpSpPr/>
          <p:nvPr/>
        </p:nvGrpSpPr>
        <p:grpSpPr>
          <a:xfrm>
            <a:off x="60481" y="2177143"/>
            <a:ext cx="3583826" cy="4484809"/>
            <a:chOff x="82334" y="2597345"/>
            <a:chExt cx="3583826" cy="3968494"/>
          </a:xfrm>
        </p:grpSpPr>
        <p:sp>
          <p:nvSpPr>
            <p:cNvPr id="3" name="Title 1"/>
            <p:cNvSpPr txBox="1">
              <a:spLocks/>
            </p:cNvSpPr>
            <p:nvPr/>
          </p:nvSpPr>
          <p:spPr>
            <a:xfrm>
              <a:off x="82334" y="5698836"/>
              <a:ext cx="3583826" cy="86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VnAvant" panose="020B7200000000000000" pitchFamily="34" charset="0"/>
                </a:rPr>
                <a:t>A.</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Ngµy</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nh</a:t>
              </a:r>
              <a:r>
                <a:rPr lang="en-US" sz="2800" b="1" dirty="0">
                  <a:solidFill>
                    <a:srgbClr val="0000CC"/>
                  </a:solidFill>
                  <a:latin typeface=".VnAvant" panose="020B7200000000000000" pitchFamily="34" charset="0"/>
                </a:rPr>
                <a:t>µ </a:t>
              </a:r>
              <a:r>
                <a:rPr lang="en-US" sz="2800" b="1" dirty="0" err="1">
                  <a:solidFill>
                    <a:srgbClr val="0000CC"/>
                  </a:solidFill>
                  <a:latin typeface=".VnAvant" panose="020B7200000000000000" pitchFamily="34" charset="0"/>
                </a:rPr>
                <a:t>gi¸o</a:t>
              </a:r>
              <a:r>
                <a:rPr lang="en-US" sz="2800" b="1" dirty="0">
                  <a:solidFill>
                    <a:srgbClr val="0000CC"/>
                  </a:solidFill>
                  <a:latin typeface=".VnAvant" panose="020B7200000000000000" pitchFamily="34" charset="0"/>
                </a:rPr>
                <a:t> </a:t>
              </a:r>
            </a:p>
            <a:p>
              <a:pPr algn="ctr"/>
              <a:r>
                <a:rPr lang="en-US" sz="2800" b="1" dirty="0" err="1">
                  <a:solidFill>
                    <a:srgbClr val="0000CC"/>
                  </a:solidFill>
                  <a:latin typeface=".VnAvant" panose="020B7200000000000000" pitchFamily="34" charset="0"/>
                </a:rPr>
                <a:t>ViÖt</a:t>
              </a:r>
              <a:r>
                <a:rPr lang="en-US" sz="2800" b="1" dirty="0">
                  <a:solidFill>
                    <a:srgbClr val="0000CC"/>
                  </a:solidFill>
                  <a:latin typeface=".VnAvant" panose="020B7200000000000000" pitchFamily="34" charset="0"/>
                </a:rPr>
                <a:t> Nam</a:t>
              </a:r>
            </a:p>
          </p:txBody>
        </p:sp>
        <p:pic>
          <p:nvPicPr>
            <p:cNvPr id="1026" name="Picture 2" descr="Vẽ tranh Ngày Nhà Giáo Việt Nam 20-11 - Vẽ tranh chủ đề Ngày Nhà Giáo Việt  Nam 20/11 | Vẽ tranh đẹp nhấ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70" t="1252" r="16676"/>
            <a:stretch/>
          </p:blipFill>
          <p:spPr bwMode="auto">
            <a:xfrm>
              <a:off x="164669" y="2597345"/>
              <a:ext cx="3501491" cy="29094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128302" y="2177144"/>
            <a:ext cx="3583826" cy="4781898"/>
            <a:chOff x="4070363" y="3138088"/>
            <a:chExt cx="3583826" cy="3861860"/>
          </a:xfrm>
        </p:grpSpPr>
        <p:sp>
          <p:nvSpPr>
            <p:cNvPr id="4" name="Title 1"/>
            <p:cNvSpPr txBox="1">
              <a:spLocks/>
            </p:cNvSpPr>
            <p:nvPr/>
          </p:nvSpPr>
          <p:spPr>
            <a:xfrm>
              <a:off x="4070363" y="5698836"/>
              <a:ext cx="3583826" cy="1301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VnAvant" panose="020B7200000000000000" pitchFamily="34" charset="0"/>
                </a:rPr>
                <a:t>B.</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Ngµy</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thµnh</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lËp</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qu©n</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éi</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nh©n</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d©n</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ViÖt</a:t>
              </a:r>
              <a:r>
                <a:rPr lang="en-US" sz="2800" b="1" dirty="0">
                  <a:solidFill>
                    <a:srgbClr val="0000CC"/>
                  </a:solidFill>
                  <a:latin typeface=".VnAvant" panose="020B7200000000000000" pitchFamily="34" charset="0"/>
                </a:rPr>
                <a:t> Nam</a:t>
              </a:r>
            </a:p>
          </p:txBody>
        </p:sp>
        <p:pic>
          <p:nvPicPr>
            <p:cNvPr id="1028" name="Picture 4" descr="Kỷ niệm 76 năm Ngày thành lập Quân đội Nhân dân Việt Nam - Xuất bản thông  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436" y="3138088"/>
              <a:ext cx="3377753" cy="2560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8365349" y="2177144"/>
            <a:ext cx="3583826" cy="4639950"/>
            <a:chOff x="8365348" y="3138088"/>
            <a:chExt cx="3583826" cy="3719912"/>
          </a:xfrm>
        </p:grpSpPr>
        <p:sp>
          <p:nvSpPr>
            <p:cNvPr id="5" name="Title 1"/>
            <p:cNvSpPr txBox="1">
              <a:spLocks/>
            </p:cNvSpPr>
            <p:nvPr/>
          </p:nvSpPr>
          <p:spPr>
            <a:xfrm>
              <a:off x="8365348" y="5990997"/>
              <a:ext cx="3583826" cy="8670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VnAvant" panose="020B7200000000000000" pitchFamily="34" charset="0"/>
                </a:rPr>
                <a:t>C.</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Ngµy</a:t>
              </a:r>
              <a:r>
                <a:rPr lang="en-US" sz="2800" b="1" dirty="0">
                  <a:solidFill>
                    <a:srgbClr val="0000CC"/>
                  </a:solidFill>
                  <a:latin typeface=".VnAvant" panose="020B7200000000000000" pitchFamily="34" charset="0"/>
                </a:rPr>
                <a:t> </a:t>
              </a:r>
              <a:r>
                <a:rPr lang="en-US" sz="2800" b="1" dirty="0" err="1">
                  <a:solidFill>
                    <a:srgbClr val="0000CC"/>
                  </a:solidFill>
                  <a:latin typeface=".VnAvant" panose="020B7200000000000000" pitchFamily="34" charset="0"/>
                </a:rPr>
                <a:t>phô</a:t>
              </a:r>
              <a:r>
                <a:rPr lang="en-US" sz="2800" b="1" dirty="0">
                  <a:solidFill>
                    <a:srgbClr val="0000CC"/>
                  </a:solidFill>
                  <a:latin typeface=".VnAvant" panose="020B7200000000000000" pitchFamily="34" charset="0"/>
                </a:rPr>
                <a:t> n÷ </a:t>
              </a:r>
              <a:r>
                <a:rPr lang="en-US" sz="2800" b="1" dirty="0" err="1">
                  <a:solidFill>
                    <a:srgbClr val="0000CC"/>
                  </a:solidFill>
                  <a:latin typeface=".VnAvant" panose="020B7200000000000000" pitchFamily="34" charset="0"/>
                </a:rPr>
                <a:t>ViÖt</a:t>
              </a:r>
              <a:r>
                <a:rPr lang="en-US" sz="2800" b="1" dirty="0">
                  <a:solidFill>
                    <a:srgbClr val="0000CC"/>
                  </a:solidFill>
                  <a:latin typeface=".VnAvant" panose="020B7200000000000000" pitchFamily="34" charset="0"/>
                </a:rPr>
                <a:t> Nam</a:t>
              </a:r>
            </a:p>
          </p:txBody>
        </p:sp>
        <p:pic>
          <p:nvPicPr>
            <p:cNvPr id="1030" name="Picture 6" descr="10 lời chúc ngày Phụ nữ Việt Nam 20/10 hay, ý nghĩa"/>
            <p:cNvPicPr>
              <a:picLocks noChangeAspect="1" noChangeArrowheads="1"/>
            </p:cNvPicPr>
            <p:nvPr/>
          </p:nvPicPr>
          <p:blipFill rotWithShape="1">
            <a:blip r:embed="rId4">
              <a:extLst>
                <a:ext uri="{28A0092B-C50C-407E-A947-70E740481C1C}">
                  <a14:useLocalDpi xmlns:a14="http://schemas.microsoft.com/office/drawing/2010/main" val="0"/>
                </a:ext>
              </a:extLst>
            </a:blip>
            <a:srcRect b="15409"/>
            <a:stretch/>
          </p:blipFill>
          <p:spPr bwMode="auto">
            <a:xfrm>
              <a:off x="8698108" y="3138088"/>
              <a:ext cx="3047615" cy="26389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12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26" presetClass="emph" presetSubtype="0" fill="hold" nodeType="withEffect">
                                  <p:stCondLst>
                                    <p:cond delay="0"/>
                                  </p:stCondLst>
                                  <p:childTnLst>
                                    <p:animEffect transition="out" filter="fade">
                                      <p:cBhvr>
                                        <p:cTn id="30" dur="1000" tmFilter="0, 0; .2, .5; .8, .5; 1, 0"/>
                                        <p:tgtEl>
                                          <p:spTgt spid="7"/>
                                        </p:tgtEl>
                                      </p:cBhvr>
                                    </p:animEffect>
                                    <p:animScale>
                                      <p:cBhvr>
                                        <p:cTn id="31"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0239" y="348532"/>
            <a:ext cx="8001131" cy="1092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200" b="1" dirty="0">
                <a:solidFill>
                  <a:srgbClr val="0000CC"/>
                </a:solidFill>
                <a:latin typeface="Times New Roman" panose="02020603050405020304" pitchFamily="18" charset="0"/>
                <a:cs typeface="Times New Roman" panose="02020603050405020304" pitchFamily="18" charset="0"/>
              </a:rPr>
              <a:t>Câu 2</a:t>
            </a:r>
            <a:r>
              <a:rPr lang="en-US" sz="3200" b="1" dirty="0">
                <a:solidFill>
                  <a:srgbClr val="0000CC"/>
                </a:solidFill>
                <a:latin typeface="Times New Roman" panose="02020603050405020304" pitchFamily="18" charset="0"/>
                <a:cs typeface="Times New Roman" panose="02020603050405020304" pitchFamily="18" charset="0"/>
              </a:rPr>
              <a:t> : </a:t>
            </a:r>
            <a:r>
              <a:rPr lang="vi-VN" sz="3200" b="1" dirty="0">
                <a:solidFill>
                  <a:srgbClr val="0000CC"/>
                </a:solidFill>
                <a:latin typeface="Times New Roman" panose="02020603050405020304" pitchFamily="18" charset="0"/>
                <a:cs typeface="Times New Roman" panose="02020603050405020304" pitchFamily="18" charset="0"/>
              </a:rPr>
              <a:t>Các con hãy lựa chọn dụng cụ chiến đấu của các chú bộ đội?</a:t>
            </a:r>
            <a:endParaRPr lang="en-US" sz="5400" b="1" dirty="0">
              <a:solidFill>
                <a:srgbClr val="0000CC"/>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35649" y="5975916"/>
            <a:ext cx="3426011"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0000"/>
                </a:solidFill>
                <a:latin typeface="Times New Roman" panose="02020603050405020304" pitchFamily="18" charset="0"/>
                <a:cs typeface="Times New Roman" panose="02020603050405020304" pitchFamily="18" charset="0"/>
              </a:rPr>
              <a:t>A. </a:t>
            </a:r>
            <a:r>
              <a:rPr lang="vi-VN" sz="3200" b="1" dirty="0">
                <a:solidFill>
                  <a:srgbClr val="FF0000"/>
                </a:solidFill>
                <a:latin typeface="Times New Roman" panose="02020603050405020304" pitchFamily="18" charset="0"/>
                <a:cs typeface="Times New Roman" panose="02020603050405020304" pitchFamily="18" charset="0"/>
              </a:rPr>
              <a:t>Ống nghe</a:t>
            </a:r>
            <a:endParaRPr lang="en-US" sz="3200" b="1" dirty="0">
              <a:solidFill>
                <a:srgbClr val="0000CC"/>
              </a:solidFill>
              <a:latin typeface="Times New Roman" panose="02020603050405020304" pitchFamily="18" charset="0"/>
              <a:cs typeface="Times New Roman" panose="02020603050405020304" pitchFamily="18" charset="0"/>
            </a:endParaRPr>
          </a:p>
        </p:txBody>
      </p:sp>
      <p:pic>
        <p:nvPicPr>
          <p:cNvPr id="8194" name="Picture 2" descr="Bảng viết phấn cỡ nhỏ Hàn Quốc - Bảng từ xanh chống lóa giá rẻ">
            <a:extLst>
              <a:ext uri="{FF2B5EF4-FFF2-40B4-BE49-F238E27FC236}">
                <a16:creationId xmlns:a16="http://schemas.microsoft.com/office/drawing/2014/main" id="{5C413F6E-9AE9-452F-BC79-C25F0BC7BC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8" t="17779" r="6508" b="22857"/>
          <a:stretch/>
        </p:blipFill>
        <p:spPr bwMode="auto">
          <a:xfrm>
            <a:off x="3820048" y="2166257"/>
            <a:ext cx="3685012" cy="27540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CE07A5A-6075-4EF2-B526-B2AC2E660911}"/>
              </a:ext>
            </a:extLst>
          </p:cNvPr>
          <p:cNvSpPr/>
          <p:nvPr/>
        </p:nvSpPr>
        <p:spPr>
          <a:xfrm>
            <a:off x="228468" y="2166257"/>
            <a:ext cx="3426011" cy="2754086"/>
          </a:xfrm>
          <a:prstGeom prst="roundRect">
            <a:avLst/>
          </a:prstGeom>
          <a:blipFill>
            <a:blip r:embed="rId3"/>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3758626-3795-4800-A79D-3D9EDE1090B3}"/>
              </a:ext>
            </a:extLst>
          </p:cNvPr>
          <p:cNvSpPr/>
          <p:nvPr/>
        </p:nvSpPr>
        <p:spPr>
          <a:xfrm>
            <a:off x="7648441" y="2220686"/>
            <a:ext cx="4377284" cy="2699657"/>
          </a:xfrm>
          <a:prstGeom prst="roundRect">
            <a:avLst/>
          </a:prstGeom>
          <a:blipFill>
            <a:blip r:embed="rId4"/>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33B5D2F-BEE4-4DD1-A4D9-96ACB6767C14}"/>
              </a:ext>
            </a:extLst>
          </p:cNvPr>
          <p:cNvSpPr txBox="1">
            <a:spLocks/>
          </p:cNvSpPr>
          <p:nvPr/>
        </p:nvSpPr>
        <p:spPr>
          <a:xfrm>
            <a:off x="3937502" y="5964689"/>
            <a:ext cx="3426011"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solidFill>
                  <a:srgbClr val="FF0000"/>
                </a:solidFill>
              </a:rPr>
              <a:t>B. Bảng</a:t>
            </a:r>
            <a:endParaRPr lang="en-US" sz="3200" b="1" dirty="0">
              <a:solidFill>
                <a:srgbClr val="0000CC"/>
              </a:solidFill>
              <a:cs typeface="Times New Roman" panose="02020603050405020304" pitchFamily="18" charset="0"/>
            </a:endParaRPr>
          </a:p>
        </p:txBody>
      </p:sp>
      <p:sp>
        <p:nvSpPr>
          <p:cNvPr id="32" name="Title 1">
            <a:extLst>
              <a:ext uri="{FF2B5EF4-FFF2-40B4-BE49-F238E27FC236}">
                <a16:creationId xmlns:a16="http://schemas.microsoft.com/office/drawing/2014/main" id="{0735D998-C235-4E0D-A730-EB9A7069607D}"/>
              </a:ext>
            </a:extLst>
          </p:cNvPr>
          <p:cNvSpPr txBox="1">
            <a:spLocks/>
          </p:cNvSpPr>
          <p:nvPr/>
        </p:nvSpPr>
        <p:spPr>
          <a:xfrm>
            <a:off x="8186057" y="5964689"/>
            <a:ext cx="3426011"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solidFill>
                  <a:srgbClr val="FF0000"/>
                </a:solidFill>
              </a:rPr>
              <a:t>C. Súng</a:t>
            </a:r>
            <a:endParaRPr lang="en-US" sz="3200" b="1" dirty="0">
              <a:solidFill>
                <a:srgbClr val="0000CC"/>
              </a:solidFill>
              <a:cs typeface="Times New Roman" panose="02020603050405020304" pitchFamily="18" charset="0"/>
            </a:endParaRPr>
          </a:p>
        </p:txBody>
      </p:sp>
    </p:spTree>
    <p:extLst>
      <p:ext uri="{BB962C8B-B14F-4D97-AF65-F5344CB8AC3E}">
        <p14:creationId xmlns:p14="http://schemas.microsoft.com/office/powerpoint/2010/main" val="34870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wipe(left)">
                                      <p:cBhvr>
                                        <p:cTn id="20" dur="1000"/>
                                        <p:tgtEl>
                                          <p:spTgt spid="819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0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1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819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31"/>
                                        </p:tgtEl>
                                        <p:attrNameLst>
                                          <p:attrName>style.visibility</p:attrName>
                                        </p:attrNameLst>
                                      </p:cBhvr>
                                      <p:to>
                                        <p:strVal val="hidden"/>
                                      </p:to>
                                    </p:set>
                                  </p:childTnLst>
                                </p:cTn>
                              </p:par>
                              <p:par>
                                <p:cTn id="42" presetID="32" presetClass="emph" presetSubtype="0" fill="hold" grpId="1" nodeType="withEffect">
                                  <p:stCondLst>
                                    <p:cond delay="0"/>
                                  </p:stCondLst>
                                  <p:childTnLst>
                                    <p:animRot by="120000">
                                      <p:cBhvr>
                                        <p:cTn id="43" dur="100" fill="hold">
                                          <p:stCondLst>
                                            <p:cond delay="0"/>
                                          </p:stCondLst>
                                        </p:cTn>
                                        <p:tgtEl>
                                          <p:spTgt spid="7"/>
                                        </p:tgtEl>
                                        <p:attrNameLst>
                                          <p:attrName>r</p:attrName>
                                        </p:attrNameLst>
                                      </p:cBhvr>
                                    </p:animRot>
                                    <p:animRot by="-240000">
                                      <p:cBhvr>
                                        <p:cTn id="44" dur="200" fill="hold">
                                          <p:stCondLst>
                                            <p:cond delay="200"/>
                                          </p:stCondLst>
                                        </p:cTn>
                                        <p:tgtEl>
                                          <p:spTgt spid="7"/>
                                        </p:tgtEl>
                                        <p:attrNameLst>
                                          <p:attrName>r</p:attrName>
                                        </p:attrNameLst>
                                      </p:cBhvr>
                                    </p:animRot>
                                    <p:animRot by="240000">
                                      <p:cBhvr>
                                        <p:cTn id="45" dur="200" fill="hold">
                                          <p:stCondLst>
                                            <p:cond delay="400"/>
                                          </p:stCondLst>
                                        </p:cTn>
                                        <p:tgtEl>
                                          <p:spTgt spid="7"/>
                                        </p:tgtEl>
                                        <p:attrNameLst>
                                          <p:attrName>r</p:attrName>
                                        </p:attrNameLst>
                                      </p:cBhvr>
                                    </p:animRot>
                                    <p:animRot by="-240000">
                                      <p:cBhvr>
                                        <p:cTn id="46" dur="200" fill="hold">
                                          <p:stCondLst>
                                            <p:cond delay="600"/>
                                          </p:stCondLst>
                                        </p:cTn>
                                        <p:tgtEl>
                                          <p:spTgt spid="7"/>
                                        </p:tgtEl>
                                        <p:attrNameLst>
                                          <p:attrName>r</p:attrName>
                                        </p:attrNameLst>
                                      </p:cBhvr>
                                    </p:animRot>
                                    <p:animRot by="120000">
                                      <p:cBhvr>
                                        <p:cTn id="47" dur="200" fill="hold">
                                          <p:stCondLst>
                                            <p:cond delay="800"/>
                                          </p:stCondLst>
                                        </p:cTn>
                                        <p:tgtEl>
                                          <p:spTgt spid="7"/>
                                        </p:tgtEl>
                                        <p:attrNameLst>
                                          <p:attrName>r</p:attrName>
                                        </p:attrNameLst>
                                      </p:cBhvr>
                                    </p:animRot>
                                  </p:childTnLst>
                                </p:cTn>
                              </p:par>
                              <p:par>
                                <p:cTn id="48" presetID="32" presetClass="emph" presetSubtype="0" fill="hold" grpId="1" nodeType="withEffect">
                                  <p:stCondLst>
                                    <p:cond delay="0"/>
                                  </p:stCondLst>
                                  <p:childTnLst>
                                    <p:animRot by="120000">
                                      <p:cBhvr>
                                        <p:cTn id="49" dur="100" fill="hold">
                                          <p:stCondLst>
                                            <p:cond delay="0"/>
                                          </p:stCondLst>
                                        </p:cTn>
                                        <p:tgtEl>
                                          <p:spTgt spid="32"/>
                                        </p:tgtEl>
                                        <p:attrNameLst>
                                          <p:attrName>r</p:attrName>
                                        </p:attrNameLst>
                                      </p:cBhvr>
                                    </p:animRot>
                                    <p:animRot by="-240000">
                                      <p:cBhvr>
                                        <p:cTn id="50" dur="200" fill="hold">
                                          <p:stCondLst>
                                            <p:cond delay="200"/>
                                          </p:stCondLst>
                                        </p:cTn>
                                        <p:tgtEl>
                                          <p:spTgt spid="32"/>
                                        </p:tgtEl>
                                        <p:attrNameLst>
                                          <p:attrName>r</p:attrName>
                                        </p:attrNameLst>
                                      </p:cBhvr>
                                    </p:animRot>
                                    <p:animRot by="240000">
                                      <p:cBhvr>
                                        <p:cTn id="51" dur="200" fill="hold">
                                          <p:stCondLst>
                                            <p:cond delay="400"/>
                                          </p:stCondLst>
                                        </p:cTn>
                                        <p:tgtEl>
                                          <p:spTgt spid="32"/>
                                        </p:tgtEl>
                                        <p:attrNameLst>
                                          <p:attrName>r</p:attrName>
                                        </p:attrNameLst>
                                      </p:cBhvr>
                                    </p:animRot>
                                    <p:animRot by="-240000">
                                      <p:cBhvr>
                                        <p:cTn id="52" dur="200" fill="hold">
                                          <p:stCondLst>
                                            <p:cond delay="600"/>
                                          </p:stCondLst>
                                        </p:cTn>
                                        <p:tgtEl>
                                          <p:spTgt spid="32"/>
                                        </p:tgtEl>
                                        <p:attrNameLst>
                                          <p:attrName>r</p:attrName>
                                        </p:attrNameLst>
                                      </p:cBhvr>
                                    </p:animRot>
                                    <p:animRot by="120000">
                                      <p:cBhvr>
                                        <p:cTn id="5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6" grpId="0" animBg="1"/>
      <p:bldP spid="6" grpId="1" animBg="1"/>
      <p:bldP spid="7" grpId="0" animBg="1"/>
      <p:bldP spid="7" grpId="1" animBg="1"/>
      <p:bldP spid="31" grpId="0"/>
      <p:bldP spid="31" grpId="1"/>
      <p:bldP spid="32" grpId="0"/>
      <p:bldP spid="3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0239" y="348532"/>
            <a:ext cx="7389091" cy="1332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a:t>
            </a:r>
            <a:r>
              <a:rPr lang="vi-VN" sz="3200" b="1" dirty="0">
                <a:solidFill>
                  <a:srgbClr val="0000CC"/>
                </a:solidFill>
                <a:latin typeface="Times New Roman" panose="02020603050405020304" pitchFamily="18" charset="0"/>
                <a:cs typeface="Times New Roman" panose="02020603050405020304" pitchFamily="18" charset="0"/>
              </a:rPr>
              <a:t>3:</a:t>
            </a:r>
            <a:endParaRPr lang="en-US" sz="3200" b="1" dirty="0">
              <a:solidFill>
                <a:srgbClr val="0000CC"/>
              </a:solidFill>
              <a:latin typeface="Times New Roman" panose="02020603050405020304" pitchFamily="18" charset="0"/>
              <a:cs typeface="Times New Roman" panose="02020603050405020304" pitchFamily="18" charset="0"/>
            </a:endParaRPr>
          </a:p>
          <a:p>
            <a:pPr algn="ctr"/>
            <a:r>
              <a:rPr lang="en-US" sz="3200" b="1" dirty="0">
                <a:solidFill>
                  <a:srgbClr val="0000CC"/>
                </a:solidFill>
                <a:latin typeface="Times New Roman" panose="02020603050405020304" pitchFamily="18" charset="0"/>
                <a:cs typeface="Times New Roman" panose="02020603050405020304" pitchFamily="18" charset="0"/>
              </a:rPr>
              <a:t>Ai </a:t>
            </a:r>
            <a:r>
              <a:rPr lang="en-US" sz="3200" b="1" dirty="0" err="1">
                <a:solidFill>
                  <a:srgbClr val="0000CC"/>
                </a:solidFill>
                <a:latin typeface="Times New Roman" panose="02020603050405020304" pitchFamily="18" charset="0"/>
                <a:cs typeface="Times New Roman" panose="02020603050405020304" pitchFamily="18" charset="0"/>
              </a:rPr>
              <a:t>nơi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đảo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cương</a:t>
            </a:r>
            <a:endParaRPr lang="en-US" sz="3200" b="1" dirty="0">
              <a:solidFill>
                <a:srgbClr val="0000CC"/>
              </a:solidFill>
              <a:latin typeface="Times New Roman" panose="02020603050405020304" pitchFamily="18" charset="0"/>
              <a:cs typeface="Times New Roman" panose="02020603050405020304" pitchFamily="18" charset="0"/>
            </a:endParaRPr>
          </a:p>
          <a:p>
            <a:pPr algn="ctr"/>
            <a:r>
              <a:rPr lang="en-US" sz="3200" b="1" dirty="0" err="1">
                <a:solidFill>
                  <a:srgbClr val="0000CC"/>
                </a:solidFill>
                <a:latin typeface="Times New Roman" panose="02020603050405020304" pitchFamily="18" charset="0"/>
                <a:cs typeface="Times New Roman" panose="02020603050405020304" pitchFamily="18" charset="0"/>
              </a:rPr>
              <a:t>Diệt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thù</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giữ</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coi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thường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khăn</a:t>
            </a:r>
            <a:r>
              <a:rPr lang="en-US" sz="3200" b="1" dirty="0">
                <a:solidFill>
                  <a:srgbClr val="0000CC"/>
                </a:solidFill>
                <a:latin typeface="Times New Roman" panose="02020603050405020304" pitchFamily="18" charset="0"/>
                <a:cs typeface="Times New Roman" panose="02020603050405020304" pitchFamily="18" charset="0"/>
              </a:rPr>
              <a:t>?</a:t>
            </a:r>
            <a:endParaRPr lang="en-US" sz="5400" b="1" dirty="0">
              <a:solidFill>
                <a:srgbClr val="0000CC"/>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93262" y="2268257"/>
            <a:ext cx="3832548" cy="4621782"/>
            <a:chOff x="93262" y="2960335"/>
            <a:chExt cx="3832548" cy="3929703"/>
          </a:xfrm>
        </p:grpSpPr>
        <p:sp>
          <p:nvSpPr>
            <p:cNvPr id="3" name="Title 1"/>
            <p:cNvSpPr txBox="1">
              <a:spLocks/>
            </p:cNvSpPr>
            <p:nvPr/>
          </p:nvSpPr>
          <p:spPr>
            <a:xfrm>
              <a:off x="93262" y="6236686"/>
              <a:ext cx="3582507"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VnAvant" panose="020B7200000000000000" pitchFamily="34" charset="0"/>
                </a:rPr>
                <a:t>A. </a:t>
              </a:r>
              <a:r>
                <a:rPr lang="en-US" sz="2800" b="1" dirty="0" err="1">
                  <a:solidFill>
                    <a:srgbClr val="0000CC"/>
                  </a:solidFill>
                  <a:latin typeface="Times New Roman" panose="02020603050405020304" pitchFamily="18" charset="0"/>
                  <a:cs typeface="Times New Roman" panose="02020603050405020304" pitchFamily="18" charset="0"/>
                </a:rPr>
                <a:t>Chú</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bảo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vệ</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2050" name="Picture 2" descr="Những gian nan mà dịch vụ bảo vệ ít người biết &amp;gt; Công Ty Bảo Vệ Hòa Bình -  Cong Ty Bao Ve Chuyên Nghiệp, Uy Tín &amp;amp; Chất L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03" y="2960335"/>
              <a:ext cx="3582507" cy="33354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991969" y="2268256"/>
            <a:ext cx="4200031" cy="4554292"/>
            <a:chOff x="3439550" y="3067978"/>
            <a:chExt cx="4200031" cy="3881171"/>
          </a:xfrm>
        </p:grpSpPr>
        <p:sp>
          <p:nvSpPr>
            <p:cNvPr id="4" name="Title 1"/>
            <p:cNvSpPr txBox="1">
              <a:spLocks/>
            </p:cNvSpPr>
            <p:nvPr/>
          </p:nvSpPr>
          <p:spPr>
            <a:xfrm>
              <a:off x="3439550" y="6295797"/>
              <a:ext cx="4200031"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dirty="0">
                  <a:solidFill>
                    <a:srgbClr val="FF0000"/>
                  </a:solidFill>
                  <a:latin typeface=".VnAvant" panose="020B7200000000000000" pitchFamily="34" charset="0"/>
                </a:rPr>
                <a:t>C</a:t>
              </a:r>
              <a:r>
                <a:rPr lang="en-US" sz="2800" b="1" dirty="0">
                  <a:solidFill>
                    <a:srgbClr val="FF0000"/>
                  </a:solidFill>
                  <a:latin typeface=".VnAvant" panose="020B7200000000000000" pitchFamily="34"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Cảnh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2052" name="Picture 4" descr="CSGT bụng phệ không được ra đường"/>
            <p:cNvPicPr>
              <a:picLocks noChangeAspect="1" noChangeArrowheads="1"/>
            </p:cNvPicPr>
            <p:nvPr/>
          </p:nvPicPr>
          <p:blipFill rotWithShape="1">
            <a:blip r:embed="rId3">
              <a:extLst>
                <a:ext uri="{28A0092B-C50C-407E-A947-70E740481C1C}">
                  <a14:useLocalDpi xmlns:a14="http://schemas.microsoft.com/office/drawing/2010/main" val="0"/>
                </a:ext>
              </a:extLst>
            </a:blip>
            <a:srcRect l="16284"/>
            <a:stretch/>
          </p:blipFill>
          <p:spPr bwMode="auto">
            <a:xfrm>
              <a:off x="3944783" y="3067978"/>
              <a:ext cx="3544687" cy="32278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1"/>
          <p:cNvSpPr txBox="1">
            <a:spLocks/>
          </p:cNvSpPr>
          <p:nvPr/>
        </p:nvSpPr>
        <p:spPr>
          <a:xfrm>
            <a:off x="4331467" y="5869886"/>
            <a:ext cx="3810093" cy="11714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dirty="0">
                <a:solidFill>
                  <a:srgbClr val="FF0000"/>
                </a:solidFill>
                <a:latin typeface=".VnAvant" panose="020B7200000000000000" pitchFamily="34" charset="0"/>
              </a:rPr>
              <a:t>B</a:t>
            </a:r>
            <a:r>
              <a:rPr lang="en-US" sz="2800" b="1" dirty="0">
                <a:solidFill>
                  <a:srgbClr val="FF0000"/>
                </a:solidFill>
                <a:latin typeface=".VnAvant" panose="020B7200000000000000" pitchFamily="34" charset="0"/>
              </a:rPr>
              <a:t>.</a:t>
            </a:r>
            <a:r>
              <a:rPr lang="en-US" sz="2800" b="1" dirty="0">
                <a:solidFill>
                  <a:srgbClr val="0000CC"/>
                </a:solidFill>
                <a:latin typeface=".VnAvant" panose="020B7200000000000000" pitchFamily="34" charset="0"/>
              </a:rPr>
              <a:t> </a:t>
            </a:r>
            <a:r>
              <a:rPr lang="en-US" sz="2800" b="1" dirty="0" err="1">
                <a:solidFill>
                  <a:srgbClr val="0000CC"/>
                </a:solidFill>
                <a:latin typeface="Times New Roman" panose="02020603050405020304" pitchFamily="18" charset="0"/>
                <a:cs typeface="Times New Roman" panose="02020603050405020304" pitchFamily="18" charset="0"/>
              </a:rPr>
              <a:t>Chú</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hải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342D17D-79B7-4D6A-89C8-33F6694FE342}"/>
              </a:ext>
            </a:extLst>
          </p:cNvPr>
          <p:cNvPicPr>
            <a:picLocks noChangeAspect="1"/>
          </p:cNvPicPr>
          <p:nvPr/>
        </p:nvPicPr>
        <p:blipFill>
          <a:blip r:embed="rId4"/>
          <a:stretch>
            <a:fillRect/>
          </a:stretch>
        </p:blipFill>
        <p:spPr>
          <a:xfrm>
            <a:off x="4194368" y="2268256"/>
            <a:ext cx="3915679" cy="3820453"/>
          </a:xfrm>
          <a:prstGeom prst="rect">
            <a:avLst/>
          </a:prstGeom>
        </p:spPr>
      </p:pic>
    </p:spTree>
    <p:extLst>
      <p:ext uri="{BB962C8B-B14F-4D97-AF65-F5344CB8AC3E}">
        <p14:creationId xmlns:p14="http://schemas.microsoft.com/office/powerpoint/2010/main" val="13023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up)">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5"/>
                                        </p:tgtEl>
                                      </p:cBhvr>
                                    </p:animEffect>
                                    <p:animScale>
                                      <p:cBhvr>
                                        <p:cTn id="36" dur="250" autoRev="1" fill="hold"/>
                                        <p:tgtEl>
                                          <p:spTgt spid="5"/>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9"/>
                                        </p:tgtEl>
                                      </p:cBhvr>
                                    </p:animEffect>
                                    <p:animScale>
                                      <p:cBhvr>
                                        <p:cTn id="39" dur="250" autoRev="1" fill="hold"/>
                                        <p:tgtEl>
                                          <p:spTgt spid="9"/>
                                        </p:tgtEl>
                                      </p:cBhvr>
                                      <p:by x="105000" y="105000"/>
                                    </p:animScale>
                                  </p:childTnLst>
                                </p:cTn>
                              </p:par>
                              <p:par>
                                <p:cTn id="40" presetID="1" presetClass="exit" presetSubtype="0" fill="hold"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0239" y="348532"/>
            <a:ext cx="7718103" cy="1092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4: </a:t>
            </a:r>
            <a:r>
              <a:rPr lang="vi-VN" sz="3200" b="1" dirty="0">
                <a:solidFill>
                  <a:srgbClr val="0000CC"/>
                </a:solidFill>
                <a:latin typeface="Times New Roman" panose="02020603050405020304" pitchFamily="18" charset="0"/>
                <a:cs typeface="Times New Roman" panose="02020603050405020304" pitchFamily="18" charset="0"/>
              </a:rPr>
              <a:t>Các con hãy lựa chọn quân phục cho chú bộ đội bộ binh?</a:t>
            </a:r>
            <a:endParaRPr lang="en-US" sz="5400" b="1" dirty="0">
              <a:solidFill>
                <a:srgbClr val="0000CC"/>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2422" y="5879685"/>
            <a:ext cx="3492774" cy="619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dirty="0">
                <a:solidFill>
                  <a:srgbClr val="FF0000"/>
                </a:solidFill>
                <a:latin typeface="Times New Roman" panose="02020603050405020304" pitchFamily="18" charset="0"/>
                <a:cs typeface="Times New Roman" panose="02020603050405020304" pitchFamily="18" charset="0"/>
              </a:rPr>
              <a:t>A. Quân phục màu xanh lá</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ình ảnh chú bộ đội đẹp kiên cường anh dũ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4" y="2033391"/>
            <a:ext cx="3859743" cy="36365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anh 10(3)">
            <a:extLst>
              <a:ext uri="{FF2B5EF4-FFF2-40B4-BE49-F238E27FC236}">
                <a16:creationId xmlns:a16="http://schemas.microsoft.com/office/drawing/2014/main" id="{94C1A146-F579-4F94-B236-F2F4E2DCCF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1373" y="1976043"/>
            <a:ext cx="3859743" cy="369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Trang Phục Hải Quân Nam - Kim Khôi Shop Bán Và Cho Thuê Trang Phục Các Loại  Giá Rẻ Tại TPHCM">
            <a:extLst>
              <a:ext uri="{FF2B5EF4-FFF2-40B4-BE49-F238E27FC236}">
                <a16:creationId xmlns:a16="http://schemas.microsoft.com/office/drawing/2014/main" id="{287361A4-7D8F-4AD2-8A33-1335ED02D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3032" y="1976043"/>
            <a:ext cx="4049488" cy="3636578"/>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a:extLst>
              <a:ext uri="{FF2B5EF4-FFF2-40B4-BE49-F238E27FC236}">
                <a16:creationId xmlns:a16="http://schemas.microsoft.com/office/drawing/2014/main" id="{DFD55DDF-A459-4EB1-A2F9-D37460F2B179}"/>
              </a:ext>
            </a:extLst>
          </p:cNvPr>
          <p:cNvSpPr txBox="1">
            <a:spLocks/>
          </p:cNvSpPr>
          <p:nvPr/>
        </p:nvSpPr>
        <p:spPr>
          <a:xfrm>
            <a:off x="4273408" y="5879685"/>
            <a:ext cx="3869112" cy="7718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dirty="0">
                <a:solidFill>
                  <a:srgbClr val="FF0000"/>
                </a:solidFill>
                <a:latin typeface="Times New Roman" panose="02020603050405020304" pitchFamily="18" charset="0"/>
                <a:cs typeface="Times New Roman" panose="02020603050405020304" pitchFamily="18" charset="0"/>
              </a:rPr>
              <a:t>B. Áo trắng, cổ áo và ống tay có màu xanh kẻ trắng,  quần xanh lam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2" name="Title 1">
            <a:extLst>
              <a:ext uri="{FF2B5EF4-FFF2-40B4-BE49-F238E27FC236}">
                <a16:creationId xmlns:a16="http://schemas.microsoft.com/office/drawing/2014/main" id="{A8131C1C-E040-4922-BD7E-9B2060EC91C8}"/>
              </a:ext>
            </a:extLst>
          </p:cNvPr>
          <p:cNvSpPr txBox="1">
            <a:spLocks/>
          </p:cNvSpPr>
          <p:nvPr/>
        </p:nvSpPr>
        <p:spPr>
          <a:xfrm>
            <a:off x="8475298" y="5895060"/>
            <a:ext cx="3492774" cy="619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dirty="0">
                <a:solidFill>
                  <a:srgbClr val="FF0000"/>
                </a:solidFill>
                <a:latin typeface="Times New Roman" panose="02020603050405020304" pitchFamily="18" charset="0"/>
                <a:cs typeface="Times New Roman" panose="02020603050405020304" pitchFamily="18" charset="0"/>
              </a:rPr>
              <a:t>C. Quân phục màu rằn ri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31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wipe(up)">
                                      <p:cBhvr>
                                        <p:cTn id="20" dur="500"/>
                                        <p:tgtEl>
                                          <p:spTgt spid="1024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026"/>
                                        </p:tgtEl>
                                        <p:attrNameLst>
                                          <p:attrName>r</p:attrName>
                                        </p:attrNameLst>
                                      </p:cBhvr>
                                    </p:animRot>
                                    <p:animRot by="-240000">
                                      <p:cBhvr>
                                        <p:cTn id="36" dur="200" fill="hold">
                                          <p:stCondLst>
                                            <p:cond delay="200"/>
                                          </p:stCondLst>
                                        </p:cTn>
                                        <p:tgtEl>
                                          <p:spTgt spid="1026"/>
                                        </p:tgtEl>
                                        <p:attrNameLst>
                                          <p:attrName>r</p:attrName>
                                        </p:attrNameLst>
                                      </p:cBhvr>
                                    </p:animRot>
                                    <p:animRot by="240000">
                                      <p:cBhvr>
                                        <p:cTn id="37" dur="200" fill="hold">
                                          <p:stCondLst>
                                            <p:cond delay="400"/>
                                          </p:stCondLst>
                                        </p:cTn>
                                        <p:tgtEl>
                                          <p:spTgt spid="1026"/>
                                        </p:tgtEl>
                                        <p:attrNameLst>
                                          <p:attrName>r</p:attrName>
                                        </p:attrNameLst>
                                      </p:cBhvr>
                                    </p:animRot>
                                    <p:animRot by="-240000">
                                      <p:cBhvr>
                                        <p:cTn id="38" dur="200" fill="hold">
                                          <p:stCondLst>
                                            <p:cond delay="600"/>
                                          </p:stCondLst>
                                        </p:cTn>
                                        <p:tgtEl>
                                          <p:spTgt spid="1026"/>
                                        </p:tgtEl>
                                        <p:attrNameLst>
                                          <p:attrName>r</p:attrName>
                                        </p:attrNameLst>
                                      </p:cBhvr>
                                    </p:animRot>
                                    <p:animRot by="120000">
                                      <p:cBhvr>
                                        <p:cTn id="39" dur="200" fill="hold">
                                          <p:stCondLst>
                                            <p:cond delay="800"/>
                                          </p:stCondLst>
                                        </p:cTn>
                                        <p:tgtEl>
                                          <p:spTgt spid="1026"/>
                                        </p:tgtEl>
                                        <p:attrNameLst>
                                          <p:attrName>r</p:attrName>
                                        </p:attrNameLst>
                                      </p:cBhvr>
                                    </p:animRot>
                                  </p:childTnLst>
                                </p:cTn>
                              </p:par>
                              <p:par>
                                <p:cTn id="40" presetID="32" presetClass="emph" presetSubtype="0" fill="hold" grpId="1" nodeType="withEffect">
                                  <p:stCondLst>
                                    <p:cond delay="0"/>
                                  </p:stCondLst>
                                  <p:childTnLst>
                                    <p:animRot by="120000">
                                      <p:cBhvr>
                                        <p:cTn id="41" dur="100" fill="hold">
                                          <p:stCondLst>
                                            <p:cond delay="0"/>
                                          </p:stCondLst>
                                        </p:cTn>
                                        <p:tgtEl>
                                          <p:spTgt spid="4"/>
                                        </p:tgtEl>
                                        <p:attrNameLst>
                                          <p:attrName>r</p:attrName>
                                        </p:attrNameLst>
                                      </p:cBhvr>
                                    </p:animRot>
                                    <p:animRot by="-240000">
                                      <p:cBhvr>
                                        <p:cTn id="42" dur="200" fill="hold">
                                          <p:stCondLst>
                                            <p:cond delay="200"/>
                                          </p:stCondLst>
                                        </p:cTn>
                                        <p:tgtEl>
                                          <p:spTgt spid="4"/>
                                        </p:tgtEl>
                                        <p:attrNameLst>
                                          <p:attrName>r</p:attrName>
                                        </p:attrNameLst>
                                      </p:cBhvr>
                                    </p:animRot>
                                    <p:animRot by="240000">
                                      <p:cBhvr>
                                        <p:cTn id="43" dur="200" fill="hold">
                                          <p:stCondLst>
                                            <p:cond delay="400"/>
                                          </p:stCondLst>
                                        </p:cTn>
                                        <p:tgtEl>
                                          <p:spTgt spid="4"/>
                                        </p:tgtEl>
                                        <p:attrNameLst>
                                          <p:attrName>r</p:attrName>
                                        </p:attrNameLst>
                                      </p:cBhvr>
                                    </p:animRot>
                                    <p:animRot by="-240000">
                                      <p:cBhvr>
                                        <p:cTn id="44" dur="200" fill="hold">
                                          <p:stCondLst>
                                            <p:cond delay="600"/>
                                          </p:stCondLst>
                                        </p:cTn>
                                        <p:tgtEl>
                                          <p:spTgt spid="4"/>
                                        </p:tgtEl>
                                        <p:attrNameLst>
                                          <p:attrName>r</p:attrName>
                                        </p:attrNameLst>
                                      </p:cBhvr>
                                    </p:animRot>
                                    <p:animRot by="120000">
                                      <p:cBhvr>
                                        <p:cTn id="45" dur="200" fill="hold">
                                          <p:stCondLst>
                                            <p:cond delay="800"/>
                                          </p:stCondLst>
                                        </p:cTn>
                                        <p:tgtEl>
                                          <p:spTgt spid="4"/>
                                        </p:tgtEl>
                                        <p:attrNameLst>
                                          <p:attrName>r</p:attrName>
                                        </p:attrNameLst>
                                      </p:cBhvr>
                                    </p:animRot>
                                  </p:childTnLst>
                                </p:cTn>
                              </p:par>
                              <p:par>
                                <p:cTn id="46" presetID="1" presetClass="exit" presetSubtype="0" fill="hold" nodeType="withEffect">
                                  <p:stCondLst>
                                    <p:cond delay="0"/>
                                  </p:stCondLst>
                                  <p:childTnLst>
                                    <p:set>
                                      <p:cBhvr>
                                        <p:cTn id="47" dur="1" fill="hold">
                                          <p:stCondLst>
                                            <p:cond delay="0"/>
                                          </p:stCondLst>
                                        </p:cTn>
                                        <p:tgtEl>
                                          <p:spTgt spid="1024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0"/>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31" grpId="0"/>
      <p:bldP spid="31" grpId="1"/>
      <p:bldP spid="32" grpId="0"/>
      <p:bldP spid="3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C342-DC1A-4BDB-BD52-BE42F102C8E1}"/>
              </a:ext>
            </a:extLst>
          </p:cNvPr>
          <p:cNvSpPr>
            <a:spLocks noGrp="1"/>
          </p:cNvSpPr>
          <p:nvPr>
            <p:ph type="title"/>
          </p:nvPr>
        </p:nvSpPr>
        <p:spPr>
          <a:xfrm>
            <a:off x="632926" y="615821"/>
            <a:ext cx="10515600" cy="2381154"/>
          </a:xfrm>
        </p:spPr>
        <p:txBody>
          <a:bodyPr>
            <a:noAutofit/>
          </a:bodyPr>
          <a:lstStyle/>
          <a:p>
            <a:pPr>
              <a:lnSpc>
                <a:spcPct val="150000"/>
              </a:lnSpc>
            </a:pPr>
            <a:r>
              <a:rPr lang="en-US" sz="4800" dirty="0"/>
              <a:t>- </a:t>
            </a:r>
            <a:r>
              <a:rPr lang="en-US" sz="4800" dirty="0" err="1"/>
              <a:t>Các</a:t>
            </a:r>
            <a:r>
              <a:rPr lang="en-US" sz="4800" dirty="0"/>
              <a:t> con </a:t>
            </a:r>
            <a:r>
              <a:rPr lang="en-US" sz="4800" dirty="0" err="1"/>
              <a:t>vừa</a:t>
            </a:r>
            <a:r>
              <a:rPr lang="en-US" sz="4800" dirty="0"/>
              <a:t> </a:t>
            </a:r>
            <a:r>
              <a:rPr lang="en-US" sz="4800" dirty="0" err="1"/>
              <a:t>hát</a:t>
            </a:r>
            <a:r>
              <a:rPr lang="en-US" sz="4800" dirty="0"/>
              <a:t> </a:t>
            </a:r>
            <a:r>
              <a:rPr lang="en-US" sz="4800" dirty="0" err="1"/>
              <a:t>bài</a:t>
            </a:r>
            <a:r>
              <a:rPr lang="en-US" sz="4800" dirty="0"/>
              <a:t> </a:t>
            </a:r>
            <a:r>
              <a:rPr lang="en-US" sz="4800" dirty="0" err="1"/>
              <a:t>hát</a:t>
            </a:r>
            <a:r>
              <a:rPr lang="en-US" sz="4800" dirty="0"/>
              <a:t> </a:t>
            </a:r>
            <a:r>
              <a:rPr lang="en-US" sz="4800" dirty="0" err="1"/>
              <a:t>gì</a:t>
            </a:r>
            <a:r>
              <a:rPr lang="en-US" sz="4800" dirty="0"/>
              <a:t>? </a:t>
            </a:r>
            <a:r>
              <a:rPr lang="en-US" sz="4800" dirty="0" err="1"/>
              <a:t>Trong</a:t>
            </a:r>
            <a:r>
              <a:rPr lang="en-US" sz="4800" dirty="0"/>
              <a:t> </a:t>
            </a:r>
            <a:r>
              <a:rPr lang="en-US" sz="4800" dirty="0" err="1"/>
              <a:t>bài</a:t>
            </a:r>
            <a:r>
              <a:rPr lang="en-US" sz="4800" dirty="0"/>
              <a:t> </a:t>
            </a:r>
            <a:r>
              <a:rPr lang="en-US" sz="4800" dirty="0" err="1"/>
              <a:t>hát</a:t>
            </a:r>
            <a:r>
              <a:rPr lang="en-US" sz="4800" dirty="0"/>
              <a:t> </a:t>
            </a:r>
            <a:r>
              <a:rPr lang="en-US" sz="4800" dirty="0" err="1"/>
              <a:t>có</a:t>
            </a:r>
            <a:r>
              <a:rPr lang="en-US" sz="4800" dirty="0"/>
              <a:t> </a:t>
            </a:r>
            <a:r>
              <a:rPr lang="en-US" sz="4800" dirty="0" err="1"/>
              <a:t>nói</a:t>
            </a:r>
            <a:r>
              <a:rPr lang="en-US" sz="4800" dirty="0"/>
              <a:t> </a:t>
            </a:r>
            <a:r>
              <a:rPr lang="en-US" sz="4800" dirty="0" err="1"/>
              <a:t>đến</a:t>
            </a:r>
            <a:r>
              <a:rPr lang="en-US" sz="4800" dirty="0"/>
              <a:t> ai?</a:t>
            </a:r>
          </a:p>
        </p:txBody>
      </p:sp>
    </p:spTree>
    <p:extLst>
      <p:ext uri="{BB962C8B-B14F-4D97-AF65-F5344CB8AC3E}">
        <p14:creationId xmlns:p14="http://schemas.microsoft.com/office/powerpoint/2010/main" val="71529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574" y="512909"/>
            <a:ext cx="7595054" cy="1092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5: </a:t>
            </a:r>
            <a:r>
              <a:rPr lang="en-US" sz="3200" b="1" dirty="0" err="1">
                <a:solidFill>
                  <a:srgbClr val="0000CC"/>
                </a:solidFill>
                <a:latin typeface="Times New Roman" panose="02020603050405020304" pitchFamily="18" charset="0"/>
                <a:cs typeface="Times New Roman" panose="02020603050405020304" pitchFamily="18" charset="0"/>
              </a:rPr>
              <a:t>Nhiệm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vụ</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hàng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bộ</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đội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gì</a:t>
            </a:r>
            <a:r>
              <a:rPr lang="en-US" sz="3200" b="1" dirty="0">
                <a:solidFill>
                  <a:srgbClr val="0000CC"/>
                </a:solidFill>
                <a:latin typeface="Times New Roman" panose="02020603050405020304" pitchFamily="18" charset="0"/>
                <a:cs typeface="Times New Roman" panose="02020603050405020304" pitchFamily="18" charset="0"/>
              </a:rPr>
              <a:t>?</a:t>
            </a:r>
            <a:endParaRPr lang="en-US" sz="5400" b="1" dirty="0">
              <a:solidFill>
                <a:srgbClr val="0000CC"/>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78139" y="6010581"/>
            <a:ext cx="4018108"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VnAvant" panose="020B7200000000000000" pitchFamily="34" charset="0"/>
              </a:rPr>
              <a:t>A. </a:t>
            </a:r>
            <a:r>
              <a:rPr lang="en-US" sz="2800" b="1" dirty="0" err="1">
                <a:solidFill>
                  <a:srgbClr val="0000CC"/>
                </a:solidFill>
                <a:latin typeface="Times New Roman" panose="02020603050405020304" pitchFamily="18" charset="0"/>
                <a:cs typeface="Times New Roman" panose="02020603050405020304" pitchFamily="18" charset="0"/>
              </a:rPr>
              <a:t>Bảo</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vệ,</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giữ</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gìn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hòa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bình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nước</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8291693" y="3253335"/>
            <a:ext cx="3592331"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dirty="0">
                <a:solidFill>
                  <a:srgbClr val="FF0000"/>
                </a:solidFill>
                <a:latin typeface=".VnAvant" panose="020B7200000000000000" pitchFamily="34" charset="0"/>
              </a:rPr>
              <a:t>C</a:t>
            </a:r>
            <a:r>
              <a:rPr lang="en-US" sz="2800" b="1" dirty="0">
                <a:solidFill>
                  <a:srgbClr val="FF0000"/>
                </a:solidFill>
                <a:latin typeface=".VnAvant" panose="020B7200000000000000" pitchFamily="34" charset="0"/>
              </a:rPr>
              <a:t>.</a:t>
            </a:r>
            <a:r>
              <a:rPr lang="vi-VN" sz="2800" b="1" dirty="0">
                <a:solidFill>
                  <a:srgbClr val="0000CC"/>
                </a:solidFill>
                <a:latin typeface="Times New Roman" panose="02020603050405020304" pitchFamily="18" charset="0"/>
                <a:cs typeface="Times New Roman" panose="02020603050405020304" pitchFamily="18" charset="0"/>
              </a:rPr>
              <a:t> Cả hai đáp án trên </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4643849" y="5989966"/>
            <a:ext cx="2989773" cy="6496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800" b="1" dirty="0">
                <a:solidFill>
                  <a:srgbClr val="FF0000"/>
                </a:solidFill>
                <a:latin typeface=".VnAvant" panose="020B7200000000000000" pitchFamily="34" charset="0"/>
              </a:rPr>
              <a:t>B</a:t>
            </a:r>
            <a:r>
              <a:rPr lang="en-US" sz="2800" b="1" dirty="0">
                <a:solidFill>
                  <a:srgbClr val="FF0000"/>
                </a:solidFill>
                <a:latin typeface=".VnAvant" panose="020B7200000000000000" pitchFamily="34" charset="0"/>
              </a:rPr>
              <a:t>.</a:t>
            </a:r>
            <a:r>
              <a:rPr lang="en-US" sz="2800" b="1" dirty="0">
                <a:solidFill>
                  <a:srgbClr val="0000CC"/>
                </a:solidFill>
                <a:latin typeface=".VnAvant" panose="020B7200000000000000" pitchFamily="34" charset="0"/>
              </a:rPr>
              <a:t> </a:t>
            </a:r>
            <a:r>
              <a:rPr lang="vi-VN" sz="2800" b="1" dirty="0">
                <a:solidFill>
                  <a:srgbClr val="0000CC"/>
                </a:solidFill>
                <a:latin typeface="Times New Roman" panose="02020603050405020304" pitchFamily="18" charset="0"/>
                <a:cs typeface="Times New Roman" panose="02020603050405020304" pitchFamily="18" charset="0"/>
              </a:rPr>
              <a:t>Phục vụ </a:t>
            </a:r>
            <a:r>
              <a:rPr lang="en-US" sz="2800" b="1" dirty="0" err="1">
                <a:solidFill>
                  <a:srgbClr val="0000CC"/>
                </a:solidFill>
                <a:latin typeface="Times New Roman" panose="02020603050405020304" pitchFamily="18" charset="0"/>
                <a:cs typeface="Times New Roman" panose="02020603050405020304" pitchFamily="18" charset="0"/>
              </a:rPr>
              <a:t>nhân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dân</a:t>
            </a:r>
            <a:endParaRPr lang="en-US" sz="2800" b="1" dirty="0">
              <a:solidFill>
                <a:srgbClr val="0000CC"/>
              </a:solidFill>
              <a:latin typeface="Times New Roman" panose="02020603050405020304" pitchFamily="18" charset="0"/>
              <a:cs typeface="Times New Roman" panose="02020603050405020304" pitchFamily="18" charset="0"/>
            </a:endParaRPr>
          </a:p>
        </p:txBody>
      </p:sp>
      <p:pic>
        <p:nvPicPr>
          <p:cNvPr id="2050" name="Picture 2" descr="Thư gửi các chiến sĩ làm nhiệm vụ canh giữ biển đảo quê hương | Trường THCS  &amp; THPT Nguyễn Tất Thành - Hà N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957822"/>
            <a:ext cx="3788272" cy="356904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Quân đội phát thực phẩm trong đêm mưa và đi chợ hộ cho người dân TP.HC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Quân đội phát thực phẩm trong đêm mưa và đi chợ hộ cho người dân TP.H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Quân đội phát thực phẩm trong đêm mưa và đi chợ hộ cho người dân TP.H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849" y="1957821"/>
            <a:ext cx="3317298" cy="354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6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100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1000"/>
                                  </p:stCondLst>
                                  <p:childTnLst>
                                    <p:set>
                                      <p:cBhvr>
                                        <p:cTn id="19" dur="1" fill="hold">
                                          <p:stCondLst>
                                            <p:cond delay="0"/>
                                          </p:stCondLst>
                                        </p:cTn>
                                        <p:tgtEl>
                                          <p:spTgt spid="2056"/>
                                        </p:tgtEl>
                                        <p:attrNameLst>
                                          <p:attrName>style.visibility</p:attrName>
                                        </p:attrNameLst>
                                      </p:cBhvr>
                                      <p:to>
                                        <p:strVal val="visible"/>
                                      </p:to>
                                    </p:set>
                                    <p:animEffect transition="in" filter="wipe(down)">
                                      <p:cBhvr>
                                        <p:cTn id="20" dur="500"/>
                                        <p:tgtEl>
                                          <p:spTgt spid="2056"/>
                                        </p:tgtEl>
                                      </p:cBhvr>
                                    </p:animEffect>
                                  </p:childTnLst>
                                </p:cTn>
                              </p:par>
                              <p:par>
                                <p:cTn id="21" presetID="22" presetClass="entr" presetSubtype="4"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100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grpId="1" nodeType="clickEffect">
                                  <p:stCondLst>
                                    <p:cond delay="1000"/>
                                  </p:stCondLst>
                                  <p:childTnLst>
                                    <p:animEffect transition="out" filter="fade">
                                      <p:cBhvr>
                                        <p:cTn id="32" dur="1000" tmFilter="0, 0; .2, .5; .8, .5; 1, 0"/>
                                        <p:tgtEl>
                                          <p:spTgt spid="4"/>
                                        </p:tgtEl>
                                      </p:cBhvr>
                                    </p:animEffect>
                                    <p:animScale>
                                      <p:cBhvr>
                                        <p:cTn id="33" dur="500" autoRev="1" fill="hold"/>
                                        <p:tgtEl>
                                          <p:spTgt spid="4"/>
                                        </p:tgtEl>
                                      </p:cBhvr>
                                      <p:by x="105000" y="105000"/>
                                    </p:animScale>
                                  </p:childTnLst>
                                </p:cTn>
                              </p:par>
                              <p:par>
                                <p:cTn id="34" presetID="1" presetClass="exit" presetSubtype="0" fill="hold" nodeType="withEffect">
                                  <p:stCondLst>
                                    <p:cond delay="1000"/>
                                  </p:stCondLst>
                                  <p:childTnLst>
                                    <p:set>
                                      <p:cBhvr>
                                        <p:cTn id="35" dur="1" fill="hold">
                                          <p:stCondLst>
                                            <p:cond delay="0"/>
                                          </p:stCondLst>
                                        </p:cTn>
                                        <p:tgtEl>
                                          <p:spTgt spid="2050"/>
                                        </p:tgtEl>
                                        <p:attrNameLst>
                                          <p:attrName>style.visibility</p:attrName>
                                        </p:attrNameLst>
                                      </p:cBhvr>
                                      <p:to>
                                        <p:strVal val="hidden"/>
                                      </p:to>
                                    </p:set>
                                  </p:childTnLst>
                                </p:cTn>
                              </p:par>
                              <p:par>
                                <p:cTn id="36" presetID="1" presetClass="exit" presetSubtype="0" fill="hold" grpId="1" nodeType="withEffect">
                                  <p:stCondLst>
                                    <p:cond delay="1000"/>
                                  </p:stCondLst>
                                  <p:childTnLst>
                                    <p:set>
                                      <p:cBhvr>
                                        <p:cTn id="37" dur="1" fill="hold">
                                          <p:stCondLst>
                                            <p:cond delay="0"/>
                                          </p:stCondLst>
                                        </p:cTn>
                                        <p:tgtEl>
                                          <p:spTgt spid="3"/>
                                        </p:tgtEl>
                                        <p:attrNameLst>
                                          <p:attrName>style.visibility</p:attrName>
                                        </p:attrNameLst>
                                      </p:cBhvr>
                                      <p:to>
                                        <p:strVal val="hidden"/>
                                      </p:to>
                                    </p:set>
                                  </p:childTnLst>
                                </p:cTn>
                              </p:par>
                              <p:par>
                                <p:cTn id="38" presetID="1" presetClass="exit" presetSubtype="0" fill="hold" nodeType="withEffect">
                                  <p:stCondLst>
                                    <p:cond delay="1000"/>
                                  </p:stCondLst>
                                  <p:childTnLst>
                                    <p:set>
                                      <p:cBhvr>
                                        <p:cTn id="39" dur="1" fill="hold">
                                          <p:stCondLst>
                                            <p:cond delay="0"/>
                                          </p:stCondLst>
                                        </p:cTn>
                                        <p:tgtEl>
                                          <p:spTgt spid="2056"/>
                                        </p:tgtEl>
                                        <p:attrNameLst>
                                          <p:attrName>style.visibility</p:attrName>
                                        </p:attrNameLst>
                                      </p:cBhvr>
                                      <p:to>
                                        <p:strVal val="hidden"/>
                                      </p:to>
                                    </p:set>
                                  </p:childTnLst>
                                </p:cTn>
                              </p:par>
                              <p:par>
                                <p:cTn id="40" presetID="1" presetClass="exit" presetSubtype="0" fill="hold" grpId="1" nodeType="withEffect">
                                  <p:stCondLst>
                                    <p:cond delay="1000"/>
                                  </p:stCondLst>
                                  <p:childTnLst>
                                    <p:set>
                                      <p:cBhvr>
                                        <p:cTn id="4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4" grpId="1"/>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5574" y="512909"/>
            <a:ext cx="7878082" cy="1092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a:t>
            </a:r>
            <a:r>
              <a:rPr lang="vi-VN" sz="3200" b="1" dirty="0">
                <a:solidFill>
                  <a:srgbClr val="0000CC"/>
                </a:solidFill>
                <a:latin typeface="Times New Roman" panose="02020603050405020304" pitchFamily="18" charset="0"/>
                <a:cs typeface="Times New Roman" panose="02020603050405020304" pitchFamily="18" charset="0"/>
              </a:rPr>
              <a:t>6</a:t>
            </a:r>
            <a:r>
              <a:rPr lang="en-US" sz="3200" b="1" dirty="0">
                <a:solidFill>
                  <a:srgbClr val="0000CC"/>
                </a:solidFill>
                <a:latin typeface="Times New Roman" panose="02020603050405020304" pitchFamily="18" charset="0"/>
                <a:cs typeface="Times New Roman" panose="02020603050405020304" pitchFamily="18" charset="0"/>
              </a:rPr>
              <a:t>: </a:t>
            </a:r>
            <a:r>
              <a:rPr lang="vi-VN" sz="3200" b="1" dirty="0">
                <a:solidFill>
                  <a:srgbClr val="0000CC"/>
                </a:solidFill>
                <a:latin typeface="Times New Roman" panose="02020603050405020304" pitchFamily="18" charset="0"/>
                <a:cs typeface="Times New Roman" panose="02020603050405020304" pitchFamily="18" charset="0"/>
              </a:rPr>
              <a:t>Các con hãy lựa chọn quân trang cho các chú bộ đội?</a:t>
            </a:r>
            <a:endParaRPr lang="en-US" sz="5400" b="1" dirty="0">
              <a:solidFill>
                <a:srgbClr val="0000CC"/>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629317" y="5954011"/>
            <a:ext cx="3404340"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solidFill>
                  <a:srgbClr val="FF0000"/>
                </a:solidFill>
                <a:latin typeface="Times New Roman" panose="02020603050405020304" pitchFamily="18" charset="0"/>
                <a:cs typeface="Times New Roman" panose="02020603050405020304" pitchFamily="18" charset="0"/>
              </a:rPr>
              <a:t>B. Giầy thể thao </a:t>
            </a:r>
            <a:r>
              <a:rPr lang="en-US" sz="3200" b="1" dirty="0">
                <a:solidFill>
                  <a:srgbClr val="0000CC"/>
                </a:solidFill>
                <a:latin typeface=".VnAvant" panose="020B7200000000000000" pitchFamily="34" charset="0"/>
              </a:rPr>
              <a:t> </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6" name="AutoShape 4" descr="Quân đội phát thực phẩm trong đêm mưa và đi chợ hộ cho người dân TP.HC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Quân đội phát thực phẩm trong đêm mưa và đi chợ hộ cho người dân TP.H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6" name="Picture 8" descr="Giày thể thao nam Phong Cách Hàn Quốc,Giày nam sneaker | Thiết bị chăm sóc  sức khỏe | HoiThuoc.Com">
            <a:extLst>
              <a:ext uri="{FF2B5EF4-FFF2-40B4-BE49-F238E27FC236}">
                <a16:creationId xmlns:a16="http://schemas.microsoft.com/office/drawing/2014/main" id="{9B73D465-A8C0-4BEC-A13F-61931F5F4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780595"/>
            <a:ext cx="3461657" cy="3746274"/>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19D20C34-3775-4855-BEB3-4B9F60A87502}"/>
              </a:ext>
            </a:extLst>
          </p:cNvPr>
          <p:cNvSpPr txBox="1">
            <a:spLocks/>
          </p:cNvSpPr>
          <p:nvPr/>
        </p:nvSpPr>
        <p:spPr>
          <a:xfrm>
            <a:off x="8490549" y="5954011"/>
            <a:ext cx="3404340"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solidFill>
                  <a:srgbClr val="FF0000"/>
                </a:solidFill>
                <a:latin typeface="Times New Roman" panose="02020603050405020304" pitchFamily="18" charset="0"/>
                <a:cs typeface="Times New Roman" panose="02020603050405020304" pitchFamily="18" charset="0"/>
              </a:rPr>
              <a:t>C. Giầy vải</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57BB5B5F-1B85-44E5-ACB8-F21B0D5FE9BD}"/>
              </a:ext>
            </a:extLst>
          </p:cNvPr>
          <p:cNvSpPr txBox="1">
            <a:spLocks/>
          </p:cNvSpPr>
          <p:nvPr/>
        </p:nvSpPr>
        <p:spPr>
          <a:xfrm>
            <a:off x="297111" y="5954011"/>
            <a:ext cx="3404340" cy="6533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200" b="1" dirty="0">
                <a:solidFill>
                  <a:srgbClr val="FF0000"/>
                </a:solidFill>
                <a:latin typeface="Times New Roman" panose="02020603050405020304" pitchFamily="18" charset="0"/>
                <a:cs typeface="Times New Roman" panose="02020603050405020304" pitchFamily="18" charset="0"/>
              </a:rPr>
              <a:t>A</a:t>
            </a:r>
            <a:r>
              <a:rPr lang="vi-VN" sz="3200" b="1">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Mũ kê pi</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6BEB6A8-9A63-4136-A811-6E036CC8A522}"/>
              </a:ext>
            </a:extLst>
          </p:cNvPr>
          <p:cNvSpPr/>
          <p:nvPr/>
        </p:nvSpPr>
        <p:spPr>
          <a:xfrm>
            <a:off x="307975" y="1805421"/>
            <a:ext cx="3763283" cy="3721447"/>
          </a:xfrm>
          <a:prstGeom prst="roundRect">
            <a:avLst/>
          </a:prstGeom>
          <a:blipFill>
            <a:blip r:embed="rId3"/>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B4D59BA-059C-4129-92DF-14F7E0AED920}"/>
              </a:ext>
            </a:extLst>
          </p:cNvPr>
          <p:cNvSpPr/>
          <p:nvPr/>
        </p:nvSpPr>
        <p:spPr>
          <a:xfrm>
            <a:off x="8433232" y="1805421"/>
            <a:ext cx="3461657" cy="3746273"/>
          </a:xfrm>
          <a:prstGeom prst="roundRect">
            <a:avLst/>
          </a:prstGeom>
          <a:blipFill>
            <a:blip r:embed="rId4"/>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7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1000"/>
                                  </p:stCondLst>
                                  <p:childTnLst>
                                    <p:set>
                                      <p:cBhvr>
                                        <p:cTn id="19" dur="1" fill="hold">
                                          <p:stCondLst>
                                            <p:cond delay="0"/>
                                          </p:stCondLst>
                                        </p:cTn>
                                        <p:tgtEl>
                                          <p:spTgt spid="12296"/>
                                        </p:tgtEl>
                                        <p:attrNameLst>
                                          <p:attrName>style.visibility</p:attrName>
                                        </p:attrNameLst>
                                      </p:cBhvr>
                                      <p:to>
                                        <p:strVal val="visible"/>
                                      </p:to>
                                    </p:set>
                                    <p:animEffect transition="in" filter="wipe(down)">
                                      <p:cBhvr>
                                        <p:cTn id="20" dur="500"/>
                                        <p:tgtEl>
                                          <p:spTgt spid="12296"/>
                                        </p:tgtEl>
                                      </p:cBhvr>
                                    </p:animEffect>
                                  </p:childTnLst>
                                </p:cTn>
                              </p:par>
                              <p:par>
                                <p:cTn id="21" presetID="22" presetClass="entr" presetSubtype="4" fill="hold" grpId="0"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10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100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1000"/>
                                  </p:stCondLst>
                                  <p:childTnLst>
                                    <p:set>
                                      <p:cBhvr>
                                        <p:cTn id="35" dur="1" fill="hold">
                                          <p:stCondLst>
                                            <p:cond delay="0"/>
                                          </p:stCondLst>
                                        </p:cTn>
                                        <p:tgtEl>
                                          <p:spTgt spid="12296"/>
                                        </p:tgtEl>
                                        <p:attrNameLst>
                                          <p:attrName>style.visibility</p:attrName>
                                        </p:attrNameLst>
                                      </p:cBhvr>
                                      <p:to>
                                        <p:strVal val="hidden"/>
                                      </p:to>
                                    </p:set>
                                  </p:childTnLst>
                                </p:cTn>
                              </p:par>
                              <p:par>
                                <p:cTn id="36" presetID="1" presetClass="exit" presetSubtype="0" fill="hold" grpId="1" nodeType="withEffect">
                                  <p:stCondLst>
                                    <p:cond delay="1000"/>
                                  </p:stCondLst>
                                  <p:childTnLst>
                                    <p:set>
                                      <p:cBhvr>
                                        <p:cTn id="37" dur="1" fill="hold">
                                          <p:stCondLst>
                                            <p:cond delay="0"/>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1" nodeType="clickEffect">
                                  <p:stCondLst>
                                    <p:cond delay="1000"/>
                                  </p:stCondLst>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par>
                                <p:cTn id="43" presetID="26" presetClass="emph" presetSubtype="0" fill="hold" grpId="1" nodeType="withEffect">
                                  <p:stCondLst>
                                    <p:cond delay="100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par>
                                <p:cTn id="46" presetID="26" presetClass="emph" presetSubtype="0" fill="hold" grpId="1" nodeType="withEffect">
                                  <p:stCondLst>
                                    <p:cond delay="1000"/>
                                  </p:stCondLst>
                                  <p:childTnLst>
                                    <p:animEffect transition="out" filter="fade">
                                      <p:cBhvr>
                                        <p:cTn id="47" dur="500" tmFilter="0, 0; .2, .5; .8, .5; 1, 0"/>
                                        <p:tgtEl>
                                          <p:spTgt spid="3"/>
                                        </p:tgtEl>
                                      </p:cBhvr>
                                    </p:animEffect>
                                    <p:animScale>
                                      <p:cBhvr>
                                        <p:cTn id="48" dur="250" autoRev="1" fill="hold"/>
                                        <p:tgtEl>
                                          <p:spTgt spid="3"/>
                                        </p:tgtEl>
                                      </p:cBhvr>
                                      <p:by x="105000" y="105000"/>
                                    </p:animScale>
                                  </p:childTnLst>
                                </p:cTn>
                              </p:par>
                              <p:par>
                                <p:cTn id="49" presetID="26" presetClass="emph" presetSubtype="0" fill="hold" grpId="1" nodeType="withEffect">
                                  <p:stCondLst>
                                    <p:cond delay="1000"/>
                                  </p:stCondLst>
                                  <p:childTnLst>
                                    <p:animEffect transition="out" filter="fade">
                                      <p:cBhvr>
                                        <p:cTn id="50" dur="500" tmFilter="0, 0; .2, .5; .8, .5; 1, 0"/>
                                        <p:tgtEl>
                                          <p:spTgt spid="17"/>
                                        </p:tgtEl>
                                      </p:cBhvr>
                                    </p:animEffect>
                                    <p:animScale>
                                      <p:cBhvr>
                                        <p:cTn id="51"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17" grpId="0"/>
      <p:bldP spid="17" grpId="1"/>
      <p:bldP spid="19" grpId="0"/>
      <p:bldP spid="19" grpId="1"/>
      <p:bldP spid="10" grpId="0" animBg="1"/>
      <p:bldP spid="10" grpId="1" animBg="1"/>
      <p:bldP spid="3" grpId="0" animBg="1"/>
      <p:bldP spid="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ƯỞNG ỨNG PHÁT ĐỘNG LỄ KỶ NIỆM 22-12">
            <a:extLst>
              <a:ext uri="{FF2B5EF4-FFF2-40B4-BE49-F238E27FC236}">
                <a16:creationId xmlns:a16="http://schemas.microsoft.com/office/drawing/2014/main" id="{E6D3A057-B3B4-4EA0-8FE5-F84269EA0D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48"/>
          <a:stretch/>
        </p:blipFill>
        <p:spPr bwMode="auto">
          <a:xfrm>
            <a:off x="0" y="43542"/>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48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Ẽ TRANH ĐỀ TÀI : CHÚ BỘ ĐỘI HẢI QUÂN - CANH GIỮ BIỂN ĐẢO QUÊ HƯƠNG | Tilado">
            <a:extLst>
              <a:ext uri="{FF2B5EF4-FFF2-40B4-BE49-F238E27FC236}">
                <a16:creationId xmlns:a16="http://schemas.microsoft.com/office/drawing/2014/main" id="{8B7FA7A7-E2E1-4DA0-BC1D-7C7E925E3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
          <a:stretch/>
        </p:blipFill>
        <p:spPr bwMode="auto">
          <a:xfrm>
            <a:off x="1" y="18760"/>
            <a:ext cx="5264726" cy="336867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Vẽ tranh chú bộ đội hành quân - YouTube">
            <a:extLst>
              <a:ext uri="{FF2B5EF4-FFF2-40B4-BE49-F238E27FC236}">
                <a16:creationId xmlns:a16="http://schemas.microsoft.com/office/drawing/2014/main" id="{2E31FDAB-8E49-4E2A-A911-27AC2EE7DA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Vẽ tranh chú bộ đội hành quân - YouTube">
            <a:extLst>
              <a:ext uri="{FF2B5EF4-FFF2-40B4-BE49-F238E27FC236}">
                <a16:creationId xmlns:a16="http://schemas.microsoft.com/office/drawing/2014/main" id="{D453DE24-6B25-4AC3-A4C0-95991BDEBF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6" name="Picture 8" descr="Vẽ tranh chú bộ đội hành quân - YouTube">
            <a:extLst>
              <a:ext uri="{FF2B5EF4-FFF2-40B4-BE49-F238E27FC236}">
                <a16:creationId xmlns:a16="http://schemas.microsoft.com/office/drawing/2014/main" id="{E225FEFF-33A6-4607-8509-195F7E1A23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6" t="13795" r="4546" b="12669"/>
          <a:stretch/>
        </p:blipFill>
        <p:spPr bwMode="auto">
          <a:xfrm>
            <a:off x="6400800" y="17254"/>
            <a:ext cx="5791199" cy="33686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Ẽ TRANH ĐỀ TÀI: LỰC LƯỢNG VŨ TRANG - CHÚ BỘ ĐỘI VÀ EM - Dạy vẽ trang hay  nhất">
            <a:extLst>
              <a:ext uri="{FF2B5EF4-FFF2-40B4-BE49-F238E27FC236}">
                <a16:creationId xmlns:a16="http://schemas.microsoft.com/office/drawing/2014/main" id="{50FE64F6-8354-4A3F-9BDA-4F7EF6F336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22" r="11643"/>
          <a:stretch/>
        </p:blipFill>
        <p:spPr bwMode="auto">
          <a:xfrm>
            <a:off x="3172691" y="3385930"/>
            <a:ext cx="5708073" cy="352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487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74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m kết 100% việc làm sau đào tạo cho Bộ đội xuất ngũ">
            <a:extLst>
              <a:ext uri="{FF2B5EF4-FFF2-40B4-BE49-F238E27FC236}">
                <a16:creationId xmlns:a16="http://schemas.microsoft.com/office/drawing/2014/main" id="{5883454D-6501-4E99-A675-61C95CDC7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79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C342-DC1A-4BDB-BD52-BE42F102C8E1}"/>
              </a:ext>
            </a:extLst>
          </p:cNvPr>
          <p:cNvSpPr>
            <a:spLocks noGrp="1"/>
          </p:cNvSpPr>
          <p:nvPr>
            <p:ph type="title"/>
          </p:nvPr>
        </p:nvSpPr>
        <p:spPr>
          <a:xfrm>
            <a:off x="632926" y="615821"/>
            <a:ext cx="10515600" cy="2381154"/>
          </a:xfrm>
        </p:spPr>
        <p:txBody>
          <a:bodyPr>
            <a:noAutofit/>
          </a:bodyPr>
          <a:lstStyle/>
          <a:p>
            <a:pPr>
              <a:lnSpc>
                <a:spcPct val="150000"/>
              </a:lnSpc>
            </a:pPr>
            <a:r>
              <a:rPr lang="en-US" sz="3200" dirty="0"/>
              <a:t>- </a:t>
            </a:r>
            <a:r>
              <a:rPr lang="vi-VN" sz="3200" dirty="0"/>
              <a:t>Trong tháng 12 này có 1 ngày rất đặc biệt và ý nghĩa về các chú bộ đội đấy. Các con có biết là ngày gì không? Đó là ngày 22/12. Ngày kỉ niệm thành lập quân đội nhân dân việt Nam.</a:t>
            </a:r>
            <a:br>
              <a:rPr lang="vi-VN" sz="3200" dirty="0"/>
            </a:br>
            <a:endParaRPr lang="en-US" sz="3200" dirty="0"/>
          </a:p>
        </p:txBody>
      </p:sp>
    </p:spTree>
    <p:extLst>
      <p:ext uri="{BB962C8B-B14F-4D97-AF65-F5344CB8AC3E}">
        <p14:creationId xmlns:p14="http://schemas.microsoft.com/office/powerpoint/2010/main" val="365853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g chủ - Tin tức sự kiện">
            <a:extLst>
              <a:ext uri="{FF2B5EF4-FFF2-40B4-BE49-F238E27FC236}">
                <a16:creationId xmlns:a16="http://schemas.microsoft.com/office/drawing/2014/main" id="{2DF00E07-7F26-4C41-9BA2-7AB6E9483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07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ỷ niệm 60 năm Ngày truyền thống Bộ đội Tăng-Thiết giáp (5/10/1959 -  5/10/2019): Tự hào với truyền thống vẻ vang “Đã ra quân là đánh thắng” -  Ảnh chuyên đề -">
            <a:extLst>
              <a:ext uri="{FF2B5EF4-FFF2-40B4-BE49-F238E27FC236}">
                <a16:creationId xmlns:a16="http://schemas.microsoft.com/office/drawing/2014/main" id="{598A1D90-1945-4EB9-B015-740150105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3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ẢNH: Xe tăng bộ đội Việt Bắc dũng mãnh xung trận">
            <a:extLst>
              <a:ext uri="{FF2B5EF4-FFF2-40B4-BE49-F238E27FC236}">
                <a16:creationId xmlns:a16="http://schemas.microsoft.com/office/drawing/2014/main" id="{4BDDDBF8-AAE0-4B0A-80DA-614AE5503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49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 - &amp;quot;* Kiến thức: - Biết tên gọi, trang phục  ( quân tư trang ), đồ dùng dụng cụ, vũ khí chiến đấu của các chú bộ đội. -&quot;/&gt;&lt;property id=&quot;20307&quot; value=&quot;258&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 - &amp;quot;- Các con vừa hát bài hát gì? Trong bài hát có nói đến ai?&amp;quot;&quot;/&gt;&lt;property id=&quot;20307&quot; value=&quot;263&quot;/&gt;&lt;/object&gt;&lt;object type=&quot;3&quot; unique_id=&quot;10007&quot;&gt;&lt;property id=&quot;20148&quot; value=&quot;5&quot;/&gt;&lt;property id=&quot;20300&quot; value=&quot;Slide 5&quot;/&gt;&lt;property id=&quot;20307&quot; value=&quot;264&quot;/&gt;&lt;/object&gt;&lt;object type=&quot;3&quot; unique_id=&quot;10008&quot;&gt;&lt;property id=&quot;20148&quot; value=&quot;5&quot;/&gt;&lt;property id=&quot;20300&quot; value=&quot;Slide 6 - &amp;quot;- Trong tháng 12 này có 1 ngày rất đặc biệt và ý nghĩa về các chú bộ đội đấy. Các con có biết là ngày gì không? Đó &quot;/&gt;&lt;property id=&quot;20307&quot; value=&quot;268&quot;/&gt;&lt;/object&gt;&lt;object type=&quot;3&quot; unique_id=&quot;10009&quot;&gt;&lt;property id=&quot;20148&quot; value=&quot;5&quot;/&gt;&lt;property id=&quot;20300&quot; value=&quot;Slide 7&quot;/&gt;&lt;property id=&quot;20307&quot; value=&quot;265&quot;/&gt;&lt;/object&gt;&lt;object type=&quot;3&quot; unique_id=&quot;10010&quot;&gt;&lt;property id=&quot;20148&quot; value=&quot;5&quot;/&gt;&lt;property id=&quot;20300&quot; value=&quot;Slide 8&quot;/&gt;&lt;property id=&quot;20307&quot; value=&quot;266&quot;/&gt;&lt;/object&gt;&lt;object type=&quot;3&quot; unique_id=&quot;10011&quot;&gt;&lt;property id=&quot;20148&quot; value=&quot;5&quot;/&gt;&lt;property id=&quot;20300&quot; value=&quot;Slide 9&quot;/&gt;&lt;property id=&quot;20307&quot; value=&quot;267&quot;/&gt;&lt;/object&gt;&lt;object type=&quot;3&quot; unique_id=&quot;10012&quot;&gt;&lt;property id=&quot;20148&quot; value=&quot;5&quot;/&gt;&lt;property id=&quot;20300&quot; value=&quot;Slide 10&quot;/&gt;&lt;property id=&quot;20307&quot; value=&quot;269&quot;/&gt;&lt;/object&gt;&lt;object type=&quot;3&quot; unique_id=&quot;10013&quot;&gt;&lt;property id=&quot;20148&quot; value=&quot;5&quot;/&gt;&lt;property id=&quot;20300&quot; value=&quot;Slide 11&quot;/&gt;&lt;property id=&quot;20307&quot; value=&quot;270&quot;/&gt;&lt;/object&gt;&lt;object type=&quot;3&quot; unique_id=&quot;10014&quot;&gt;&lt;property id=&quot;20148&quot; value=&quot;5&quot;/&gt;&lt;property id=&quot;20300&quot; value=&quot;Slide 12&quot;/&gt;&lt;property id=&quot;20307&quot; value=&quot;271&quot;/&gt;&lt;/object&gt;&lt;object type=&quot;3&quot; unique_id=&quot;10015&quot;&gt;&lt;property id=&quot;20148&quot; value=&quot;5&quot;/&gt;&lt;property id=&quot;20300&quot; value=&quot;Slide 13&quot;/&gt;&lt;property id=&quot;20307&quot; value=&quot;273&quot;/&gt;&lt;/object&gt;&lt;object type=&quot;3&quot; unique_id=&quot;10016&quot;&gt;&lt;property id=&quot;20148&quot; value=&quot;5&quot;/&gt;&lt;property id=&quot;20300&quot; value=&quot;Slide 14&quot;/&gt;&lt;property id=&quot;20307&quot; value=&quot;274&quot;/&gt;&lt;/object&gt;&lt;object type=&quot;3&quot; unique_id=&quot;10017&quot;&gt;&lt;property id=&quot;20148&quot; value=&quot;5&quot;/&gt;&lt;property id=&quot;20300&quot; value=&quot;Slide 15&quot;/&gt;&lt;property id=&quot;20307&quot; value=&quot;275&quot;/&gt;&lt;/object&gt;&lt;object type=&quot;3&quot; unique_id=&quot;10018&quot;&gt;&lt;property id=&quot;20148&quot; value=&quot;5&quot;/&gt;&lt;property id=&quot;20300&quot; value=&quot;Slide 16&quot;/&gt;&lt;property id=&quot;20307&quot; value=&quot;374&quot;/&gt;&lt;/object&gt;&lt;object type=&quot;3&quot; unique_id=&quot;10019&quot;&gt;&lt;property id=&quot;20148&quot; value=&quot;5&quot;/&gt;&lt;property id=&quot;20300&quot; value=&quot;Slide 17&quot;/&gt;&lt;property id=&quot;20307&quot; value=&quot;277&quot;/&gt;&lt;/object&gt;&lt;object type=&quot;3&quot; unique_id=&quot;10020&quot;&gt;&lt;property id=&quot;20148&quot; value=&quot;5&quot;/&gt;&lt;property id=&quot;20300&quot; value=&quot;Slide 18 - &amp;quot;Trò chơi: Thử tài của bé&amp;quot;&quot;/&gt;&lt;property id=&quot;20307&quot; value=&quot;259&quot;/&gt;&lt;/object&gt;&lt;object type=&quot;3&quot; unique_id=&quot;10021&quot;&gt;&lt;property id=&quot;20148&quot; value=&quot;5&quot;/&gt;&lt;property id=&quot;20300&quot; value=&quot;Slide 19&quot;/&gt;&lt;property id=&quot;20307&quot; value=&quot;278&quot;/&gt;&lt;/object&gt;&lt;object type=&quot;3&quot; unique_id=&quot;10022&quot;&gt;&lt;property id=&quot;20148&quot; value=&quot;5&quot;/&gt;&lt;property id=&quot;20300&quot; value=&quot;Slide 20 - &amp;quot;So sánh&amp;quot;&quot;/&gt;&lt;property id=&quot;20307&quot; value=&quot;279&quot;/&gt;&lt;/object&gt;&lt;object type=&quot;3&quot; unique_id=&quot;10023&quot;&gt;&lt;property id=&quot;20148&quot; value=&quot;5&quot;/&gt;&lt;property id=&quot;20300&quot; value=&quot;Slide 21 - &amp;quot;Giống nhau&amp;quot;&quot;/&gt;&lt;property id=&quot;20307&quot; value=&quot;288&quot;/&gt;&lt;/object&gt;&lt;object type=&quot;3&quot; unique_id=&quot;10024&quot;&gt;&lt;property id=&quot;20148&quot; value=&quot;5&quot;/&gt;&lt;property id=&quot;20300&quot; value=&quot;Slide 22&quot;/&gt;&lt;property id=&quot;20307&quot; value=&quot;282&quot;/&gt;&lt;/object&gt;&lt;object type=&quot;3&quot; unique_id=&quot;10025&quot;&gt;&lt;property id=&quot;20148&quot; value=&quot;5&quot;/&gt;&lt;property id=&quot;20300&quot; value=&quot;Slide 23&quot;/&gt;&lt;property id=&quot;20307&quot; value=&quot;285&quot;/&gt;&lt;/object&gt;&lt;object type=&quot;3&quot; unique_id=&quot;10026&quot;&gt;&lt;property id=&quot;20148&quot; value=&quot;5&quot;/&gt;&lt;property id=&quot;20300&quot; value=&quot;Slide 24&quot;/&gt;&lt;property id=&quot;20307&quot; value=&quot;283&quot;/&gt;&lt;/object&gt;&lt;object type=&quot;3&quot; unique_id=&quot;10027&quot;&gt;&lt;property id=&quot;20148&quot; value=&quot;5&quot;/&gt;&lt;property id=&quot;20300&quot; value=&quot;Slide 25 - &amp;quot;Khác nhau&amp;quot;&quot;/&gt;&lt;property id=&quot;20307&quot; value=&quot;289&quot;/&gt;&lt;/object&gt;&lt;object type=&quot;3&quot; unique_id=&quot;10028&quot;&gt;&lt;property id=&quot;20148&quot; value=&quot;5&quot;/&gt;&lt;property id=&quot;20300&quot; value=&quot;Slide 26&quot;/&gt;&lt;property id=&quot;20307&quot; value=&quot;286&quot;/&gt;&lt;/object&gt;&lt;object type=&quot;3&quot; unique_id=&quot;10029&quot;&gt;&lt;property id=&quot;20148&quot; value=&quot;5&quot;/&gt;&lt;property id=&quot;20300&quot; value=&quot;Slide 27&quot;/&gt;&lt;property id=&quot;20307&quot; value=&quot;284&quot;/&gt;&lt;/object&gt;&lt;object type=&quot;3&quot; unique_id=&quot;10030&quot;&gt;&lt;property id=&quot;20148&quot; value=&quot;5&quot;/&gt;&lt;property id=&quot;20300&quot; value=&quot;Slide 28 - &amp;quot;Mở rộng&amp;quot;&quot;/&gt;&lt;property id=&quot;20307&quot; value=&quot;260&quot;/&gt;&lt;/object&gt;&lt;object type=&quot;3&quot; unique_id=&quot;10031&quot;&gt;&lt;property id=&quot;20148&quot; value=&quot;5&quot;/&gt;&lt;property id=&quot;20300&quot; value=&quot;Slide 29 - &amp;quot;Bộ đội hải quân đánh bộ&amp;quot;&quot;/&gt;&lt;property id=&quot;20307&quot; value=&quot;351&quot;/&gt;&lt;/object&gt;&lt;object type=&quot;3&quot; unique_id=&quot;10032&quot;&gt;&lt;property id=&quot;20148&quot; value=&quot;5&quot;/&gt;&lt;property id=&quot;20300&quot; value=&quot;Slide 30&quot;/&gt;&lt;property id=&quot;20307&quot; value=&quot;304&quot;/&gt;&lt;/object&gt;&lt;object type=&quot;3&quot; unique_id=&quot;10033&quot;&gt;&lt;property id=&quot;20148&quot; value=&quot;5&quot;/&gt;&lt;property id=&quot;20300&quot; value=&quot;Slide 31 - &amp;quot;Bộ đội tên lửa&amp;quot;&quot;/&gt;&lt;property id=&quot;20307&quot; value=&quot;350&quot;/&gt;&lt;/object&gt;&lt;object type=&quot;3&quot; unique_id=&quot;10034&quot;&gt;&lt;property id=&quot;20148&quot; value=&quot;5&quot;/&gt;&lt;property id=&quot;20300&quot; value=&quot;Slide 32&quot;/&gt;&lt;property id=&quot;20307&quot; value=&quot;305&quot;/&gt;&lt;/object&gt;&lt;object type=&quot;3&quot; unique_id=&quot;10035&quot;&gt;&lt;property id=&quot;20148&quot; value=&quot;5&quot;/&gt;&lt;property id=&quot;20300&quot; value=&quot;Slide 33&quot;/&gt;&lt;property id=&quot;20307&quot; value=&quot;360&quot;/&gt;&lt;/object&gt;&lt;object type=&quot;3&quot; unique_id=&quot;10036&quot;&gt;&lt;property id=&quot;20148&quot; value=&quot;5&quot;/&gt;&lt;property id=&quot;20300&quot; value=&quot;Slide 34 - &amp;quot;Giáo dục&amp;quot;&quot;/&gt;&lt;property id=&quot;20307&quot; value=&quot;362&quot;/&gt;&lt;/object&gt;&lt;object type=&quot;3&quot; unique_id=&quot;10037&quot;&gt;&lt;property id=&quot;20148&quot; value=&quot;5&quot;/&gt;&lt;property id=&quot;20300&quot; value=&quot;Slide 35 - &amp;quot;Thử tài của bé&amp;quot;&quot;/&gt;&lt;property id=&quot;20307&quot; value=&quot;363&quot;/&gt;&lt;/object&gt;&lt;object type=&quot;3&quot; unique_id=&quot;10038&quot;&gt;&lt;property id=&quot;20148&quot; value=&quot;5&quot;/&gt;&lt;property id=&quot;20300&quot; value=&quot;Slide 36&quot;/&gt;&lt;property id=&quot;20307&quot; value=&quot;366&quot;/&gt;&lt;/object&gt;&lt;object type=&quot;3&quot; unique_id=&quot;10039&quot;&gt;&lt;property id=&quot;20148&quot; value=&quot;5&quot;/&gt;&lt;property id=&quot;20300&quot; value=&quot;Slide 37&quot;/&gt;&lt;property id=&quot;20307&quot; value=&quot;368&quot;/&gt;&lt;/object&gt;&lt;object type=&quot;3&quot; unique_id=&quot;10040&quot;&gt;&lt;property id=&quot;20148&quot; value=&quot;5&quot;/&gt;&lt;property id=&quot;20300&quot; value=&quot;Slide 38&quot;/&gt;&lt;property id=&quot;20307&quot; value=&quot;367&quot;/&gt;&lt;/object&gt;&lt;object type=&quot;3&quot; unique_id=&quot;10041&quot;&gt;&lt;property id=&quot;20148&quot; value=&quot;5&quot;/&gt;&lt;property id=&quot;20300&quot; value=&quot;Slide 39&quot;/&gt;&lt;property id=&quot;20307&quot; value=&quot;369&quot;/&gt;&lt;/object&gt;&lt;object type=&quot;3&quot; unique_id=&quot;10042&quot;&gt;&lt;property id=&quot;20148&quot; value=&quot;5&quot;/&gt;&lt;property id=&quot;20300&quot; value=&quot;Slide 40&quot;/&gt;&lt;property id=&quot;20307&quot; value=&quot;370&quot;/&gt;&lt;/object&gt;&lt;object type=&quot;3&quot; unique_id=&quot;10043&quot;&gt;&lt;property id=&quot;20148&quot; value=&quot;5&quot;/&gt;&lt;property id=&quot;20300&quot; value=&quot;Slide 41&quot;/&gt;&lt;property id=&quot;20307&quot; value=&quot;372&quot;/&gt;&lt;/object&gt;&lt;object type=&quot;3&quot; unique_id=&quot;10044&quot;&gt;&lt;property id=&quot;20148&quot; value=&quot;5&quot;/&gt;&lt;property id=&quot;20300&quot; value=&quot;Slide 42&quot;/&gt;&lt;property id=&quot;20307&quot; value=&quot;373&quot;/&gt;&lt;/object&gt;&lt;object type=&quot;3&quot; unique_id=&quot;10045&quot;&gt;&lt;property id=&quot;20148&quot; value=&quot;5&quot;/&gt;&lt;property id=&quot;20300&quot; value=&quot;Slide 43&quot;/&gt;&lt;property id=&quot;20307&quot; value=&quot;272&quot;/&gt;&lt;/object&gt;&lt;object type=&quot;3&quot; unique_id=&quot;10046&quot;&gt;&lt;property id=&quot;20148&quot; value=&quot;5&quot;/&gt;&lt;property id=&quot;20300&quot; value=&quot;Slide 44&quot;/&gt;&lt;property id=&quot;20307&quot; value=&quot;364&quot;/&gt;&lt;/object&gt;&lt;/object&gt;&lt;object type=&quot;8&quot; unique_id=&quot;10092&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1625</TotalTime>
  <Words>919</Words>
  <Application>Microsoft Office PowerPoint</Application>
  <PresentationFormat>Widescreen</PresentationFormat>
  <Paragraphs>78</Paragraphs>
  <Slides>44</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.VnAvant</vt:lpstr>
      <vt:lpstr>.VnBodoni</vt:lpstr>
      <vt:lpstr>Arial</vt:lpstr>
      <vt:lpstr>Calibri</vt:lpstr>
      <vt:lpstr>Calibri Light</vt:lpstr>
      <vt:lpstr>Times New Roman</vt:lpstr>
      <vt:lpstr>Office Theme</vt:lpstr>
      <vt:lpstr>Default Design</vt:lpstr>
      <vt:lpstr>PowerPoint Presentation</vt:lpstr>
      <vt:lpstr>* Kiến thức: - Biết tên gọi, trang phục  ( quân tư trang ), đồ dùng dụng cụ, vũ khí chiến đấu của các chú bộ đội. - Biết nơi làm việc,  nhiệm vụ của các chú bộ đội. -  Qua bài học giúp cho trẻ biết bộ đội có rất nhiều các binh chủng khác nhau như: bộ đội bộ binh, hải quân, không quân, biên phòng... - Trẻ biết ngày 22 - 12 hàng năm là kỉ niệm ngày thành lập quân đội nhân dân Việt Nam.  * Kĩ năng: - Rèn cho trẻ sự tập trung chú ý ghi nhớ có chủ định, kĩ năng quan sát và so sánh. - Phát triển ngôn ngữ cho trẻ.  * Thái độ:  - Giáo dục trẻ có thái độ yêu quý, tôn trọng các cô chú bộ đội, thể hiện ước mơ của mình về tương lai sau này.  </vt:lpstr>
      <vt:lpstr>PowerPoint Presentation</vt:lpstr>
      <vt:lpstr>- Các con vừa hát bài hát gì? Trong bài hát có nói đến ai?</vt:lpstr>
      <vt:lpstr>PowerPoint Presentation</vt:lpstr>
      <vt:lpstr>- Trong tháng 12 này có 1 ngày rất đặc biệt và ý nghĩa về các chú bộ đội đấy. Các con có biết là ngày gì không? Đó là ngày 22/12. Ngày kỉ niệm thành lập quân đội nhân dân việt Nam.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Thử tài của bé</vt:lpstr>
      <vt:lpstr>PowerPoint Presentation</vt:lpstr>
      <vt:lpstr>So sánh</vt:lpstr>
      <vt:lpstr>Giống nhau</vt:lpstr>
      <vt:lpstr>PowerPoint Presentation</vt:lpstr>
      <vt:lpstr>PowerPoint Presentation</vt:lpstr>
      <vt:lpstr>PowerPoint Presentation</vt:lpstr>
      <vt:lpstr>Khác nhau</vt:lpstr>
      <vt:lpstr>PowerPoint Presentation</vt:lpstr>
      <vt:lpstr>PowerPoint Presentation</vt:lpstr>
      <vt:lpstr>Mở rộng</vt:lpstr>
      <vt:lpstr>Bộ đội hải quân đánh bộ</vt:lpstr>
      <vt:lpstr>PowerPoint Presentation</vt:lpstr>
      <vt:lpstr>Bộ đội tên lửa</vt:lpstr>
      <vt:lpstr>PowerPoint Presentation</vt:lpstr>
      <vt:lpstr>PowerPoint Presentation</vt:lpstr>
      <vt:lpstr>Giáo dục</vt:lpstr>
      <vt:lpstr>Thử tài của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Nguyen</cp:lastModifiedBy>
  <cp:revision>36</cp:revision>
  <dcterms:created xsi:type="dcterms:W3CDTF">2021-12-17T08:41:00Z</dcterms:created>
  <dcterms:modified xsi:type="dcterms:W3CDTF">2024-03-16T13:09:32Z</dcterms:modified>
</cp:coreProperties>
</file>