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ebp" ContentType="image/webp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9" r:id="rId3"/>
    <p:sldId id="258" r:id="rId4"/>
    <p:sldId id="277" r:id="rId5"/>
    <p:sldId id="310" r:id="rId6"/>
    <p:sldId id="309" r:id="rId7"/>
    <p:sldId id="312" r:id="rId8"/>
    <p:sldId id="311" r:id="rId9"/>
    <p:sldId id="293" r:id="rId10"/>
    <p:sldId id="294" r:id="rId11"/>
    <p:sldId id="296" r:id="rId12"/>
    <p:sldId id="308" r:id="rId13"/>
    <p:sldId id="270" r:id="rId14"/>
    <p:sldId id="271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9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4254C3-8F8E-450F-8C0D-A17E73B223CF}" type="datetimeFigureOut">
              <a:rPr lang="en-US" smtClean="0"/>
              <a:t>3/14/2024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9630F3-2046-4612-A527-DF723ED734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1342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C05E8B7-3F83-494F-852D-5AA73FD5F906}" type="slidenum">
              <a:rPr lang="en-US"/>
              <a:pPr/>
              <a:t>2</a:t>
            </a:fld>
            <a:endParaRPr lang="en-US"/>
          </a:p>
        </p:txBody>
      </p:sp>
      <p:sp>
        <p:nvSpPr>
          <p:cNvPr id="105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Giáo viên click mouse lần lượt qua các nút theo hướng từ trái qua phải, để trình bày hình vẽ minh hoa các đặc tính của khối cầu.</a:t>
            </a:r>
          </a:p>
        </p:txBody>
      </p:sp>
    </p:spTree>
    <p:extLst>
      <p:ext uri="{BB962C8B-B14F-4D97-AF65-F5344CB8AC3E}">
        <p14:creationId xmlns:p14="http://schemas.microsoft.com/office/powerpoint/2010/main" val="437669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>
            <a:extLst>
              <a:ext uri="{FF2B5EF4-FFF2-40B4-BE49-F238E27FC236}">
                <a16:creationId xmlns:a16="http://schemas.microsoft.com/office/drawing/2014/main" id="{748E31C6-A3C9-4740-8A5D-F4552F8176F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4BFEFA01-9757-486F-BBD6-44FED199CF71}" type="slidenum">
              <a:rPr lang="en-US" altLang="en-US"/>
              <a:pPr eaLnBrk="1" hangingPunct="1"/>
              <a:t>3</a:t>
            </a:fld>
            <a:endParaRPr lang="en-US" altLang="en-US"/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202DA9C5-FD0E-4640-AA07-0DCB784B342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AD3641C4-6088-4C32-8499-5262260A663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</a:rPr>
              <a:t>Giáo viên click mouse lần lượt qua các nút theo hướng từ trái qua phải, để trình bày hình vẽ minh hoa các đặc tính của khối vuông.</a:t>
            </a:r>
          </a:p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C05E8B7-3F83-494F-852D-5AA73FD5F906}" type="slidenum">
              <a:rPr lang="en-US"/>
              <a:pPr/>
              <a:t>6</a:t>
            </a:fld>
            <a:endParaRPr lang="en-US"/>
          </a:p>
        </p:txBody>
      </p:sp>
      <p:sp>
        <p:nvSpPr>
          <p:cNvPr id="105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Giáo viên click mouse lần lượt qua các nút theo hướng từ trái qua phải, để trình bày hình vẽ minh hoa các đặc tính của khối cầu.</a:t>
            </a:r>
          </a:p>
        </p:txBody>
      </p:sp>
    </p:spTree>
    <p:extLst>
      <p:ext uri="{BB962C8B-B14F-4D97-AF65-F5344CB8AC3E}">
        <p14:creationId xmlns:p14="http://schemas.microsoft.com/office/powerpoint/2010/main" val="41982187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>
            <a:extLst>
              <a:ext uri="{FF2B5EF4-FFF2-40B4-BE49-F238E27FC236}">
                <a16:creationId xmlns:a16="http://schemas.microsoft.com/office/drawing/2014/main" id="{A3EBE060-83EE-401F-A852-6408DA7BF04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E276BB12-912C-40F5-9C06-689C1430A5F1}" type="slidenum">
              <a:rPr lang="en-US" altLang="en-US"/>
              <a:pPr eaLnBrk="1" hangingPunct="1"/>
              <a:t>7</a:t>
            </a:fld>
            <a:endParaRPr lang="en-US" altLang="en-US"/>
          </a:p>
        </p:txBody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92A7BC46-46F1-4832-B00F-3E234C2B300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0172C21A-7335-4CCB-B567-122277ED6FE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</a:rPr>
              <a:t>Giáo viên click mouse lần lượt qua các nút theo hướng từ trái qua phải, để trình bày hình vẽ minh hoa các đặc tính của khối vuông.</a:t>
            </a:r>
          </a:p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7FA9CE-F038-4D45-8D24-BF38B0DF9E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0A6DD16-6306-41AF-8EE7-468237790C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4CD09B-E8B5-4B1F-BE5B-F57FB71BBD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35BBD-9434-4FB6-A67C-1903977EBBF0}" type="datetimeFigureOut">
              <a:rPr lang="en-US" smtClean="0"/>
              <a:t>3/14/2024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BCFF25-021F-4CC8-8560-89858D3744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672392-715E-488A-A28B-DD09B2372F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625B5-8A20-4FEF-B54A-236333CDC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9070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10175C-F144-437B-893C-09757F4430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EF389EB-1E69-4BD9-9DA3-FA1FEEE834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F53DC8-2632-41AB-BA85-D5F14BA2D8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35BBD-9434-4FB6-A67C-1903977EBBF0}" type="datetimeFigureOut">
              <a:rPr lang="en-US" smtClean="0"/>
              <a:t>3/14/2024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948893-659E-4BA2-B2A5-BCA56F957A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B77C4E-253F-4563-9A70-EA866697BC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625B5-8A20-4FEF-B54A-236333CDC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089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73DFBE2-D337-489D-8292-6ACF19741A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4109427-07A0-4AD5-B8BC-FD84BE0647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8EC860-E6DF-4AC7-BEC5-08AC0DC8D1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35BBD-9434-4FB6-A67C-1903977EBBF0}" type="datetimeFigureOut">
              <a:rPr lang="en-US" smtClean="0"/>
              <a:t>3/14/2024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BF411D-62C1-4AAD-97B8-B5C2491D0B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EBF0F4-749F-4248-858F-92B957701B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625B5-8A20-4FEF-B54A-236333CDC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962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FFCC59-6A7F-44E2-A3EA-4EFE200DF5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3329BD-533E-4436-BFAD-0F64A1072C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690632-A8F4-437E-BFF3-94AF87717D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35BBD-9434-4FB6-A67C-1903977EBBF0}" type="datetimeFigureOut">
              <a:rPr lang="en-US" smtClean="0"/>
              <a:t>3/14/2024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EF67B8-3827-496A-AFEB-C3E36AB56B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E8FBF4-C1E1-4BD7-937A-1368EE7E19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625B5-8A20-4FEF-B54A-236333CDC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853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67F83E-A310-4FC9-B67A-F09F698881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71811E-5DC6-4C33-9604-F048DFCC16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D76E3D-B2EF-470F-B508-17D7616644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35BBD-9434-4FB6-A67C-1903977EBBF0}" type="datetimeFigureOut">
              <a:rPr lang="en-US" smtClean="0"/>
              <a:t>3/14/2024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FEEE47-B259-4460-8042-5A8BA1E539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EAAE4A-A758-4A88-B14C-D996F65350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625B5-8A20-4FEF-B54A-236333CDC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19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719751-7B50-4447-B822-3B20806B4D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F7505B-E700-4D5E-94F7-4D2D3C5938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B30D6C-43B7-4AC4-92C5-16647281FC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8CF54F-2C6F-4EA3-A694-4A8CF64E2B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35BBD-9434-4FB6-A67C-1903977EBBF0}" type="datetimeFigureOut">
              <a:rPr lang="en-US" smtClean="0"/>
              <a:t>3/14/2024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7ACCB6-8270-4866-B514-32ECBB860F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C6803D-5AD8-4913-9E43-1B8A16B3E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625B5-8A20-4FEF-B54A-236333CDC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032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2209C4-4E42-47FE-B04D-1C72909DF2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E62AA6-6F90-43C8-ACC9-8FEB3776F6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93CC90-9B99-4A5B-BC21-58204C8BB1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AE1B1EC-70E7-4A31-84E0-A0307DC25A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E4C8C74-5A23-44A2-B87F-93DAF7143B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2A2ED25-AD01-46FB-A317-3FAB578F12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35BBD-9434-4FB6-A67C-1903977EBBF0}" type="datetimeFigureOut">
              <a:rPr lang="en-US" smtClean="0"/>
              <a:t>3/14/2024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1C4DD15-49BF-4F71-B020-A68D06F8DC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607CC4D-A27F-4221-B6D1-38079630D8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625B5-8A20-4FEF-B54A-236333CDC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5539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611732-74AD-47E4-8940-C880D219B7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BB14ED-68A3-4C56-A0CE-8FEC13E814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35BBD-9434-4FB6-A67C-1903977EBBF0}" type="datetimeFigureOut">
              <a:rPr lang="en-US" smtClean="0"/>
              <a:t>3/14/2024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979A52D-7B29-4904-89B9-AB004EDEEE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52944C1-22BC-4629-9CA9-E65D3EC036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625B5-8A20-4FEF-B54A-236333CDC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517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297C246-B44B-42F6-997B-01EE033977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35BBD-9434-4FB6-A67C-1903977EBBF0}" type="datetimeFigureOut">
              <a:rPr lang="en-US" smtClean="0"/>
              <a:t>3/14/2024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5B75E61-6B58-4D19-9C2C-170808A661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C86BA8-AEF6-466B-9F6C-99A945EFBE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625B5-8A20-4FEF-B54A-236333CDC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7938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C09D85-BE20-4543-AC85-A4127071AE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595AA1-C479-4B1A-B3ED-4DA63CFF43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95441B-5FA5-47E4-8945-325F18E9E4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92E4AD-C141-49AE-95B1-FB30BDE77E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35BBD-9434-4FB6-A67C-1903977EBBF0}" type="datetimeFigureOut">
              <a:rPr lang="en-US" smtClean="0"/>
              <a:t>3/14/2024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8017F8-5A5D-43BE-80C3-42F9542C41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A6D721-9643-4099-A9F9-A6838670EB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625B5-8A20-4FEF-B54A-236333CDC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28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87528B-C949-4285-8FF0-CFCFF68BBE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28D512B-03D8-4F80-995A-E9C2DA33533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84E6E6-2B42-41B7-833F-F746EBD57F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2AFB8C-76FD-4391-8098-499EFC114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35BBD-9434-4FB6-A67C-1903977EBBF0}" type="datetimeFigureOut">
              <a:rPr lang="en-US" smtClean="0"/>
              <a:t>3/14/2024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BE13B4-130C-4D11-BDD5-505ADD6268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CA3F39-37AD-40A5-87DF-7FD587A2B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625B5-8A20-4FEF-B54A-236333CDC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7265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62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D2CD818-B4C9-4D31-B320-17EB61E63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25B84F-0C86-4DE5-80F0-102CE8D67F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A24500-6506-4E05-8D0A-10EB25467D8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635BBD-9434-4FB6-A67C-1903977EBBF0}" type="datetimeFigureOut">
              <a:rPr lang="en-US" smtClean="0"/>
              <a:t>3/14/2024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2CFF02-22F6-407F-BF96-2BFC6EEC03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4EEECB-54A4-4B80-9619-57869EE539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F625B5-8A20-4FEF-B54A-236333CDC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272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webp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4AB1505-5BB4-4BC3-A410-220F26C8E9C6}"/>
              </a:ext>
            </a:extLst>
          </p:cNvPr>
          <p:cNvSpPr txBox="1"/>
          <p:nvPr/>
        </p:nvSpPr>
        <p:spPr>
          <a:xfrm>
            <a:off x="3048000" y="31659"/>
            <a:ext cx="609600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UBND QUẬN LONG BIÊN</a:t>
            </a:r>
          </a:p>
          <a:p>
            <a:pPr algn="ctr">
              <a:spcBef>
                <a:spcPct val="50000"/>
              </a:spcBef>
            </a:pP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MN </a:t>
            </a:r>
            <a:r>
              <a:rPr lang="en-US" altLang="en-US" sz="24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MỘC LAN</a:t>
            </a:r>
            <a:endParaRPr lang="en-US" altLang="en-US" sz="24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12">
            <a:extLst>
              <a:ext uri="{FF2B5EF4-FFF2-40B4-BE49-F238E27FC236}">
                <a16:creationId xmlns:a16="http://schemas.microsoft.com/office/drawing/2014/main" id="{606D97DB-1629-4426-8E38-2B7CB73034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98" b="1598"/>
          <a:stretch/>
        </p:blipFill>
        <p:spPr bwMode="auto">
          <a:xfrm>
            <a:off x="5134841" y="994548"/>
            <a:ext cx="1922318" cy="1786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7DA8C0BF-BE08-4E8A-8B71-8E808FA8B0D2}"/>
              </a:ext>
            </a:extLst>
          </p:cNvPr>
          <p:cNvSpPr txBox="1"/>
          <p:nvPr/>
        </p:nvSpPr>
        <p:spPr>
          <a:xfrm>
            <a:off x="2199861" y="2823583"/>
            <a:ext cx="8150087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000" b="1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HOẠT ĐỘNG LÀM QUEN VỚI TOÁN</a:t>
            </a:r>
            <a:endParaRPr lang="en-US" sz="3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87BD57C-84C6-44F9-BBB2-EE28BCEF6A70}"/>
              </a:ext>
            </a:extLst>
          </p:cNvPr>
          <p:cNvSpPr txBox="1"/>
          <p:nvPr/>
        </p:nvSpPr>
        <p:spPr>
          <a:xfrm>
            <a:off x="2278695" y="3337101"/>
            <a:ext cx="836159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en-US" sz="280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Đề</a:t>
            </a:r>
            <a:r>
              <a:rPr lang="en-US" alt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tài</a:t>
            </a:r>
            <a:r>
              <a:rPr lang="en-US" alt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: </a:t>
            </a:r>
            <a:r>
              <a:rPr lang="en-US" altLang="en-US" sz="280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Nhận</a:t>
            </a:r>
            <a:r>
              <a:rPr lang="en-US" alt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biết</a:t>
            </a:r>
            <a:r>
              <a:rPr lang="en-US" alt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phân</a:t>
            </a:r>
            <a:r>
              <a:rPr lang="en-US" alt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biệt</a:t>
            </a:r>
            <a:r>
              <a:rPr lang="en-US" alt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Khối</a:t>
            </a:r>
            <a:r>
              <a:rPr lang="en-US" alt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vuông</a:t>
            </a:r>
            <a:r>
              <a:rPr lang="en-US" alt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lang="en-US" altLang="en-US" sz="280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khối</a:t>
            </a:r>
            <a:r>
              <a:rPr lang="en-US" alt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chữ</a:t>
            </a:r>
            <a:r>
              <a:rPr lang="en-US" alt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nhật</a:t>
            </a:r>
            <a:endParaRPr lang="en-US" altLang="en-US" sz="2800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72EEE91C-DEE4-4545-9253-CE6ABEAF86D7}"/>
              </a:ext>
            </a:extLst>
          </p:cNvPr>
          <p:cNvGrpSpPr>
            <a:grpSpLocks/>
          </p:cNvGrpSpPr>
          <p:nvPr/>
        </p:nvGrpSpPr>
        <p:grpSpPr bwMode="auto">
          <a:xfrm>
            <a:off x="7278389" y="4562856"/>
            <a:ext cx="1561823" cy="1629645"/>
            <a:chOff x="3064" y="1820"/>
            <a:chExt cx="2304" cy="2304"/>
          </a:xfrm>
        </p:grpSpPr>
        <p:sp>
          <p:nvSpPr>
            <p:cNvPr id="26" name="AutoShape 306">
              <a:extLst>
                <a:ext uri="{FF2B5EF4-FFF2-40B4-BE49-F238E27FC236}">
                  <a16:creationId xmlns:a16="http://schemas.microsoft.com/office/drawing/2014/main" id="{79A22039-882F-49C0-85FC-778E55EB3D3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 flipH="1">
              <a:off x="3940" y="2696"/>
              <a:ext cx="2304" cy="551"/>
            </a:xfrm>
            <a:prstGeom prst="parallelogram">
              <a:avLst>
                <a:gd name="adj" fmla="val 104902"/>
              </a:avLst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66275"/>
                    <a:invGamma/>
                  </a:schemeClr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7" name="AutoShape 307">
              <a:extLst>
                <a:ext uri="{FF2B5EF4-FFF2-40B4-BE49-F238E27FC236}">
                  <a16:creationId xmlns:a16="http://schemas.microsoft.com/office/drawing/2014/main" id="{E1B79082-9C65-4FB9-881D-DB78280C79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64" y="1832"/>
              <a:ext cx="2304" cy="576"/>
            </a:xfrm>
            <a:prstGeom prst="parallelogram">
              <a:avLst>
                <a:gd name="adj" fmla="val 97926"/>
              </a:avLst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66275"/>
                    <a:invGamma/>
                  </a:schemeClr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BB986BFF-8934-4252-84AE-DC4AC7D478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70" y="2419"/>
              <a:ext cx="1739" cy="1701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grpSp>
        <p:nvGrpSpPr>
          <p:cNvPr id="29" name="Group 48">
            <a:extLst>
              <a:ext uri="{FF2B5EF4-FFF2-40B4-BE49-F238E27FC236}">
                <a16:creationId xmlns:a16="http://schemas.microsoft.com/office/drawing/2014/main" id="{FA0F92BB-D991-4D8A-994A-C1F224632E1E}"/>
              </a:ext>
            </a:extLst>
          </p:cNvPr>
          <p:cNvGrpSpPr>
            <a:grpSpLocks/>
          </p:cNvGrpSpPr>
          <p:nvPr/>
        </p:nvGrpSpPr>
        <p:grpSpPr bwMode="auto">
          <a:xfrm>
            <a:off x="2911060" y="4456914"/>
            <a:ext cx="2403061" cy="1650932"/>
            <a:chOff x="-1077" y="992"/>
            <a:chExt cx="3149" cy="2094"/>
          </a:xfrm>
        </p:grpSpPr>
        <p:sp>
          <p:nvSpPr>
            <p:cNvPr id="30" name="Freeform 49">
              <a:extLst>
                <a:ext uri="{FF2B5EF4-FFF2-40B4-BE49-F238E27FC236}">
                  <a16:creationId xmlns:a16="http://schemas.microsoft.com/office/drawing/2014/main" id="{C87B1819-B7CC-4DA5-AD14-215CC731B9A8}"/>
                </a:ext>
              </a:extLst>
            </p:cNvPr>
            <p:cNvSpPr>
              <a:spLocks/>
            </p:cNvSpPr>
            <p:nvPr/>
          </p:nvSpPr>
          <p:spPr bwMode="auto">
            <a:xfrm>
              <a:off x="-1077" y="2560"/>
              <a:ext cx="3133" cy="526"/>
            </a:xfrm>
            <a:custGeom>
              <a:avLst/>
              <a:gdLst>
                <a:gd name="T0" fmla="*/ 0 w 3133"/>
                <a:gd name="T1" fmla="*/ 526 h 526"/>
                <a:gd name="T2" fmla="*/ 2629 w 3133"/>
                <a:gd name="T3" fmla="*/ 520 h 526"/>
                <a:gd name="T4" fmla="*/ 3133 w 3133"/>
                <a:gd name="T5" fmla="*/ 8 h 526"/>
                <a:gd name="T6" fmla="*/ 573 w 3133"/>
                <a:gd name="T7" fmla="*/ 0 h 526"/>
                <a:gd name="T8" fmla="*/ 0 w 3133"/>
                <a:gd name="T9" fmla="*/ 509 h 5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33" h="526">
                  <a:moveTo>
                    <a:pt x="0" y="526"/>
                  </a:moveTo>
                  <a:lnTo>
                    <a:pt x="2629" y="520"/>
                  </a:lnTo>
                  <a:lnTo>
                    <a:pt x="3133" y="8"/>
                  </a:lnTo>
                  <a:lnTo>
                    <a:pt x="573" y="0"/>
                  </a:lnTo>
                  <a:lnTo>
                    <a:pt x="0" y="509"/>
                  </a:lnTo>
                </a:path>
              </a:pathLst>
            </a:custGeom>
            <a:solidFill>
              <a:srgbClr val="FF0000"/>
            </a:solidFill>
            <a:ln w="9525">
              <a:solidFill>
                <a:srgbClr val="FF3300"/>
              </a:solidFill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AutoShape 50">
              <a:extLst>
                <a:ext uri="{FF2B5EF4-FFF2-40B4-BE49-F238E27FC236}">
                  <a16:creationId xmlns:a16="http://schemas.microsoft.com/office/drawing/2014/main" id="{072B8EDC-DA5B-4697-97E9-09E9F886B2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064" y="1005"/>
              <a:ext cx="3127" cy="2065"/>
            </a:xfrm>
            <a:prstGeom prst="cube">
              <a:avLst>
                <a:gd name="adj" fmla="val 24213"/>
              </a:avLst>
            </a:prstGeom>
            <a:solidFill>
              <a:srgbClr val="FF0000"/>
            </a:solidFill>
            <a:ln w="38100">
              <a:solidFill>
                <a:srgbClr val="FF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" name="Freeform 51">
              <a:extLst>
                <a:ext uri="{FF2B5EF4-FFF2-40B4-BE49-F238E27FC236}">
                  <a16:creationId xmlns:a16="http://schemas.microsoft.com/office/drawing/2014/main" id="{141863D9-3CD4-44D7-96AD-FFE20E8CEA7B}"/>
                </a:ext>
              </a:extLst>
            </p:cNvPr>
            <p:cNvSpPr>
              <a:spLocks/>
            </p:cNvSpPr>
            <p:nvPr/>
          </p:nvSpPr>
          <p:spPr bwMode="auto">
            <a:xfrm>
              <a:off x="1558" y="1000"/>
              <a:ext cx="514" cy="2067"/>
            </a:xfrm>
            <a:custGeom>
              <a:avLst/>
              <a:gdLst>
                <a:gd name="T0" fmla="*/ 0 w 514"/>
                <a:gd name="T1" fmla="*/ 500 h 2067"/>
                <a:gd name="T2" fmla="*/ 506 w 514"/>
                <a:gd name="T3" fmla="*/ 0 h 2067"/>
                <a:gd name="T4" fmla="*/ 514 w 514"/>
                <a:gd name="T5" fmla="*/ 1576 h 2067"/>
                <a:gd name="T6" fmla="*/ 0 w 514"/>
                <a:gd name="T7" fmla="*/ 2067 h 2067"/>
                <a:gd name="T8" fmla="*/ 7 w 514"/>
                <a:gd name="T9" fmla="*/ 490 h 2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14" h="2067">
                  <a:moveTo>
                    <a:pt x="0" y="500"/>
                  </a:moveTo>
                  <a:lnTo>
                    <a:pt x="506" y="0"/>
                  </a:lnTo>
                  <a:lnTo>
                    <a:pt x="514" y="1576"/>
                  </a:lnTo>
                  <a:lnTo>
                    <a:pt x="0" y="2067"/>
                  </a:lnTo>
                  <a:lnTo>
                    <a:pt x="7" y="490"/>
                  </a:lnTo>
                </a:path>
              </a:pathLst>
            </a:custGeom>
            <a:solidFill>
              <a:srgbClr val="00FF00"/>
            </a:solidFill>
            <a:ln w="9525">
              <a:solidFill>
                <a:srgbClr val="FF3300"/>
              </a:solidFill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Rectangle 52">
              <a:extLst>
                <a:ext uri="{FF2B5EF4-FFF2-40B4-BE49-F238E27FC236}">
                  <a16:creationId xmlns:a16="http://schemas.microsoft.com/office/drawing/2014/main" id="{14E4215B-FB86-4737-82FD-85987EB663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054" y="1494"/>
              <a:ext cx="2615" cy="1579"/>
            </a:xfrm>
            <a:prstGeom prst="rect">
              <a:avLst/>
            </a:prstGeom>
            <a:solidFill>
              <a:srgbClr val="00FF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" name="Freeform 53">
              <a:extLst>
                <a:ext uri="{FF2B5EF4-FFF2-40B4-BE49-F238E27FC236}">
                  <a16:creationId xmlns:a16="http://schemas.microsoft.com/office/drawing/2014/main" id="{101C5071-FE31-49F0-BBB8-04E560A8F337}"/>
                </a:ext>
              </a:extLst>
            </p:cNvPr>
            <p:cNvSpPr>
              <a:spLocks/>
            </p:cNvSpPr>
            <p:nvPr/>
          </p:nvSpPr>
          <p:spPr bwMode="auto">
            <a:xfrm>
              <a:off x="-1040" y="992"/>
              <a:ext cx="3088" cy="499"/>
            </a:xfrm>
            <a:custGeom>
              <a:avLst/>
              <a:gdLst>
                <a:gd name="T0" fmla="*/ 0 w 3088"/>
                <a:gd name="T1" fmla="*/ 499 h 499"/>
                <a:gd name="T2" fmla="*/ 2624 w 3088"/>
                <a:gd name="T3" fmla="*/ 488 h 499"/>
                <a:gd name="T4" fmla="*/ 3088 w 3088"/>
                <a:gd name="T5" fmla="*/ 0 h 499"/>
                <a:gd name="T6" fmla="*/ 488 w 3088"/>
                <a:gd name="T7" fmla="*/ 0 h 499"/>
                <a:gd name="T8" fmla="*/ 0 w 3088"/>
                <a:gd name="T9" fmla="*/ 482 h 4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88" h="499">
                  <a:moveTo>
                    <a:pt x="0" y="499"/>
                  </a:moveTo>
                  <a:lnTo>
                    <a:pt x="2624" y="488"/>
                  </a:lnTo>
                  <a:lnTo>
                    <a:pt x="3088" y="0"/>
                  </a:lnTo>
                  <a:lnTo>
                    <a:pt x="488" y="0"/>
                  </a:lnTo>
                  <a:lnTo>
                    <a:pt x="0" y="482"/>
                  </a:lnTo>
                </a:path>
              </a:pathLst>
            </a:custGeom>
            <a:solidFill>
              <a:srgbClr val="00FF00"/>
            </a:solidFill>
            <a:ln w="9525">
              <a:solidFill>
                <a:srgbClr val="FF3300"/>
              </a:solidFill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35" name="Picture 5" descr="POINSET2">
            <a:extLst>
              <a:ext uri="{FF2B5EF4-FFF2-40B4-BE49-F238E27FC236}">
                <a16:creationId xmlns:a16="http://schemas.microsoft.com/office/drawing/2014/main" id="{8E78615F-7D77-4F3B-9776-B2B82B88F1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685370" cy="1982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" name="Picture 6" descr="POINSET2">
            <a:extLst>
              <a:ext uri="{FF2B5EF4-FFF2-40B4-BE49-F238E27FC236}">
                <a16:creationId xmlns:a16="http://schemas.microsoft.com/office/drawing/2014/main" id="{826D6647-D414-4BB7-8257-38C153854F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0122133" y="-78250"/>
            <a:ext cx="1683040" cy="21336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" name="Picture 7" descr="POINSET2">
            <a:extLst>
              <a:ext uri="{FF2B5EF4-FFF2-40B4-BE49-F238E27FC236}">
                <a16:creationId xmlns:a16="http://schemas.microsoft.com/office/drawing/2014/main" id="{8479DB70-542F-476B-8551-B1D50454EB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232817" y="4890957"/>
            <a:ext cx="1734225" cy="2199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" name="Picture 11" descr="POINSET2">
            <a:extLst>
              <a:ext uri="{FF2B5EF4-FFF2-40B4-BE49-F238E27FC236}">
                <a16:creationId xmlns:a16="http://schemas.microsoft.com/office/drawing/2014/main" id="{04971CDA-336D-4FCE-8891-B16BCA07FD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10263467" y="4722197"/>
            <a:ext cx="1908652" cy="21026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2221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1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4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11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83" name="Rectangle 15">
            <a:extLst>
              <a:ext uri="{FF2B5EF4-FFF2-40B4-BE49-F238E27FC236}">
                <a16:creationId xmlns:a16="http://schemas.microsoft.com/office/drawing/2014/main" id="{345D3F5F-1CC0-4673-9FFD-050656710C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44689" y="3398839"/>
            <a:ext cx="1089025" cy="985837"/>
          </a:xfrm>
          <a:prstGeom prst="rect">
            <a:avLst/>
          </a:prstGeom>
          <a:solidFill>
            <a:srgbClr val="FF00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3984" name="Rectangle 16">
            <a:extLst>
              <a:ext uri="{FF2B5EF4-FFF2-40B4-BE49-F238E27FC236}">
                <a16:creationId xmlns:a16="http://schemas.microsoft.com/office/drawing/2014/main" id="{9CB103C2-54E5-404F-859B-4AA2130B88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46488" y="3443289"/>
            <a:ext cx="1130300" cy="973137"/>
          </a:xfrm>
          <a:prstGeom prst="rect">
            <a:avLst/>
          </a:prstGeom>
          <a:solidFill>
            <a:srgbClr val="FF00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4008" name="AutoShape 40">
            <a:extLst>
              <a:ext uri="{FF2B5EF4-FFF2-40B4-BE49-F238E27FC236}">
                <a16:creationId xmlns:a16="http://schemas.microsoft.com/office/drawing/2014/main" id="{9FCD3C25-9ED8-44AE-8F2E-F0C288526F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8626" y="2163764"/>
            <a:ext cx="1243013" cy="1133475"/>
          </a:xfrm>
          <a:prstGeom prst="cube">
            <a:avLst>
              <a:gd name="adj" fmla="val 25000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>
              <a:solidFill>
                <a:srgbClr val="00FF00"/>
              </a:solidFill>
            </a:endParaRPr>
          </a:p>
        </p:txBody>
      </p:sp>
      <p:sp>
        <p:nvSpPr>
          <p:cNvPr id="84009" name="Rectangle 41">
            <a:extLst>
              <a:ext uri="{FF2B5EF4-FFF2-40B4-BE49-F238E27FC236}">
                <a16:creationId xmlns:a16="http://schemas.microsoft.com/office/drawing/2014/main" id="{EF96639A-EFA3-47BA-8D71-F024700034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60564" y="4548189"/>
            <a:ext cx="1089025" cy="985837"/>
          </a:xfrm>
          <a:prstGeom prst="rect">
            <a:avLst/>
          </a:prstGeom>
          <a:solidFill>
            <a:srgbClr val="FF00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4010" name="Rectangle 42">
            <a:extLst>
              <a:ext uri="{FF2B5EF4-FFF2-40B4-BE49-F238E27FC236}">
                <a16:creationId xmlns:a16="http://schemas.microsoft.com/office/drawing/2014/main" id="{FD16336D-B2EB-4B6B-B291-28F20C5CDB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29025" y="4560889"/>
            <a:ext cx="1130300" cy="973137"/>
          </a:xfrm>
          <a:prstGeom prst="rect">
            <a:avLst/>
          </a:prstGeom>
          <a:solidFill>
            <a:srgbClr val="FF00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4011" name="Rectangle 43">
            <a:extLst>
              <a:ext uri="{FF2B5EF4-FFF2-40B4-BE49-F238E27FC236}">
                <a16:creationId xmlns:a16="http://schemas.microsoft.com/office/drawing/2014/main" id="{937309A5-561B-4AF0-8928-14C323CF79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47864" y="5668964"/>
            <a:ext cx="1089025" cy="985837"/>
          </a:xfrm>
          <a:prstGeom prst="rect">
            <a:avLst/>
          </a:prstGeom>
          <a:solidFill>
            <a:srgbClr val="FF00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4012" name="Rectangle 44">
            <a:extLst>
              <a:ext uri="{FF2B5EF4-FFF2-40B4-BE49-F238E27FC236}">
                <a16:creationId xmlns:a16="http://schemas.microsoft.com/office/drawing/2014/main" id="{86CEE4F7-4319-41B4-9E93-6B8F565079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44900" y="5707064"/>
            <a:ext cx="1130300" cy="973137"/>
          </a:xfrm>
          <a:prstGeom prst="rect">
            <a:avLst/>
          </a:prstGeom>
          <a:solidFill>
            <a:srgbClr val="FF00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4014" name="AutoShape 46">
            <a:extLst>
              <a:ext uri="{FF2B5EF4-FFF2-40B4-BE49-F238E27FC236}">
                <a16:creationId xmlns:a16="http://schemas.microsoft.com/office/drawing/2014/main" id="{174948DC-E608-4722-8D8C-3B7BBECEDF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99101" y="2003425"/>
            <a:ext cx="2424113" cy="1233488"/>
          </a:xfrm>
          <a:prstGeom prst="cube">
            <a:avLst>
              <a:gd name="adj" fmla="val 2500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4015" name="AutoShape 47">
            <a:extLst>
              <a:ext uri="{FF2B5EF4-FFF2-40B4-BE49-F238E27FC236}">
                <a16:creationId xmlns:a16="http://schemas.microsoft.com/office/drawing/2014/main" id="{478E763A-1D74-4190-918C-D2763E0D37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8189" y="3468689"/>
            <a:ext cx="2103437" cy="828675"/>
          </a:xfrm>
          <a:prstGeom prst="flowChartProcess">
            <a:avLst/>
          </a:prstGeom>
          <a:solidFill>
            <a:srgbClr val="00FF0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4016" name="AutoShape 48">
            <a:extLst>
              <a:ext uri="{FF2B5EF4-FFF2-40B4-BE49-F238E27FC236}">
                <a16:creationId xmlns:a16="http://schemas.microsoft.com/office/drawing/2014/main" id="{333227F0-BC0A-4791-98FB-AC531DBBEB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12139" y="3441701"/>
            <a:ext cx="2103437" cy="828675"/>
          </a:xfrm>
          <a:prstGeom prst="flowChartProcess">
            <a:avLst/>
          </a:prstGeom>
          <a:solidFill>
            <a:srgbClr val="00FF0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4017" name="AutoShape 49">
            <a:extLst>
              <a:ext uri="{FF2B5EF4-FFF2-40B4-BE49-F238E27FC236}">
                <a16:creationId xmlns:a16="http://schemas.microsoft.com/office/drawing/2014/main" id="{E69C8606-D42B-44EB-829B-27CA72E7BC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69289" y="4543426"/>
            <a:ext cx="2103437" cy="828675"/>
          </a:xfrm>
          <a:prstGeom prst="flowChartProcess">
            <a:avLst/>
          </a:prstGeom>
          <a:solidFill>
            <a:srgbClr val="00FF0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4018" name="AutoShape 50">
            <a:extLst>
              <a:ext uri="{FF2B5EF4-FFF2-40B4-BE49-F238E27FC236}">
                <a16:creationId xmlns:a16="http://schemas.microsoft.com/office/drawing/2014/main" id="{0B9C4E1C-A028-4F68-8CEE-3F807E601D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32475" y="4598989"/>
            <a:ext cx="2103438" cy="828675"/>
          </a:xfrm>
          <a:prstGeom prst="flowChartProcess">
            <a:avLst/>
          </a:prstGeom>
          <a:solidFill>
            <a:srgbClr val="00FF0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4019" name="AutoShape 51">
            <a:extLst>
              <a:ext uri="{FF2B5EF4-FFF2-40B4-BE49-F238E27FC236}">
                <a16:creationId xmlns:a16="http://schemas.microsoft.com/office/drawing/2014/main" id="{686FD244-9B48-42C6-BC67-D01C0B464F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1050" y="5719764"/>
            <a:ext cx="2103438" cy="828675"/>
          </a:xfrm>
          <a:prstGeom prst="flowChartProcess">
            <a:avLst/>
          </a:prstGeom>
          <a:solidFill>
            <a:srgbClr val="00FF0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4020" name="AutoShape 52">
            <a:extLst>
              <a:ext uri="{FF2B5EF4-FFF2-40B4-BE49-F238E27FC236}">
                <a16:creationId xmlns:a16="http://schemas.microsoft.com/office/drawing/2014/main" id="{A8AA0337-2634-45E9-AEB8-3624275B0A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59775" y="5705476"/>
            <a:ext cx="2103438" cy="828675"/>
          </a:xfrm>
          <a:prstGeom prst="flowChartProcess">
            <a:avLst/>
          </a:prstGeom>
          <a:solidFill>
            <a:srgbClr val="00FF0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4033" name="AutoShape 65">
            <a:extLst>
              <a:ext uri="{FF2B5EF4-FFF2-40B4-BE49-F238E27FC236}">
                <a16:creationId xmlns:a16="http://schemas.microsoft.com/office/drawing/2014/main" id="{89D4576B-2573-4693-B4DA-DBEB10FEAA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9113" y="1058864"/>
            <a:ext cx="1058862" cy="987425"/>
          </a:xfrm>
          <a:prstGeom prst="cube">
            <a:avLst>
              <a:gd name="adj" fmla="val 25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4034" name="AutoShape 66">
            <a:extLst>
              <a:ext uri="{FF2B5EF4-FFF2-40B4-BE49-F238E27FC236}">
                <a16:creationId xmlns:a16="http://schemas.microsoft.com/office/drawing/2014/main" id="{B7FADCFA-F663-48BE-AED2-E33D56674D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16101" y="233363"/>
            <a:ext cx="1058863" cy="1060450"/>
          </a:xfrm>
          <a:prstGeom prst="cube">
            <a:avLst>
              <a:gd name="adj" fmla="val 25000"/>
            </a:avLst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4036" name="AutoShape 68">
            <a:extLst>
              <a:ext uri="{FF2B5EF4-FFF2-40B4-BE49-F238E27FC236}">
                <a16:creationId xmlns:a16="http://schemas.microsoft.com/office/drawing/2014/main" id="{A88372FD-7594-445E-9FBD-9AAA11AA51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69250" y="971550"/>
            <a:ext cx="1741488" cy="827088"/>
          </a:xfrm>
          <a:prstGeom prst="cube">
            <a:avLst>
              <a:gd name="adj" fmla="val 25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4037" name="AutoShape 69">
            <a:extLst>
              <a:ext uri="{FF2B5EF4-FFF2-40B4-BE49-F238E27FC236}">
                <a16:creationId xmlns:a16="http://schemas.microsoft.com/office/drawing/2014/main" id="{9008477B-C80E-452E-B919-16734AB504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83539" y="304801"/>
            <a:ext cx="1741487" cy="885825"/>
          </a:xfrm>
          <a:prstGeom prst="cube">
            <a:avLst>
              <a:gd name="adj" fmla="val 25000"/>
            </a:avLst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>
              <a:solidFill>
                <a:srgbClr val="0000FF"/>
              </a:solidFill>
            </a:endParaRPr>
          </a:p>
        </p:txBody>
      </p:sp>
      <p:sp>
        <p:nvSpPr>
          <p:cNvPr id="11284" name="Text Box 71">
            <a:extLst>
              <a:ext uri="{FF2B5EF4-FFF2-40B4-BE49-F238E27FC236}">
                <a16:creationId xmlns:a16="http://schemas.microsoft.com/office/drawing/2014/main" id="{4E6F46A2-DCAD-4AD2-93CC-65E609455D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71889" y="479426"/>
            <a:ext cx="4065587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6000" b="1" dirty="0" err="1">
                <a:solidFill>
                  <a:srgbClr val="FF9900"/>
                </a:solidFill>
                <a:latin typeface=".VnTime" pitchFamily="34" charset="0"/>
              </a:rPr>
              <a:t>Giống</a:t>
            </a:r>
            <a:r>
              <a:rPr lang="en-US" altLang="en-US" sz="6000" b="1" dirty="0">
                <a:solidFill>
                  <a:srgbClr val="FF9900"/>
                </a:solidFill>
                <a:latin typeface=".VnTime" pitchFamily="34" charset="0"/>
              </a:rPr>
              <a:t> </a:t>
            </a:r>
            <a:r>
              <a:rPr lang="en-US" altLang="en-US" sz="6000" b="1" dirty="0" err="1">
                <a:solidFill>
                  <a:srgbClr val="FF9900"/>
                </a:solidFill>
                <a:latin typeface=".VnTime" pitchFamily="34" charset="0"/>
              </a:rPr>
              <a:t>nhau</a:t>
            </a:r>
            <a:endParaRPr lang="en-US" altLang="en-US" sz="6000" b="1" dirty="0">
              <a:solidFill>
                <a:srgbClr val="FF9900"/>
              </a:solidFill>
              <a:latin typeface=".VnTime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40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840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839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839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840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84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84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84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840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840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840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84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84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84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2" dur="2000" fill="hold"/>
                                        <p:tgtEl>
                                          <p:spTgt spid="8400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3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4" dur="2000" fill="hold"/>
                                        <p:tgtEl>
                                          <p:spTgt spid="840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63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58" dur="2000" fill="hold"/>
                                        <p:tgtEl>
                                          <p:spTgt spid="840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9" presetID="63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60" dur="2000" fill="hold"/>
                                        <p:tgtEl>
                                          <p:spTgt spid="840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5" dur="2000"/>
                                        <p:tgtEl>
                                          <p:spTgt spid="84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840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84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6" dur="2000"/>
                                        <p:tgtEl>
                                          <p:spTgt spid="84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840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840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83" grpId="0" animBg="1"/>
      <p:bldP spid="83984" grpId="0" animBg="1"/>
      <p:bldP spid="84008" grpId="0" animBg="1"/>
      <p:bldP spid="84008" grpId="1" animBg="1"/>
      <p:bldP spid="84008" grpId="2" animBg="1"/>
      <p:bldP spid="84009" grpId="0" animBg="1"/>
      <p:bldP spid="84010" grpId="0" animBg="1"/>
      <p:bldP spid="84011" grpId="0" animBg="1"/>
      <p:bldP spid="84012" grpId="0" animBg="1"/>
      <p:bldP spid="84014" grpId="0" animBg="1"/>
      <p:bldP spid="84014" grpId="1" animBg="1"/>
      <p:bldP spid="84014" grpId="2" animBg="1"/>
      <p:bldP spid="84015" grpId="0" animBg="1"/>
      <p:bldP spid="84016" grpId="0" animBg="1"/>
      <p:bldP spid="84017" grpId="0" animBg="1"/>
      <p:bldP spid="84018" grpId="0" animBg="1"/>
      <p:bldP spid="84019" grpId="0" animBg="1"/>
      <p:bldP spid="84020" grpId="0" animBg="1"/>
      <p:bldP spid="84033" grpId="0" animBg="1"/>
      <p:bldP spid="84034" grpId="0" animBg="1"/>
      <p:bldP spid="84036" grpId="0" animBg="1"/>
      <p:bldP spid="8403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20" name="Text Box 4">
            <a:extLst>
              <a:ext uri="{FF2B5EF4-FFF2-40B4-BE49-F238E27FC236}">
                <a16:creationId xmlns:a16="http://schemas.microsoft.com/office/drawing/2014/main" id="{9BF467A4-E0F9-45D1-A2CB-C29E9092BE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82963" y="1"/>
            <a:ext cx="6297612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6000" b="1" dirty="0" err="1">
                <a:solidFill>
                  <a:srgbClr val="FF0000"/>
                </a:solidFill>
                <a:latin typeface=".VnTime" pitchFamily="34" charset="0"/>
              </a:rPr>
              <a:t>Khác</a:t>
            </a:r>
            <a:r>
              <a:rPr lang="en-US" altLang="en-US" sz="60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altLang="en-US" sz="6000" b="1" dirty="0" err="1">
                <a:solidFill>
                  <a:srgbClr val="FF0000"/>
                </a:solidFill>
                <a:latin typeface=".VnTime" pitchFamily="34" charset="0"/>
              </a:rPr>
              <a:t>nhau</a:t>
            </a:r>
            <a:endParaRPr lang="en-US" altLang="en-US" sz="6000" b="1" dirty="0">
              <a:solidFill>
                <a:srgbClr val="FF0000"/>
              </a:solidFill>
              <a:latin typeface=".VnTime" pitchFamily="34" charset="0"/>
            </a:endParaRPr>
          </a:p>
        </p:txBody>
      </p:sp>
      <p:sp>
        <p:nvSpPr>
          <p:cNvPr id="86021" name="Rectangle 5">
            <a:extLst>
              <a:ext uri="{FF2B5EF4-FFF2-40B4-BE49-F238E27FC236}">
                <a16:creationId xmlns:a16="http://schemas.microsoft.com/office/drawing/2014/main" id="{CA92D91A-9177-49B8-AE03-881C09FE61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5413" y="3714750"/>
            <a:ext cx="1827212" cy="814388"/>
          </a:xfrm>
          <a:prstGeom prst="rect">
            <a:avLst/>
          </a:prstGeom>
          <a:solidFill>
            <a:srgbClr val="00FF0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6022" name="Rectangle 6">
            <a:extLst>
              <a:ext uri="{FF2B5EF4-FFF2-40B4-BE49-F238E27FC236}">
                <a16:creationId xmlns:a16="http://schemas.microsoft.com/office/drawing/2014/main" id="{51D79871-0081-4767-A65B-4325DE4395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16689" y="4803776"/>
            <a:ext cx="1800225" cy="828675"/>
          </a:xfrm>
          <a:prstGeom prst="rect">
            <a:avLst/>
          </a:prstGeom>
          <a:solidFill>
            <a:srgbClr val="00FF0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6023" name="Rectangle 7">
            <a:extLst>
              <a:ext uri="{FF2B5EF4-FFF2-40B4-BE49-F238E27FC236}">
                <a16:creationId xmlns:a16="http://schemas.microsoft.com/office/drawing/2014/main" id="{B51C697E-8427-4DBE-BFE6-48D7F4DF3D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05838" y="4818064"/>
            <a:ext cx="1841500" cy="784225"/>
          </a:xfrm>
          <a:prstGeom prst="rect">
            <a:avLst/>
          </a:prstGeom>
          <a:solidFill>
            <a:srgbClr val="00FF0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6024" name="Rectangle 8">
            <a:extLst>
              <a:ext uri="{FF2B5EF4-FFF2-40B4-BE49-F238E27FC236}">
                <a16:creationId xmlns:a16="http://schemas.microsoft.com/office/drawing/2014/main" id="{B3E0F1B2-F780-4347-8103-D48B958926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64575" y="5891214"/>
            <a:ext cx="1128782" cy="769937"/>
          </a:xfrm>
          <a:prstGeom prst="rect">
            <a:avLst/>
          </a:prstGeom>
          <a:solidFill>
            <a:srgbClr val="00FF0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6027" name="Rectangle 11">
            <a:extLst>
              <a:ext uri="{FF2B5EF4-FFF2-40B4-BE49-F238E27FC236}">
                <a16:creationId xmlns:a16="http://schemas.microsoft.com/office/drawing/2014/main" id="{0A582D88-426B-43E4-84EF-9608D9B5CB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97721" y="5862638"/>
            <a:ext cx="1260815" cy="798513"/>
          </a:xfrm>
          <a:prstGeom prst="rect">
            <a:avLst/>
          </a:prstGeom>
          <a:solidFill>
            <a:srgbClr val="00FF0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6030" name="Rectangle 14">
            <a:extLst>
              <a:ext uri="{FF2B5EF4-FFF2-40B4-BE49-F238E27FC236}">
                <a16:creationId xmlns:a16="http://schemas.microsoft.com/office/drawing/2014/main" id="{34ADEFB6-893A-4BFF-B7B9-5EFD7CD71C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91550" y="3759201"/>
            <a:ext cx="1828800" cy="727075"/>
          </a:xfrm>
          <a:prstGeom prst="rect">
            <a:avLst/>
          </a:prstGeom>
          <a:solidFill>
            <a:srgbClr val="00FF0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>
              <a:solidFill>
                <a:srgbClr val="00FF00"/>
              </a:solidFill>
            </a:endParaRPr>
          </a:p>
        </p:txBody>
      </p:sp>
      <p:sp>
        <p:nvSpPr>
          <p:cNvPr id="86031" name="Rectangle 15">
            <a:extLst>
              <a:ext uri="{FF2B5EF4-FFF2-40B4-BE49-F238E27FC236}">
                <a16:creationId xmlns:a16="http://schemas.microsoft.com/office/drawing/2014/main" id="{AA3A2197-06C5-47A9-BA9F-102BCB8964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9150" y="4092576"/>
            <a:ext cx="1335088" cy="1147763"/>
          </a:xfrm>
          <a:prstGeom prst="rect">
            <a:avLst/>
          </a:prstGeom>
          <a:solidFill>
            <a:srgbClr val="FF00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6032" name="Rectangle 16">
            <a:extLst>
              <a:ext uri="{FF2B5EF4-FFF2-40B4-BE49-F238E27FC236}">
                <a16:creationId xmlns:a16="http://schemas.microsoft.com/office/drawing/2014/main" id="{C8A93223-44C8-461A-8000-7C725BBBB7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76450" y="5473701"/>
            <a:ext cx="1335088" cy="1147763"/>
          </a:xfrm>
          <a:prstGeom prst="rect">
            <a:avLst/>
          </a:prstGeom>
          <a:solidFill>
            <a:srgbClr val="FF00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6033" name="Rectangle 17">
            <a:extLst>
              <a:ext uri="{FF2B5EF4-FFF2-40B4-BE49-F238E27FC236}">
                <a16:creationId xmlns:a16="http://schemas.microsoft.com/office/drawing/2014/main" id="{4A88658B-BD7A-479E-87CE-54B18D0E54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71689" y="2671763"/>
            <a:ext cx="1335087" cy="1147762"/>
          </a:xfrm>
          <a:prstGeom prst="rect">
            <a:avLst/>
          </a:prstGeom>
          <a:solidFill>
            <a:srgbClr val="FF00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6034" name="Rectangle 18">
            <a:extLst>
              <a:ext uri="{FF2B5EF4-FFF2-40B4-BE49-F238E27FC236}">
                <a16:creationId xmlns:a16="http://schemas.microsoft.com/office/drawing/2014/main" id="{5DCD0097-D442-470C-BA61-78BDAF3391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75089" y="4076701"/>
            <a:ext cx="1335087" cy="1147763"/>
          </a:xfrm>
          <a:prstGeom prst="rect">
            <a:avLst/>
          </a:prstGeom>
          <a:solidFill>
            <a:srgbClr val="FF00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6035" name="Rectangle 19">
            <a:extLst>
              <a:ext uri="{FF2B5EF4-FFF2-40B4-BE49-F238E27FC236}">
                <a16:creationId xmlns:a16="http://schemas.microsoft.com/office/drawing/2014/main" id="{BEF6600A-6BE5-4E5E-B6AB-891D4613D3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59214" y="2700338"/>
            <a:ext cx="1335087" cy="1147762"/>
          </a:xfrm>
          <a:prstGeom prst="rect">
            <a:avLst/>
          </a:prstGeom>
          <a:solidFill>
            <a:srgbClr val="FF00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6038" name="Rectangle 22">
            <a:extLst>
              <a:ext uri="{FF2B5EF4-FFF2-40B4-BE49-F238E27FC236}">
                <a16:creationId xmlns:a16="http://schemas.microsoft.com/office/drawing/2014/main" id="{2FEC1648-5388-4A52-A8F1-C2D4E571F8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17950" y="5456238"/>
            <a:ext cx="1335088" cy="1147762"/>
          </a:xfrm>
          <a:prstGeom prst="rect">
            <a:avLst/>
          </a:prstGeom>
          <a:solidFill>
            <a:srgbClr val="FF00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2303" name="Line 27">
            <a:extLst>
              <a:ext uri="{FF2B5EF4-FFF2-40B4-BE49-F238E27FC236}">
                <a16:creationId xmlns:a16="http://schemas.microsoft.com/office/drawing/2014/main" id="{F8CE087A-417E-4B2A-AECA-8C9758686BF6}"/>
              </a:ext>
            </a:extLst>
          </p:cNvPr>
          <p:cNvSpPr>
            <a:spLocks noChangeShapeType="1"/>
          </p:cNvSpPr>
          <p:nvPr/>
        </p:nvSpPr>
        <p:spPr bwMode="auto">
          <a:xfrm>
            <a:off x="6270625" y="1306514"/>
            <a:ext cx="0" cy="55514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6044" name="AutoShape 28">
            <a:extLst>
              <a:ext uri="{FF2B5EF4-FFF2-40B4-BE49-F238E27FC236}">
                <a16:creationId xmlns:a16="http://schemas.microsoft.com/office/drawing/2014/main" id="{6EA9BBBA-9AAE-4586-8D04-7628F648DE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73376" y="827089"/>
            <a:ext cx="1597025" cy="1481137"/>
          </a:xfrm>
          <a:prstGeom prst="cube">
            <a:avLst>
              <a:gd name="adj" fmla="val 25000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6045" name="AutoShape 29">
            <a:extLst>
              <a:ext uri="{FF2B5EF4-FFF2-40B4-BE49-F238E27FC236}">
                <a16:creationId xmlns:a16="http://schemas.microsoft.com/office/drawing/2014/main" id="{07C5543E-B2D6-4FBC-9571-D2A56ABCAC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56464" y="1481139"/>
            <a:ext cx="2251075" cy="1030287"/>
          </a:xfrm>
          <a:prstGeom prst="cube">
            <a:avLst>
              <a:gd name="adj" fmla="val 2500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6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6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86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0" dur="2000"/>
                                        <p:tgtEl>
                                          <p:spTgt spid="86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3" dur="2000"/>
                                        <p:tgtEl>
                                          <p:spTgt spid="86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6" dur="2000"/>
                                        <p:tgtEl>
                                          <p:spTgt spid="86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9" dur="2000"/>
                                        <p:tgtEl>
                                          <p:spTgt spid="86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2" dur="2000"/>
                                        <p:tgtEl>
                                          <p:spTgt spid="86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60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60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2000"/>
                                        <p:tgtEl>
                                          <p:spTgt spid="860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6" dur="2000"/>
                                        <p:tgtEl>
                                          <p:spTgt spid="860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9" dur="2000"/>
                                        <p:tgtEl>
                                          <p:spTgt spid="860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2000"/>
                                        <p:tgtEl>
                                          <p:spTgt spid="860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5" dur="2000"/>
                                        <p:tgtEl>
                                          <p:spTgt spid="86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8" dur="2000"/>
                                        <p:tgtEl>
                                          <p:spTgt spid="86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20" grpId="0"/>
      <p:bldP spid="86021" grpId="0" animBg="1"/>
      <p:bldP spid="86022" grpId="0" animBg="1"/>
      <p:bldP spid="86023" grpId="0" animBg="1"/>
      <p:bldP spid="86024" grpId="0" animBg="1"/>
      <p:bldP spid="86027" grpId="0" animBg="1"/>
      <p:bldP spid="86030" grpId="0" animBg="1"/>
      <p:bldP spid="86031" grpId="0" animBg="1"/>
      <p:bldP spid="86032" grpId="0" animBg="1"/>
      <p:bldP spid="86033" grpId="0" animBg="1"/>
      <p:bldP spid="86034" grpId="0" animBg="1"/>
      <p:bldP spid="86035" grpId="0" animBg="1"/>
      <p:bldP spid="86038" grpId="0" animBg="1"/>
      <p:bldP spid="86044" grpId="0" animBg="1"/>
      <p:bldP spid="8604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4" descr="baby2">
            <a:extLst>
              <a:ext uri="{FF2B5EF4-FFF2-40B4-BE49-F238E27FC236}">
                <a16:creationId xmlns:a16="http://schemas.microsoft.com/office/drawing/2014/main" id="{91CA3B52-B048-43FE-A57E-C9B1C07C66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731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795" name="Rectangle 2">
            <a:extLst>
              <a:ext uri="{FF2B5EF4-FFF2-40B4-BE49-F238E27FC236}">
                <a16:creationId xmlns:a16="http://schemas.microsoft.com/office/drawing/2014/main" id="{3CAE0AB0-FACF-4E39-9CF7-320F826036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00300" y="1752600"/>
            <a:ext cx="7391400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6000" b="1" dirty="0" err="1">
                <a:solidFill>
                  <a:srgbClr val="FF0000"/>
                </a:solidFill>
                <a:latin typeface="Arial" panose="020B0604020202020204" pitchFamily="34" charset="0"/>
              </a:rPr>
              <a:t>Trò</a:t>
            </a:r>
            <a:r>
              <a:rPr lang="en-US" altLang="en-US" sz="6000" b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6000" b="1" dirty="0" err="1">
                <a:solidFill>
                  <a:srgbClr val="FF0000"/>
                </a:solidFill>
                <a:latin typeface="Arial" panose="020B0604020202020204" pitchFamily="34" charset="0"/>
              </a:rPr>
              <a:t>chơi</a:t>
            </a:r>
            <a:r>
              <a:rPr lang="en-US" altLang="en-US" sz="6000" b="1" dirty="0">
                <a:solidFill>
                  <a:srgbClr val="FF0000"/>
                </a:solidFill>
                <a:latin typeface="Arial" panose="020B0604020202020204" pitchFamily="34" charset="0"/>
              </a:rPr>
              <a:t>: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6000" b="1" dirty="0">
                <a:solidFill>
                  <a:srgbClr val="FF0000"/>
                </a:solidFill>
                <a:latin typeface="Arial" panose="020B0604020202020204" pitchFamily="34" charset="0"/>
              </a:rPr>
              <a:t>Ai </a:t>
            </a:r>
            <a:r>
              <a:rPr lang="en-US" altLang="en-US" sz="6000" b="1" dirty="0" err="1">
                <a:solidFill>
                  <a:srgbClr val="FF0000"/>
                </a:solidFill>
                <a:latin typeface="Arial" panose="020B0604020202020204" pitchFamily="34" charset="0"/>
              </a:rPr>
              <a:t>đoán</a:t>
            </a:r>
            <a:r>
              <a:rPr lang="en-US" altLang="en-US" sz="6000" b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6000" b="1" dirty="0" err="1">
                <a:solidFill>
                  <a:srgbClr val="FF0000"/>
                </a:solidFill>
                <a:latin typeface="Arial" panose="020B0604020202020204" pitchFamily="34" charset="0"/>
              </a:rPr>
              <a:t>giỏi</a:t>
            </a:r>
            <a:endParaRPr lang="en-US" altLang="en-US" sz="60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n-US" altLang="en-US" sz="60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KHỐI NÀO CÓ SÁU MẶT ĐỀU LÀ HÌNH VUÔNG, CÓ THỂ LẬT ĐƯỢC, TRƯỢT ĐƯỢC. NHƯNG KHÔNG LĂN ĐƯỢC?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259363" y="1848218"/>
            <a:ext cx="2016784" cy="201678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61705" y="1848218"/>
            <a:ext cx="2014442" cy="201444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02070" y="4745987"/>
            <a:ext cx="3168352" cy="4411438"/>
          </a:xfrm>
          <a:prstGeom prst="rect">
            <a:avLst/>
          </a:prstGeom>
        </p:spPr>
      </p:pic>
      <p:sp>
        <p:nvSpPr>
          <p:cNvPr id="7" name="Cube 6"/>
          <p:cNvSpPr/>
          <p:nvPr/>
        </p:nvSpPr>
        <p:spPr>
          <a:xfrm>
            <a:off x="7500904" y="4418646"/>
            <a:ext cx="1665637" cy="2256406"/>
          </a:xfrm>
          <a:prstGeom prst="cub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56563" y="1878375"/>
            <a:ext cx="3346033" cy="3757648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2147358" y="2215851"/>
            <a:ext cx="11050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384032" y="2265482"/>
            <a:ext cx="11050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091988" y="5205692"/>
            <a:ext cx="11050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591979" y="5085184"/>
            <a:ext cx="11050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3963977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2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4" dur="2000" fill="hold"/>
                                        <p:tgtEl>
                                          <p:spTgt spid="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5847 0.07523 L -0.00455 0.25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151" y="8727"/>
                                    </p:animMotion>
                                  </p:childTnLst>
                                </p:cTn>
                              </p:par>
                              <p:par>
                                <p:cTn id="59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25 E" pathEditMode="relative" ptsTypes="">
                                      <p:cBhvr>
                                        <p:cTn id="6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9" grpId="0"/>
      <p:bldP spid="9" grpId="1"/>
      <p:bldP spid="9" grpId="2"/>
      <p:bldP spid="13" grpId="0"/>
      <p:bldP spid="13" grpId="1"/>
      <p:bldP spid="14" grpId="0"/>
      <p:bldP spid="14" grpId="1"/>
      <p:bldP spid="15" grpId="0"/>
      <p:bldP spid="15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Khối nào có thể lật được, trượt được nhưng không lăn được và có sáu mặt nhưng có 4 mặt đều là hình chữ nhật bằng nhau. Còn hai mặt thì ngắn hơn. 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259363" y="1848218"/>
            <a:ext cx="2016784" cy="201678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39148" y="1850560"/>
            <a:ext cx="2014442" cy="201444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27648" y="4406055"/>
            <a:ext cx="3168352" cy="4411438"/>
          </a:xfrm>
          <a:prstGeom prst="rect">
            <a:avLst/>
          </a:prstGeom>
        </p:spPr>
      </p:pic>
      <p:sp>
        <p:nvSpPr>
          <p:cNvPr id="7" name="Cube 6"/>
          <p:cNvSpPr/>
          <p:nvPr/>
        </p:nvSpPr>
        <p:spPr>
          <a:xfrm>
            <a:off x="7239148" y="4355368"/>
            <a:ext cx="1665637" cy="2256406"/>
          </a:xfrm>
          <a:prstGeom prst="cub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177244">
            <a:off x="1409930" y="1605325"/>
            <a:ext cx="3346033" cy="3757648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2147358" y="2215851"/>
            <a:ext cx="11050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384032" y="2265482"/>
            <a:ext cx="11050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98E28B2-70E6-4BBA-95B3-A58D4BC7000D}"/>
              </a:ext>
            </a:extLst>
          </p:cNvPr>
          <p:cNvSpPr txBox="1"/>
          <p:nvPr/>
        </p:nvSpPr>
        <p:spPr>
          <a:xfrm>
            <a:off x="2091988" y="5205692"/>
            <a:ext cx="11050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5A55DE0-EC41-4D12-AD86-D1F19BC45A93}"/>
              </a:ext>
            </a:extLst>
          </p:cNvPr>
          <p:cNvSpPr txBox="1"/>
          <p:nvPr/>
        </p:nvSpPr>
        <p:spPr>
          <a:xfrm>
            <a:off x="6273927" y="5085184"/>
            <a:ext cx="11050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649418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8" dur="2000" fill="hold"/>
                                        <p:tgtEl>
                                          <p:spTgt spid="1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59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0" dur="2000" fill="hold"/>
                                        <p:tgtEl>
                                          <p:spTgt spid="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5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25 0 E" pathEditMode="relative" ptsTypes="">
                                      <p:cBhvr>
                                        <p:cTn id="64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5" presetID="35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2.96296E-6 L -0.20391 -0.17547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195" y="-877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7" grpId="2" animBg="1"/>
      <p:bldP spid="9" grpId="0"/>
      <p:bldP spid="9" grpId="1"/>
      <p:bldP spid="13" grpId="0"/>
      <p:bldP spid="13" grpId="1"/>
      <p:bldP spid="12" grpId="0"/>
      <p:bldP spid="12" grpId="1"/>
      <p:bldP spid="16" grpId="0"/>
      <p:bldP spid="16" grpId="1"/>
      <p:bldP spid="16" grpId="2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4451" name="Group 3"/>
          <p:cNvGrpSpPr>
            <a:grpSpLocks/>
          </p:cNvGrpSpPr>
          <p:nvPr/>
        </p:nvGrpSpPr>
        <p:grpSpPr bwMode="auto">
          <a:xfrm flipH="1">
            <a:off x="4114800" y="1232452"/>
            <a:ext cx="3886200" cy="3949148"/>
            <a:chOff x="1584" y="812"/>
            <a:chExt cx="2256" cy="2444"/>
          </a:xfrm>
        </p:grpSpPr>
        <p:sp>
          <p:nvSpPr>
            <p:cNvPr id="104452" name="AutoShape 4"/>
            <p:cNvSpPr>
              <a:spLocks noChangeArrowheads="1"/>
            </p:cNvSpPr>
            <p:nvPr/>
          </p:nvSpPr>
          <p:spPr bwMode="auto">
            <a:xfrm>
              <a:off x="1584" y="820"/>
              <a:ext cx="1104" cy="2436"/>
            </a:xfrm>
            <a:prstGeom prst="moon">
              <a:avLst>
                <a:gd name="adj" fmla="val 4708"/>
              </a:avLst>
            </a:prstGeom>
            <a:solidFill>
              <a:schemeClr val="bg1">
                <a:alpha val="60001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04453" name="AutoShape 5"/>
            <p:cNvSpPr>
              <a:spLocks noChangeArrowheads="1"/>
            </p:cNvSpPr>
            <p:nvPr/>
          </p:nvSpPr>
          <p:spPr bwMode="auto">
            <a:xfrm flipH="1">
              <a:off x="2688" y="820"/>
              <a:ext cx="1152" cy="2436"/>
            </a:xfrm>
            <a:prstGeom prst="moon">
              <a:avLst>
                <a:gd name="adj" fmla="val 4366"/>
              </a:avLst>
            </a:prstGeom>
            <a:solidFill>
              <a:schemeClr val="bg1">
                <a:alpha val="60001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04454" name="AutoShape 6"/>
            <p:cNvSpPr>
              <a:spLocks noChangeArrowheads="1"/>
            </p:cNvSpPr>
            <p:nvPr/>
          </p:nvSpPr>
          <p:spPr bwMode="auto">
            <a:xfrm>
              <a:off x="1776" y="816"/>
              <a:ext cx="912" cy="2436"/>
            </a:xfrm>
            <a:prstGeom prst="moon">
              <a:avLst>
                <a:gd name="adj" fmla="val 5593"/>
              </a:avLst>
            </a:prstGeom>
            <a:solidFill>
              <a:schemeClr val="bg1">
                <a:alpha val="60001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04455" name="AutoShape 7"/>
            <p:cNvSpPr>
              <a:spLocks noChangeArrowheads="1"/>
            </p:cNvSpPr>
            <p:nvPr/>
          </p:nvSpPr>
          <p:spPr bwMode="auto">
            <a:xfrm flipH="1">
              <a:off x="2700" y="816"/>
              <a:ext cx="948" cy="2436"/>
            </a:xfrm>
            <a:prstGeom prst="moon">
              <a:avLst>
                <a:gd name="adj" fmla="val 6009"/>
              </a:avLst>
            </a:prstGeom>
            <a:solidFill>
              <a:schemeClr val="bg1">
                <a:alpha val="60001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04456" name="AutoShape 8"/>
            <p:cNvSpPr>
              <a:spLocks noChangeArrowheads="1"/>
            </p:cNvSpPr>
            <p:nvPr/>
          </p:nvSpPr>
          <p:spPr bwMode="auto">
            <a:xfrm>
              <a:off x="1968" y="816"/>
              <a:ext cx="760" cy="2436"/>
            </a:xfrm>
            <a:prstGeom prst="moon">
              <a:avLst>
                <a:gd name="adj" fmla="val 7894"/>
              </a:avLst>
            </a:prstGeom>
            <a:solidFill>
              <a:schemeClr val="bg1">
                <a:alpha val="60001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04457" name="AutoShape 9"/>
            <p:cNvSpPr>
              <a:spLocks noChangeArrowheads="1"/>
            </p:cNvSpPr>
            <p:nvPr/>
          </p:nvSpPr>
          <p:spPr bwMode="auto">
            <a:xfrm flipH="1">
              <a:off x="2688" y="816"/>
              <a:ext cx="720" cy="2436"/>
            </a:xfrm>
            <a:prstGeom prst="moon">
              <a:avLst>
                <a:gd name="adj" fmla="val 7894"/>
              </a:avLst>
            </a:prstGeom>
            <a:solidFill>
              <a:schemeClr val="bg1">
                <a:alpha val="60001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04458" name="AutoShape 10"/>
            <p:cNvSpPr>
              <a:spLocks noChangeArrowheads="1"/>
            </p:cNvSpPr>
            <p:nvPr/>
          </p:nvSpPr>
          <p:spPr bwMode="auto">
            <a:xfrm>
              <a:off x="2256" y="816"/>
              <a:ext cx="472" cy="2436"/>
            </a:xfrm>
            <a:prstGeom prst="moon">
              <a:avLst>
                <a:gd name="adj" fmla="val 17046"/>
              </a:avLst>
            </a:prstGeom>
            <a:solidFill>
              <a:schemeClr val="bg1">
                <a:alpha val="60001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04459" name="AutoShape 11"/>
            <p:cNvSpPr>
              <a:spLocks noChangeArrowheads="1"/>
            </p:cNvSpPr>
            <p:nvPr/>
          </p:nvSpPr>
          <p:spPr bwMode="auto">
            <a:xfrm flipH="1">
              <a:off x="2720" y="812"/>
              <a:ext cx="336" cy="2436"/>
            </a:xfrm>
            <a:prstGeom prst="moon">
              <a:avLst>
                <a:gd name="adj" fmla="val 22917"/>
              </a:avLst>
            </a:prstGeom>
            <a:solidFill>
              <a:schemeClr val="bg1">
                <a:alpha val="60001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04460" name="AutoShape 12"/>
            <p:cNvSpPr>
              <a:spLocks noChangeArrowheads="1"/>
            </p:cNvSpPr>
            <p:nvPr/>
          </p:nvSpPr>
          <p:spPr bwMode="auto">
            <a:xfrm>
              <a:off x="2624" y="812"/>
              <a:ext cx="96" cy="2436"/>
            </a:xfrm>
            <a:prstGeom prst="moon">
              <a:avLst>
                <a:gd name="adj" fmla="val 77083"/>
              </a:avLst>
            </a:prstGeom>
            <a:solidFill>
              <a:schemeClr val="bg1">
                <a:alpha val="60001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sp>
        <p:nvSpPr>
          <p:cNvPr id="104480" name="Rectangle 32"/>
          <p:cNvSpPr>
            <a:spLocks noChangeArrowheads="1"/>
          </p:cNvSpPr>
          <p:nvPr/>
        </p:nvSpPr>
        <p:spPr bwMode="auto">
          <a:xfrm>
            <a:off x="2765425" y="196851"/>
            <a:ext cx="7704138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000" b="1" dirty="0"/>
              <a:t>Nhận biết </a:t>
            </a:r>
            <a:r>
              <a:rPr lang="en-US" sz="6000" b="1" dirty="0" err="1"/>
              <a:t>khối</a:t>
            </a:r>
            <a:r>
              <a:rPr lang="en-US" sz="6000" b="1" dirty="0"/>
              <a:t> </a:t>
            </a:r>
            <a:r>
              <a:rPr lang="en-US" sz="6000" b="1" dirty="0" err="1"/>
              <a:t>vuông</a:t>
            </a:r>
            <a:endParaRPr lang="en-US" sz="6000" b="1" dirty="0"/>
          </a:p>
        </p:txBody>
      </p:sp>
      <p:sp>
        <p:nvSpPr>
          <p:cNvPr id="104485" name="Text Box 37"/>
          <p:cNvSpPr txBox="1">
            <a:spLocks noChangeArrowheads="1"/>
          </p:cNvSpPr>
          <p:nvPr/>
        </p:nvSpPr>
        <p:spPr bwMode="auto">
          <a:xfrm>
            <a:off x="3889375" y="5545139"/>
            <a:ext cx="48768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000" b="1" dirty="0">
                <a:solidFill>
                  <a:srgbClr val="FF0000"/>
                </a:solidFill>
              </a:rPr>
              <a:t>   </a:t>
            </a:r>
            <a:r>
              <a:rPr lang="en-US" sz="6000" b="1" dirty="0" err="1">
                <a:solidFill>
                  <a:srgbClr val="000099"/>
                </a:solidFill>
              </a:rPr>
              <a:t>Khối</a:t>
            </a:r>
            <a:r>
              <a:rPr lang="en-US" sz="6000" b="1" dirty="0">
                <a:solidFill>
                  <a:srgbClr val="000099"/>
                </a:solidFill>
              </a:rPr>
              <a:t> </a:t>
            </a:r>
            <a:r>
              <a:rPr lang="en-US" sz="6000" b="1" dirty="0" err="1">
                <a:solidFill>
                  <a:srgbClr val="000099"/>
                </a:solidFill>
              </a:rPr>
              <a:t>vuông</a:t>
            </a:r>
            <a:endParaRPr lang="en-US" sz="6000" b="1" dirty="0">
              <a:solidFill>
                <a:srgbClr val="000099"/>
              </a:solidFill>
            </a:endParaRPr>
          </a:p>
        </p:txBody>
      </p:sp>
      <p:sp>
        <p:nvSpPr>
          <p:cNvPr id="28" name="Rectangle 11">
            <a:extLst>
              <a:ext uri="{FF2B5EF4-FFF2-40B4-BE49-F238E27FC236}">
                <a16:creationId xmlns:a16="http://schemas.microsoft.com/office/drawing/2014/main" id="{A822FD64-1295-4BE9-A0A4-93BF117D9F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67100" y="1424668"/>
            <a:ext cx="4533900" cy="4208463"/>
          </a:xfrm>
          <a:prstGeom prst="cube">
            <a:avLst>
              <a:gd name="adj" fmla="val 25000"/>
            </a:avLst>
          </a:prstGeom>
          <a:solidFill>
            <a:srgbClr val="FF0000"/>
          </a:solidFill>
          <a:ln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9489242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2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8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Freeform 4">
            <a:extLst>
              <a:ext uri="{FF2B5EF4-FFF2-40B4-BE49-F238E27FC236}">
                <a16:creationId xmlns:a16="http://schemas.microsoft.com/office/drawing/2014/main" id="{FDF3D26D-6F05-44F1-A5A1-18B3F71D9FD7}"/>
              </a:ext>
            </a:extLst>
          </p:cNvPr>
          <p:cNvSpPr>
            <a:spLocks/>
          </p:cNvSpPr>
          <p:nvPr/>
        </p:nvSpPr>
        <p:spPr bwMode="auto">
          <a:xfrm>
            <a:off x="5345114" y="1323976"/>
            <a:ext cx="801687" cy="3241675"/>
          </a:xfrm>
          <a:custGeom>
            <a:avLst/>
            <a:gdLst/>
            <a:ahLst/>
            <a:cxnLst>
              <a:cxn ang="0">
                <a:pos x="0" y="528"/>
              </a:cxn>
              <a:cxn ang="0">
                <a:pos x="525" y="0"/>
              </a:cxn>
              <a:cxn ang="0">
                <a:pos x="517" y="1762"/>
              </a:cxn>
              <a:cxn ang="0">
                <a:pos x="0" y="2270"/>
              </a:cxn>
              <a:cxn ang="0">
                <a:pos x="8" y="517"/>
              </a:cxn>
            </a:cxnLst>
            <a:rect l="0" t="0" r="r" b="b"/>
            <a:pathLst>
              <a:path w="525" h="2270">
                <a:moveTo>
                  <a:pt x="0" y="528"/>
                </a:moveTo>
                <a:lnTo>
                  <a:pt x="525" y="0"/>
                </a:lnTo>
                <a:lnTo>
                  <a:pt x="517" y="1762"/>
                </a:lnTo>
                <a:lnTo>
                  <a:pt x="0" y="2270"/>
                </a:lnTo>
                <a:lnTo>
                  <a:pt x="8" y="517"/>
                </a:lnTo>
              </a:path>
            </a:pathLst>
          </a:cu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1877203D-288A-4AFB-AFC9-3547D9ABAB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40450" y="1257300"/>
            <a:ext cx="2540000" cy="2540000"/>
          </a:xfrm>
          <a:prstGeom prst="rect">
            <a:avLst/>
          </a:prstGeom>
          <a:gradFill rotWithShape="1">
            <a:gsLst>
              <a:gs pos="0">
                <a:schemeClr val="folHlink"/>
              </a:gs>
              <a:gs pos="100000">
                <a:schemeClr val="folHlink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7174" name="Freeform 6">
            <a:extLst>
              <a:ext uri="{FF2B5EF4-FFF2-40B4-BE49-F238E27FC236}">
                <a16:creationId xmlns:a16="http://schemas.microsoft.com/office/drawing/2014/main" id="{B6DEA1E4-7831-4A5C-9D7B-5F0A1C9EF428}"/>
              </a:ext>
            </a:extLst>
          </p:cNvPr>
          <p:cNvSpPr>
            <a:spLocks/>
          </p:cNvSpPr>
          <p:nvPr/>
        </p:nvSpPr>
        <p:spPr bwMode="auto">
          <a:xfrm>
            <a:off x="5353050" y="3790950"/>
            <a:ext cx="3284538" cy="819150"/>
          </a:xfrm>
          <a:custGeom>
            <a:avLst/>
            <a:gdLst/>
            <a:ahLst/>
            <a:cxnLst>
              <a:cxn ang="0">
                <a:pos x="0" y="542"/>
              </a:cxn>
              <a:cxn ang="0">
                <a:pos x="1567" y="542"/>
              </a:cxn>
              <a:cxn ang="0">
                <a:pos x="2109" y="8"/>
              </a:cxn>
              <a:cxn ang="0">
                <a:pos x="525" y="0"/>
              </a:cxn>
              <a:cxn ang="0">
                <a:pos x="0" y="525"/>
              </a:cxn>
            </a:cxnLst>
            <a:rect l="0" t="0" r="r" b="b"/>
            <a:pathLst>
              <a:path w="2109" h="542">
                <a:moveTo>
                  <a:pt x="0" y="542"/>
                </a:moveTo>
                <a:lnTo>
                  <a:pt x="1567" y="542"/>
                </a:lnTo>
                <a:lnTo>
                  <a:pt x="2109" y="8"/>
                </a:lnTo>
                <a:lnTo>
                  <a:pt x="525" y="0"/>
                </a:lnTo>
                <a:lnTo>
                  <a:pt x="0" y="525"/>
                </a:lnTo>
              </a:path>
            </a:pathLst>
          </a:cu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100000">
                <a:schemeClr val="accent1"/>
              </a:gs>
            </a:gsLst>
            <a:lin ang="5400000" scaled="1"/>
          </a:gradFill>
          <a:ln w="9525">
            <a:solidFill>
              <a:srgbClr val="FF3300"/>
            </a:solidFill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grpSp>
        <p:nvGrpSpPr>
          <p:cNvPr id="2" name="Group 56">
            <a:extLst>
              <a:ext uri="{FF2B5EF4-FFF2-40B4-BE49-F238E27FC236}">
                <a16:creationId xmlns:a16="http://schemas.microsoft.com/office/drawing/2014/main" id="{A955ACB8-94E8-4C84-ADCD-75FA6EA00E28}"/>
              </a:ext>
            </a:extLst>
          </p:cNvPr>
          <p:cNvGrpSpPr>
            <a:grpSpLocks/>
          </p:cNvGrpSpPr>
          <p:nvPr/>
        </p:nvGrpSpPr>
        <p:grpSpPr bwMode="auto">
          <a:xfrm>
            <a:off x="5334000" y="1287464"/>
            <a:ext cx="3359150" cy="3297237"/>
            <a:chOff x="2400" y="811"/>
            <a:chExt cx="2116" cy="2077"/>
          </a:xfrm>
        </p:grpSpPr>
        <p:sp>
          <p:nvSpPr>
            <p:cNvPr id="6172" name="AutoShape 8">
              <a:extLst>
                <a:ext uri="{FF2B5EF4-FFF2-40B4-BE49-F238E27FC236}">
                  <a16:creationId xmlns:a16="http://schemas.microsoft.com/office/drawing/2014/main" id="{38DE88A4-0850-44D5-8DFE-BA8DF8A3BE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0" y="811"/>
              <a:ext cx="2116" cy="2077"/>
            </a:xfrm>
            <a:prstGeom prst="cube">
              <a:avLst>
                <a:gd name="adj" fmla="val 25000"/>
              </a:avLst>
            </a:prstGeom>
            <a:noFill/>
            <a:ln w="38100">
              <a:solidFill>
                <a:srgbClr val="FF33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173" name="Line 9">
              <a:extLst>
                <a:ext uri="{FF2B5EF4-FFF2-40B4-BE49-F238E27FC236}">
                  <a16:creationId xmlns:a16="http://schemas.microsoft.com/office/drawing/2014/main" id="{46389B1F-1A8F-4FC6-8DD6-6B0E20BC822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04" y="2397"/>
              <a:ext cx="1584" cy="0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74" name="Line 10">
              <a:extLst>
                <a:ext uri="{FF2B5EF4-FFF2-40B4-BE49-F238E27FC236}">
                  <a16:creationId xmlns:a16="http://schemas.microsoft.com/office/drawing/2014/main" id="{E8C8E041-F4EE-49F1-B39B-24FA84B3A63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416" y="2413"/>
              <a:ext cx="484" cy="468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75" name="Line 11">
              <a:extLst>
                <a:ext uri="{FF2B5EF4-FFF2-40B4-BE49-F238E27FC236}">
                  <a16:creationId xmlns:a16="http://schemas.microsoft.com/office/drawing/2014/main" id="{FAE96A14-7265-4742-848F-25708362B5D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16" y="840"/>
              <a:ext cx="0" cy="1557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180" name="Freeform 12">
            <a:extLst>
              <a:ext uri="{FF2B5EF4-FFF2-40B4-BE49-F238E27FC236}">
                <a16:creationId xmlns:a16="http://schemas.microsoft.com/office/drawing/2014/main" id="{E1FCA792-7DB5-40DA-83E1-3CC796868049}"/>
              </a:ext>
            </a:extLst>
          </p:cNvPr>
          <p:cNvSpPr>
            <a:spLocks/>
          </p:cNvSpPr>
          <p:nvPr/>
        </p:nvSpPr>
        <p:spPr bwMode="auto">
          <a:xfrm>
            <a:off x="7893050" y="1282701"/>
            <a:ext cx="788988" cy="3248025"/>
          </a:xfrm>
          <a:custGeom>
            <a:avLst/>
            <a:gdLst/>
            <a:ahLst/>
            <a:cxnLst>
              <a:cxn ang="0">
                <a:pos x="0" y="528"/>
              </a:cxn>
              <a:cxn ang="0">
                <a:pos x="525" y="0"/>
              </a:cxn>
              <a:cxn ang="0">
                <a:pos x="517" y="1762"/>
              </a:cxn>
              <a:cxn ang="0">
                <a:pos x="0" y="2270"/>
              </a:cxn>
              <a:cxn ang="0">
                <a:pos x="8" y="517"/>
              </a:cxn>
            </a:cxnLst>
            <a:rect l="0" t="0" r="r" b="b"/>
            <a:pathLst>
              <a:path w="525" h="2270">
                <a:moveTo>
                  <a:pt x="0" y="528"/>
                </a:moveTo>
                <a:lnTo>
                  <a:pt x="525" y="0"/>
                </a:lnTo>
                <a:lnTo>
                  <a:pt x="517" y="1762"/>
                </a:lnTo>
                <a:lnTo>
                  <a:pt x="0" y="2270"/>
                </a:lnTo>
                <a:lnTo>
                  <a:pt x="8" y="517"/>
                </a:lnTo>
              </a:path>
            </a:pathLst>
          </a:cu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solidFill>
              <a:srgbClr val="FF3300"/>
            </a:solidFill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7201" name="Rectangle 33">
            <a:extLst>
              <a:ext uri="{FF2B5EF4-FFF2-40B4-BE49-F238E27FC236}">
                <a16:creationId xmlns:a16="http://schemas.microsoft.com/office/drawing/2014/main" id="{98ED17C9-0A46-4331-B395-3EBE28BACE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46700" y="2101850"/>
            <a:ext cx="2514600" cy="2489200"/>
          </a:xfrm>
          <a:prstGeom prst="rect">
            <a:avLst/>
          </a:prstGeom>
          <a:solidFill>
            <a:schemeClr val="folHlink"/>
          </a:solidFill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205" name="Freeform 37">
            <a:extLst>
              <a:ext uri="{FF2B5EF4-FFF2-40B4-BE49-F238E27FC236}">
                <a16:creationId xmlns:a16="http://schemas.microsoft.com/office/drawing/2014/main" id="{30CF4E1C-B453-483B-A2DA-530061F0151A}"/>
              </a:ext>
            </a:extLst>
          </p:cNvPr>
          <p:cNvSpPr>
            <a:spLocks/>
          </p:cNvSpPr>
          <p:nvPr/>
        </p:nvSpPr>
        <p:spPr bwMode="auto">
          <a:xfrm>
            <a:off x="5321300" y="1270000"/>
            <a:ext cx="3386138" cy="831850"/>
          </a:xfrm>
          <a:custGeom>
            <a:avLst/>
            <a:gdLst/>
            <a:ahLst/>
            <a:cxnLst>
              <a:cxn ang="0">
                <a:pos x="0" y="542"/>
              </a:cxn>
              <a:cxn ang="0">
                <a:pos x="1567" y="542"/>
              </a:cxn>
              <a:cxn ang="0">
                <a:pos x="2109" y="8"/>
              </a:cxn>
              <a:cxn ang="0">
                <a:pos x="525" y="0"/>
              </a:cxn>
              <a:cxn ang="0">
                <a:pos x="0" y="525"/>
              </a:cxn>
            </a:cxnLst>
            <a:rect l="0" t="0" r="r" b="b"/>
            <a:pathLst>
              <a:path w="2109" h="542">
                <a:moveTo>
                  <a:pt x="0" y="542"/>
                </a:moveTo>
                <a:lnTo>
                  <a:pt x="1567" y="542"/>
                </a:lnTo>
                <a:lnTo>
                  <a:pt x="2109" y="8"/>
                </a:lnTo>
                <a:lnTo>
                  <a:pt x="525" y="0"/>
                </a:lnTo>
                <a:lnTo>
                  <a:pt x="0" y="525"/>
                </a:lnTo>
              </a:path>
            </a:pathLst>
          </a:cu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100000">
                <a:schemeClr val="accent1"/>
              </a:gs>
            </a:gsLst>
            <a:lin ang="5400000" scaled="1"/>
          </a:gradFill>
          <a:ln w="9525">
            <a:solidFill>
              <a:srgbClr val="FF3300"/>
            </a:solidFill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grpSp>
        <p:nvGrpSpPr>
          <p:cNvPr id="3" name="Group 57">
            <a:extLst>
              <a:ext uri="{FF2B5EF4-FFF2-40B4-BE49-F238E27FC236}">
                <a16:creationId xmlns:a16="http://schemas.microsoft.com/office/drawing/2014/main" id="{67424276-B29B-40C8-8743-919D1629001B}"/>
              </a:ext>
            </a:extLst>
          </p:cNvPr>
          <p:cNvGrpSpPr>
            <a:grpSpLocks/>
          </p:cNvGrpSpPr>
          <p:nvPr/>
        </p:nvGrpSpPr>
        <p:grpSpPr bwMode="auto">
          <a:xfrm>
            <a:off x="2017714" y="1220788"/>
            <a:ext cx="6732587" cy="6704012"/>
            <a:chOff x="-2112" y="901"/>
            <a:chExt cx="4241" cy="4223"/>
          </a:xfrm>
        </p:grpSpPr>
        <p:sp>
          <p:nvSpPr>
            <p:cNvPr id="7208" name="Freeform 40">
              <a:extLst>
                <a:ext uri="{FF2B5EF4-FFF2-40B4-BE49-F238E27FC236}">
                  <a16:creationId xmlns:a16="http://schemas.microsoft.com/office/drawing/2014/main" id="{47FB537F-DB98-4EBC-A501-50BBE0F3DBC1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2508"/>
              <a:ext cx="2093" cy="538"/>
            </a:xfrm>
            <a:custGeom>
              <a:avLst/>
              <a:gdLst/>
              <a:ahLst/>
              <a:cxnLst>
                <a:cxn ang="0">
                  <a:pos x="0" y="542"/>
                </a:cxn>
                <a:cxn ang="0">
                  <a:pos x="1567" y="542"/>
                </a:cxn>
                <a:cxn ang="0">
                  <a:pos x="2109" y="8"/>
                </a:cxn>
                <a:cxn ang="0">
                  <a:pos x="525" y="0"/>
                </a:cxn>
                <a:cxn ang="0">
                  <a:pos x="0" y="525"/>
                </a:cxn>
              </a:cxnLst>
              <a:rect l="0" t="0" r="r" b="b"/>
              <a:pathLst>
                <a:path w="2109" h="542">
                  <a:moveTo>
                    <a:pt x="0" y="542"/>
                  </a:moveTo>
                  <a:lnTo>
                    <a:pt x="1567" y="542"/>
                  </a:lnTo>
                  <a:lnTo>
                    <a:pt x="2109" y="8"/>
                  </a:lnTo>
                  <a:lnTo>
                    <a:pt x="525" y="0"/>
                  </a:lnTo>
                  <a:lnTo>
                    <a:pt x="0" y="525"/>
                  </a:lnTo>
                </a:path>
              </a:pathLst>
            </a:cu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5400000" scaled="1"/>
            </a:gradFill>
            <a:ln w="9525">
              <a:solidFill>
                <a:srgbClr val="FF3300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167" name="AutoShape 42">
              <a:extLst>
                <a:ext uri="{FF2B5EF4-FFF2-40B4-BE49-F238E27FC236}">
                  <a16:creationId xmlns:a16="http://schemas.microsoft.com/office/drawing/2014/main" id="{83EDC9EC-53E0-4240-9CC0-42B64492D4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" y="929"/>
              <a:ext cx="2092" cy="2125"/>
            </a:xfrm>
            <a:prstGeom prst="cube">
              <a:avLst>
                <a:gd name="adj" fmla="val 25000"/>
              </a:avLst>
            </a:prstGeom>
            <a:noFill/>
            <a:ln w="38100">
              <a:solidFill>
                <a:srgbClr val="FF33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214" name="Freeform 46">
              <a:extLst>
                <a:ext uri="{FF2B5EF4-FFF2-40B4-BE49-F238E27FC236}">
                  <a16:creationId xmlns:a16="http://schemas.microsoft.com/office/drawing/2014/main" id="{66DB90C7-7D82-46D9-98E0-ACBA9F3CA8EF}"/>
                </a:ext>
              </a:extLst>
            </p:cNvPr>
            <p:cNvSpPr>
              <a:spLocks/>
            </p:cNvSpPr>
            <p:nvPr/>
          </p:nvSpPr>
          <p:spPr bwMode="auto">
            <a:xfrm>
              <a:off x="1570" y="901"/>
              <a:ext cx="545" cy="2166"/>
            </a:xfrm>
            <a:custGeom>
              <a:avLst/>
              <a:gdLst/>
              <a:ahLst/>
              <a:cxnLst>
                <a:cxn ang="0">
                  <a:pos x="0" y="528"/>
                </a:cxn>
                <a:cxn ang="0">
                  <a:pos x="525" y="0"/>
                </a:cxn>
                <a:cxn ang="0">
                  <a:pos x="517" y="1762"/>
                </a:cxn>
                <a:cxn ang="0">
                  <a:pos x="0" y="2270"/>
                </a:cxn>
                <a:cxn ang="0">
                  <a:pos x="8" y="517"/>
                </a:cxn>
              </a:cxnLst>
              <a:rect l="0" t="0" r="r" b="b"/>
              <a:pathLst>
                <a:path w="525" h="2270">
                  <a:moveTo>
                    <a:pt x="0" y="528"/>
                  </a:moveTo>
                  <a:lnTo>
                    <a:pt x="525" y="0"/>
                  </a:lnTo>
                  <a:lnTo>
                    <a:pt x="517" y="1762"/>
                  </a:lnTo>
                  <a:lnTo>
                    <a:pt x="0" y="2270"/>
                  </a:lnTo>
                  <a:lnTo>
                    <a:pt x="8" y="517"/>
                  </a:lnTo>
                </a:path>
              </a:pathLst>
            </a:custGeom>
            <a:gradFill rotWithShape="1">
              <a:gsLst>
                <a:gs pos="0">
                  <a:schemeClr val="hlink"/>
                </a:gs>
                <a:gs pos="100000">
                  <a:schemeClr val="hlink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solidFill>
                <a:srgbClr val="FF3300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169" name="Rectangle 47">
              <a:extLst>
                <a:ext uri="{FF2B5EF4-FFF2-40B4-BE49-F238E27FC236}">
                  <a16:creationId xmlns:a16="http://schemas.microsoft.com/office/drawing/2014/main" id="{9DB06BA9-4C09-4BB6-81D7-06A4242C4C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2" y="1459"/>
              <a:ext cx="1584" cy="1598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216" name="Freeform 48">
              <a:extLst>
                <a:ext uri="{FF2B5EF4-FFF2-40B4-BE49-F238E27FC236}">
                  <a16:creationId xmlns:a16="http://schemas.microsoft.com/office/drawing/2014/main" id="{7E11E642-4896-4F9A-8119-35A4D44D54C0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904"/>
              <a:ext cx="2129" cy="544"/>
            </a:xfrm>
            <a:custGeom>
              <a:avLst/>
              <a:gdLst/>
              <a:ahLst/>
              <a:cxnLst>
                <a:cxn ang="0">
                  <a:pos x="0" y="542"/>
                </a:cxn>
                <a:cxn ang="0">
                  <a:pos x="1567" y="542"/>
                </a:cxn>
                <a:cxn ang="0">
                  <a:pos x="2109" y="8"/>
                </a:cxn>
                <a:cxn ang="0">
                  <a:pos x="525" y="0"/>
                </a:cxn>
                <a:cxn ang="0">
                  <a:pos x="0" y="525"/>
                </a:cxn>
              </a:cxnLst>
              <a:rect l="0" t="0" r="r" b="b"/>
              <a:pathLst>
                <a:path w="2109" h="542">
                  <a:moveTo>
                    <a:pt x="0" y="542"/>
                  </a:moveTo>
                  <a:lnTo>
                    <a:pt x="1567" y="542"/>
                  </a:lnTo>
                  <a:lnTo>
                    <a:pt x="2109" y="8"/>
                  </a:lnTo>
                  <a:lnTo>
                    <a:pt x="525" y="0"/>
                  </a:lnTo>
                  <a:lnTo>
                    <a:pt x="0" y="525"/>
                  </a:lnTo>
                </a:path>
              </a:pathLst>
            </a:cu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5400000" scaled="1"/>
            </a:gradFill>
            <a:ln w="9525">
              <a:solidFill>
                <a:srgbClr val="FF3300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171" name="Line 49">
              <a:extLst>
                <a:ext uri="{FF2B5EF4-FFF2-40B4-BE49-F238E27FC236}">
                  <a16:creationId xmlns:a16="http://schemas.microsoft.com/office/drawing/2014/main" id="{79BD9E39-9B0C-46C9-AD29-1EB37DB4902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-2112" y="3051"/>
              <a:ext cx="2112" cy="2073"/>
            </a:xfrm>
            <a:prstGeom prst="line">
              <a:avLst/>
            </a:prstGeom>
            <a:noFill/>
            <a:ln w="9525">
              <a:solidFill>
                <a:srgbClr val="66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218" name="Text Box 50">
            <a:extLst>
              <a:ext uri="{FF2B5EF4-FFF2-40B4-BE49-F238E27FC236}">
                <a16:creationId xmlns:a16="http://schemas.microsoft.com/office/drawing/2014/main" id="{FE906039-78F8-49E8-B5B6-8B9F062098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5943601"/>
            <a:ext cx="2514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solidFill>
                  <a:srgbClr val="CC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Khung của khối vuông.</a:t>
            </a:r>
          </a:p>
        </p:txBody>
      </p:sp>
      <p:sp>
        <p:nvSpPr>
          <p:cNvPr id="7219" name="Text Box 51">
            <a:extLst>
              <a:ext uri="{FF2B5EF4-FFF2-40B4-BE49-F238E27FC236}">
                <a16:creationId xmlns:a16="http://schemas.microsoft.com/office/drawing/2014/main" id="{47DA7030-B4DB-4CBB-833F-4EA8D45753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5943601"/>
            <a:ext cx="2590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solidFill>
                  <a:srgbClr val="FF99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1. Mặt trên và mặt đáy.</a:t>
            </a:r>
          </a:p>
        </p:txBody>
      </p:sp>
      <p:sp>
        <p:nvSpPr>
          <p:cNvPr id="7220" name="Text Box 52">
            <a:extLst>
              <a:ext uri="{FF2B5EF4-FFF2-40B4-BE49-F238E27FC236}">
                <a16:creationId xmlns:a16="http://schemas.microsoft.com/office/drawing/2014/main" id="{637820E3-4328-4664-8EBF-E4EA3E04BF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2400" y="5945188"/>
            <a:ext cx="2133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2. Hai mặt hai bên.</a:t>
            </a:r>
          </a:p>
        </p:txBody>
      </p:sp>
      <p:sp>
        <p:nvSpPr>
          <p:cNvPr id="7221" name="Text Box 53">
            <a:extLst>
              <a:ext uri="{FF2B5EF4-FFF2-40B4-BE49-F238E27FC236}">
                <a16:creationId xmlns:a16="http://schemas.microsoft.com/office/drawing/2014/main" id="{C3F38B29-53E0-489B-B258-14DB988BD6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6313488"/>
            <a:ext cx="2819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solidFill>
                  <a:srgbClr val="CC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3. Mặt sau và mặt trước.</a:t>
            </a:r>
          </a:p>
        </p:txBody>
      </p:sp>
      <p:sp>
        <p:nvSpPr>
          <p:cNvPr id="7222" name="Text Box 54">
            <a:extLst>
              <a:ext uri="{FF2B5EF4-FFF2-40B4-BE49-F238E27FC236}">
                <a16:creationId xmlns:a16="http://schemas.microsoft.com/office/drawing/2014/main" id="{2AE0BCA9-AEA4-46D0-A689-BA134B2A3A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6313488"/>
            <a:ext cx="2819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solidFill>
                  <a:srgbClr val="FF99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4. Khối vuông có thể lật.</a:t>
            </a:r>
          </a:p>
        </p:txBody>
      </p:sp>
      <p:sp>
        <p:nvSpPr>
          <p:cNvPr id="7223" name="Text Box 55">
            <a:extLst>
              <a:ext uri="{FF2B5EF4-FFF2-40B4-BE49-F238E27FC236}">
                <a16:creationId xmlns:a16="http://schemas.microsoft.com/office/drawing/2014/main" id="{25F8B2BC-94A5-4923-8F62-C6CE32A350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7600" y="6313488"/>
            <a:ext cx="3048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5. Khối vuông có thể trượt.</a:t>
            </a:r>
          </a:p>
        </p:txBody>
      </p:sp>
      <p:sp>
        <p:nvSpPr>
          <p:cNvPr id="7181" name="AutoShape 13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A8FF91DA-038F-47E4-9179-6B9B8242A2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16500" y="5334000"/>
            <a:ext cx="762000" cy="533400"/>
          </a:xfrm>
          <a:prstGeom prst="actionButtonBlank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400">
                <a:solidFill>
                  <a:schemeClr val="bg1"/>
                </a:solidFill>
                <a:latin typeface="Arial" charset="0"/>
              </a:rPr>
              <a:t>1</a:t>
            </a:r>
          </a:p>
        </p:txBody>
      </p:sp>
      <p:sp>
        <p:nvSpPr>
          <p:cNvPr id="7183" name="AutoShape 15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59784908-B6C0-48E2-AF86-838993B06B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54700" y="5334000"/>
            <a:ext cx="762000" cy="533400"/>
          </a:xfrm>
          <a:prstGeom prst="actionButtonBlank">
            <a:avLst/>
          </a:pr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400">
                <a:solidFill>
                  <a:schemeClr val="bg1"/>
                </a:solidFill>
                <a:latin typeface="Arial" charset="0"/>
              </a:rPr>
              <a:t>2</a:t>
            </a:r>
          </a:p>
        </p:txBody>
      </p:sp>
      <p:sp>
        <p:nvSpPr>
          <p:cNvPr id="7184" name="AutoShape 16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D55E3587-17C4-488E-ABAA-33F923FA2B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0" y="5334000"/>
            <a:ext cx="1447800" cy="533400"/>
          </a:xfrm>
          <a:prstGeom prst="actionButtonBlank">
            <a:avLst/>
          </a:prstGeom>
          <a:solidFill>
            <a:srgbClr val="FF33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>
                <a:solidFill>
                  <a:schemeClr val="bg1"/>
                </a:solidFill>
              </a:rPr>
              <a:t>Khối vuông</a:t>
            </a:r>
          </a:p>
        </p:txBody>
      </p:sp>
      <p:sp>
        <p:nvSpPr>
          <p:cNvPr id="7189" name="AutoShape 21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6E9A3893-3B43-427D-9522-DECFA1FC41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0" y="5334000"/>
            <a:ext cx="762000" cy="533400"/>
          </a:xfrm>
          <a:prstGeom prst="actionButtonBlank">
            <a:avLst/>
          </a:pr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400">
                <a:solidFill>
                  <a:schemeClr val="bg1"/>
                </a:solidFill>
                <a:latin typeface="Arial" charset="0"/>
              </a:rPr>
              <a:t>5</a:t>
            </a:r>
          </a:p>
        </p:txBody>
      </p:sp>
      <p:sp>
        <p:nvSpPr>
          <p:cNvPr id="7191" name="AutoShape 23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7C0D8970-0C66-4A7F-91AC-5F565D5D45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1100" y="5334000"/>
            <a:ext cx="762000" cy="533400"/>
          </a:xfrm>
          <a:prstGeom prst="actionButtonBlank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400">
                <a:solidFill>
                  <a:schemeClr val="bg1"/>
                </a:solidFill>
                <a:latin typeface="Arial" charset="0"/>
              </a:rPr>
              <a:t>4</a:t>
            </a:r>
          </a:p>
        </p:txBody>
      </p:sp>
      <p:sp>
        <p:nvSpPr>
          <p:cNvPr id="7182" name="AutoShape 14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4D983E39-3591-4095-A546-F7B0CB9A25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92900" y="5334000"/>
            <a:ext cx="762000" cy="533400"/>
          </a:xfrm>
          <a:prstGeom prst="actionButtonBlank">
            <a:avLst/>
          </a:prstGeom>
          <a:gradFill rotWithShape="1">
            <a:gsLst>
              <a:gs pos="0">
                <a:schemeClr val="folHlink"/>
              </a:gs>
              <a:gs pos="100000">
                <a:schemeClr val="folHlink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400">
                <a:solidFill>
                  <a:schemeClr val="bg1"/>
                </a:solidFill>
                <a:latin typeface="Arial" charset="0"/>
              </a:rPr>
              <a:t>3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18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2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2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84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718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 nodeType="clickPar">
                      <p:stCondLst>
                        <p:cond delay="0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2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2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5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83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1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 nodeType="clickPar">
                      <p:stCondLst>
                        <p:cond delay="0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2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2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6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8" dur="2000"/>
                                        <p:tgtEl>
                                          <p:spTgt spid="7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0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81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718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 nodeType="clickPar">
                      <p:stCondLst>
                        <p:cond delay="0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72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72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1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3" dur="20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5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7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5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63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5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500"/>
                                        <p:tgtEl>
                                          <p:spTgt spid="72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500"/>
                                        <p:tgtEl>
                                          <p:spTgt spid="72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82"/>
                  </p:tgtEl>
                </p:cond>
              </p:nextCondLst>
            </p:seq>
            <p:seq concurrent="1" nextAc="seek">
              <p:cTn id="84" restart="whenNotActive" fill="hold" evtFilter="cancelBubble" nodeType="interactiveSeq">
                <p:stCondLst>
                  <p:cond evt="onClick" delay="0">
                    <p:tgtEl>
                      <p:spTgt spid="718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5" fill="hold" nodeType="clickPar">
                      <p:stCondLst>
                        <p:cond delay="0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72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72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9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89"/>
                  </p:tgtEl>
                </p:cond>
              </p:nextCondLst>
            </p:seq>
            <p:seq concurrent="1" nextAc="seek">
              <p:cTn id="93" restart="whenNotActive" fill="hold" evtFilter="cancelBubble" nodeType="interactiveSeq">
                <p:stCondLst>
                  <p:cond evt="onClick" delay="0">
                    <p:tgtEl>
                      <p:spTgt spid="719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4" fill="hold" nodeType="clickPar">
                      <p:stCondLst>
                        <p:cond delay="0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72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72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10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91"/>
                  </p:tgtEl>
                </p:cond>
              </p:nextCondLst>
            </p:seq>
          </p:childTnLst>
        </p:cTn>
      </p:par>
    </p:tnLst>
    <p:bldLst>
      <p:bldP spid="7172" grpId="0" animBg="1"/>
      <p:bldP spid="7172" grpId="1" animBg="1"/>
      <p:bldP spid="7173" grpId="0" animBg="1"/>
      <p:bldP spid="7173" grpId="1" animBg="1"/>
      <p:bldP spid="7174" grpId="0" animBg="1"/>
      <p:bldP spid="7174" grpId="1" animBg="1"/>
      <p:bldP spid="7180" grpId="0" animBg="1"/>
      <p:bldP spid="7180" grpId="1" animBg="1"/>
      <p:bldP spid="7201" grpId="0" animBg="1"/>
      <p:bldP spid="7201" grpId="1" animBg="1"/>
      <p:bldP spid="7205" grpId="0" animBg="1"/>
      <p:bldP spid="7205" grpId="1" animBg="1"/>
      <p:bldP spid="7218" grpId="0"/>
      <p:bldP spid="7219" grpId="0"/>
      <p:bldP spid="7220" grpId="0"/>
      <p:bldP spid="7221" grpId="0"/>
      <p:bldP spid="7222" grpId="0"/>
      <p:bldP spid="722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 RỘNG</a:t>
            </a:r>
            <a:b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pic>
        <p:nvPicPr>
          <p:cNvPr id="59" name="Picture 58">
            <a:extLst>
              <a:ext uri="{FF2B5EF4-FFF2-40B4-BE49-F238E27FC236}">
                <a16:creationId xmlns:a16="http://schemas.microsoft.com/office/drawing/2014/main" id="{0F4A5866-45EA-48D0-A0F2-C2B80E705B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915" y="2075825"/>
            <a:ext cx="2474842" cy="2474842"/>
          </a:xfrm>
          <a:prstGeom prst="rect">
            <a:avLst/>
          </a:prstGeom>
        </p:spPr>
      </p:pic>
      <p:pic>
        <p:nvPicPr>
          <p:cNvPr id="61" name="Picture 60">
            <a:extLst>
              <a:ext uri="{FF2B5EF4-FFF2-40B4-BE49-F238E27FC236}">
                <a16:creationId xmlns:a16="http://schemas.microsoft.com/office/drawing/2014/main" id="{CAF115E7-AB14-41C1-97D1-FA17BA80E93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0865" y="2241683"/>
            <a:ext cx="2143125" cy="2143125"/>
          </a:xfrm>
          <a:prstGeom prst="rect">
            <a:avLst/>
          </a:prstGeom>
        </p:spPr>
      </p:pic>
      <p:pic>
        <p:nvPicPr>
          <p:cNvPr id="65" name="Picture 64">
            <a:extLst>
              <a:ext uri="{FF2B5EF4-FFF2-40B4-BE49-F238E27FC236}">
                <a16:creationId xmlns:a16="http://schemas.microsoft.com/office/drawing/2014/main" id="{59C8B3DB-244B-42D4-9CB4-BC27A36C8025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5861" t="9139" b="19288"/>
          <a:stretch/>
        </p:blipFill>
        <p:spPr>
          <a:xfrm>
            <a:off x="7629098" y="1690688"/>
            <a:ext cx="3475035" cy="2450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9108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BB0532F-A98E-4BE2-B1C7-F06C4BCDD57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754546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7D5F3D0-EF5E-4795-B05C-DE91D79AC41C}"/>
              </a:ext>
            </a:extLst>
          </p:cNvPr>
          <p:cNvSpPr txBox="1"/>
          <p:nvPr/>
        </p:nvSpPr>
        <p:spPr>
          <a:xfrm>
            <a:off x="4399722" y="2581835"/>
            <a:ext cx="3112702" cy="32932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sáu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endParaRPr lang="en-US" sz="2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Ngắn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endParaRPr lang="en-US" sz="2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endParaRPr lang="en-US" sz="2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Giống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đôi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endParaRPr lang="en-US" sz="2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lăn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đứng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nằm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thôi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ai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đoán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480868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4451" name="Group 3"/>
          <p:cNvGrpSpPr>
            <a:grpSpLocks/>
          </p:cNvGrpSpPr>
          <p:nvPr/>
        </p:nvGrpSpPr>
        <p:grpSpPr bwMode="auto">
          <a:xfrm flipH="1">
            <a:off x="4114800" y="1232452"/>
            <a:ext cx="3886200" cy="3949148"/>
            <a:chOff x="1584" y="812"/>
            <a:chExt cx="2256" cy="2444"/>
          </a:xfrm>
        </p:grpSpPr>
        <p:sp>
          <p:nvSpPr>
            <p:cNvPr id="104452" name="AutoShape 4"/>
            <p:cNvSpPr>
              <a:spLocks noChangeArrowheads="1"/>
            </p:cNvSpPr>
            <p:nvPr/>
          </p:nvSpPr>
          <p:spPr bwMode="auto">
            <a:xfrm>
              <a:off x="1584" y="820"/>
              <a:ext cx="1104" cy="2436"/>
            </a:xfrm>
            <a:prstGeom prst="moon">
              <a:avLst>
                <a:gd name="adj" fmla="val 4708"/>
              </a:avLst>
            </a:prstGeom>
            <a:solidFill>
              <a:schemeClr val="bg1">
                <a:alpha val="60001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04453" name="AutoShape 5"/>
            <p:cNvSpPr>
              <a:spLocks noChangeArrowheads="1"/>
            </p:cNvSpPr>
            <p:nvPr/>
          </p:nvSpPr>
          <p:spPr bwMode="auto">
            <a:xfrm flipH="1">
              <a:off x="2688" y="820"/>
              <a:ext cx="1152" cy="2436"/>
            </a:xfrm>
            <a:prstGeom prst="moon">
              <a:avLst>
                <a:gd name="adj" fmla="val 4366"/>
              </a:avLst>
            </a:prstGeom>
            <a:solidFill>
              <a:schemeClr val="bg1">
                <a:alpha val="60001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04454" name="AutoShape 6"/>
            <p:cNvSpPr>
              <a:spLocks noChangeArrowheads="1"/>
            </p:cNvSpPr>
            <p:nvPr/>
          </p:nvSpPr>
          <p:spPr bwMode="auto">
            <a:xfrm>
              <a:off x="1776" y="816"/>
              <a:ext cx="912" cy="2436"/>
            </a:xfrm>
            <a:prstGeom prst="moon">
              <a:avLst>
                <a:gd name="adj" fmla="val 5593"/>
              </a:avLst>
            </a:prstGeom>
            <a:solidFill>
              <a:schemeClr val="bg1">
                <a:alpha val="60001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04455" name="AutoShape 7"/>
            <p:cNvSpPr>
              <a:spLocks noChangeArrowheads="1"/>
            </p:cNvSpPr>
            <p:nvPr/>
          </p:nvSpPr>
          <p:spPr bwMode="auto">
            <a:xfrm flipH="1">
              <a:off x="2700" y="816"/>
              <a:ext cx="948" cy="2436"/>
            </a:xfrm>
            <a:prstGeom prst="moon">
              <a:avLst>
                <a:gd name="adj" fmla="val 6009"/>
              </a:avLst>
            </a:prstGeom>
            <a:solidFill>
              <a:schemeClr val="bg1">
                <a:alpha val="60001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04456" name="AutoShape 8"/>
            <p:cNvSpPr>
              <a:spLocks noChangeArrowheads="1"/>
            </p:cNvSpPr>
            <p:nvPr/>
          </p:nvSpPr>
          <p:spPr bwMode="auto">
            <a:xfrm>
              <a:off x="1968" y="816"/>
              <a:ext cx="760" cy="2436"/>
            </a:xfrm>
            <a:prstGeom prst="moon">
              <a:avLst>
                <a:gd name="adj" fmla="val 7894"/>
              </a:avLst>
            </a:prstGeom>
            <a:solidFill>
              <a:schemeClr val="bg1">
                <a:alpha val="60001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04457" name="AutoShape 9"/>
            <p:cNvSpPr>
              <a:spLocks noChangeArrowheads="1"/>
            </p:cNvSpPr>
            <p:nvPr/>
          </p:nvSpPr>
          <p:spPr bwMode="auto">
            <a:xfrm flipH="1">
              <a:off x="2688" y="816"/>
              <a:ext cx="720" cy="2436"/>
            </a:xfrm>
            <a:prstGeom prst="moon">
              <a:avLst>
                <a:gd name="adj" fmla="val 7894"/>
              </a:avLst>
            </a:prstGeom>
            <a:solidFill>
              <a:schemeClr val="bg1">
                <a:alpha val="60001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04458" name="AutoShape 10"/>
            <p:cNvSpPr>
              <a:spLocks noChangeArrowheads="1"/>
            </p:cNvSpPr>
            <p:nvPr/>
          </p:nvSpPr>
          <p:spPr bwMode="auto">
            <a:xfrm>
              <a:off x="2256" y="816"/>
              <a:ext cx="472" cy="2436"/>
            </a:xfrm>
            <a:prstGeom prst="moon">
              <a:avLst>
                <a:gd name="adj" fmla="val 17046"/>
              </a:avLst>
            </a:prstGeom>
            <a:solidFill>
              <a:schemeClr val="bg1">
                <a:alpha val="60001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04459" name="AutoShape 11"/>
            <p:cNvSpPr>
              <a:spLocks noChangeArrowheads="1"/>
            </p:cNvSpPr>
            <p:nvPr/>
          </p:nvSpPr>
          <p:spPr bwMode="auto">
            <a:xfrm flipH="1">
              <a:off x="2720" y="812"/>
              <a:ext cx="336" cy="2436"/>
            </a:xfrm>
            <a:prstGeom prst="moon">
              <a:avLst>
                <a:gd name="adj" fmla="val 22917"/>
              </a:avLst>
            </a:prstGeom>
            <a:solidFill>
              <a:schemeClr val="bg1">
                <a:alpha val="60001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04460" name="AutoShape 12"/>
            <p:cNvSpPr>
              <a:spLocks noChangeArrowheads="1"/>
            </p:cNvSpPr>
            <p:nvPr/>
          </p:nvSpPr>
          <p:spPr bwMode="auto">
            <a:xfrm>
              <a:off x="2624" y="812"/>
              <a:ext cx="96" cy="2436"/>
            </a:xfrm>
            <a:prstGeom prst="moon">
              <a:avLst>
                <a:gd name="adj" fmla="val 77083"/>
              </a:avLst>
            </a:prstGeom>
            <a:solidFill>
              <a:schemeClr val="bg1">
                <a:alpha val="60001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sp>
        <p:nvSpPr>
          <p:cNvPr id="104480" name="Rectangle 32"/>
          <p:cNvSpPr>
            <a:spLocks noChangeArrowheads="1"/>
          </p:cNvSpPr>
          <p:nvPr/>
        </p:nvSpPr>
        <p:spPr bwMode="auto">
          <a:xfrm>
            <a:off x="1987826" y="196851"/>
            <a:ext cx="8481737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000" b="1" dirty="0"/>
              <a:t>Nhận biết </a:t>
            </a:r>
            <a:r>
              <a:rPr lang="en-US" sz="6000" b="1" dirty="0" err="1"/>
              <a:t>khối</a:t>
            </a:r>
            <a:r>
              <a:rPr lang="en-US" sz="6000" b="1" dirty="0"/>
              <a:t> </a:t>
            </a:r>
            <a:r>
              <a:rPr lang="en-US" sz="6000" b="1" dirty="0" err="1"/>
              <a:t>chữ</a:t>
            </a:r>
            <a:r>
              <a:rPr lang="en-US" sz="6000" b="1" dirty="0"/>
              <a:t> </a:t>
            </a:r>
            <a:r>
              <a:rPr lang="en-US" sz="6000" b="1" dirty="0" err="1"/>
              <a:t>nhật</a:t>
            </a:r>
            <a:endParaRPr lang="en-US" sz="6000" b="1" dirty="0"/>
          </a:p>
        </p:txBody>
      </p:sp>
      <p:sp>
        <p:nvSpPr>
          <p:cNvPr id="104485" name="Text Box 37"/>
          <p:cNvSpPr txBox="1">
            <a:spLocks noChangeArrowheads="1"/>
          </p:cNvSpPr>
          <p:nvPr/>
        </p:nvSpPr>
        <p:spPr bwMode="auto">
          <a:xfrm>
            <a:off x="2994991" y="5545139"/>
            <a:ext cx="5771184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000" b="1" dirty="0">
                <a:solidFill>
                  <a:srgbClr val="FF0000"/>
                </a:solidFill>
              </a:rPr>
              <a:t>   </a:t>
            </a:r>
            <a:r>
              <a:rPr lang="en-US" sz="6000" b="1" dirty="0" err="1">
                <a:solidFill>
                  <a:srgbClr val="000099"/>
                </a:solidFill>
              </a:rPr>
              <a:t>Khối</a:t>
            </a:r>
            <a:r>
              <a:rPr lang="en-US" sz="6000" b="1" dirty="0">
                <a:solidFill>
                  <a:srgbClr val="000099"/>
                </a:solidFill>
              </a:rPr>
              <a:t> </a:t>
            </a:r>
            <a:r>
              <a:rPr lang="en-US" sz="6000" b="1" dirty="0" err="1">
                <a:solidFill>
                  <a:srgbClr val="000099"/>
                </a:solidFill>
              </a:rPr>
              <a:t>chữ</a:t>
            </a:r>
            <a:r>
              <a:rPr lang="en-US" sz="6000" b="1" dirty="0">
                <a:solidFill>
                  <a:srgbClr val="000099"/>
                </a:solidFill>
              </a:rPr>
              <a:t> </a:t>
            </a:r>
            <a:r>
              <a:rPr lang="en-US" sz="6000" b="1" dirty="0" err="1">
                <a:solidFill>
                  <a:srgbClr val="000099"/>
                </a:solidFill>
              </a:rPr>
              <a:t>nhật</a:t>
            </a:r>
            <a:endParaRPr lang="en-US" sz="6000" b="1" dirty="0">
              <a:solidFill>
                <a:srgbClr val="000099"/>
              </a:solidFill>
            </a:endParaRPr>
          </a:p>
        </p:txBody>
      </p:sp>
      <p:sp>
        <p:nvSpPr>
          <p:cNvPr id="15" name="AutoShape 4">
            <a:extLst>
              <a:ext uri="{FF2B5EF4-FFF2-40B4-BE49-F238E27FC236}">
                <a16:creationId xmlns:a16="http://schemas.microsoft.com/office/drawing/2014/main" id="{698CC1B5-59BF-4DE3-954A-D584D0AD0B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72694" y="2247106"/>
            <a:ext cx="4646612" cy="2363788"/>
          </a:xfrm>
          <a:prstGeom prst="cube">
            <a:avLst>
              <a:gd name="adj" fmla="val 2500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928025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5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Freeform 2">
            <a:extLst>
              <a:ext uri="{FF2B5EF4-FFF2-40B4-BE49-F238E27FC236}">
                <a16:creationId xmlns:a16="http://schemas.microsoft.com/office/drawing/2014/main" id="{8A1D9CDF-8EE3-4F6A-AAB2-1AD4BC926CAD}"/>
              </a:ext>
            </a:extLst>
          </p:cNvPr>
          <p:cNvSpPr>
            <a:spLocks/>
          </p:cNvSpPr>
          <p:nvPr/>
        </p:nvSpPr>
        <p:spPr bwMode="auto">
          <a:xfrm>
            <a:off x="5370514" y="1044576"/>
            <a:ext cx="827087" cy="3114675"/>
          </a:xfrm>
          <a:custGeom>
            <a:avLst/>
            <a:gdLst>
              <a:gd name="T0" fmla="*/ 14740 w 505"/>
              <a:gd name="T1" fmla="*/ 704691 h 2042"/>
              <a:gd name="T2" fmla="*/ 827087 w 505"/>
              <a:gd name="T3" fmla="*/ 0 h 2042"/>
              <a:gd name="T4" fmla="*/ 813985 w 505"/>
              <a:gd name="T5" fmla="*/ 2417610 h 2042"/>
              <a:gd name="T6" fmla="*/ 0 w 505"/>
              <a:gd name="T7" fmla="*/ 3114675 h 2042"/>
              <a:gd name="T8" fmla="*/ 13102 w 505"/>
              <a:gd name="T9" fmla="*/ 709267 h 204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05"/>
              <a:gd name="T16" fmla="*/ 0 h 2042"/>
              <a:gd name="T17" fmla="*/ 505 w 505"/>
              <a:gd name="T18" fmla="*/ 2042 h 204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05" h="2042">
                <a:moveTo>
                  <a:pt x="9" y="462"/>
                </a:moveTo>
                <a:lnTo>
                  <a:pt x="505" y="0"/>
                </a:lnTo>
                <a:lnTo>
                  <a:pt x="497" y="1585"/>
                </a:lnTo>
                <a:lnTo>
                  <a:pt x="0" y="2042"/>
                </a:lnTo>
                <a:lnTo>
                  <a:pt x="8" y="465"/>
                </a:lnTo>
              </a:path>
            </a:pathLst>
          </a:custGeom>
          <a:gradFill rotWithShape="1">
            <a:gsLst>
              <a:gs pos="0">
                <a:srgbClr val="FFFF99"/>
              </a:gs>
              <a:gs pos="100000">
                <a:srgbClr val="767647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1443" name="Rectangle 3">
            <a:extLst>
              <a:ext uri="{FF2B5EF4-FFF2-40B4-BE49-F238E27FC236}">
                <a16:creationId xmlns:a16="http://schemas.microsoft.com/office/drawing/2014/main" id="{E1CE9E98-C3E2-4127-B80F-46E3475A71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03950" y="1054100"/>
            <a:ext cx="4127500" cy="2362200"/>
          </a:xfrm>
          <a:prstGeom prst="rect">
            <a:avLst/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1444" name="Freeform 4">
            <a:extLst>
              <a:ext uri="{FF2B5EF4-FFF2-40B4-BE49-F238E27FC236}">
                <a16:creationId xmlns:a16="http://schemas.microsoft.com/office/drawing/2014/main" id="{785F38F3-4222-4DBE-B8BD-B7F80C9EA828}"/>
              </a:ext>
            </a:extLst>
          </p:cNvPr>
          <p:cNvSpPr>
            <a:spLocks/>
          </p:cNvSpPr>
          <p:nvPr/>
        </p:nvSpPr>
        <p:spPr bwMode="auto">
          <a:xfrm>
            <a:off x="5321300" y="3429000"/>
            <a:ext cx="4978400" cy="762000"/>
          </a:xfrm>
          <a:custGeom>
            <a:avLst/>
            <a:gdLst>
              <a:gd name="T0" fmla="*/ 0 w 3136"/>
              <a:gd name="T1" fmla="*/ 762000 h 480"/>
              <a:gd name="T2" fmla="*/ 4254500 w 3136"/>
              <a:gd name="T3" fmla="*/ 762000 h 480"/>
              <a:gd name="T4" fmla="*/ 4978400 w 3136"/>
              <a:gd name="T5" fmla="*/ 0 h 480"/>
              <a:gd name="T6" fmla="*/ 825500 w 3136"/>
              <a:gd name="T7" fmla="*/ 0 h 480"/>
              <a:gd name="T8" fmla="*/ 50800 w 3136"/>
              <a:gd name="T9" fmla="*/ 762000 h 48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136"/>
              <a:gd name="T16" fmla="*/ 0 h 480"/>
              <a:gd name="T17" fmla="*/ 3136 w 3136"/>
              <a:gd name="T18" fmla="*/ 480 h 48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136" h="480">
                <a:moveTo>
                  <a:pt x="0" y="480"/>
                </a:moveTo>
                <a:lnTo>
                  <a:pt x="2680" y="480"/>
                </a:lnTo>
                <a:lnTo>
                  <a:pt x="3136" y="0"/>
                </a:lnTo>
                <a:lnTo>
                  <a:pt x="520" y="0"/>
                </a:lnTo>
                <a:lnTo>
                  <a:pt x="32" y="480"/>
                </a:lnTo>
              </a:path>
            </a:pathLst>
          </a:custGeom>
          <a:gradFill rotWithShape="1">
            <a:gsLst>
              <a:gs pos="0">
                <a:srgbClr val="5E4776"/>
              </a:gs>
              <a:gs pos="100000">
                <a:srgbClr val="CC99FF"/>
              </a:gs>
            </a:gsLst>
            <a:lin ang="5400000" scaled="1"/>
          </a:gradFill>
          <a:ln w="9525">
            <a:solidFill>
              <a:srgbClr val="FF33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pSp>
        <p:nvGrpSpPr>
          <p:cNvPr id="2" name="Group 33">
            <a:extLst>
              <a:ext uri="{FF2B5EF4-FFF2-40B4-BE49-F238E27FC236}">
                <a16:creationId xmlns:a16="http://schemas.microsoft.com/office/drawing/2014/main" id="{7A07CA90-F9C1-4420-B67D-15F4F279A00F}"/>
              </a:ext>
            </a:extLst>
          </p:cNvPr>
          <p:cNvGrpSpPr>
            <a:grpSpLocks/>
          </p:cNvGrpSpPr>
          <p:nvPr/>
        </p:nvGrpSpPr>
        <p:grpSpPr bwMode="auto">
          <a:xfrm>
            <a:off x="5359401" y="1033464"/>
            <a:ext cx="5019675" cy="3182937"/>
            <a:chOff x="1200" y="1091"/>
            <a:chExt cx="3162" cy="2005"/>
          </a:xfrm>
        </p:grpSpPr>
        <p:sp>
          <p:nvSpPr>
            <p:cNvPr id="8219" name="AutoShape 6">
              <a:extLst>
                <a:ext uri="{FF2B5EF4-FFF2-40B4-BE49-F238E27FC236}">
                  <a16:creationId xmlns:a16="http://schemas.microsoft.com/office/drawing/2014/main" id="{91A1069B-FF63-45BF-83C0-6295838180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0" y="1091"/>
              <a:ext cx="3156" cy="2005"/>
            </a:xfrm>
            <a:prstGeom prst="cube">
              <a:avLst>
                <a:gd name="adj" fmla="val 25000"/>
              </a:avLst>
            </a:prstGeom>
            <a:noFill/>
            <a:ln w="38100">
              <a:solidFill>
                <a:srgbClr val="FF33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pSp>
          <p:nvGrpSpPr>
            <p:cNvPr id="8220" name="Group 32">
              <a:extLst>
                <a:ext uri="{FF2B5EF4-FFF2-40B4-BE49-F238E27FC236}">
                  <a16:creationId xmlns:a16="http://schemas.microsoft.com/office/drawing/2014/main" id="{8C22201A-046A-4184-A93D-2F5986D7854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24" y="1119"/>
              <a:ext cx="3138" cy="1962"/>
              <a:chOff x="1224" y="1119"/>
              <a:chExt cx="3138" cy="1962"/>
            </a:xfrm>
          </p:grpSpPr>
          <p:sp>
            <p:nvSpPr>
              <p:cNvPr id="8221" name="Line 7">
                <a:extLst>
                  <a:ext uri="{FF2B5EF4-FFF2-40B4-BE49-F238E27FC236}">
                    <a16:creationId xmlns:a16="http://schemas.microsoft.com/office/drawing/2014/main" id="{E83DA6B4-906D-4752-B60D-AAE92FA1A31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736" y="2582"/>
                <a:ext cx="2626" cy="0"/>
              </a:xfrm>
              <a:prstGeom prst="line">
                <a:avLst/>
              </a:prstGeom>
              <a:noFill/>
              <a:ln w="38100">
                <a:solidFill>
                  <a:srgbClr val="FF330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22" name="Line 8">
                <a:extLst>
                  <a:ext uri="{FF2B5EF4-FFF2-40B4-BE49-F238E27FC236}">
                    <a16:creationId xmlns:a16="http://schemas.microsoft.com/office/drawing/2014/main" id="{8C27DB24-2406-4985-8EAE-487B2DDCAFB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224" y="2573"/>
                <a:ext cx="514" cy="508"/>
              </a:xfrm>
              <a:prstGeom prst="line">
                <a:avLst/>
              </a:prstGeom>
              <a:noFill/>
              <a:ln w="38100">
                <a:solidFill>
                  <a:srgbClr val="FF330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23" name="Line 9">
                <a:extLst>
                  <a:ext uri="{FF2B5EF4-FFF2-40B4-BE49-F238E27FC236}">
                    <a16:creationId xmlns:a16="http://schemas.microsoft.com/office/drawing/2014/main" id="{424CBEBE-F860-4AAC-BEC2-EADA626BE69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30" y="1119"/>
                <a:ext cx="0" cy="1503"/>
              </a:xfrm>
              <a:prstGeom prst="line">
                <a:avLst/>
              </a:prstGeom>
              <a:noFill/>
              <a:ln w="38100">
                <a:solidFill>
                  <a:srgbClr val="FF330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61450" name="Freeform 10">
            <a:extLst>
              <a:ext uri="{FF2B5EF4-FFF2-40B4-BE49-F238E27FC236}">
                <a16:creationId xmlns:a16="http://schemas.microsoft.com/office/drawing/2014/main" id="{6ED06738-5A4D-467F-833F-CD75937C4F3A}"/>
              </a:ext>
            </a:extLst>
          </p:cNvPr>
          <p:cNvSpPr>
            <a:spLocks/>
          </p:cNvSpPr>
          <p:nvPr/>
        </p:nvSpPr>
        <p:spPr bwMode="auto">
          <a:xfrm>
            <a:off x="9515475" y="1079501"/>
            <a:ext cx="831850" cy="3209925"/>
          </a:xfrm>
          <a:custGeom>
            <a:avLst/>
            <a:gdLst>
              <a:gd name="T0" fmla="*/ 19650 w 508"/>
              <a:gd name="T1" fmla="*/ 752475 h 2022"/>
              <a:gd name="T2" fmla="*/ 826938 w 508"/>
              <a:gd name="T3" fmla="*/ 0 h 2022"/>
              <a:gd name="T4" fmla="*/ 831850 w 508"/>
              <a:gd name="T5" fmla="*/ 2362200 h 2022"/>
              <a:gd name="T6" fmla="*/ 0 w 508"/>
              <a:gd name="T7" fmla="*/ 3209925 h 2022"/>
              <a:gd name="T8" fmla="*/ 13100 w 508"/>
              <a:gd name="T9" fmla="*/ 731838 h 202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08"/>
              <a:gd name="T16" fmla="*/ 0 h 2022"/>
              <a:gd name="T17" fmla="*/ 508 w 508"/>
              <a:gd name="T18" fmla="*/ 2022 h 202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08" h="2022">
                <a:moveTo>
                  <a:pt x="12" y="474"/>
                </a:moveTo>
                <a:lnTo>
                  <a:pt x="505" y="0"/>
                </a:lnTo>
                <a:lnTo>
                  <a:pt x="508" y="1488"/>
                </a:lnTo>
                <a:lnTo>
                  <a:pt x="0" y="2022"/>
                </a:lnTo>
                <a:lnTo>
                  <a:pt x="8" y="461"/>
                </a:lnTo>
              </a:path>
            </a:pathLst>
          </a:custGeom>
          <a:gradFill rotWithShape="1">
            <a:gsLst>
              <a:gs pos="0">
                <a:srgbClr val="FFFF99"/>
              </a:gs>
              <a:gs pos="100000">
                <a:srgbClr val="767647"/>
              </a:gs>
            </a:gsLst>
            <a:lin ang="5400000" scaled="1"/>
          </a:gradFill>
          <a:ln w="9525">
            <a:solidFill>
              <a:srgbClr val="FF33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1451" name="Rectangle 11">
            <a:extLst>
              <a:ext uri="{FF2B5EF4-FFF2-40B4-BE49-F238E27FC236}">
                <a16:creationId xmlns:a16="http://schemas.microsoft.com/office/drawing/2014/main" id="{3EB99F5F-BE70-4CB5-8049-8DE5987BAA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59400" y="1809750"/>
            <a:ext cx="4140200" cy="2413000"/>
          </a:xfrm>
          <a:prstGeom prst="rect">
            <a:avLst/>
          </a:prstGeom>
          <a:solidFill>
            <a:srgbClr val="FF99CC"/>
          </a:solidFill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1452" name="Freeform 12">
            <a:extLst>
              <a:ext uri="{FF2B5EF4-FFF2-40B4-BE49-F238E27FC236}">
                <a16:creationId xmlns:a16="http://schemas.microsoft.com/office/drawing/2014/main" id="{BD5F46BA-E404-420D-AE00-B3D32DC5B5B5}"/>
              </a:ext>
            </a:extLst>
          </p:cNvPr>
          <p:cNvSpPr>
            <a:spLocks/>
          </p:cNvSpPr>
          <p:nvPr/>
        </p:nvSpPr>
        <p:spPr bwMode="auto">
          <a:xfrm>
            <a:off x="5321300" y="1016000"/>
            <a:ext cx="4991100" cy="793750"/>
          </a:xfrm>
          <a:custGeom>
            <a:avLst/>
            <a:gdLst>
              <a:gd name="T0" fmla="*/ 0 w 3128"/>
              <a:gd name="T1" fmla="*/ 793750 h 516"/>
              <a:gd name="T2" fmla="*/ 4212438 w 3128"/>
              <a:gd name="T3" fmla="*/ 762984 h 516"/>
              <a:gd name="T4" fmla="*/ 4991100 w 3128"/>
              <a:gd name="T5" fmla="*/ 0 h 516"/>
              <a:gd name="T6" fmla="*/ 778663 w 3128"/>
              <a:gd name="T7" fmla="*/ 12306 h 516"/>
              <a:gd name="T8" fmla="*/ 0 w 3128"/>
              <a:gd name="T9" fmla="*/ 769137 h 51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128"/>
              <a:gd name="T16" fmla="*/ 0 h 516"/>
              <a:gd name="T17" fmla="*/ 3128 w 3128"/>
              <a:gd name="T18" fmla="*/ 516 h 51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128" h="516">
                <a:moveTo>
                  <a:pt x="0" y="516"/>
                </a:moveTo>
                <a:lnTo>
                  <a:pt x="2640" y="496"/>
                </a:lnTo>
                <a:lnTo>
                  <a:pt x="3128" y="0"/>
                </a:lnTo>
                <a:lnTo>
                  <a:pt x="488" y="8"/>
                </a:lnTo>
                <a:lnTo>
                  <a:pt x="0" y="500"/>
                </a:lnTo>
              </a:path>
            </a:pathLst>
          </a:custGeom>
          <a:gradFill rotWithShape="1">
            <a:gsLst>
              <a:gs pos="0">
                <a:srgbClr val="5E4776"/>
              </a:gs>
              <a:gs pos="100000">
                <a:srgbClr val="CC99FF"/>
              </a:gs>
            </a:gsLst>
            <a:lin ang="5400000" scaled="1"/>
          </a:gradFill>
          <a:ln w="9525">
            <a:solidFill>
              <a:srgbClr val="FF33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pSp>
        <p:nvGrpSpPr>
          <p:cNvPr id="4" name="Group 34">
            <a:extLst>
              <a:ext uri="{FF2B5EF4-FFF2-40B4-BE49-F238E27FC236}">
                <a16:creationId xmlns:a16="http://schemas.microsoft.com/office/drawing/2014/main" id="{5E58F671-1983-4718-9037-950821F80264}"/>
              </a:ext>
            </a:extLst>
          </p:cNvPr>
          <p:cNvGrpSpPr>
            <a:grpSpLocks/>
          </p:cNvGrpSpPr>
          <p:nvPr/>
        </p:nvGrpSpPr>
        <p:grpSpPr bwMode="auto">
          <a:xfrm>
            <a:off x="5283200" y="1003301"/>
            <a:ext cx="5087938" cy="3324225"/>
            <a:chOff x="-1077" y="992"/>
            <a:chExt cx="3149" cy="2094"/>
          </a:xfrm>
        </p:grpSpPr>
        <p:sp>
          <p:nvSpPr>
            <p:cNvPr id="8214" name="Freeform 14">
              <a:extLst>
                <a:ext uri="{FF2B5EF4-FFF2-40B4-BE49-F238E27FC236}">
                  <a16:creationId xmlns:a16="http://schemas.microsoft.com/office/drawing/2014/main" id="{E4C34188-16FC-42AC-890B-51BA441DB848}"/>
                </a:ext>
              </a:extLst>
            </p:cNvPr>
            <p:cNvSpPr>
              <a:spLocks/>
            </p:cNvSpPr>
            <p:nvPr/>
          </p:nvSpPr>
          <p:spPr bwMode="auto">
            <a:xfrm>
              <a:off x="-1077" y="2560"/>
              <a:ext cx="3133" cy="526"/>
            </a:xfrm>
            <a:custGeom>
              <a:avLst/>
              <a:gdLst>
                <a:gd name="T0" fmla="*/ 0 w 3133"/>
                <a:gd name="T1" fmla="*/ 526 h 526"/>
                <a:gd name="T2" fmla="*/ 2629 w 3133"/>
                <a:gd name="T3" fmla="*/ 520 h 526"/>
                <a:gd name="T4" fmla="*/ 3133 w 3133"/>
                <a:gd name="T5" fmla="*/ 8 h 526"/>
                <a:gd name="T6" fmla="*/ 573 w 3133"/>
                <a:gd name="T7" fmla="*/ 0 h 526"/>
                <a:gd name="T8" fmla="*/ 0 w 3133"/>
                <a:gd name="T9" fmla="*/ 509 h 5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133"/>
                <a:gd name="T16" fmla="*/ 0 h 526"/>
                <a:gd name="T17" fmla="*/ 3133 w 3133"/>
                <a:gd name="T18" fmla="*/ 526 h 5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133" h="526">
                  <a:moveTo>
                    <a:pt x="0" y="526"/>
                  </a:moveTo>
                  <a:lnTo>
                    <a:pt x="2629" y="520"/>
                  </a:lnTo>
                  <a:lnTo>
                    <a:pt x="3133" y="8"/>
                  </a:lnTo>
                  <a:lnTo>
                    <a:pt x="573" y="0"/>
                  </a:lnTo>
                  <a:lnTo>
                    <a:pt x="0" y="509"/>
                  </a:lnTo>
                </a:path>
              </a:pathLst>
            </a:custGeom>
            <a:gradFill rotWithShape="1">
              <a:gsLst>
                <a:gs pos="0">
                  <a:srgbClr val="5E4776"/>
                </a:gs>
                <a:gs pos="100000">
                  <a:srgbClr val="CC99FF"/>
                </a:gs>
              </a:gsLst>
              <a:lin ang="5400000" scaled="1"/>
            </a:gradFill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215" name="AutoShape 15">
              <a:extLst>
                <a:ext uri="{FF2B5EF4-FFF2-40B4-BE49-F238E27FC236}">
                  <a16:creationId xmlns:a16="http://schemas.microsoft.com/office/drawing/2014/main" id="{27C7C6C6-C553-4C33-97E7-5F937C6617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064" y="1005"/>
              <a:ext cx="3127" cy="2065"/>
            </a:xfrm>
            <a:prstGeom prst="cube">
              <a:avLst>
                <a:gd name="adj" fmla="val 24213"/>
              </a:avLst>
            </a:prstGeom>
            <a:noFill/>
            <a:ln w="38100">
              <a:solidFill>
                <a:srgbClr val="FF33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216" name="Freeform 16">
              <a:extLst>
                <a:ext uri="{FF2B5EF4-FFF2-40B4-BE49-F238E27FC236}">
                  <a16:creationId xmlns:a16="http://schemas.microsoft.com/office/drawing/2014/main" id="{734E6A85-6BE4-4B41-9356-6614F69913E5}"/>
                </a:ext>
              </a:extLst>
            </p:cNvPr>
            <p:cNvSpPr>
              <a:spLocks/>
            </p:cNvSpPr>
            <p:nvPr/>
          </p:nvSpPr>
          <p:spPr bwMode="auto">
            <a:xfrm>
              <a:off x="1558" y="1000"/>
              <a:ext cx="514" cy="2067"/>
            </a:xfrm>
            <a:custGeom>
              <a:avLst/>
              <a:gdLst>
                <a:gd name="T0" fmla="*/ 0 w 514"/>
                <a:gd name="T1" fmla="*/ 500 h 2067"/>
                <a:gd name="T2" fmla="*/ 506 w 514"/>
                <a:gd name="T3" fmla="*/ 0 h 2067"/>
                <a:gd name="T4" fmla="*/ 514 w 514"/>
                <a:gd name="T5" fmla="*/ 1576 h 2067"/>
                <a:gd name="T6" fmla="*/ 0 w 514"/>
                <a:gd name="T7" fmla="*/ 2067 h 2067"/>
                <a:gd name="T8" fmla="*/ 7 w 514"/>
                <a:gd name="T9" fmla="*/ 490 h 206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14"/>
                <a:gd name="T16" fmla="*/ 0 h 2067"/>
                <a:gd name="T17" fmla="*/ 514 w 514"/>
                <a:gd name="T18" fmla="*/ 2067 h 206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14" h="2067">
                  <a:moveTo>
                    <a:pt x="0" y="500"/>
                  </a:moveTo>
                  <a:lnTo>
                    <a:pt x="506" y="0"/>
                  </a:lnTo>
                  <a:lnTo>
                    <a:pt x="514" y="1576"/>
                  </a:lnTo>
                  <a:lnTo>
                    <a:pt x="0" y="2067"/>
                  </a:lnTo>
                  <a:lnTo>
                    <a:pt x="7" y="490"/>
                  </a:lnTo>
                </a:path>
              </a:pathLst>
            </a:custGeom>
            <a:gradFill rotWithShape="1">
              <a:gsLst>
                <a:gs pos="0">
                  <a:srgbClr val="FFFF99"/>
                </a:gs>
                <a:gs pos="100000">
                  <a:srgbClr val="767647"/>
                </a:gs>
              </a:gsLst>
              <a:lin ang="5400000" scaled="1"/>
            </a:gradFill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217" name="Rectangle 17">
              <a:extLst>
                <a:ext uri="{FF2B5EF4-FFF2-40B4-BE49-F238E27FC236}">
                  <a16:creationId xmlns:a16="http://schemas.microsoft.com/office/drawing/2014/main" id="{ADE149E2-40D5-433A-9779-65688C38DB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054" y="1494"/>
              <a:ext cx="2615" cy="1579"/>
            </a:xfrm>
            <a:prstGeom prst="rect">
              <a:avLst/>
            </a:prstGeom>
            <a:solidFill>
              <a:srgbClr val="FF99CC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218" name="Freeform 18">
              <a:extLst>
                <a:ext uri="{FF2B5EF4-FFF2-40B4-BE49-F238E27FC236}">
                  <a16:creationId xmlns:a16="http://schemas.microsoft.com/office/drawing/2014/main" id="{18E45507-4E42-471D-B8A7-AE452FFA3A56}"/>
                </a:ext>
              </a:extLst>
            </p:cNvPr>
            <p:cNvSpPr>
              <a:spLocks/>
            </p:cNvSpPr>
            <p:nvPr/>
          </p:nvSpPr>
          <p:spPr bwMode="auto">
            <a:xfrm>
              <a:off x="-1031" y="992"/>
              <a:ext cx="3088" cy="499"/>
            </a:xfrm>
            <a:custGeom>
              <a:avLst/>
              <a:gdLst>
                <a:gd name="T0" fmla="*/ 0 w 3088"/>
                <a:gd name="T1" fmla="*/ 499 h 499"/>
                <a:gd name="T2" fmla="*/ 2624 w 3088"/>
                <a:gd name="T3" fmla="*/ 488 h 499"/>
                <a:gd name="T4" fmla="*/ 3088 w 3088"/>
                <a:gd name="T5" fmla="*/ 0 h 499"/>
                <a:gd name="T6" fmla="*/ 488 w 3088"/>
                <a:gd name="T7" fmla="*/ 0 h 499"/>
                <a:gd name="T8" fmla="*/ 0 w 3088"/>
                <a:gd name="T9" fmla="*/ 482 h 49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88"/>
                <a:gd name="T16" fmla="*/ 0 h 499"/>
                <a:gd name="T17" fmla="*/ 3088 w 3088"/>
                <a:gd name="T18" fmla="*/ 499 h 49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88" h="499">
                  <a:moveTo>
                    <a:pt x="0" y="499"/>
                  </a:moveTo>
                  <a:lnTo>
                    <a:pt x="2624" y="488"/>
                  </a:lnTo>
                  <a:lnTo>
                    <a:pt x="3088" y="0"/>
                  </a:lnTo>
                  <a:lnTo>
                    <a:pt x="488" y="0"/>
                  </a:lnTo>
                  <a:lnTo>
                    <a:pt x="0" y="482"/>
                  </a:lnTo>
                </a:path>
              </a:pathLst>
            </a:custGeom>
            <a:gradFill rotWithShape="1">
              <a:gsLst>
                <a:gs pos="0">
                  <a:srgbClr val="5E4776"/>
                </a:gs>
                <a:gs pos="100000">
                  <a:srgbClr val="CC99FF"/>
                </a:gs>
              </a:gsLst>
              <a:lin ang="5400000" scaled="1"/>
            </a:gradFill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61460" name="Text Box 20">
            <a:extLst>
              <a:ext uri="{FF2B5EF4-FFF2-40B4-BE49-F238E27FC236}">
                <a16:creationId xmlns:a16="http://schemas.microsoft.com/office/drawing/2014/main" id="{452A6729-693A-49C5-A7F0-66DF89E44E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5943601"/>
            <a:ext cx="2794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solidFill>
                  <a:srgbClr val="CC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Khung của khối chữ nhật.</a:t>
            </a:r>
          </a:p>
        </p:txBody>
      </p:sp>
      <p:sp>
        <p:nvSpPr>
          <p:cNvPr id="61461" name="Text Box 21">
            <a:extLst>
              <a:ext uri="{FF2B5EF4-FFF2-40B4-BE49-F238E27FC236}">
                <a16:creationId xmlns:a16="http://schemas.microsoft.com/office/drawing/2014/main" id="{FAF8AFBD-381D-4A46-86BC-D64EC987E2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5943601"/>
            <a:ext cx="2590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solidFill>
                  <a:srgbClr val="FF99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1. Mặt trên và mặt đáy.</a:t>
            </a:r>
          </a:p>
        </p:txBody>
      </p:sp>
      <p:sp>
        <p:nvSpPr>
          <p:cNvPr id="61462" name="Text Box 22">
            <a:extLst>
              <a:ext uri="{FF2B5EF4-FFF2-40B4-BE49-F238E27FC236}">
                <a16:creationId xmlns:a16="http://schemas.microsoft.com/office/drawing/2014/main" id="{F6954E1A-9FA3-4E8A-8739-D16528F67D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2400" y="5945188"/>
            <a:ext cx="2133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2. Hai mặt hai bên.</a:t>
            </a:r>
          </a:p>
        </p:txBody>
      </p:sp>
      <p:sp>
        <p:nvSpPr>
          <p:cNvPr id="61463" name="Text Box 23">
            <a:extLst>
              <a:ext uri="{FF2B5EF4-FFF2-40B4-BE49-F238E27FC236}">
                <a16:creationId xmlns:a16="http://schemas.microsoft.com/office/drawing/2014/main" id="{FA710B99-7088-4DCB-9DFB-8A143A07AD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6313488"/>
            <a:ext cx="2819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solidFill>
                  <a:srgbClr val="CC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3. Mặt sau và mặt trước.</a:t>
            </a:r>
          </a:p>
        </p:txBody>
      </p:sp>
      <p:sp>
        <p:nvSpPr>
          <p:cNvPr id="61464" name="Text Box 24">
            <a:extLst>
              <a:ext uri="{FF2B5EF4-FFF2-40B4-BE49-F238E27FC236}">
                <a16:creationId xmlns:a16="http://schemas.microsoft.com/office/drawing/2014/main" id="{25C5DFCB-7DE9-4256-B3E7-1D553DAAF1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41800" y="6313488"/>
            <a:ext cx="2921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solidFill>
                  <a:srgbClr val="FF99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4. Khối chữ nhật có thể lật.</a:t>
            </a:r>
          </a:p>
        </p:txBody>
      </p:sp>
      <p:sp>
        <p:nvSpPr>
          <p:cNvPr id="61465" name="Text Box 25">
            <a:extLst>
              <a:ext uri="{FF2B5EF4-FFF2-40B4-BE49-F238E27FC236}">
                <a16:creationId xmlns:a16="http://schemas.microsoft.com/office/drawing/2014/main" id="{BE405EFC-BB4B-4704-8F39-C3A3854A93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61200" y="6313488"/>
            <a:ext cx="3454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5. Khối chữ nhật có thể trượt.</a:t>
            </a:r>
          </a:p>
        </p:txBody>
      </p:sp>
      <p:sp>
        <p:nvSpPr>
          <p:cNvPr id="61466" name="AutoShape 26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2A993426-E28F-4E0D-A050-A11076A77A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16500" y="5334000"/>
            <a:ext cx="762000" cy="533400"/>
          </a:xfrm>
          <a:prstGeom prst="actionButtonBlank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400">
                <a:solidFill>
                  <a:schemeClr val="bg1"/>
                </a:solidFill>
                <a:latin typeface="Arial" charset="0"/>
              </a:rPr>
              <a:t>1</a:t>
            </a:r>
          </a:p>
        </p:txBody>
      </p:sp>
      <p:sp>
        <p:nvSpPr>
          <p:cNvPr id="61467" name="AutoShape 27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DA1DBF65-D3C3-4AA2-8DBE-076FFDAF81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54700" y="5334000"/>
            <a:ext cx="762000" cy="533400"/>
          </a:xfrm>
          <a:prstGeom prst="actionButtonBlank">
            <a:avLst/>
          </a:pr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400">
                <a:solidFill>
                  <a:schemeClr val="bg1"/>
                </a:solidFill>
                <a:latin typeface="Arial" charset="0"/>
              </a:rPr>
              <a:t>2</a:t>
            </a:r>
          </a:p>
        </p:txBody>
      </p:sp>
      <p:sp>
        <p:nvSpPr>
          <p:cNvPr id="61468" name="AutoShape 28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BAC1E194-6C49-43AF-ACBD-3BFB8F7C9A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000" y="5321300"/>
            <a:ext cx="1701800" cy="546100"/>
          </a:xfrm>
          <a:prstGeom prst="actionButtonBlank">
            <a:avLst/>
          </a:prstGeom>
          <a:solidFill>
            <a:srgbClr val="FF33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>
                <a:solidFill>
                  <a:schemeClr val="bg1"/>
                </a:solidFill>
              </a:rPr>
              <a:t>Khối ch</a:t>
            </a:r>
            <a:r>
              <a:rPr lang="en-US" altLang="en-US">
                <a:solidFill>
                  <a:schemeClr val="bg1"/>
                </a:solidFill>
              </a:rPr>
              <a:t>ữ nhật</a:t>
            </a:r>
          </a:p>
        </p:txBody>
      </p:sp>
      <p:sp>
        <p:nvSpPr>
          <p:cNvPr id="61469" name="AutoShape 29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C09A557A-4168-4436-B8CC-B11E617B5E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0" y="5334000"/>
            <a:ext cx="762000" cy="533400"/>
          </a:xfrm>
          <a:prstGeom prst="actionButtonBlank">
            <a:avLst/>
          </a:pr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400">
                <a:solidFill>
                  <a:schemeClr val="bg1"/>
                </a:solidFill>
                <a:latin typeface="Arial" charset="0"/>
              </a:rPr>
              <a:t>5</a:t>
            </a:r>
          </a:p>
        </p:txBody>
      </p:sp>
      <p:sp>
        <p:nvSpPr>
          <p:cNvPr id="61470" name="AutoShape 30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E5B6FA3E-722E-4931-9C4B-EB1C30885F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1100" y="5334000"/>
            <a:ext cx="762000" cy="533400"/>
          </a:xfrm>
          <a:prstGeom prst="actionButtonBlank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400">
                <a:solidFill>
                  <a:schemeClr val="bg1"/>
                </a:solidFill>
                <a:latin typeface="Arial" charset="0"/>
              </a:rPr>
              <a:t>4</a:t>
            </a:r>
          </a:p>
        </p:txBody>
      </p:sp>
      <p:sp>
        <p:nvSpPr>
          <p:cNvPr id="61471" name="AutoShape 31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607980A8-FC1C-40E8-B927-CEFF7834EE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92900" y="5334000"/>
            <a:ext cx="762000" cy="533400"/>
          </a:xfrm>
          <a:prstGeom prst="actionButtonBlank">
            <a:avLst/>
          </a:prstGeom>
          <a:gradFill rotWithShape="1">
            <a:gsLst>
              <a:gs pos="0">
                <a:schemeClr val="folHlink"/>
              </a:gs>
              <a:gs pos="100000">
                <a:schemeClr val="folHlink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400">
                <a:solidFill>
                  <a:schemeClr val="bg1"/>
                </a:solidFill>
                <a:latin typeface="Arial" charset="0"/>
              </a:rPr>
              <a:t>3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14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4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4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468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614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 nodeType="clickPar">
                      <p:stCondLst>
                        <p:cond delay="0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14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14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61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6" dur="500"/>
                                        <p:tgtEl>
                                          <p:spTgt spid="61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467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614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 nodeType="clickPar">
                      <p:stCondLst>
                        <p:cond delay="0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14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14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61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1" dur="2000"/>
                                        <p:tgtEl>
                                          <p:spTgt spid="61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466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6147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 nodeType="clickPar">
                      <p:stCondLst>
                        <p:cond delay="0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614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614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0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2000"/>
                                        <p:tgtEl>
                                          <p:spTgt spid="61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54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6" dur="500"/>
                                        <p:tgtEl>
                                          <p:spTgt spid="61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58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614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614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614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/>
                                        <p:tgtEl>
                                          <p:spTgt spid="614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614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500"/>
                                        <p:tgtEl>
                                          <p:spTgt spid="614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471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614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 nodeType="clickPar">
                      <p:stCondLst>
                        <p:cond delay="0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614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614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3.7037E-7 L -0.25417 -3.7037E-7 " pathEditMode="relative" ptsTypes="AA">
                                      <p:cBhvr>
                                        <p:cTn id="9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469"/>
                  </p:tgtEl>
                </p:cond>
              </p:nextCondLst>
            </p:seq>
            <p:seq concurrent="1" nextAc="seek">
              <p:cTn id="91" restart="whenNotActive" fill="hold" evtFilter="cancelBubble" nodeType="interactiveSeq">
                <p:stCondLst>
                  <p:cond evt="onClick" delay="0">
                    <p:tgtEl>
                      <p:spTgt spid="614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2" fill="hold" nodeType="clickPar">
                      <p:stCondLst>
                        <p:cond delay="0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614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614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8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9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470"/>
                  </p:tgtEl>
                </p:cond>
              </p:nextCondLst>
            </p:seq>
          </p:childTnLst>
        </p:cTn>
      </p:par>
    </p:tnLst>
    <p:bldLst>
      <p:bldP spid="61442" grpId="0" animBg="1"/>
      <p:bldP spid="61442" grpId="1" animBg="1"/>
      <p:bldP spid="61443" grpId="0" animBg="1"/>
      <p:bldP spid="61443" grpId="1" animBg="1"/>
      <p:bldP spid="61444" grpId="0" animBg="1"/>
      <p:bldP spid="61444" grpId="1" animBg="1"/>
      <p:bldP spid="61450" grpId="0" animBg="1"/>
      <p:bldP spid="61450" grpId="1" animBg="1"/>
      <p:bldP spid="61451" grpId="0" animBg="1"/>
      <p:bldP spid="61451" grpId="1" animBg="1"/>
      <p:bldP spid="61452" grpId="0" animBg="1"/>
      <p:bldP spid="61452" grpId="1" animBg="1"/>
      <p:bldP spid="61460" grpId="0"/>
      <p:bldP spid="61461" grpId="0"/>
      <p:bldP spid="61462" grpId="0"/>
      <p:bldP spid="61463" grpId="0"/>
      <p:bldP spid="61464" grpId="0"/>
      <p:bldP spid="6146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 RỘNG</a:t>
            </a:r>
            <a:b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pic>
        <p:nvPicPr>
          <p:cNvPr id="3074" name="Picture 2" descr="Trong các đồ vật sau, vật nào có dạng hình hộp chữ nhật?">
            <a:extLst>
              <a:ext uri="{FF2B5EF4-FFF2-40B4-BE49-F238E27FC236}">
                <a16:creationId xmlns:a16="http://schemas.microsoft.com/office/drawing/2014/main" id="{99B1DD5C-9317-4E02-8990-F7AAE9FBD7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3775" y="4566410"/>
            <a:ext cx="3069875" cy="21965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Trong các đồ vật sau, vật nào có dạng hình hộp chữ nhật?">
            <a:extLst>
              <a:ext uri="{FF2B5EF4-FFF2-40B4-BE49-F238E27FC236}">
                <a16:creationId xmlns:a16="http://schemas.microsoft.com/office/drawing/2014/main" id="{4C6EB36D-141C-4547-8BE5-408F411C79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0546" y="1801525"/>
            <a:ext cx="3388861" cy="25005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Tủ Lạnh Darling NAD-1580WX Chính Hãng, Giá Rẻ Nhất Hà Nội">
            <a:extLst>
              <a:ext uri="{FF2B5EF4-FFF2-40B4-BE49-F238E27FC236}">
                <a16:creationId xmlns:a16="http://schemas.microsoft.com/office/drawing/2014/main" id="{E60389B1-2A23-4124-88C9-BC88F761AD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8106" y="971460"/>
            <a:ext cx="3737114" cy="3594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Tủ quần áo Deco DTA47">
            <a:extLst>
              <a:ext uri="{FF2B5EF4-FFF2-40B4-BE49-F238E27FC236}">
                <a16:creationId xmlns:a16="http://schemas.microsoft.com/office/drawing/2014/main" id="{303B9703-2357-41E2-B382-7413930A25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316372"/>
            <a:ext cx="2324581" cy="30956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42589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4">
            <a:extLst>
              <a:ext uri="{FF2B5EF4-FFF2-40B4-BE49-F238E27FC236}">
                <a16:creationId xmlns:a16="http://schemas.microsoft.com/office/drawing/2014/main" id="{655541B4-743F-4348-A4C3-38BCAEEB9A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88785" y="519113"/>
            <a:ext cx="1348078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949" name="Text Box 5">
            <a:extLst>
              <a:ext uri="{FF2B5EF4-FFF2-40B4-BE49-F238E27FC236}">
                <a16:creationId xmlns:a16="http://schemas.microsoft.com/office/drawing/2014/main" id="{A43C8D60-DFB4-45B7-B0B4-2BE7D910BE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99164" y="271727"/>
            <a:ext cx="9337342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600" b="1" dirty="0" err="1">
                <a:solidFill>
                  <a:srgbClr val="FF33CC"/>
                </a:solidFill>
              </a:rPr>
              <a:t>Khối</a:t>
            </a:r>
            <a:r>
              <a:rPr lang="en-US" altLang="en-US" sz="3600" b="1" dirty="0">
                <a:solidFill>
                  <a:srgbClr val="FF33CC"/>
                </a:solidFill>
              </a:rPr>
              <a:t> </a:t>
            </a:r>
            <a:r>
              <a:rPr lang="en-US" altLang="en-US" sz="3600" b="1" dirty="0" err="1">
                <a:solidFill>
                  <a:srgbClr val="FF33CC"/>
                </a:solidFill>
              </a:rPr>
              <a:t>vuông</a:t>
            </a:r>
            <a:r>
              <a:rPr lang="en-US" altLang="en-US" sz="3600" b="1" dirty="0">
                <a:solidFill>
                  <a:srgbClr val="FF33CC"/>
                </a:solidFill>
              </a:rPr>
              <a:t> </a:t>
            </a:r>
            <a:r>
              <a:rPr lang="en-US" altLang="en-US" sz="3600" b="1" dirty="0" err="1">
                <a:solidFill>
                  <a:srgbClr val="FF33CC"/>
                </a:solidFill>
              </a:rPr>
              <a:t>và</a:t>
            </a:r>
            <a:r>
              <a:rPr lang="en-US" altLang="en-US" sz="3600" b="1" dirty="0">
                <a:solidFill>
                  <a:srgbClr val="FF33CC"/>
                </a:solidFill>
              </a:rPr>
              <a:t> </a:t>
            </a:r>
            <a:r>
              <a:rPr lang="en-US" altLang="en-US" sz="3600" b="1" dirty="0" err="1">
                <a:solidFill>
                  <a:srgbClr val="FF33CC"/>
                </a:solidFill>
              </a:rPr>
              <a:t>khối</a:t>
            </a:r>
            <a:r>
              <a:rPr lang="en-US" altLang="en-US" sz="3600" b="1" dirty="0">
                <a:solidFill>
                  <a:srgbClr val="FF33CC"/>
                </a:solidFill>
              </a:rPr>
              <a:t> </a:t>
            </a:r>
            <a:r>
              <a:rPr lang="en-US" altLang="en-US" sz="3600" b="1" dirty="0" err="1">
                <a:solidFill>
                  <a:srgbClr val="FF33CC"/>
                </a:solidFill>
              </a:rPr>
              <a:t>chữ</a:t>
            </a:r>
            <a:r>
              <a:rPr lang="en-US" altLang="en-US" sz="3600" b="1" dirty="0">
                <a:solidFill>
                  <a:srgbClr val="FF33CC"/>
                </a:solidFill>
              </a:rPr>
              <a:t> </a:t>
            </a:r>
            <a:r>
              <a:rPr lang="en-US" altLang="en-US" sz="3600" b="1" dirty="0" err="1">
                <a:solidFill>
                  <a:srgbClr val="FF33CC"/>
                </a:solidFill>
              </a:rPr>
              <a:t>nhật</a:t>
            </a:r>
            <a:r>
              <a:rPr lang="en-US" altLang="en-US" sz="3600" b="1" dirty="0">
                <a:solidFill>
                  <a:srgbClr val="FF33CC"/>
                </a:solidFill>
              </a:rPr>
              <a:t> </a:t>
            </a:r>
            <a:r>
              <a:rPr lang="en-US" altLang="en-US" sz="3600" b="1" dirty="0" err="1">
                <a:solidFill>
                  <a:srgbClr val="FF33CC"/>
                </a:solidFill>
              </a:rPr>
              <a:t>có</a:t>
            </a:r>
            <a:r>
              <a:rPr lang="en-US" altLang="en-US" sz="3600" b="1" dirty="0">
                <a:solidFill>
                  <a:srgbClr val="FF33CC"/>
                </a:solidFill>
              </a:rPr>
              <a:t> </a:t>
            </a:r>
            <a:r>
              <a:rPr lang="en-US" altLang="en-US" sz="3600" b="1" dirty="0" err="1">
                <a:solidFill>
                  <a:srgbClr val="FF33CC"/>
                </a:solidFill>
              </a:rPr>
              <a:t>điểm</a:t>
            </a:r>
            <a:r>
              <a:rPr lang="en-US" altLang="en-US" sz="3600" b="1" dirty="0">
                <a:solidFill>
                  <a:srgbClr val="FF33CC"/>
                </a:solidFill>
              </a:rPr>
              <a:t> </a:t>
            </a:r>
            <a:r>
              <a:rPr lang="en-US" altLang="en-US" sz="3600" b="1" dirty="0" err="1">
                <a:solidFill>
                  <a:srgbClr val="FF33CC"/>
                </a:solidFill>
              </a:rPr>
              <a:t>gì</a:t>
            </a:r>
            <a:r>
              <a:rPr lang="en-US" altLang="en-US" sz="3600" b="1" dirty="0">
                <a:solidFill>
                  <a:srgbClr val="FF33CC"/>
                </a:solidFill>
              </a:rPr>
              <a:t> </a:t>
            </a:r>
            <a:r>
              <a:rPr lang="en-US" altLang="en-US" sz="3600" b="1" dirty="0" err="1">
                <a:solidFill>
                  <a:srgbClr val="FF33CC"/>
                </a:solidFill>
              </a:rPr>
              <a:t>giống</a:t>
            </a:r>
            <a:r>
              <a:rPr lang="en-US" altLang="en-US" sz="3600" b="1" dirty="0">
                <a:solidFill>
                  <a:srgbClr val="FF33CC"/>
                </a:solidFill>
              </a:rPr>
              <a:t> </a:t>
            </a:r>
            <a:r>
              <a:rPr lang="en-US" altLang="en-US" sz="3600" b="1" dirty="0" err="1">
                <a:solidFill>
                  <a:srgbClr val="FF33CC"/>
                </a:solidFill>
              </a:rPr>
              <a:t>và</a:t>
            </a:r>
            <a:r>
              <a:rPr lang="en-US" altLang="en-US" sz="3600" b="1" dirty="0">
                <a:solidFill>
                  <a:srgbClr val="FF33CC"/>
                </a:solidFill>
              </a:rPr>
              <a:t> </a:t>
            </a:r>
            <a:r>
              <a:rPr lang="en-US" altLang="en-US" sz="3600" b="1" dirty="0" err="1">
                <a:solidFill>
                  <a:srgbClr val="FF33CC"/>
                </a:solidFill>
              </a:rPr>
              <a:t>khác</a:t>
            </a:r>
            <a:r>
              <a:rPr lang="en-US" altLang="en-US" sz="3600" b="1" dirty="0">
                <a:solidFill>
                  <a:srgbClr val="FF33CC"/>
                </a:solidFill>
              </a:rPr>
              <a:t> </a:t>
            </a:r>
            <a:r>
              <a:rPr lang="en-US" altLang="en-US" sz="3600" b="1" dirty="0" err="1">
                <a:solidFill>
                  <a:srgbClr val="FF33CC"/>
                </a:solidFill>
              </a:rPr>
              <a:t>nhau</a:t>
            </a:r>
            <a:endParaRPr lang="en-US" altLang="en-US" sz="3600" b="1" dirty="0">
              <a:solidFill>
                <a:srgbClr val="FF33CC"/>
              </a:solidFill>
            </a:endParaRPr>
          </a:p>
        </p:txBody>
      </p:sp>
      <p:grpSp>
        <p:nvGrpSpPr>
          <p:cNvPr id="2" name="Group 6">
            <a:extLst>
              <a:ext uri="{FF2B5EF4-FFF2-40B4-BE49-F238E27FC236}">
                <a16:creationId xmlns:a16="http://schemas.microsoft.com/office/drawing/2014/main" id="{465405AE-C2D4-433C-A3BF-1E996497AE57}"/>
              </a:ext>
            </a:extLst>
          </p:cNvPr>
          <p:cNvGrpSpPr>
            <a:grpSpLocks/>
          </p:cNvGrpSpPr>
          <p:nvPr/>
        </p:nvGrpSpPr>
        <p:grpSpPr bwMode="auto">
          <a:xfrm>
            <a:off x="-2741613" y="3330575"/>
            <a:ext cx="4265613" cy="4046538"/>
            <a:chOff x="-2112" y="901"/>
            <a:chExt cx="4241" cy="4223"/>
          </a:xfrm>
        </p:grpSpPr>
        <p:sp>
          <p:nvSpPr>
            <p:cNvPr id="82951" name="Freeform 7">
              <a:extLst>
                <a:ext uri="{FF2B5EF4-FFF2-40B4-BE49-F238E27FC236}">
                  <a16:creationId xmlns:a16="http://schemas.microsoft.com/office/drawing/2014/main" id="{C56F513F-62BE-4C61-87BC-BD0A38B343FF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2508"/>
              <a:ext cx="2093" cy="538"/>
            </a:xfrm>
            <a:custGeom>
              <a:avLst/>
              <a:gdLst/>
              <a:ahLst/>
              <a:cxnLst>
                <a:cxn ang="0">
                  <a:pos x="0" y="542"/>
                </a:cxn>
                <a:cxn ang="0">
                  <a:pos x="1567" y="542"/>
                </a:cxn>
                <a:cxn ang="0">
                  <a:pos x="2109" y="8"/>
                </a:cxn>
                <a:cxn ang="0">
                  <a:pos x="525" y="0"/>
                </a:cxn>
                <a:cxn ang="0">
                  <a:pos x="0" y="525"/>
                </a:cxn>
              </a:cxnLst>
              <a:rect l="0" t="0" r="r" b="b"/>
              <a:pathLst>
                <a:path w="2109" h="542">
                  <a:moveTo>
                    <a:pt x="0" y="542"/>
                  </a:moveTo>
                  <a:lnTo>
                    <a:pt x="1567" y="542"/>
                  </a:lnTo>
                  <a:lnTo>
                    <a:pt x="2109" y="8"/>
                  </a:lnTo>
                  <a:lnTo>
                    <a:pt x="525" y="0"/>
                  </a:lnTo>
                  <a:lnTo>
                    <a:pt x="0" y="525"/>
                  </a:lnTo>
                </a:path>
              </a:pathLst>
            </a:cu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5400000" scaled="1"/>
            </a:gradFill>
            <a:ln w="9525">
              <a:solidFill>
                <a:srgbClr val="FF3300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0252" name="AutoShape 8">
              <a:extLst>
                <a:ext uri="{FF2B5EF4-FFF2-40B4-BE49-F238E27FC236}">
                  <a16:creationId xmlns:a16="http://schemas.microsoft.com/office/drawing/2014/main" id="{AF8EAD27-3147-4579-922C-DBA03A699B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" y="929"/>
              <a:ext cx="2092" cy="2125"/>
            </a:xfrm>
            <a:prstGeom prst="cube">
              <a:avLst>
                <a:gd name="adj" fmla="val 25000"/>
              </a:avLst>
            </a:prstGeom>
            <a:noFill/>
            <a:ln w="38100">
              <a:solidFill>
                <a:srgbClr val="FF33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2953" name="Freeform 9">
              <a:extLst>
                <a:ext uri="{FF2B5EF4-FFF2-40B4-BE49-F238E27FC236}">
                  <a16:creationId xmlns:a16="http://schemas.microsoft.com/office/drawing/2014/main" id="{F9579497-800A-4AC6-9827-213B4759B6E0}"/>
                </a:ext>
              </a:extLst>
            </p:cNvPr>
            <p:cNvSpPr>
              <a:spLocks/>
            </p:cNvSpPr>
            <p:nvPr/>
          </p:nvSpPr>
          <p:spPr bwMode="auto">
            <a:xfrm>
              <a:off x="1570" y="901"/>
              <a:ext cx="545" cy="2165"/>
            </a:xfrm>
            <a:custGeom>
              <a:avLst/>
              <a:gdLst/>
              <a:ahLst/>
              <a:cxnLst>
                <a:cxn ang="0">
                  <a:pos x="0" y="528"/>
                </a:cxn>
                <a:cxn ang="0">
                  <a:pos x="525" y="0"/>
                </a:cxn>
                <a:cxn ang="0">
                  <a:pos x="517" y="1762"/>
                </a:cxn>
                <a:cxn ang="0">
                  <a:pos x="0" y="2270"/>
                </a:cxn>
                <a:cxn ang="0">
                  <a:pos x="8" y="517"/>
                </a:cxn>
              </a:cxnLst>
              <a:rect l="0" t="0" r="r" b="b"/>
              <a:pathLst>
                <a:path w="525" h="2270">
                  <a:moveTo>
                    <a:pt x="0" y="528"/>
                  </a:moveTo>
                  <a:lnTo>
                    <a:pt x="525" y="0"/>
                  </a:lnTo>
                  <a:lnTo>
                    <a:pt x="517" y="1762"/>
                  </a:lnTo>
                  <a:lnTo>
                    <a:pt x="0" y="2270"/>
                  </a:lnTo>
                  <a:lnTo>
                    <a:pt x="8" y="517"/>
                  </a:lnTo>
                </a:path>
              </a:pathLst>
            </a:custGeom>
            <a:gradFill rotWithShape="1">
              <a:gsLst>
                <a:gs pos="0">
                  <a:schemeClr val="hlink"/>
                </a:gs>
                <a:gs pos="100000">
                  <a:schemeClr val="hlink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solidFill>
                <a:srgbClr val="FF3300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0254" name="Rectangle 10">
              <a:extLst>
                <a:ext uri="{FF2B5EF4-FFF2-40B4-BE49-F238E27FC236}">
                  <a16:creationId xmlns:a16="http://schemas.microsoft.com/office/drawing/2014/main" id="{70972EFE-7B83-4484-B62A-A839D26CE0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2" y="1459"/>
              <a:ext cx="1584" cy="1598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2955" name="Freeform 11">
              <a:extLst>
                <a:ext uri="{FF2B5EF4-FFF2-40B4-BE49-F238E27FC236}">
                  <a16:creationId xmlns:a16="http://schemas.microsoft.com/office/drawing/2014/main" id="{ABD01533-3724-4F44-834C-B303C32CDC15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904"/>
              <a:ext cx="2129" cy="543"/>
            </a:xfrm>
            <a:custGeom>
              <a:avLst/>
              <a:gdLst/>
              <a:ahLst/>
              <a:cxnLst>
                <a:cxn ang="0">
                  <a:pos x="0" y="542"/>
                </a:cxn>
                <a:cxn ang="0">
                  <a:pos x="1567" y="542"/>
                </a:cxn>
                <a:cxn ang="0">
                  <a:pos x="2109" y="8"/>
                </a:cxn>
                <a:cxn ang="0">
                  <a:pos x="525" y="0"/>
                </a:cxn>
                <a:cxn ang="0">
                  <a:pos x="0" y="525"/>
                </a:cxn>
              </a:cxnLst>
              <a:rect l="0" t="0" r="r" b="b"/>
              <a:pathLst>
                <a:path w="2109" h="542">
                  <a:moveTo>
                    <a:pt x="0" y="542"/>
                  </a:moveTo>
                  <a:lnTo>
                    <a:pt x="1567" y="542"/>
                  </a:lnTo>
                  <a:lnTo>
                    <a:pt x="2109" y="8"/>
                  </a:lnTo>
                  <a:lnTo>
                    <a:pt x="525" y="0"/>
                  </a:lnTo>
                  <a:lnTo>
                    <a:pt x="0" y="525"/>
                  </a:lnTo>
                </a:path>
              </a:pathLst>
            </a:cu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5400000" scaled="1"/>
            </a:gradFill>
            <a:ln w="9525">
              <a:solidFill>
                <a:srgbClr val="FF3300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0256" name="Line 12">
              <a:extLst>
                <a:ext uri="{FF2B5EF4-FFF2-40B4-BE49-F238E27FC236}">
                  <a16:creationId xmlns:a16="http://schemas.microsoft.com/office/drawing/2014/main" id="{078AF44B-FC86-4DA6-B388-F7AAC30A8C1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-2112" y="3051"/>
              <a:ext cx="2112" cy="2073"/>
            </a:xfrm>
            <a:prstGeom prst="line">
              <a:avLst/>
            </a:prstGeom>
            <a:noFill/>
            <a:ln w="9525">
              <a:solidFill>
                <a:srgbClr val="66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13">
            <a:extLst>
              <a:ext uri="{FF2B5EF4-FFF2-40B4-BE49-F238E27FC236}">
                <a16:creationId xmlns:a16="http://schemas.microsoft.com/office/drawing/2014/main" id="{D0670BE1-FBC4-416A-A1A4-99E2FA1D8E26}"/>
              </a:ext>
            </a:extLst>
          </p:cNvPr>
          <p:cNvGrpSpPr>
            <a:grpSpLocks/>
          </p:cNvGrpSpPr>
          <p:nvPr/>
        </p:nvGrpSpPr>
        <p:grpSpPr bwMode="auto">
          <a:xfrm>
            <a:off x="-1781175" y="3032125"/>
            <a:ext cx="3305175" cy="1917700"/>
            <a:chOff x="-1077" y="992"/>
            <a:chExt cx="3149" cy="2094"/>
          </a:xfrm>
        </p:grpSpPr>
        <p:sp>
          <p:nvSpPr>
            <p:cNvPr id="10246" name="Freeform 14">
              <a:extLst>
                <a:ext uri="{FF2B5EF4-FFF2-40B4-BE49-F238E27FC236}">
                  <a16:creationId xmlns:a16="http://schemas.microsoft.com/office/drawing/2014/main" id="{AF68AD12-39D1-4798-93A1-F09500CB615D}"/>
                </a:ext>
              </a:extLst>
            </p:cNvPr>
            <p:cNvSpPr>
              <a:spLocks/>
            </p:cNvSpPr>
            <p:nvPr/>
          </p:nvSpPr>
          <p:spPr bwMode="auto">
            <a:xfrm>
              <a:off x="-1077" y="2560"/>
              <a:ext cx="3133" cy="526"/>
            </a:xfrm>
            <a:custGeom>
              <a:avLst/>
              <a:gdLst>
                <a:gd name="T0" fmla="*/ 0 w 3133"/>
                <a:gd name="T1" fmla="*/ 526 h 526"/>
                <a:gd name="T2" fmla="*/ 2629 w 3133"/>
                <a:gd name="T3" fmla="*/ 520 h 526"/>
                <a:gd name="T4" fmla="*/ 3133 w 3133"/>
                <a:gd name="T5" fmla="*/ 8 h 526"/>
                <a:gd name="T6" fmla="*/ 573 w 3133"/>
                <a:gd name="T7" fmla="*/ 0 h 526"/>
                <a:gd name="T8" fmla="*/ 0 w 3133"/>
                <a:gd name="T9" fmla="*/ 509 h 5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133"/>
                <a:gd name="T16" fmla="*/ 0 h 526"/>
                <a:gd name="T17" fmla="*/ 3133 w 3133"/>
                <a:gd name="T18" fmla="*/ 526 h 5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133" h="526">
                  <a:moveTo>
                    <a:pt x="0" y="526"/>
                  </a:moveTo>
                  <a:lnTo>
                    <a:pt x="2629" y="520"/>
                  </a:lnTo>
                  <a:lnTo>
                    <a:pt x="3133" y="8"/>
                  </a:lnTo>
                  <a:lnTo>
                    <a:pt x="573" y="0"/>
                  </a:lnTo>
                  <a:lnTo>
                    <a:pt x="0" y="509"/>
                  </a:lnTo>
                </a:path>
              </a:pathLst>
            </a:custGeom>
            <a:gradFill rotWithShape="1">
              <a:gsLst>
                <a:gs pos="0">
                  <a:srgbClr val="5E4776"/>
                </a:gs>
                <a:gs pos="100000">
                  <a:srgbClr val="CC99FF"/>
                </a:gs>
              </a:gsLst>
              <a:lin ang="5400000" scaled="1"/>
            </a:gradFill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247" name="AutoShape 15">
              <a:extLst>
                <a:ext uri="{FF2B5EF4-FFF2-40B4-BE49-F238E27FC236}">
                  <a16:creationId xmlns:a16="http://schemas.microsoft.com/office/drawing/2014/main" id="{7936F530-5100-4486-B241-6626789F90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064" y="1005"/>
              <a:ext cx="3127" cy="2065"/>
            </a:xfrm>
            <a:prstGeom prst="cube">
              <a:avLst>
                <a:gd name="adj" fmla="val 24213"/>
              </a:avLst>
            </a:prstGeom>
            <a:noFill/>
            <a:ln w="38100">
              <a:solidFill>
                <a:srgbClr val="FF33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248" name="Freeform 16">
              <a:extLst>
                <a:ext uri="{FF2B5EF4-FFF2-40B4-BE49-F238E27FC236}">
                  <a16:creationId xmlns:a16="http://schemas.microsoft.com/office/drawing/2014/main" id="{42986F97-971F-4B45-8C38-91B87688AAD8}"/>
                </a:ext>
              </a:extLst>
            </p:cNvPr>
            <p:cNvSpPr>
              <a:spLocks/>
            </p:cNvSpPr>
            <p:nvPr/>
          </p:nvSpPr>
          <p:spPr bwMode="auto">
            <a:xfrm>
              <a:off x="1558" y="1000"/>
              <a:ext cx="514" cy="2067"/>
            </a:xfrm>
            <a:custGeom>
              <a:avLst/>
              <a:gdLst>
                <a:gd name="T0" fmla="*/ 0 w 514"/>
                <a:gd name="T1" fmla="*/ 500 h 2067"/>
                <a:gd name="T2" fmla="*/ 506 w 514"/>
                <a:gd name="T3" fmla="*/ 0 h 2067"/>
                <a:gd name="T4" fmla="*/ 514 w 514"/>
                <a:gd name="T5" fmla="*/ 1576 h 2067"/>
                <a:gd name="T6" fmla="*/ 0 w 514"/>
                <a:gd name="T7" fmla="*/ 2067 h 2067"/>
                <a:gd name="T8" fmla="*/ 7 w 514"/>
                <a:gd name="T9" fmla="*/ 490 h 206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14"/>
                <a:gd name="T16" fmla="*/ 0 h 2067"/>
                <a:gd name="T17" fmla="*/ 514 w 514"/>
                <a:gd name="T18" fmla="*/ 2067 h 206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14" h="2067">
                  <a:moveTo>
                    <a:pt x="0" y="500"/>
                  </a:moveTo>
                  <a:lnTo>
                    <a:pt x="506" y="0"/>
                  </a:lnTo>
                  <a:lnTo>
                    <a:pt x="514" y="1576"/>
                  </a:lnTo>
                  <a:lnTo>
                    <a:pt x="0" y="2067"/>
                  </a:lnTo>
                  <a:lnTo>
                    <a:pt x="7" y="490"/>
                  </a:lnTo>
                </a:path>
              </a:pathLst>
            </a:custGeom>
            <a:gradFill rotWithShape="1">
              <a:gsLst>
                <a:gs pos="0">
                  <a:srgbClr val="FFFF99"/>
                </a:gs>
                <a:gs pos="100000">
                  <a:srgbClr val="767647"/>
                </a:gs>
              </a:gsLst>
              <a:lin ang="5400000" scaled="1"/>
            </a:gradFill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249" name="Rectangle 17">
              <a:extLst>
                <a:ext uri="{FF2B5EF4-FFF2-40B4-BE49-F238E27FC236}">
                  <a16:creationId xmlns:a16="http://schemas.microsoft.com/office/drawing/2014/main" id="{06E6F2BF-30B8-4D14-BD0B-583AE27322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054" y="1494"/>
              <a:ext cx="2615" cy="1579"/>
            </a:xfrm>
            <a:prstGeom prst="rect">
              <a:avLst/>
            </a:prstGeom>
            <a:solidFill>
              <a:srgbClr val="FF99CC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250" name="Freeform 18">
              <a:extLst>
                <a:ext uri="{FF2B5EF4-FFF2-40B4-BE49-F238E27FC236}">
                  <a16:creationId xmlns:a16="http://schemas.microsoft.com/office/drawing/2014/main" id="{D705503A-B72E-4843-B52F-31F0644499D1}"/>
                </a:ext>
              </a:extLst>
            </p:cNvPr>
            <p:cNvSpPr>
              <a:spLocks/>
            </p:cNvSpPr>
            <p:nvPr/>
          </p:nvSpPr>
          <p:spPr bwMode="auto">
            <a:xfrm>
              <a:off x="-1040" y="992"/>
              <a:ext cx="3088" cy="499"/>
            </a:xfrm>
            <a:custGeom>
              <a:avLst/>
              <a:gdLst>
                <a:gd name="T0" fmla="*/ 0 w 3088"/>
                <a:gd name="T1" fmla="*/ 499 h 499"/>
                <a:gd name="T2" fmla="*/ 2624 w 3088"/>
                <a:gd name="T3" fmla="*/ 488 h 499"/>
                <a:gd name="T4" fmla="*/ 3088 w 3088"/>
                <a:gd name="T5" fmla="*/ 0 h 499"/>
                <a:gd name="T6" fmla="*/ 488 w 3088"/>
                <a:gd name="T7" fmla="*/ 0 h 499"/>
                <a:gd name="T8" fmla="*/ 0 w 3088"/>
                <a:gd name="T9" fmla="*/ 482 h 49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88"/>
                <a:gd name="T16" fmla="*/ 0 h 499"/>
                <a:gd name="T17" fmla="*/ 3088 w 3088"/>
                <a:gd name="T18" fmla="*/ 499 h 49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88" h="499">
                  <a:moveTo>
                    <a:pt x="0" y="499"/>
                  </a:moveTo>
                  <a:lnTo>
                    <a:pt x="2624" y="488"/>
                  </a:lnTo>
                  <a:lnTo>
                    <a:pt x="3088" y="0"/>
                  </a:lnTo>
                  <a:lnTo>
                    <a:pt x="488" y="0"/>
                  </a:lnTo>
                  <a:lnTo>
                    <a:pt x="0" y="482"/>
                  </a:lnTo>
                </a:path>
              </a:pathLst>
            </a:custGeom>
            <a:gradFill rotWithShape="1">
              <a:gsLst>
                <a:gs pos="0">
                  <a:srgbClr val="5E4776"/>
                </a:gs>
                <a:gs pos="100000">
                  <a:srgbClr val="CC99FF"/>
                </a:gs>
              </a:gsLst>
              <a:lin ang="5400000" scaled="1"/>
            </a:gradFill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3000"/>
                                        <p:tgtEl>
                                          <p:spTgt spid="829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2344 -0.08912 L 0.58464 -0.09329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404" y="-2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6458 0.03287 L 0.18295 0.04121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383" y="4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4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862</TotalTime>
  <Words>403</Words>
  <Application>Microsoft Office PowerPoint</Application>
  <PresentationFormat>Widescreen</PresentationFormat>
  <Paragraphs>64</Paragraphs>
  <Slides>14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.VnTime</vt:lpstr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MỞ RỘNG </vt:lpstr>
      <vt:lpstr>PowerPoint Presentation</vt:lpstr>
      <vt:lpstr>PowerPoint Presentation</vt:lpstr>
      <vt:lpstr>PowerPoint Presentation</vt:lpstr>
      <vt:lpstr>MỞ RỘNG </vt:lpstr>
      <vt:lpstr>PowerPoint Presentation</vt:lpstr>
      <vt:lpstr>PowerPoint Presentation</vt:lpstr>
      <vt:lpstr>PowerPoint Presentation</vt:lpstr>
      <vt:lpstr>PowerPoint Presentation</vt:lpstr>
      <vt:lpstr>KHỐI NÀO CÓ SÁU MẶT ĐỀU LÀ HÌNH VUÔNG, CÓ THỂ LẬT ĐƯỢC, TRƯỢT ĐƯỢC. NHƯNG KHÔNG LĂN ĐƯỢC?</vt:lpstr>
      <vt:lpstr>Khối nào có thể lật được, trượt được nhưng không lăn được và có sáu mặt nhưng có 4 mặt đều là hình chữ nhật bằng nhau. Còn hai mặt thì ngắn hơn.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Toàn Nguyễn Khánh</dc:creator>
  <cp:lastModifiedBy>Trang Nguyen</cp:lastModifiedBy>
  <cp:revision>9</cp:revision>
  <dcterms:created xsi:type="dcterms:W3CDTF">2021-10-15T01:57:58Z</dcterms:created>
  <dcterms:modified xsi:type="dcterms:W3CDTF">2024-03-14T13:07:27Z</dcterms:modified>
</cp:coreProperties>
</file>