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9" r:id="rId4"/>
    <p:sldId id="257" r:id="rId5"/>
    <p:sldId id="258" r:id="rId6"/>
    <p:sldId id="259" r:id="rId7"/>
    <p:sldId id="260" r:id="rId8"/>
    <p:sldId id="261" r:id="rId9"/>
    <p:sldId id="272" r:id="rId10"/>
    <p:sldId id="273" r:id="rId11"/>
    <p:sldId id="274" r:id="rId12"/>
    <p:sldId id="275" r:id="rId13"/>
    <p:sldId id="276" r:id="rId14"/>
    <p:sldId id="262" r:id="rId15"/>
    <p:sldId id="263" r:id="rId16"/>
    <p:sldId id="271" r:id="rId17"/>
    <p:sldId id="270" r:id="rId18"/>
  </p:sldIdLst>
  <p:sldSz cx="12192000" cy="6858000"/>
  <p:notesSz cx="6858000" cy="9144000"/>
  <p:custDataLst>
    <p:tags r:id="rId1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051"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A5E238B-152D-471E-A013-D73FDA46E24A}" type="datetimeFigureOut">
              <a:rPr lang="en-US"/>
              <a:pPr>
                <a:defRPr/>
              </a:pPr>
              <a:t>3/14/2024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05956D-BC93-4EAC-AFB6-B60C1D87F9D7}" type="slidenum">
              <a:rPr lang="en-US"/>
              <a:pPr>
                <a:defRPr/>
              </a:pPr>
              <a:t>‹#›</a:t>
            </a:fld>
            <a:endParaRPr lang="en-US"/>
          </a:p>
        </p:txBody>
      </p:sp>
    </p:spTree>
    <p:extLst>
      <p:ext uri="{BB962C8B-B14F-4D97-AF65-F5344CB8AC3E}">
        <p14:creationId xmlns:p14="http://schemas.microsoft.com/office/powerpoint/2010/main" val="156827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F98189-236D-44D6-BB1C-00D569CF3056}" type="datetimeFigureOut">
              <a:rPr lang="en-US"/>
              <a:pPr>
                <a:defRPr/>
              </a:pPr>
              <a:t>3/14/2024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2E8D29-050B-4427-AACA-63D4483A637B}" type="slidenum">
              <a:rPr lang="en-US"/>
              <a:pPr>
                <a:defRPr/>
              </a:pPr>
              <a:t>‹#›</a:t>
            </a:fld>
            <a:endParaRPr lang="en-US"/>
          </a:p>
        </p:txBody>
      </p:sp>
    </p:spTree>
    <p:extLst>
      <p:ext uri="{BB962C8B-B14F-4D97-AF65-F5344CB8AC3E}">
        <p14:creationId xmlns:p14="http://schemas.microsoft.com/office/powerpoint/2010/main" val="99408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BEAB60-B81C-4A3D-A402-0FF4B5E55A62}" type="datetimeFigureOut">
              <a:rPr lang="en-US"/>
              <a:pPr>
                <a:defRPr/>
              </a:pPr>
              <a:t>3/14/2024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E7EAB7-8EBC-40D7-8708-FB8A85592ECB}" type="slidenum">
              <a:rPr lang="en-US"/>
              <a:pPr>
                <a:defRPr/>
              </a:pPr>
              <a:t>‹#›</a:t>
            </a:fld>
            <a:endParaRPr lang="en-US"/>
          </a:p>
        </p:txBody>
      </p:sp>
    </p:spTree>
    <p:extLst>
      <p:ext uri="{BB962C8B-B14F-4D97-AF65-F5344CB8AC3E}">
        <p14:creationId xmlns:p14="http://schemas.microsoft.com/office/powerpoint/2010/main" val="190728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743B57E-7430-4AC9-ADD6-2577713F3200}" type="datetimeFigureOut">
              <a:rPr lang="en-US"/>
              <a:pPr>
                <a:defRPr/>
              </a:pPr>
              <a:t>3/14/2024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E1E9B6-964A-4F5B-8533-986102F60B07}" type="slidenum">
              <a:rPr lang="en-US"/>
              <a:pPr>
                <a:defRPr/>
              </a:pPr>
              <a:t>‹#›</a:t>
            </a:fld>
            <a:endParaRPr lang="en-US"/>
          </a:p>
        </p:txBody>
      </p:sp>
    </p:spTree>
    <p:extLst>
      <p:ext uri="{BB962C8B-B14F-4D97-AF65-F5344CB8AC3E}">
        <p14:creationId xmlns:p14="http://schemas.microsoft.com/office/powerpoint/2010/main" val="311361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DA0E1F-1E6F-4E4F-836A-CDCCE0578A80}" type="datetimeFigureOut">
              <a:rPr lang="en-US"/>
              <a:pPr>
                <a:defRPr/>
              </a:pPr>
              <a:t>3/14/2024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21C96-8356-458A-8A30-3BED6F8DAE32}" type="slidenum">
              <a:rPr lang="en-US"/>
              <a:pPr>
                <a:defRPr/>
              </a:pPr>
              <a:t>‹#›</a:t>
            </a:fld>
            <a:endParaRPr lang="en-US"/>
          </a:p>
        </p:txBody>
      </p:sp>
    </p:spTree>
    <p:extLst>
      <p:ext uri="{BB962C8B-B14F-4D97-AF65-F5344CB8AC3E}">
        <p14:creationId xmlns:p14="http://schemas.microsoft.com/office/powerpoint/2010/main" val="155114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11F1A1D-4690-49F9-8716-E77933FDAC33}" type="datetimeFigureOut">
              <a:rPr lang="en-US"/>
              <a:pPr>
                <a:defRPr/>
              </a:pPr>
              <a:t>3/14/2024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C5FB21-7E38-4B89-A1B9-0EE270774849}" type="slidenum">
              <a:rPr lang="en-US"/>
              <a:pPr>
                <a:defRPr/>
              </a:pPr>
              <a:t>‹#›</a:t>
            </a:fld>
            <a:endParaRPr lang="en-US"/>
          </a:p>
        </p:txBody>
      </p:sp>
    </p:spTree>
    <p:extLst>
      <p:ext uri="{BB962C8B-B14F-4D97-AF65-F5344CB8AC3E}">
        <p14:creationId xmlns:p14="http://schemas.microsoft.com/office/powerpoint/2010/main" val="336658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B982E09-ADAC-4C34-8326-5DD10740464C}" type="datetimeFigureOut">
              <a:rPr lang="en-US"/>
              <a:pPr>
                <a:defRPr/>
              </a:pPr>
              <a:t>3/14/2024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C2938E-BD8B-488A-A444-D3E8A8D6A613}" type="slidenum">
              <a:rPr lang="en-US"/>
              <a:pPr>
                <a:defRPr/>
              </a:pPr>
              <a:t>‹#›</a:t>
            </a:fld>
            <a:endParaRPr lang="en-US"/>
          </a:p>
        </p:txBody>
      </p:sp>
    </p:spTree>
    <p:extLst>
      <p:ext uri="{BB962C8B-B14F-4D97-AF65-F5344CB8AC3E}">
        <p14:creationId xmlns:p14="http://schemas.microsoft.com/office/powerpoint/2010/main" val="2855339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F238007-3F3F-4FD1-BB0E-55D55099F134}" type="datetimeFigureOut">
              <a:rPr lang="en-US"/>
              <a:pPr>
                <a:defRPr/>
              </a:pPr>
              <a:t>3/14/2024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3D8CD8B-7CD0-45E1-A191-F33AED6926E0}" type="slidenum">
              <a:rPr lang="en-US"/>
              <a:pPr>
                <a:defRPr/>
              </a:pPr>
              <a:t>‹#›</a:t>
            </a:fld>
            <a:endParaRPr lang="en-US"/>
          </a:p>
        </p:txBody>
      </p:sp>
    </p:spTree>
    <p:extLst>
      <p:ext uri="{BB962C8B-B14F-4D97-AF65-F5344CB8AC3E}">
        <p14:creationId xmlns:p14="http://schemas.microsoft.com/office/powerpoint/2010/main" val="1540865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06FAE3-F346-41B3-B91C-88DDED1C2F73}" type="datetimeFigureOut">
              <a:rPr lang="en-US"/>
              <a:pPr>
                <a:defRPr/>
              </a:pPr>
              <a:t>3/14/2024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DBE11F-E8EA-4AE0-A5F8-2F92D820BCBC}" type="slidenum">
              <a:rPr lang="en-US"/>
              <a:pPr>
                <a:defRPr/>
              </a:pPr>
              <a:t>‹#›</a:t>
            </a:fld>
            <a:endParaRPr lang="en-US"/>
          </a:p>
        </p:txBody>
      </p:sp>
    </p:spTree>
    <p:extLst>
      <p:ext uri="{BB962C8B-B14F-4D97-AF65-F5344CB8AC3E}">
        <p14:creationId xmlns:p14="http://schemas.microsoft.com/office/powerpoint/2010/main" val="31087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A73E8C0-16B4-4180-85A7-8F8B4520D8DC}" type="datetimeFigureOut">
              <a:rPr lang="en-US"/>
              <a:pPr>
                <a:defRPr/>
              </a:pPr>
              <a:t>3/14/2024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75E962-0026-427D-BCFE-8F02F0271CEC}" type="slidenum">
              <a:rPr lang="en-US"/>
              <a:pPr>
                <a:defRPr/>
              </a:pPr>
              <a:t>‹#›</a:t>
            </a:fld>
            <a:endParaRPr lang="en-US"/>
          </a:p>
        </p:txBody>
      </p:sp>
    </p:spTree>
    <p:extLst>
      <p:ext uri="{BB962C8B-B14F-4D97-AF65-F5344CB8AC3E}">
        <p14:creationId xmlns:p14="http://schemas.microsoft.com/office/powerpoint/2010/main" val="337833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ABA0E1-29E2-402F-B491-2C69BA123FE4}" type="datetimeFigureOut">
              <a:rPr lang="en-US"/>
              <a:pPr>
                <a:defRPr/>
              </a:pPr>
              <a:t>3/14/2024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5FBECE-CE8F-4324-BB1D-7A10798EE371}" type="slidenum">
              <a:rPr lang="en-US"/>
              <a:pPr>
                <a:defRPr/>
              </a:pPr>
              <a:t>‹#›</a:t>
            </a:fld>
            <a:endParaRPr lang="en-US"/>
          </a:p>
        </p:txBody>
      </p:sp>
    </p:spTree>
    <p:extLst>
      <p:ext uri="{BB962C8B-B14F-4D97-AF65-F5344CB8AC3E}">
        <p14:creationId xmlns:p14="http://schemas.microsoft.com/office/powerpoint/2010/main" val="530634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27EAB4D-8C0D-4819-BD8A-D25B8B3E551D}" type="datetimeFigureOut">
              <a:rPr lang="en-US"/>
              <a:pPr>
                <a:defRPr/>
              </a:pPr>
              <a:t>3/14/2024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2FF9FF1-0428-4D0B-8572-F4F349700B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0" t="-5000" r="-6000" b="-6000"/>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2209800" y="228600"/>
            <a:ext cx="7772400" cy="1295400"/>
          </a:xfrm>
        </p:spPr>
        <p:txBody>
          <a:bodyPr/>
          <a:lstStyle/>
          <a:p>
            <a:pPr eaLnBrk="1" hangingPunct="1"/>
            <a:r>
              <a:rPr lang="en-US" altLang="vi-VN" sz="2400" b="1" dirty="0">
                <a:solidFill>
                  <a:srgbClr val="100696"/>
                </a:solidFill>
                <a:latin typeface="Times New Roman" pitchFamily="18" charset="0"/>
                <a:cs typeface="Times New Roman" pitchFamily="18" charset="0"/>
              </a:rPr>
              <a:t>UBND</a:t>
            </a:r>
            <a:r>
              <a:rPr lang="en-US" altLang="vi-VN" sz="2400" b="1" dirty="0">
                <a:latin typeface="Times New Roman" panose="02020603050405020304" pitchFamily="18" charset="0"/>
                <a:cs typeface="Times New Roman" panose="02020603050405020304" pitchFamily="18" charset="0"/>
              </a:rPr>
              <a:t> </a:t>
            </a:r>
            <a:r>
              <a:rPr lang="en-US" sz="2400" b="1" dirty="0">
                <a:solidFill>
                  <a:srgbClr val="100696"/>
                </a:solidFill>
                <a:latin typeface="Times New Roman" pitchFamily="18" charset="0"/>
                <a:cs typeface="Times New Roman" pitchFamily="18" charset="0"/>
              </a:rPr>
              <a:t>QUẬN LONG BIÊN</a:t>
            </a:r>
            <a:br>
              <a:rPr lang="en-US" sz="2400" b="1" dirty="0">
                <a:solidFill>
                  <a:srgbClr val="100696"/>
                </a:solidFill>
                <a:latin typeface="Times New Roman" pitchFamily="18" charset="0"/>
                <a:cs typeface="Times New Roman" pitchFamily="18" charset="0"/>
              </a:rPr>
            </a:br>
            <a:r>
              <a:rPr lang="en-US" sz="2400" b="1" u="sng" dirty="0">
                <a:solidFill>
                  <a:srgbClr val="100696"/>
                </a:solidFill>
                <a:latin typeface="Times New Roman" pitchFamily="18" charset="0"/>
                <a:cs typeface="Times New Roman" pitchFamily="18" charset="0"/>
              </a:rPr>
              <a:t>TRƯỜNG MẦM </a:t>
            </a:r>
            <a:r>
              <a:rPr lang="en-US" sz="2400" b="1" u="sng">
                <a:solidFill>
                  <a:srgbClr val="100696"/>
                </a:solidFill>
                <a:latin typeface="Times New Roman" pitchFamily="18" charset="0"/>
                <a:cs typeface="Times New Roman" pitchFamily="18" charset="0"/>
              </a:rPr>
              <a:t>NON HOA MỘC LAN</a:t>
            </a:r>
            <a:endParaRPr lang="en-US" sz="3200" dirty="0"/>
          </a:p>
        </p:txBody>
      </p:sp>
      <p:sp>
        <p:nvSpPr>
          <p:cNvPr id="3" name="Subtitle 2"/>
          <p:cNvSpPr>
            <a:spLocks noGrp="1"/>
          </p:cNvSpPr>
          <p:nvPr>
            <p:ph type="subTitle" idx="1"/>
          </p:nvPr>
        </p:nvSpPr>
        <p:spPr>
          <a:xfrm>
            <a:off x="2286000" y="3505200"/>
            <a:ext cx="7696200" cy="1752600"/>
          </a:xfrm>
        </p:spPr>
        <p:txBody>
          <a:bodyPr rtlCol="0">
            <a:normAutofit fontScale="25000" lnSpcReduction="20000"/>
          </a:bodyPr>
          <a:lstStyle/>
          <a:p>
            <a:pPr eaLnBrk="1" fontAlgn="auto" hangingPunct="1">
              <a:spcAft>
                <a:spcPts val="0"/>
              </a:spcAft>
              <a:defRPr/>
            </a:pPr>
            <a:r>
              <a:rPr lang="en-US" sz="11200" b="1">
                <a:solidFill>
                  <a:schemeClr val="tx1"/>
                </a:solidFill>
                <a:latin typeface="Times New Roman" pitchFamily="18" charset="0"/>
                <a:cs typeface="Times New Roman" pitchFamily="18" charset="0"/>
              </a:rPr>
              <a:t>LĨNH VỰC PHÁT TRIỂN NHẬN THỨC</a:t>
            </a:r>
          </a:p>
          <a:p>
            <a:pPr eaLnBrk="1" fontAlgn="auto" hangingPunct="1">
              <a:spcAft>
                <a:spcPts val="0"/>
              </a:spcAft>
              <a:defRPr/>
            </a:pPr>
            <a:endParaRPr lang="en-US" sz="9800" b="1">
              <a:solidFill>
                <a:schemeClr val="tx1"/>
              </a:solidFill>
              <a:latin typeface="Times New Roman" pitchFamily="18" charset="0"/>
              <a:cs typeface="Times New Roman" pitchFamily="18" charset="0"/>
            </a:endParaRPr>
          </a:p>
          <a:p>
            <a:pPr eaLnBrk="1" fontAlgn="auto" hangingPunct="1">
              <a:spcAft>
                <a:spcPts val="0"/>
              </a:spcAft>
              <a:defRPr/>
            </a:pPr>
            <a:r>
              <a:rPr lang="en-US" sz="11200" b="1">
                <a:solidFill>
                  <a:schemeClr val="tx1"/>
                </a:solidFill>
                <a:latin typeface="Times New Roman" pitchFamily="18" charset="0"/>
                <a:cs typeface="Times New Roman" pitchFamily="18" charset="0"/>
              </a:rPr>
              <a:t>KPKH</a:t>
            </a:r>
            <a:r>
              <a:rPr lang="en-US" sz="11200" b="1" dirty="0">
                <a:solidFill>
                  <a:schemeClr val="tx1"/>
                </a:solidFill>
                <a:latin typeface="Times New Roman" pitchFamily="18" charset="0"/>
                <a:cs typeface="Times New Roman" pitchFamily="18" charset="0"/>
              </a:rPr>
              <a:t>: </a:t>
            </a:r>
            <a:r>
              <a:rPr lang="en-US" sz="11200" b="1" dirty="0" err="1">
                <a:solidFill>
                  <a:schemeClr val="tx1"/>
                </a:solidFill>
                <a:latin typeface="Times New Roman" pitchFamily="18" charset="0"/>
                <a:cs typeface="Times New Roman" pitchFamily="18" charset="0"/>
              </a:rPr>
              <a:t>Mùa</a:t>
            </a:r>
            <a:r>
              <a:rPr lang="en-US" sz="11200" b="1" dirty="0">
                <a:solidFill>
                  <a:schemeClr val="tx1"/>
                </a:solidFill>
                <a:latin typeface="Times New Roman" pitchFamily="18" charset="0"/>
                <a:cs typeface="Times New Roman" pitchFamily="18" charset="0"/>
              </a:rPr>
              <a:t> </a:t>
            </a:r>
            <a:r>
              <a:rPr lang="en-US" sz="11200" b="1" dirty="0" err="1">
                <a:solidFill>
                  <a:schemeClr val="tx1"/>
                </a:solidFill>
                <a:latin typeface="Times New Roman" pitchFamily="18" charset="0"/>
                <a:cs typeface="Times New Roman" pitchFamily="18" charset="0"/>
              </a:rPr>
              <a:t>xuân</a:t>
            </a:r>
            <a:r>
              <a:rPr lang="en-US" sz="11200" b="1" dirty="0">
                <a:solidFill>
                  <a:schemeClr val="tx1"/>
                </a:solidFill>
                <a:latin typeface="Times New Roman" pitchFamily="18" charset="0"/>
                <a:cs typeface="Times New Roman" pitchFamily="18" charset="0"/>
              </a:rPr>
              <a:t> </a:t>
            </a:r>
            <a:r>
              <a:rPr lang="en-US" sz="11200" b="1" dirty="0" err="1">
                <a:solidFill>
                  <a:schemeClr val="tx1"/>
                </a:solidFill>
                <a:latin typeface="Times New Roman" pitchFamily="18" charset="0"/>
                <a:cs typeface="Times New Roman" pitchFamily="18" charset="0"/>
              </a:rPr>
              <a:t>của</a:t>
            </a:r>
            <a:r>
              <a:rPr lang="en-US" sz="11200" b="1" dirty="0">
                <a:solidFill>
                  <a:schemeClr val="tx1"/>
                </a:solidFill>
                <a:latin typeface="Times New Roman" pitchFamily="18" charset="0"/>
                <a:cs typeface="Times New Roman" pitchFamily="18" charset="0"/>
              </a:rPr>
              <a:t> </a:t>
            </a:r>
            <a:r>
              <a:rPr lang="en-US" sz="11200" b="1" dirty="0" err="1">
                <a:solidFill>
                  <a:schemeClr val="tx1"/>
                </a:solidFill>
                <a:latin typeface="Times New Roman" pitchFamily="18" charset="0"/>
                <a:cs typeface="Times New Roman" pitchFamily="18" charset="0"/>
              </a:rPr>
              <a:t>bé</a:t>
            </a:r>
            <a:endParaRPr lang="en-US" sz="11200" b="1" dirty="0">
              <a:solidFill>
                <a:schemeClr val="tx1"/>
              </a:solidFill>
              <a:latin typeface="Times New Roman" pitchFamily="18" charset="0"/>
              <a:cs typeface="Times New Roman" pitchFamily="18" charset="0"/>
            </a:endParaRPr>
          </a:p>
          <a:p>
            <a:pPr eaLnBrk="1" fontAlgn="auto" hangingPunct="1">
              <a:spcAft>
                <a:spcPts val="0"/>
              </a:spcAft>
              <a:defRPr/>
            </a:pPr>
            <a:endParaRPr lang="en-US" dirty="0"/>
          </a:p>
        </p:txBody>
      </p:sp>
      <p:pic>
        <p:nvPicPr>
          <p:cNvPr id="20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315598" y="1447800"/>
            <a:ext cx="1560804" cy="149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200"/>
            <a:ext cx="9144000" cy="6934199"/>
          </a:xfrm>
          <a:prstGeom prst="rect">
            <a:avLst/>
          </a:prstGeom>
        </p:spPr>
      </p:pic>
    </p:spTree>
    <p:extLst>
      <p:ext uri="{BB962C8B-B14F-4D97-AF65-F5344CB8AC3E}">
        <p14:creationId xmlns:p14="http://schemas.microsoft.com/office/powerpoint/2010/main" val="80521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6000"/>
          </a:stretch>
        </a:blipFill>
        <a:effectLst/>
      </p:bgPr>
    </p:bg>
    <p:spTree>
      <p:nvGrpSpPr>
        <p:cNvPr id="1" name=""/>
        <p:cNvGrpSpPr/>
        <p:nvPr/>
      </p:nvGrpSpPr>
      <p:grpSpPr>
        <a:xfrm>
          <a:off x="0" y="0"/>
          <a:ext cx="0" cy="0"/>
          <a:chOff x="0" y="0"/>
          <a:chExt cx="0" cy="0"/>
        </a:xfrm>
      </p:grpSpPr>
      <p:pic>
        <p:nvPicPr>
          <p:cNvPr id="4" name="Picture 5" descr="D:\Tài liệu Dương Trang\GAĐT tháng 2\chúc tế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0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2400"/>
            <a:ext cx="9144000" cy="6416040"/>
          </a:xfrm>
          <a:prstGeom prst="rect">
            <a:avLst/>
          </a:prstGeom>
        </p:spPr>
      </p:pic>
    </p:spTree>
    <p:extLst>
      <p:ext uri="{BB962C8B-B14F-4D97-AF65-F5344CB8AC3E}">
        <p14:creationId xmlns:p14="http://schemas.microsoft.com/office/powerpoint/2010/main" val="17130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0059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2700"/>
            <a:ext cx="8229600" cy="1143000"/>
          </a:xfrm>
        </p:spPr>
        <p:txBody>
          <a:bodyPr rtlCol="0">
            <a:normAutofit fontScale="90000"/>
          </a:bodyPr>
          <a:lstStyle/>
          <a:p>
            <a:pPr eaLnBrk="1" fontAlgn="auto" hangingPunct="1">
              <a:spcAft>
                <a:spcPts val="0"/>
              </a:spcAft>
              <a:defRPr/>
            </a:pPr>
            <a:r>
              <a:rPr lang="vi-VN" sz="3600" b="1" dirty="0">
                <a:solidFill>
                  <a:srgbClr val="100696"/>
                </a:solidFill>
              </a:rPr>
              <a:t>Mùa xuân có những lễ hội gì mà con biết?</a:t>
            </a:r>
            <a:br>
              <a:rPr lang="en-US" sz="3600" b="1" dirty="0">
                <a:solidFill>
                  <a:srgbClr val="100696"/>
                </a:solidFill>
              </a:rPr>
            </a:br>
            <a:endParaRPr lang="en-US" sz="3600" b="1" dirty="0">
              <a:solidFill>
                <a:srgbClr val="100696"/>
              </a:solidFill>
            </a:endParaRPr>
          </a:p>
        </p:txBody>
      </p:sp>
      <p:pic>
        <p:nvPicPr>
          <p:cNvPr id="2254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2400"/>
            <a:ext cx="457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77900"/>
            <a:ext cx="4495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962400"/>
            <a:ext cx="4495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977900"/>
            <a:ext cx="4495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22542"/>
                                        </p:tgtEl>
                                        <p:attrNameLst>
                                          <p:attrName>style.visibility</p:attrName>
                                        </p:attrNameLst>
                                      </p:cBhvr>
                                      <p:to>
                                        <p:strVal val="visible"/>
                                      </p:to>
                                    </p:set>
                                    <p:animEffect transition="in" filter="wipe(down)">
                                      <p:cBhvr>
                                        <p:cTn id="11" dur="500"/>
                                        <p:tgtEl>
                                          <p:spTgt spid="22542"/>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544"/>
                                        </p:tgtEl>
                                        <p:attrNameLst>
                                          <p:attrName>style.visibility</p:attrName>
                                        </p:attrNameLst>
                                      </p:cBhvr>
                                      <p:to>
                                        <p:strVal val="visible"/>
                                      </p:to>
                                    </p:set>
                                    <p:animEffect transition="in" filter="wipe(down)">
                                      <p:cBhvr>
                                        <p:cTn id="15" dur="500"/>
                                        <p:tgtEl>
                                          <p:spTgt spid="22544"/>
                                        </p:tgtEl>
                                      </p:cBhvr>
                                    </p:animEffect>
                                  </p:childTnLst>
                                </p:cTn>
                              </p:par>
                            </p:childTnLst>
                          </p:cTn>
                        </p:par>
                        <p:par>
                          <p:cTn id="16" fill="hold" nodeType="afterGroup">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2541"/>
                                        </p:tgtEl>
                                        <p:attrNameLst>
                                          <p:attrName>style.visibility</p:attrName>
                                        </p:attrNameLst>
                                      </p:cBhvr>
                                      <p:to>
                                        <p:strVal val="visible"/>
                                      </p:to>
                                    </p:set>
                                    <p:animEffect transition="in" filter="barn(inVertical)">
                                      <p:cBhvr>
                                        <p:cTn id="19" dur="500"/>
                                        <p:tgtEl>
                                          <p:spTgt spid="22541"/>
                                        </p:tgtEl>
                                      </p:cBhvr>
                                    </p:animEffect>
                                  </p:childTnLst>
                                </p:cTn>
                              </p:par>
                            </p:childTnLst>
                          </p:cTn>
                        </p:par>
                        <p:par>
                          <p:cTn id="20" fill="hold" nodeType="afterGroup">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2543"/>
                                        </p:tgtEl>
                                        <p:attrNameLst>
                                          <p:attrName>style.visibility</p:attrName>
                                        </p:attrNameLst>
                                      </p:cBhvr>
                                      <p:to>
                                        <p:strVal val="visible"/>
                                      </p:to>
                                    </p:set>
                                    <p:animEffect transition="in" filter="barn(inVertical)">
                                      <p:cBhvr>
                                        <p:cTn id="23" dur="500"/>
                                        <p:tgtEl>
                                          <p:spTgt spid="22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9144000" cy="3581400"/>
          </a:xfrm>
        </p:spPr>
        <p:txBody>
          <a:bodyPr/>
          <a:lstStyle/>
          <a:p>
            <a:pPr algn="just" eaLnBrk="1" hangingPunct="1">
              <a:lnSpc>
                <a:spcPct val="120000"/>
              </a:lnSpc>
            </a:pPr>
            <a:r>
              <a:rPr lang="vi-VN" sz="3600">
                <a:solidFill>
                  <a:srgbClr val="002060"/>
                </a:solidFill>
                <a:cs typeface="Times New Roman" pitchFamily="18" charset="0"/>
              </a:rPr>
              <a:t>	</a:t>
            </a:r>
            <a:r>
              <a:rPr lang="vi-VN" sz="3600" b="1" i="1">
                <a:solidFill>
                  <a:srgbClr val="002060"/>
                </a:solidFill>
                <a:cs typeface="Times New Roman" pitchFamily="18" charset="0"/>
              </a:rPr>
              <a:t>Mùa xuân là mùa đầu tiên của </a:t>
            </a:r>
            <a:r>
              <a:rPr lang="vi-VN" sz="3600" b="1" i="1">
                <a:solidFill>
                  <a:srgbClr val="002060"/>
                </a:solidFill>
              </a:rPr>
              <a:t>một năm mới.</a:t>
            </a:r>
            <a:r>
              <a:rPr lang="en-US" sz="3600" b="1" i="1">
                <a:solidFill>
                  <a:srgbClr val="002060"/>
                </a:solidFill>
              </a:rPr>
              <a:t> </a:t>
            </a:r>
            <a:r>
              <a:rPr lang="en-US" sz="3600" b="1" i="1">
                <a:solidFill>
                  <a:srgbClr val="002060"/>
                </a:solidFill>
                <a:latin typeface="Times New Roman" pitchFamily="18" charset="0"/>
                <a:cs typeface="Times New Roman" pitchFamily="18" charset="0"/>
              </a:rPr>
              <a:t>Thời tiết đôi khi se lạnh và có mưa phùn.</a:t>
            </a:r>
            <a:r>
              <a:rPr lang="vi-VN" sz="3600" b="1" i="1">
                <a:solidFill>
                  <a:srgbClr val="002060"/>
                </a:solidFill>
                <a:cs typeface="Times New Roman" pitchFamily="18" charset="0"/>
              </a:rPr>
              <a:t> Mùa xuân đến cây cối đâm chồi nảy lộc</a:t>
            </a:r>
            <a:r>
              <a:rPr lang="en-US" sz="3600" b="1" i="1">
                <a:solidFill>
                  <a:srgbClr val="002060"/>
                </a:solidFill>
                <a:latin typeface="Times New Roman" pitchFamily="18" charset="0"/>
                <a:cs typeface="Times New Roman" pitchFamily="18" charset="0"/>
              </a:rPr>
              <a:t>, muôn hoa khoe sắc. Mùa xuân </a:t>
            </a:r>
            <a:r>
              <a:rPr lang="vi-VN" sz="3600" b="1" i="1">
                <a:solidFill>
                  <a:srgbClr val="002060"/>
                </a:solidFill>
                <a:cs typeface="Times New Roman" pitchFamily="18" charset="0"/>
              </a:rPr>
              <a:t>là mùa của</a:t>
            </a:r>
            <a:r>
              <a:rPr lang="en-US" sz="3600" b="1" i="1">
                <a:solidFill>
                  <a:srgbClr val="002060"/>
                </a:solidFill>
                <a:latin typeface="Times New Roman" pitchFamily="18" charset="0"/>
                <a:cs typeface="Times New Roman" pitchFamily="18" charset="0"/>
              </a:rPr>
              <a:t> những lễ hội đặc sắc mang đậm nét truyền thống của </a:t>
            </a:r>
            <a:r>
              <a:rPr lang="vi-VN" sz="3600" b="1" i="1">
                <a:solidFill>
                  <a:srgbClr val="002060"/>
                </a:solidFill>
                <a:cs typeface="Times New Roman" pitchFamily="18" charset="0"/>
              </a:rPr>
              <a:t>D</a:t>
            </a:r>
            <a:r>
              <a:rPr lang="en-US" sz="3600" b="1" i="1">
                <a:solidFill>
                  <a:srgbClr val="002060"/>
                </a:solidFill>
                <a:latin typeface="Times New Roman" pitchFamily="18" charset="0"/>
                <a:cs typeface="Times New Roman" pitchFamily="18" charset="0"/>
              </a:rPr>
              <a:t>ân tộc.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4495801"/>
            <a:ext cx="22098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4"/>
          <p:cNvSpPr txBox="1">
            <a:spLocks noChangeArrowheads="1"/>
          </p:cNvSpPr>
          <p:nvPr/>
        </p:nvSpPr>
        <p:spPr bwMode="auto">
          <a:xfrm>
            <a:off x="1828800" y="228601"/>
            <a:ext cx="8763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b="1">
                <a:solidFill>
                  <a:srgbClr val="FF0000"/>
                </a:solidFill>
                <a:latin typeface="Times New Roman" pitchFamily="18" charset="0"/>
                <a:cs typeface="Times New Roman" pitchFamily="18" charset="0"/>
              </a:rPr>
              <a:t>Trò chơi</a:t>
            </a:r>
            <a:r>
              <a:rPr lang="en-US" b="1">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Bé thông minh</a:t>
            </a:r>
            <a:r>
              <a:rPr lang="en-US" b="1">
                <a:solidFill>
                  <a:srgbClr val="FF0000"/>
                </a:solidFill>
                <a:latin typeface="Times New Roman" pitchFamily="18" charset="0"/>
                <a:cs typeface="Times New Roman" pitchFamily="18" charset="0"/>
              </a:rPr>
              <a:t>” </a:t>
            </a:r>
            <a:endParaRPr lang="vi-VN" b="1">
              <a:solidFill>
                <a:srgbClr val="FF0000"/>
              </a:solidFill>
              <a:latin typeface="Times New Roman" pitchFamily="18" charset="0"/>
              <a:cs typeface="Times New Roman" pitchFamily="18" charset="0"/>
            </a:endParaRPr>
          </a:p>
          <a:p>
            <a:pPr algn="ctr" eaLnBrk="1" hangingPunct="1"/>
            <a:r>
              <a:rPr lang="vi-VN" b="1">
                <a:solidFill>
                  <a:srgbClr val="FF0000"/>
                </a:solidFill>
                <a:latin typeface="Times New Roman" pitchFamily="18" charset="0"/>
                <a:cs typeface="Times New Roman" pitchFamily="18" charset="0"/>
              </a:rPr>
              <a:t>- Cách chơi</a:t>
            </a:r>
            <a:r>
              <a:rPr lang="en-US" b="1">
                <a:solidFill>
                  <a:srgbClr val="FF0000"/>
                </a:solidFill>
                <a:latin typeface="Times New Roman" pitchFamily="18" charset="0"/>
                <a:cs typeface="Times New Roman" pitchFamily="18" charset="0"/>
              </a:rPr>
              <a:t>: Các con hãy quan sát và gọi tên từng hình ảnh. Tiếp đến, các con sẽ dùng bút khoanh tròn vào hình ảnh có dấu hiệu của mùa xuân.</a:t>
            </a:r>
          </a:p>
          <a:p>
            <a:pPr eaLnBrk="1" hangingPunct="1"/>
            <a:r>
              <a:rPr lang="vi-VN" b="1">
                <a:solidFill>
                  <a:srgbClr val="FF0000"/>
                </a:solidFill>
                <a:latin typeface="Times New Roman" pitchFamily="18" charset="0"/>
                <a:cs typeface="Times New Roman" pitchFamily="18" charset="0"/>
              </a:rPr>
              <a:t>- Luật chơi</a:t>
            </a:r>
            <a:r>
              <a:rPr lang="en-US" b="1">
                <a:solidFill>
                  <a:srgbClr val="FF0000"/>
                </a:solidFill>
                <a:latin typeface="Times New Roman" pitchFamily="18" charset="0"/>
                <a:cs typeface="Times New Roman" pitchFamily="18" charset="0"/>
              </a:rPr>
              <a:t>: Thời gian chơi là 1 bản nhạc, bạn nào làm đúng và nhanh nhất sẽ được cô khen</a:t>
            </a:r>
            <a:r>
              <a:rPr lang="vi-VN" b="1">
                <a:solidFill>
                  <a:srgbClr val="FF0000"/>
                </a:solidFill>
                <a:latin typeface="Times New Roman" pitchFamily="18" charset="0"/>
                <a:cs typeface="Times New Roman" pitchFamily="18" charset="0"/>
              </a:rPr>
              <a:t>.</a:t>
            </a:r>
            <a:endParaRPr lang="vi-VN">
              <a:solidFill>
                <a:srgbClr val="FF0000"/>
              </a:solidFill>
              <a:latin typeface="Times New Roman" pitchFamily="18" charset="0"/>
              <a:cs typeface="Times New Roman" pitchFamily="18" charset="0"/>
            </a:endParaRPr>
          </a:p>
          <a:p>
            <a:pPr eaLnBrk="1" hangingPunct="1"/>
            <a:endParaRPr lang="vi-VN"/>
          </a:p>
        </p:txBody>
      </p:sp>
      <p:pic>
        <p:nvPicPr>
          <p:cNvPr id="245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209801"/>
            <a:ext cx="21050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2209801"/>
            <a:ext cx="215741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4495801"/>
            <a:ext cx="21050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209800"/>
            <a:ext cx="22098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1" y="4495801"/>
            <a:ext cx="21050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579"/>
                                        </p:tgtEl>
                                        <p:attrNameLst>
                                          <p:attrName>style.visibility</p:attrName>
                                        </p:attrNameLst>
                                      </p:cBhvr>
                                      <p:to>
                                        <p:strVal val="visible"/>
                                      </p:to>
                                    </p:set>
                                    <p:animEffect transition="in" filter="fade">
                                      <p:cBhvr>
                                        <p:cTn id="11" dur="3000"/>
                                        <p:tgtEl>
                                          <p:spTgt spid="24579"/>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24581"/>
                                        </p:tgtEl>
                                        <p:attrNameLst>
                                          <p:attrName>style.visibility</p:attrName>
                                        </p:attrNameLst>
                                      </p:cBhvr>
                                      <p:to>
                                        <p:strVal val="visible"/>
                                      </p:to>
                                    </p:set>
                                    <p:animEffect transition="in" filter="fade">
                                      <p:cBhvr>
                                        <p:cTn id="15" dur="3000"/>
                                        <p:tgtEl>
                                          <p:spTgt spid="24581"/>
                                        </p:tgtEl>
                                      </p:cBhvr>
                                    </p:animEffect>
                                  </p:childTnLst>
                                </p:cTn>
                              </p:par>
                            </p:childTnLst>
                          </p:cTn>
                        </p:par>
                        <p:par>
                          <p:cTn id="16" fill="hold">
                            <p:stCondLst>
                              <p:cond delay="6500"/>
                            </p:stCondLst>
                            <p:childTnLst>
                              <p:par>
                                <p:cTn id="17" presetID="10" presetClass="entr" presetSubtype="0" fill="hold" nodeType="afterEffect">
                                  <p:stCondLst>
                                    <p:cond delay="0"/>
                                  </p:stCondLst>
                                  <p:childTnLst>
                                    <p:set>
                                      <p:cBhvr>
                                        <p:cTn id="18" dur="1" fill="hold">
                                          <p:stCondLst>
                                            <p:cond delay="0"/>
                                          </p:stCondLst>
                                        </p:cTn>
                                        <p:tgtEl>
                                          <p:spTgt spid="24586"/>
                                        </p:tgtEl>
                                        <p:attrNameLst>
                                          <p:attrName>style.visibility</p:attrName>
                                        </p:attrNameLst>
                                      </p:cBhvr>
                                      <p:to>
                                        <p:strVal val="visible"/>
                                      </p:to>
                                    </p:set>
                                    <p:animEffect transition="in" filter="fade">
                                      <p:cBhvr>
                                        <p:cTn id="19" dur="3000"/>
                                        <p:tgtEl>
                                          <p:spTgt spid="24586"/>
                                        </p:tgtEl>
                                      </p:cBhvr>
                                    </p:animEffect>
                                  </p:childTnLst>
                                </p:cTn>
                              </p:par>
                            </p:childTnLst>
                          </p:cTn>
                        </p:par>
                        <p:par>
                          <p:cTn id="20" fill="hold">
                            <p:stCondLst>
                              <p:cond delay="9500"/>
                            </p:stCondLst>
                            <p:childTnLst>
                              <p:par>
                                <p:cTn id="21" presetID="10" presetClass="entr" presetSubtype="0" fill="hold" nodeType="afterEffect">
                                  <p:stCondLst>
                                    <p:cond delay="0"/>
                                  </p:stCondLst>
                                  <p:childTnLst>
                                    <p:set>
                                      <p:cBhvr>
                                        <p:cTn id="22" dur="1" fill="hold">
                                          <p:stCondLst>
                                            <p:cond delay="0"/>
                                          </p:stCondLst>
                                        </p:cTn>
                                        <p:tgtEl>
                                          <p:spTgt spid="24582"/>
                                        </p:tgtEl>
                                        <p:attrNameLst>
                                          <p:attrName>style.visibility</p:attrName>
                                        </p:attrNameLst>
                                      </p:cBhvr>
                                      <p:to>
                                        <p:strVal val="visible"/>
                                      </p:to>
                                    </p:set>
                                    <p:animEffect transition="in" filter="fade">
                                      <p:cBhvr>
                                        <p:cTn id="23" dur="3000"/>
                                        <p:tgtEl>
                                          <p:spTgt spid="24582"/>
                                        </p:tgtEl>
                                      </p:cBhvr>
                                    </p:animEffect>
                                  </p:childTnLst>
                                </p:cTn>
                              </p:par>
                            </p:childTnLst>
                          </p:cTn>
                        </p:par>
                        <p:par>
                          <p:cTn id="24" fill="hold">
                            <p:stCondLst>
                              <p:cond delay="12500"/>
                            </p:stCondLst>
                            <p:childTnLst>
                              <p:par>
                                <p:cTn id="25" presetID="10" presetClass="entr" presetSubtype="0" fill="hold" nodeType="afterEffect">
                                  <p:stCondLst>
                                    <p:cond delay="0"/>
                                  </p:stCondLst>
                                  <p:childTnLst>
                                    <p:set>
                                      <p:cBhvr>
                                        <p:cTn id="26" dur="1" fill="hold">
                                          <p:stCondLst>
                                            <p:cond delay="0"/>
                                          </p:stCondLst>
                                        </p:cTn>
                                        <p:tgtEl>
                                          <p:spTgt spid="24587"/>
                                        </p:tgtEl>
                                        <p:attrNameLst>
                                          <p:attrName>style.visibility</p:attrName>
                                        </p:attrNameLst>
                                      </p:cBhvr>
                                      <p:to>
                                        <p:strVal val="visible"/>
                                      </p:to>
                                    </p:set>
                                    <p:animEffect transition="in" filter="fade">
                                      <p:cBhvr>
                                        <p:cTn id="27" dur="3000"/>
                                        <p:tgtEl>
                                          <p:spTgt spid="24587"/>
                                        </p:tgtEl>
                                      </p:cBhvr>
                                    </p:animEffect>
                                  </p:childTnLst>
                                </p:cTn>
                              </p:par>
                            </p:childTnLst>
                          </p:cTn>
                        </p:par>
                        <p:par>
                          <p:cTn id="28" fill="hold">
                            <p:stCondLst>
                              <p:cond delay="15500"/>
                            </p:stCondLst>
                            <p:childTnLst>
                              <p:par>
                                <p:cTn id="29" presetID="10" presetClass="entr" presetSubtype="0" fill="hold" nodeType="afterEffect">
                                  <p:stCondLst>
                                    <p:cond delay="0"/>
                                  </p:stCondLst>
                                  <p:childTnLst>
                                    <p:set>
                                      <p:cBhvr>
                                        <p:cTn id="30" dur="1" fill="hold">
                                          <p:stCondLst>
                                            <p:cond delay="0"/>
                                          </p:stCondLst>
                                        </p:cTn>
                                        <p:tgtEl>
                                          <p:spTgt spid="24577"/>
                                        </p:tgtEl>
                                        <p:attrNameLst>
                                          <p:attrName>style.visibility</p:attrName>
                                        </p:attrNameLst>
                                      </p:cBhvr>
                                      <p:to>
                                        <p:strVal val="visible"/>
                                      </p:to>
                                    </p:set>
                                    <p:animEffect transition="in" filter="fade">
                                      <p:cBhvr>
                                        <p:cTn id="31" dur="3000"/>
                                        <p:tgtEl>
                                          <p:spTgt spid="2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extBox 7"/>
          <p:cNvSpPr txBox="1">
            <a:spLocks noChangeArrowheads="1"/>
          </p:cNvSpPr>
          <p:nvPr/>
        </p:nvSpPr>
        <p:spPr bwMode="auto">
          <a:xfrm>
            <a:off x="2794000" y="1676400"/>
            <a:ext cx="685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a:solidFill>
                  <a:srgbClr val="FF0000"/>
                </a:solidFill>
                <a:latin typeface="Times New Roman" pitchFamily="18" charset="0"/>
                <a:cs typeface="Times New Roman" pitchFamily="18" charset="0"/>
              </a:rPr>
              <a:t>Bài hát: “Mùa xuân của bé” </a:t>
            </a:r>
          </a:p>
          <a:p>
            <a:pPr algn="ctr" eaLnBrk="1" hangingPunct="1"/>
            <a:r>
              <a:rPr lang="en-US" sz="3600" b="1">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Sáng tác: Nguyễn Tiến Nghĩa</a:t>
            </a:r>
            <a:endParaRPr lang="vi-VN" sz="2800" b="1">
              <a:solidFill>
                <a:srgbClr val="FF0000"/>
              </a:solidFill>
              <a:latin typeface="Times New Roman" pitchFamily="18" charset="0"/>
              <a:cs typeface="Times New Roman" pitchFamily="18"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subTnLst>
                                    <p:audio>
                                      <p:cMediaNode>
                                        <p:cTn display="0" masterRel="sameClick">
                                          <p:stCondLst>
                                            <p:cond evt="begin" delay="0">
                                              <p:tn val="5"/>
                                            </p:cond>
                                          </p:stCondLst>
                                          <p:endCondLst>
                                            <p:cond evt="onStopAudio" delay="0">
                                              <p:tgtEl>
                                                <p:sldTgt/>
                                              </p:tgtEl>
                                            </p:cond>
                                          </p:endCondLst>
                                        </p:cTn>
                                        <p:tgtEl>
                                          <p:sndTgt r:embed="rId2" name="Mua-Xuan-Cua-Be-Be-Khanh-Minh - Par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t="-4000" r="-25000" b="-5000"/>
          </a:stretch>
        </a:blipFill>
        <a:effectLst/>
      </p:bgPr>
    </p:bg>
    <p:spTree>
      <p:nvGrpSpPr>
        <p:cNvPr id="1" name=""/>
        <p:cNvGrpSpPr/>
        <p:nvPr/>
      </p:nvGrpSpPr>
      <p:grpSpPr>
        <a:xfrm>
          <a:off x="0" y="0"/>
          <a:ext cx="0" cy="0"/>
          <a:chOff x="0" y="0"/>
          <a:chExt cx="0" cy="0"/>
        </a:xfrm>
      </p:grpSpPr>
      <p:sp>
        <p:nvSpPr>
          <p:cNvPr id="4098" name="Rectangle 5"/>
          <p:cNvSpPr>
            <a:spLocks noChangeArrowheads="1"/>
          </p:cNvSpPr>
          <p:nvPr/>
        </p:nvSpPr>
        <p:spPr bwMode="auto">
          <a:xfrm>
            <a:off x="3124200" y="1676401"/>
            <a:ext cx="6629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2060"/>
                </a:solidFill>
                <a:latin typeface="Times New Roman" pitchFamily="18" charset="0"/>
                <a:cs typeface="Times New Roman" pitchFamily="18" charset="0"/>
              </a:rPr>
              <a:t>Các con vừa đ</a:t>
            </a:r>
            <a:r>
              <a:rPr lang="vi-VN" sz="3200" b="1">
                <a:solidFill>
                  <a:srgbClr val="002060"/>
                </a:solidFill>
                <a:latin typeface="Times New Roman" pitchFamily="18" charset="0"/>
                <a:cs typeface="Times New Roman" pitchFamily="18" charset="0"/>
              </a:rPr>
              <a:t>ược nghe bài hát gì? </a:t>
            </a:r>
            <a:endParaRPr lang="en-US" sz="3200" b="1">
              <a:solidFill>
                <a:srgbClr val="002060"/>
              </a:solidFill>
              <a:latin typeface="Times New Roman" pitchFamily="18" charset="0"/>
              <a:cs typeface="Times New Roman" pitchFamily="18" charset="0"/>
            </a:endParaRPr>
          </a:p>
          <a:p>
            <a:r>
              <a:rPr lang="vi-VN" sz="3200" b="1">
                <a:solidFill>
                  <a:srgbClr val="002060"/>
                </a:solidFill>
                <a:latin typeface="Times New Roman" pitchFamily="18" charset="0"/>
                <a:cs typeface="Times New Roman" pitchFamily="18" charset="0"/>
              </a:rPr>
              <a:t>Do ai sáng tác?</a:t>
            </a:r>
            <a:endParaRPr lang="vi-VN" sz="3200" b="1">
              <a:solidFill>
                <a:srgbClr val="002060"/>
              </a:solidFill>
            </a:endParaRP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0"/>
            <a:ext cx="8458200" cy="1524000"/>
          </a:xfrm>
        </p:spPr>
        <p:txBody>
          <a:bodyPr>
            <a:normAutofit fontScale="90000"/>
          </a:bodyPr>
          <a:lstStyle/>
          <a:p>
            <a:pPr eaLnBrk="1" hangingPunct="1">
              <a:defRPr/>
            </a:pPr>
            <a:br>
              <a:rPr lang="en-US" sz="4000"/>
            </a:br>
            <a:r>
              <a:rPr lang="en-US" sz="3600">
                <a:solidFill>
                  <a:srgbClr val="002060"/>
                </a:solidFill>
                <a:latin typeface="Times New Roman" pitchFamily="18" charset="0"/>
                <a:cs typeface="Times New Roman" pitchFamily="18" charset="0"/>
              </a:rPr>
              <a:t>Cô cháu mình cùng nhau tìm hiểu về mùa xuân nào!!!</a:t>
            </a:r>
          </a:p>
        </p:txBody>
      </p:sp>
    </p:spTree>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6000" b="-6000"/>
          </a:stretch>
        </a:blip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1993900" y="152401"/>
            <a:ext cx="8229600" cy="944563"/>
          </a:xfrm>
        </p:spPr>
        <p:txBody>
          <a:bodyPr/>
          <a:lstStyle/>
          <a:p>
            <a:pPr eaLnBrk="1" hangingPunct="1"/>
            <a:r>
              <a:rPr lang="en-US" sz="3200" b="1">
                <a:solidFill>
                  <a:srgbClr val="FF0000"/>
                </a:solidFill>
                <a:latin typeface="Times New Roman" pitchFamily="18" charset="0"/>
                <a:cs typeface="Times New Roman" pitchFamily="18" charset="0"/>
              </a:rPr>
              <a:t>M</a:t>
            </a:r>
            <a:r>
              <a:rPr lang="vi-VN" sz="3200" b="1">
                <a:solidFill>
                  <a:srgbClr val="FF0000"/>
                </a:solidFill>
                <a:cs typeface="Times New Roman" pitchFamily="18" charset="0"/>
              </a:rPr>
              <a:t>ùa xuân </a:t>
            </a:r>
            <a:r>
              <a:rPr lang="en-US" sz="3200" b="1">
                <a:solidFill>
                  <a:srgbClr val="FF0000"/>
                </a:solidFill>
                <a:latin typeface="Times New Roman" pitchFamily="18" charset="0"/>
                <a:cs typeface="Times New Roman" pitchFamily="18" charset="0"/>
              </a:rPr>
              <a:t>có gì đặc biệt</a:t>
            </a:r>
            <a:r>
              <a:rPr lang="vi-VN" sz="3200" b="1">
                <a:solidFill>
                  <a:srgbClr val="FF0000"/>
                </a:solidFill>
                <a:cs typeface="Times New Roman" pitchFamily="18" charset="0"/>
              </a:rPr>
              <a:t>? </a:t>
            </a:r>
            <a:br>
              <a:rPr lang="en-US" sz="3200" b="1">
                <a:solidFill>
                  <a:srgbClr val="FF0000"/>
                </a:solidFill>
                <a:latin typeface="Times New Roman" pitchFamily="18" charset="0"/>
                <a:cs typeface="Times New Roman" pitchFamily="18" charset="0"/>
              </a:rPr>
            </a:br>
            <a:r>
              <a:rPr lang="vi-VN" sz="3200" b="1">
                <a:solidFill>
                  <a:srgbClr val="FF0000"/>
                </a:solidFill>
                <a:cs typeface="Times New Roman" pitchFamily="18" charset="0"/>
              </a:rPr>
              <a:t>Thời tiết mùa xuân ra sao?</a:t>
            </a:r>
            <a:endParaRPr lang="en-US" sz="3200" b="1">
              <a:solidFill>
                <a:srgbClr val="FF0000"/>
              </a:solidFill>
              <a:latin typeface="Times New Roman" pitchFamily="18" charset="0"/>
              <a:cs typeface="Times New Roman" pitchFamily="18" charset="0"/>
            </a:endParaRPr>
          </a:p>
        </p:txBody>
      </p:sp>
      <p:pic>
        <p:nvPicPr>
          <p:cNvPr id="1027" name="Picture 3" descr="D:\Tài liệu Dương Trang\GAĐT tháng 2\mưa xuâ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4038600"/>
            <a:ext cx="4406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Tài liệu Dương Trang\GAĐT tháng 2\thời tiế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700" y="4038600"/>
            <a:ext cx="4406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219200"/>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8700" y="1219200"/>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barn(inVertical)">
                                      <p:cBhvr>
                                        <p:cTn id="7" dur="500"/>
                                        <p:tgtEl>
                                          <p:spTgt spid="18433"/>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18447"/>
                                        </p:tgtEl>
                                        <p:attrNameLst>
                                          <p:attrName>style.visibility</p:attrName>
                                        </p:attrNameLst>
                                      </p:cBhvr>
                                      <p:to>
                                        <p:strVal val="visible"/>
                                      </p:to>
                                    </p:set>
                                    <p:animEffect transition="in" filter="barn(inVertical)">
                                      <p:cBhvr>
                                        <p:cTn id="11" dur="500"/>
                                        <p:tgtEl>
                                          <p:spTgt spid="18447"/>
                                        </p:tgtEl>
                                      </p:cBhvr>
                                    </p:animEffect>
                                  </p:childTnLst>
                                </p:cTn>
                              </p:par>
                            </p:childTnLst>
                          </p:cTn>
                        </p:par>
                        <p:par>
                          <p:cTn id="12" fill="hold" nodeType="afterGroup">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8448"/>
                                        </p:tgtEl>
                                        <p:attrNameLst>
                                          <p:attrName>style.visibility</p:attrName>
                                        </p:attrNameLst>
                                      </p:cBhvr>
                                      <p:to>
                                        <p:strVal val="visible"/>
                                      </p:to>
                                    </p:set>
                                    <p:animEffect transition="in" filter="barn(inVertical)">
                                      <p:cBhvr>
                                        <p:cTn id="15" dur="500"/>
                                        <p:tgtEl>
                                          <p:spTgt spid="18448"/>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wipe(down)">
                                      <p:cBhvr>
                                        <p:cTn id="19" dur="500"/>
                                        <p:tgtEl>
                                          <p:spTgt spid="1027"/>
                                        </p:tgtEl>
                                      </p:cBhvr>
                                    </p:animEffect>
                                  </p:childTnLst>
                                </p:cTn>
                              </p:par>
                            </p:childTnLst>
                          </p:cTn>
                        </p:par>
                        <p:par>
                          <p:cTn id="20" fill="hold" nodeType="afterGroup">
                            <p:stCondLst>
                              <p:cond delay="2000"/>
                            </p:stCondLst>
                            <p:childTnLst>
                              <p:par>
                                <p:cTn id="21" presetID="42" presetClass="entr" presetSubtype="0" fill="hold" nodeType="after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fade">
                                      <p:cBhvr>
                                        <p:cTn id="23" dur="1000"/>
                                        <p:tgtEl>
                                          <p:spTgt spid="1029"/>
                                        </p:tgtEl>
                                      </p:cBhvr>
                                    </p:animEffect>
                                    <p:anim calcmode="lin" valueType="num">
                                      <p:cBhvr>
                                        <p:cTn id="24" dur="1000" fill="hold"/>
                                        <p:tgtEl>
                                          <p:spTgt spid="1029"/>
                                        </p:tgtEl>
                                        <p:attrNameLst>
                                          <p:attrName>ppt_x</p:attrName>
                                        </p:attrNameLst>
                                      </p:cBhvr>
                                      <p:tavLst>
                                        <p:tav tm="0">
                                          <p:val>
                                            <p:strVal val="#ppt_x"/>
                                          </p:val>
                                        </p:tav>
                                        <p:tav tm="100000">
                                          <p:val>
                                            <p:strVal val="#ppt_x"/>
                                          </p:val>
                                        </p:tav>
                                      </p:tavLst>
                                    </p:anim>
                                    <p:anim calcmode="lin" valueType="num">
                                      <p:cBhvr>
                                        <p:cTn id="25"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rtlCol="0">
            <a:normAutofit fontScale="90000"/>
          </a:bodyPr>
          <a:lstStyle/>
          <a:p>
            <a:pPr eaLnBrk="1" fontAlgn="auto" hangingPunct="1">
              <a:spcAft>
                <a:spcPts val="0"/>
              </a:spcAft>
              <a:defRPr/>
            </a:pPr>
            <a:br>
              <a:rPr lang="en-US" sz="3600">
                <a:solidFill>
                  <a:srgbClr val="002060"/>
                </a:solidFill>
              </a:rPr>
            </a:br>
            <a:r>
              <a:rPr lang="vi-VN" sz="3600" b="1">
                <a:solidFill>
                  <a:srgbClr val="FF0000"/>
                </a:solidFill>
              </a:rPr>
              <a:t>Cây cối mùa xuân như </a:t>
            </a:r>
            <a:r>
              <a:rPr lang="vi-VN" sz="3600" b="1" dirty="0">
                <a:solidFill>
                  <a:srgbClr val="FF0000"/>
                </a:solidFill>
              </a:rPr>
              <a:t>thế nào?</a:t>
            </a:r>
            <a:br>
              <a:rPr lang="en-US" sz="3600" b="1" dirty="0">
                <a:solidFill>
                  <a:srgbClr val="FF0000"/>
                </a:solidFill>
              </a:rPr>
            </a:br>
            <a:endParaRPr lang="en-US" sz="3600" b="1" dirty="0">
              <a:solidFill>
                <a:srgbClr val="FF0000"/>
              </a:solidFill>
              <a:latin typeface="Times New Roman" pitchFamily="18" charset="0"/>
              <a:cs typeface="Times New Roman" pitchFamily="18" charset="0"/>
            </a:endParaRPr>
          </a:p>
        </p:txBody>
      </p:sp>
      <p:pic>
        <p:nvPicPr>
          <p:cNvPr id="2052" name="Picture 4" descr="D:\Tài liệu Dương Trang\GAĐT tháng 2\cây cối nảy lộ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19200"/>
            <a:ext cx="44069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19200"/>
            <a:ext cx="457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19467"/>
                                        </p:tgtEl>
                                        <p:attrNameLst>
                                          <p:attrName>style.visibility</p:attrName>
                                        </p:attrNameLst>
                                      </p:cBhvr>
                                      <p:to>
                                        <p:strVal val="visible"/>
                                      </p:to>
                                    </p:set>
                                    <p:animEffect transition="in" filter="barn(inVertical)">
                                      <p:cBhvr>
                                        <p:cTn id="11" dur="500"/>
                                        <p:tgtEl>
                                          <p:spTgt spid="19467"/>
                                        </p:tgtEl>
                                      </p:cBhvr>
                                    </p:animEffect>
                                  </p:childTnLst>
                                </p:cTn>
                              </p:par>
                            </p:childTnLst>
                          </p:cTn>
                        </p:par>
                        <p:par>
                          <p:cTn id="12" fill="hold" nodeType="afterGroup">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6000"/>
          </a:stretch>
        </a:blipFill>
        <a:effectLst/>
      </p:bgPr>
    </p:bg>
    <p:spTree>
      <p:nvGrpSpPr>
        <p:cNvPr id="1" name=""/>
        <p:cNvGrpSpPr/>
        <p:nvPr/>
      </p:nvGrpSpPr>
      <p:grpSpPr>
        <a:xfrm>
          <a:off x="0" y="0"/>
          <a:ext cx="0" cy="0"/>
          <a:chOff x="0" y="0"/>
          <a:chExt cx="0" cy="0"/>
        </a:xfrm>
      </p:grpSpPr>
      <p:sp>
        <p:nvSpPr>
          <p:cNvPr id="20481" name="Title 1"/>
          <p:cNvSpPr>
            <a:spLocks noGrp="1"/>
          </p:cNvSpPr>
          <p:nvPr>
            <p:ph type="title"/>
          </p:nvPr>
        </p:nvSpPr>
        <p:spPr>
          <a:xfrm>
            <a:off x="1981200" y="1"/>
            <a:ext cx="8229600" cy="715963"/>
          </a:xfrm>
        </p:spPr>
        <p:txBody>
          <a:bodyPr/>
          <a:lstStyle/>
          <a:p>
            <a:pPr eaLnBrk="1" hangingPunct="1"/>
            <a:r>
              <a:rPr lang="en-US" sz="3200" b="1">
                <a:solidFill>
                  <a:srgbClr val="FF0000"/>
                </a:solidFill>
                <a:latin typeface="Times New Roman" pitchFamily="18" charset="0"/>
                <a:cs typeface="Times New Roman" pitchFamily="18" charset="0"/>
              </a:rPr>
              <a:t>Mùa xuân đến có những loại hoa gì?</a:t>
            </a:r>
            <a:endParaRPr lang="en-US" sz="3200" b="1">
              <a:solidFill>
                <a:srgbClr val="FF0000"/>
              </a:solidFill>
            </a:endParaRPr>
          </a:p>
        </p:txBody>
      </p:sp>
      <p:pic>
        <p:nvPicPr>
          <p:cNvPr id="3076" name="Picture 4" descr="D:\Tài liệu Dương Trang\GAĐT tháng 2\hoa đà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D:\Tài liệu Dương Trang\GAĐT tháng 2\hoa m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90600"/>
            <a:ext cx="4648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835400"/>
            <a:ext cx="43434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860800"/>
            <a:ext cx="46482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481"/>
                                        </p:tgtEl>
                                        <p:attrNameLst>
                                          <p:attrName>style.visibility</p:attrName>
                                        </p:attrNameLst>
                                      </p:cBhvr>
                                      <p:to>
                                        <p:strVal val="visible"/>
                                      </p:to>
                                    </p:set>
                                    <p:animEffect transition="in" filter="barn(inVertical)">
                                      <p:cBhvr>
                                        <p:cTn id="7" dur="500"/>
                                        <p:tgtEl>
                                          <p:spTgt spid="20481"/>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barn(inVertical)">
                                      <p:cBhvr>
                                        <p:cTn id="11" dur="500"/>
                                        <p:tgtEl>
                                          <p:spTgt spid="3076"/>
                                        </p:tgtEl>
                                      </p:cBhvr>
                                    </p:animEffect>
                                  </p:childTnLst>
                                </p:cTn>
                              </p:par>
                            </p:childTnLst>
                          </p:cTn>
                        </p:par>
                        <p:par>
                          <p:cTn id="12" fill="hold" nodeType="afterGroup">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barn(inVertical)">
                                      <p:cBhvr>
                                        <p:cTn id="15" dur="500"/>
                                        <p:tgtEl>
                                          <p:spTgt spid="3077"/>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20496"/>
                                        </p:tgtEl>
                                        <p:attrNameLst>
                                          <p:attrName>style.visibility</p:attrName>
                                        </p:attrNameLst>
                                      </p:cBhvr>
                                      <p:to>
                                        <p:strVal val="visible"/>
                                      </p:to>
                                    </p:set>
                                    <p:animEffect transition="in" filter="wipe(down)">
                                      <p:cBhvr>
                                        <p:cTn id="19" dur="500"/>
                                        <p:tgtEl>
                                          <p:spTgt spid="20496"/>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20497"/>
                                        </p:tgtEl>
                                        <p:attrNameLst>
                                          <p:attrName>style.visibility</p:attrName>
                                        </p:attrNameLst>
                                      </p:cBhvr>
                                      <p:to>
                                        <p:strVal val="visible"/>
                                      </p:to>
                                    </p:set>
                                    <p:animEffect transition="in" filter="wipe(down)">
                                      <p:cBhvr>
                                        <p:cTn id="23" dur="500"/>
                                        <p:tgtEl>
                                          <p:spTgt spid="20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5000"/>
          </a:stretch>
        </a:blipFill>
        <a:effectLst/>
      </p:bgPr>
    </p:bg>
    <p:spTree>
      <p:nvGrpSpPr>
        <p:cNvPr id="1" name=""/>
        <p:cNvGrpSpPr/>
        <p:nvPr/>
      </p:nvGrpSpPr>
      <p:grpSpPr>
        <a:xfrm>
          <a:off x="0" y="0"/>
          <a:ext cx="0" cy="0"/>
          <a:chOff x="0" y="0"/>
          <a:chExt cx="0" cy="0"/>
        </a:xfrm>
      </p:grpSpPr>
      <p:sp>
        <p:nvSpPr>
          <p:cNvPr id="21505" name="Title 1"/>
          <p:cNvSpPr>
            <a:spLocks noGrp="1"/>
          </p:cNvSpPr>
          <p:nvPr>
            <p:ph type="title"/>
          </p:nvPr>
        </p:nvSpPr>
        <p:spPr>
          <a:xfrm>
            <a:off x="1549400" y="0"/>
            <a:ext cx="9118600" cy="609600"/>
          </a:xfrm>
        </p:spPr>
        <p:txBody>
          <a:bodyPr/>
          <a:lstStyle/>
          <a:p>
            <a:pPr eaLnBrk="1" hangingPunct="1"/>
            <a:r>
              <a:rPr lang="vi-VN" sz="2800" b="1">
                <a:solidFill>
                  <a:srgbClr val="FF0000"/>
                </a:solidFill>
              </a:rPr>
              <a:t>Mùa xuân đến có ngày gì mà mọi người đều mong đợi?</a:t>
            </a:r>
            <a:endParaRPr lang="en-US" sz="2800" b="1">
              <a:solidFill>
                <a:srgbClr val="FF0000"/>
              </a:solidFill>
              <a:cs typeface="Times New Roman" pitchFamily="18" charset="0"/>
            </a:endParaRPr>
          </a:p>
        </p:txBody>
      </p:sp>
      <p:pic>
        <p:nvPicPr>
          <p:cNvPr id="2151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92150"/>
            <a:ext cx="91313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barn(inVertical)">
                                      <p:cBhvr>
                                        <p:cTn id="7" dur="500"/>
                                        <p:tgtEl>
                                          <p:spTgt spid="2150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519"/>
                                        </p:tgtEl>
                                        <p:attrNameLst>
                                          <p:attrName>style.visibility</p:attrName>
                                        </p:attrNameLst>
                                      </p:cBhvr>
                                      <p:to>
                                        <p:strVal val="visible"/>
                                      </p:to>
                                    </p:set>
                                    <p:animEffect transition="in" filter="barn(inVertical)">
                                      <p:cBhvr>
                                        <p:cTn id="11"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6000"/>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1758950" y="0"/>
            <a:ext cx="85217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a:solidFill>
                  <a:srgbClr val="FF0000"/>
                </a:solidFill>
                <a:latin typeface="Times New Roman" pitchFamily="18" charset="0"/>
                <a:cs typeface="Times New Roman" pitchFamily="18" charset="0"/>
              </a:rPr>
              <a:t>Mọi người thường làm gì</a:t>
            </a:r>
            <a:r>
              <a:rPr lang="vi-VN" sz="2800" b="1">
                <a:solidFill>
                  <a:srgbClr val="FF0000"/>
                </a:solidFill>
                <a:latin typeface="Times New Roman" pitchFamily="18" charset="0"/>
                <a:cs typeface="Times New Roman" pitchFamily="18" charset="0"/>
              </a:rPr>
              <a:t> và đi đâu trong ngày xuân</a:t>
            </a:r>
            <a:r>
              <a:rPr lang="en-US" sz="2800" b="1">
                <a:solidFill>
                  <a:srgbClr val="FF0000"/>
                </a:solidFill>
                <a:latin typeface="Times New Roman" pitchFamily="18" charset="0"/>
                <a:cs typeface="Times New Roman" pitchFamily="18"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71526"/>
            <a:ext cx="9144000" cy="6086475"/>
          </a:xfrm>
          <a:prstGeom prst="rect">
            <a:avLst/>
          </a:prstGeom>
        </p:spPr>
      </p:pic>
    </p:spTree>
    <p:extLst>
      <p:ext uri="{BB962C8B-B14F-4D97-AF65-F5344CB8AC3E}">
        <p14:creationId xmlns:p14="http://schemas.microsoft.com/office/powerpoint/2010/main" val="181205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791&quot;&gt;&lt;object type=&quot;3&quot; unique_id=&quot;10792&quot;&gt;&lt;property id=&quot;20148&quot; value=&quot;5&quot;/&gt;&lt;property id=&quot;20300&quot; value=&quot;Slide 1 - &amp;quot;UBND QUẬN LONG BIÊN TRƯỜNG MẦM NON SƠN CA &amp;quot;&quot;/&gt;&lt;property id=&quot;20307&quot; value=&quot;256&quot;/&gt;&lt;/object&gt;&lt;object type=&quot;3&quot; unique_id=&quot;10793&quot;&gt;&lt;property id=&quot;20148&quot; value=&quot;5&quot;/&gt;&lt;property id=&quot;20300&quot; value=&quot;Slide 2&quot;/&gt;&lt;property id=&quot;20307&quot; value=&quot;266&quot;/&gt;&lt;/object&gt;&lt;object type=&quot;3&quot; unique_id=&quot;10794&quot;&gt;&lt;property id=&quot;20148&quot; value=&quot;5&quot;/&gt;&lt;property id=&quot;20300&quot; value=&quot;Slide 3&quot;/&gt;&lt;property id=&quot;20307&quot; value=&quot;269&quot;/&gt;&lt;/object&gt;&lt;object type=&quot;3&quot; unique_id=&quot;10795&quot;&gt;&lt;property id=&quot;20148&quot; value=&quot;5&quot;/&gt;&lt;property id=&quot;20300&quot; value=&quot;Slide 4 - &amp;quot; Cô cháu mình cùng nhau tìm hiểu về mùa xuân nào!!!&amp;quot;&quot;/&gt;&lt;property id=&quot;20307&quot; value=&quot;257&quot;/&gt;&lt;/object&gt;&lt;object type=&quot;3&quot; unique_id=&quot;10796&quot;&gt;&lt;property id=&quot;20148&quot; value=&quot;5&quot;/&gt;&lt;property id=&quot;20300&quot; value=&quot;Slide 5 - &amp;quot;Mùa xuân có gì đặc biệt?  Thời tiết mùa xuân ra sao?&amp;quot;&quot;/&gt;&lt;property id=&quot;20307&quot; value=&quot;258&quot;/&gt;&lt;/object&gt;&lt;object type=&quot;3&quot; unique_id=&quot;10797&quot;&gt;&lt;property id=&quot;20148&quot; value=&quot;5&quot;/&gt;&lt;property id=&quot;20300&quot; value=&quot;Slide 6 - &amp;quot; Cây cối mùa xuân như thế nào? &amp;quot;&quot;/&gt;&lt;property id=&quot;20307&quot; value=&quot;259&quot;/&gt;&lt;/object&gt;&lt;object type=&quot;3&quot; unique_id=&quot;10798&quot;&gt;&lt;property id=&quot;20148&quot; value=&quot;5&quot;/&gt;&lt;property id=&quot;20300&quot; value=&quot;Slide 7 - &amp;quot;Mùa xuân đến có những loại hoa gì?&amp;quot;&quot;/&gt;&lt;property id=&quot;20307&quot; value=&quot;260&quot;/&gt;&lt;/object&gt;&lt;object type=&quot;3&quot; unique_id=&quot;10799&quot;&gt;&lt;property id=&quot;20148&quot; value=&quot;5&quot;/&gt;&lt;property id=&quot;20300&quot; value=&quot;Slide 8 - &amp;quot;Mùa xuân đến có ngày gì mà mọi người đều mong đợi?&amp;quot;&quot;/&gt;&lt;property id=&quot;20307&quot; value=&quot;261&quot;/&gt;&lt;/object&gt;&lt;object type=&quot;3&quot; unique_id=&quot;10800&quot;&gt;&lt;property id=&quot;20148&quot; value=&quot;5&quot;/&gt;&lt;property id=&quot;20300&quot; value=&quot;Slide 9&quot;/&gt;&lt;property id=&quot;20307&quot; value=&quot;272&quot;/&gt;&lt;/object&gt;&lt;object type=&quot;3&quot; unique_id=&quot;10801&quot;&gt;&lt;property id=&quot;20148&quot; value=&quot;5&quot;/&gt;&lt;property id=&quot;20300&quot; value=&quot;Slide 10&quot;/&gt;&lt;property id=&quot;20307&quot; value=&quot;273&quot;/&gt;&lt;/object&gt;&lt;object type=&quot;3&quot; unique_id=&quot;10802&quot;&gt;&lt;property id=&quot;20148&quot; value=&quot;5&quot;/&gt;&lt;property id=&quot;20300&quot; value=&quot;Slide 11&quot;/&gt;&lt;property id=&quot;20307&quot; value=&quot;274&quot;/&gt;&lt;/object&gt;&lt;object type=&quot;3&quot; unique_id=&quot;10803&quot;&gt;&lt;property id=&quot;20148&quot; value=&quot;5&quot;/&gt;&lt;property id=&quot;20300&quot; value=&quot;Slide 12&quot;/&gt;&lt;property id=&quot;20307&quot; value=&quot;275&quot;/&gt;&lt;/object&gt;&lt;object type=&quot;3&quot; unique_id=&quot;10804&quot;&gt;&lt;property id=&quot;20148&quot; value=&quot;5&quot;/&gt;&lt;property id=&quot;20300&quot; value=&quot;Slide 13&quot;/&gt;&lt;property id=&quot;20307&quot; value=&quot;276&quot;/&gt;&lt;/object&gt;&lt;object type=&quot;3&quot; unique_id=&quot;10805&quot;&gt;&lt;property id=&quot;20148&quot; value=&quot;5&quot;/&gt;&lt;property id=&quot;20300&quot; value=&quot;Slide 14 - &amp;quot;Mùa xuân có những lễ hội gì mà con biết? &amp;quot;&quot;/&gt;&lt;property id=&quot;20307&quot; value=&quot;262&quot;/&gt;&lt;/object&gt;&lt;object type=&quot;3&quot; unique_id=&quot;10806&quot;&gt;&lt;property id=&quot;20148&quot; value=&quot;5&quot;/&gt;&lt;property id=&quot;20300&quot; value=&quot;Slide 15 - &amp;quot;&amp;amp;#x09;Mùa xuân là mùa đầu tiên của một năm mới. Thời tiết đôi khi se lạnh và có mưa phùn. Mùa xuân đến cây cối đâm chồi&quot;/&gt;&lt;property id=&quot;20307&quot; value=&quot;263&quot;/&gt;&lt;/object&gt;&lt;object type=&quot;3&quot; unique_id=&quot;10807&quot;&gt;&lt;property id=&quot;20148&quot; value=&quot;5&quot;/&gt;&lt;property id=&quot;20300&quot; value=&quot;Slide 16&quot;/&gt;&lt;property id=&quot;20307&quot; value=&quot;271&quot;/&gt;&lt;/object&gt;&lt;object type=&quot;3&quot; unique_id=&quot;10808&quot;&gt;&lt;property id=&quot;20148&quot; value=&quot;5&quot;/&gt;&lt;property id=&quot;20300&quot; value=&quot;Slide 17&quot;/&gt;&lt;property id=&quot;20307&quot; value=&quot;270&quot;/&gt;&lt;/object&gt;&lt;/object&gt;&lt;object type=&quot;8&quot; unique_id=&quot;10827&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TotalTime>
  <Words>265</Words>
  <Application>Microsoft Office PowerPoint</Application>
  <PresentationFormat>Widescreen</PresentationFormat>
  <Paragraphs>19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UBND QUẬN LONG BIÊN TRƯỜNG MẦM NON HOA MỘC LAN</vt:lpstr>
      <vt:lpstr>PowerPoint Presentation</vt:lpstr>
      <vt:lpstr>PowerPoint Presentation</vt:lpstr>
      <vt:lpstr> Cô cháu mình cùng nhau tìm hiểu về mùa xuân nào!!!</vt:lpstr>
      <vt:lpstr>Mùa xuân có gì đặc biệt?  Thời tiết mùa xuân ra sao?</vt:lpstr>
      <vt:lpstr> Cây cối mùa xuân như thế nào? </vt:lpstr>
      <vt:lpstr>Mùa xuân đến có những loại hoa gì?</vt:lpstr>
      <vt:lpstr>Mùa xuân đến có ngày gì mà mọi người đều mong đợi?</vt:lpstr>
      <vt:lpstr>PowerPoint Presentation</vt:lpstr>
      <vt:lpstr>PowerPoint Presentation</vt:lpstr>
      <vt:lpstr>PowerPoint Presentation</vt:lpstr>
      <vt:lpstr>PowerPoint Presentation</vt:lpstr>
      <vt:lpstr>PowerPoint Presentation</vt:lpstr>
      <vt:lpstr>Mùa xuân có những lễ hội gì mà con biết? </vt:lpstr>
      <vt:lpstr> Mùa xuân là mùa đầu tiên của một năm mới. Thời tiết đôi khi se lạnh và có mưa phùn. Mùa xuân đến cây cối đâm chồi nảy lộc, muôn hoa khoe sắc. Mùa xuân là mùa của những lễ hội đặc sắc mang đậm nét truyền thống của Dân tộc.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 &amp;ĐT QUẬN LONG BIÊN TRƯỜNG MẦM NON SƠN CA</dc:title>
  <dc:creator>Admin</dc:creator>
  <cp:lastModifiedBy>Trang Nguyen</cp:lastModifiedBy>
  <cp:revision>83</cp:revision>
  <dcterms:created xsi:type="dcterms:W3CDTF">2021-02-22T05:51:44Z</dcterms:created>
  <dcterms:modified xsi:type="dcterms:W3CDTF">2024-03-14T14:26:01Z</dcterms:modified>
</cp:coreProperties>
</file>