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6" r:id="rId4"/>
    <p:sldId id="270" r:id="rId5"/>
    <p:sldId id="261" r:id="rId6"/>
    <p:sldId id="269" r:id="rId7"/>
    <p:sldId id="260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72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99" autoAdjust="0"/>
    <p:restoredTop sz="94660"/>
  </p:normalViewPr>
  <p:slideViewPr>
    <p:cSldViewPr>
      <p:cViewPr varScale="1">
        <p:scale>
          <a:sx n="69" d="100"/>
          <a:sy n="69" d="100"/>
        </p:scale>
        <p:origin x="-582" y="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863F6F-537B-48FE-910C-63F3C777E74F}" type="datetimeFigureOut">
              <a:rPr lang="en-US" smtClean="0"/>
              <a:pPr/>
              <a:t>2/20/2024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F9E16-9897-4E57-8DFC-B259454956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48dbbe9203c6c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7258050"/>
          </a:xfrm>
          <a:prstGeom prst="rect">
            <a:avLst/>
          </a:prstGeom>
          <a:solidFill>
            <a:srgbClr val="FF0066"/>
          </a:solidFill>
        </p:spPr>
      </p:pic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8006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86868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572000" y="2362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67818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867400" y="1600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10210800" y="228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791200" y="381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38100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7696200" y="533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9144000" y="990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4876800" y="5486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 flipH="1">
            <a:off x="5029200" y="571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2780675" y="1041023"/>
            <a:ext cx="743012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        </a:t>
            </a:r>
            <a:r>
              <a:rPr lang="en-US" sz="4000" b="1" i="1" dirty="0" err="1">
                <a:solidFill>
                  <a:srgbClr val="002060"/>
                </a:solidFill>
                <a:latin typeface=".VnTime" pitchFamily="34" charset="0"/>
              </a:rPr>
              <a:t>Chñ</a:t>
            </a:r>
            <a:r>
              <a:rPr lang="en-US" sz="4000" b="1" i="1" dirty="0">
                <a:solidFill>
                  <a:srgbClr val="002060"/>
                </a:solidFill>
                <a:latin typeface=".VnTime" pitchFamily="34" charset="0"/>
              </a:rPr>
              <a:t> ®Ò:    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40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40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                  </a:t>
            </a:r>
            <a:endParaRPr lang="en-US" sz="900" b="1" i="1" dirty="0">
              <a:solidFill>
                <a:srgbClr val="002060"/>
              </a:solidFill>
              <a:latin typeface=".VnTime" pitchFamily="34" charset="0"/>
            </a:endParaRPr>
          </a:p>
          <a:p>
            <a:pPr algn="ctr"/>
            <a:r>
              <a:rPr lang="vi-VN" sz="2800" b="1" i="1" dirty="0">
                <a:solidFill>
                  <a:srgbClr val="002060"/>
                </a:solidFill>
                <a:latin typeface=".VnTime" pitchFamily="34" charset="0"/>
              </a:rPr>
              <a:t>*****</a:t>
            </a:r>
            <a:endParaRPr lang="en-US" sz="2800" b="1" i="1" dirty="0">
              <a:solidFill>
                <a:srgbClr val="002060"/>
              </a:solidFill>
              <a:latin typeface=".VnTime" pitchFamily="34" charset="0"/>
            </a:endParaRPr>
          </a:p>
          <a:p>
            <a:pPr algn="ctr"/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§Ò 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tµi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: </a:t>
            </a:r>
            <a:endParaRPr lang="vi-VN" sz="3600" b="1" i="1" dirty="0">
              <a:solidFill>
                <a:srgbClr val="002060"/>
              </a:solidFill>
              <a:latin typeface=".VnTime" pitchFamily="34" charset="0"/>
            </a:endParaRPr>
          </a:p>
          <a:p>
            <a:pPr algn="ctr"/>
            <a:r>
              <a:rPr lang="vi-VN" sz="3600" b="1" i="1" dirty="0">
                <a:solidFill>
                  <a:srgbClr val="002060"/>
                </a:solidFill>
                <a:latin typeface=".VnTime" pitchFamily="34" charset="0"/>
              </a:rPr>
              <a:t>T×m hiÓu m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ét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sè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 lo¹i </a:t>
            </a:r>
            <a:r>
              <a:rPr lang="en-US" sz="3600" b="1" i="1" dirty="0" err="1">
                <a:solidFill>
                  <a:srgbClr val="002060"/>
                </a:solidFill>
                <a:latin typeface=".VnTime" pitchFamily="34" charset="0"/>
              </a:rPr>
              <a:t>qu</a:t>
            </a:r>
            <a:r>
              <a:rPr lang="en-US" sz="3600" b="1" i="1" dirty="0">
                <a:solidFill>
                  <a:srgbClr val="002060"/>
                </a:solidFill>
                <a:latin typeface=".VnTime" pitchFamily="34" charset="0"/>
              </a:rPr>
              <a:t>¶</a:t>
            </a:r>
          </a:p>
          <a:p>
            <a:pPr algn="ctr"/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§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èi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t­îng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: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MÉu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gi¸o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vi-VN" sz="2800" b="1" i="1" dirty="0">
                <a:solidFill>
                  <a:srgbClr val="002060"/>
                </a:solidFill>
                <a:latin typeface=".VnTime" pitchFamily="34" charset="0"/>
              </a:rPr>
              <a:t>nhì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</a:p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Thêi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gian</a:t>
            </a:r>
            <a:r>
              <a:rPr lang="en-US" sz="2800" b="1" i="1" dirty="0">
                <a:solidFill>
                  <a:srgbClr val="002060"/>
                </a:solidFill>
                <a:latin typeface=".VnTime" pitchFamily="34" charset="0"/>
              </a:rPr>
              <a:t>: 25-30 </a:t>
            </a:r>
            <a:r>
              <a:rPr lang="en-US" sz="2800" b="1" i="1" dirty="0" err="1">
                <a:solidFill>
                  <a:srgbClr val="002060"/>
                </a:solidFill>
                <a:latin typeface=".VnTime" pitchFamily="34" charset="0"/>
              </a:rPr>
              <a:t>phót</a:t>
            </a:r>
            <a:endParaRPr lang="en-US" sz="2800" b="1" i="1" dirty="0">
              <a:solidFill>
                <a:srgbClr val="002060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Quả chuối và quả khế có đặc điểm gì giống và khác nhau?</a:t>
            </a:r>
            <a:endParaRPr lang="en-US" b="1" dirty="0"/>
          </a:p>
        </p:txBody>
      </p:sp>
      <p:pic>
        <p:nvPicPr>
          <p:cNvPr id="7" name="Picture 2" descr="C:\Users\ADMIN\Downloads\tranh dao mangj\images (23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4876800" cy="5029200"/>
          </a:xfrm>
          <a:prstGeom prst="rect">
            <a:avLst/>
          </a:prstGeom>
          <a:noFill/>
        </p:spPr>
      </p:pic>
      <p:pic>
        <p:nvPicPr>
          <p:cNvPr id="8" name="Picture 3" descr="C:\Users\ADMIN\Downloads\tranh dao mangj\tải xuống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905000"/>
            <a:ext cx="4419600" cy="472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8" name="Picture 4" descr="48dbbe9203c6c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677400" cy="7258050"/>
          </a:xfrm>
          <a:prstGeom prst="rect">
            <a:avLst/>
          </a:prstGeom>
          <a:solidFill>
            <a:srgbClr val="FF0066"/>
          </a:solidFill>
        </p:spPr>
      </p:pic>
      <p:sp>
        <p:nvSpPr>
          <p:cNvPr id="6176" name="Oval 32"/>
          <p:cNvSpPr>
            <a:spLocks noChangeArrowheads="1"/>
          </p:cNvSpPr>
          <p:nvPr/>
        </p:nvSpPr>
        <p:spPr bwMode="auto">
          <a:xfrm>
            <a:off x="48006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7" name="Oval 33"/>
          <p:cNvSpPr>
            <a:spLocks noChangeArrowheads="1"/>
          </p:cNvSpPr>
          <p:nvPr/>
        </p:nvSpPr>
        <p:spPr bwMode="auto">
          <a:xfrm>
            <a:off x="86868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78" name="Oval 34"/>
          <p:cNvSpPr>
            <a:spLocks noChangeArrowheads="1"/>
          </p:cNvSpPr>
          <p:nvPr/>
        </p:nvSpPr>
        <p:spPr bwMode="auto">
          <a:xfrm>
            <a:off x="4572000" y="2362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0" name="Oval 36"/>
          <p:cNvSpPr>
            <a:spLocks noChangeArrowheads="1"/>
          </p:cNvSpPr>
          <p:nvPr/>
        </p:nvSpPr>
        <p:spPr bwMode="auto">
          <a:xfrm>
            <a:off x="6781800" y="838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1" name="Oval 37"/>
          <p:cNvSpPr>
            <a:spLocks noChangeArrowheads="1"/>
          </p:cNvSpPr>
          <p:nvPr/>
        </p:nvSpPr>
        <p:spPr bwMode="auto">
          <a:xfrm>
            <a:off x="5867400" y="16002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2" name="Oval 38"/>
          <p:cNvSpPr>
            <a:spLocks noChangeArrowheads="1"/>
          </p:cNvSpPr>
          <p:nvPr/>
        </p:nvSpPr>
        <p:spPr bwMode="auto">
          <a:xfrm>
            <a:off x="10210800" y="228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3" name="Oval 39"/>
          <p:cNvSpPr>
            <a:spLocks noChangeArrowheads="1"/>
          </p:cNvSpPr>
          <p:nvPr/>
        </p:nvSpPr>
        <p:spPr bwMode="auto">
          <a:xfrm>
            <a:off x="5791200" y="3810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4" name="Oval 40"/>
          <p:cNvSpPr>
            <a:spLocks noChangeArrowheads="1"/>
          </p:cNvSpPr>
          <p:nvPr/>
        </p:nvSpPr>
        <p:spPr bwMode="auto">
          <a:xfrm>
            <a:off x="3810000" y="152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5" name="Oval 41"/>
          <p:cNvSpPr>
            <a:spLocks noChangeArrowheads="1"/>
          </p:cNvSpPr>
          <p:nvPr/>
        </p:nvSpPr>
        <p:spPr bwMode="auto">
          <a:xfrm>
            <a:off x="7696200" y="5334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6" name="Oval 42"/>
          <p:cNvSpPr>
            <a:spLocks noChangeArrowheads="1"/>
          </p:cNvSpPr>
          <p:nvPr/>
        </p:nvSpPr>
        <p:spPr bwMode="auto">
          <a:xfrm>
            <a:off x="9144000" y="990600"/>
            <a:ext cx="457200" cy="45720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7" name="Oval 43"/>
          <p:cNvSpPr>
            <a:spLocks noChangeArrowheads="1"/>
          </p:cNvSpPr>
          <p:nvPr/>
        </p:nvSpPr>
        <p:spPr bwMode="auto">
          <a:xfrm>
            <a:off x="4876800" y="5486400"/>
            <a:ext cx="152400" cy="1524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8" name="Oval 44"/>
          <p:cNvSpPr>
            <a:spLocks noChangeArrowheads="1"/>
          </p:cNvSpPr>
          <p:nvPr/>
        </p:nvSpPr>
        <p:spPr bwMode="auto">
          <a:xfrm flipH="1">
            <a:off x="5029200" y="5715000"/>
            <a:ext cx="304800" cy="3048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89" name="Text Box 45"/>
          <p:cNvSpPr txBox="1">
            <a:spLocks noChangeArrowheads="1"/>
          </p:cNvSpPr>
          <p:nvPr/>
        </p:nvSpPr>
        <p:spPr bwMode="auto">
          <a:xfrm>
            <a:off x="4114800" y="2895600"/>
            <a:ext cx="6858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Ngoài những loại quả trên còn có những loại quả khác như.</a:t>
            </a:r>
            <a:endParaRPr lang="en-US" sz="3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61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8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quả\2-1360024599-dautay-lamdep-eva-14072144079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095750" cy="3143250"/>
          </a:xfrm>
          <a:prstGeom prst="rect">
            <a:avLst/>
          </a:prstGeom>
          <a:noFill/>
        </p:spPr>
      </p:pic>
      <p:pic>
        <p:nvPicPr>
          <p:cNvPr id="5123" name="Picture 3" descr="F:\quả\4409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1" y="304800"/>
            <a:ext cx="3952875" cy="2628900"/>
          </a:xfrm>
          <a:prstGeom prst="rect">
            <a:avLst/>
          </a:prstGeom>
          <a:noFill/>
        </p:spPr>
      </p:pic>
      <p:pic>
        <p:nvPicPr>
          <p:cNvPr id="5124" name="Picture 4" descr="F:\quả\091945520b802f41e9cdadabbb3eeac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429000"/>
            <a:ext cx="4343400" cy="3181350"/>
          </a:xfrm>
          <a:prstGeom prst="rect">
            <a:avLst/>
          </a:prstGeom>
          <a:noFill/>
        </p:spPr>
      </p:pic>
      <p:pic>
        <p:nvPicPr>
          <p:cNvPr id="5125" name="Picture 5" descr="F:\quả\1207724570.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3124200"/>
            <a:ext cx="333375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F:\quả\ca-chua-31714-2f37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0"/>
            <a:ext cx="3886200" cy="3810000"/>
          </a:xfrm>
          <a:prstGeom prst="rect">
            <a:avLst/>
          </a:prstGeom>
          <a:noFill/>
        </p:spPr>
      </p:pic>
      <p:pic>
        <p:nvPicPr>
          <p:cNvPr id="6148" name="Picture 4" descr="F:\quả\cong-thuc-tri-nam-voi-trai-nho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43601" y="0"/>
            <a:ext cx="4724400" cy="6858000"/>
          </a:xfrm>
          <a:prstGeom prst="rect">
            <a:avLst/>
          </a:prstGeom>
          <a:noFill/>
        </p:spPr>
      </p:pic>
      <p:pic>
        <p:nvPicPr>
          <p:cNvPr id="6149" name="Picture 5" descr="F:\quả\images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810001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F:\quả\images (9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5152869" cy="3429000"/>
          </a:xfrm>
          <a:prstGeom prst="rect">
            <a:avLst/>
          </a:prstGeom>
          <a:noFill/>
        </p:spPr>
      </p:pic>
      <p:pic>
        <p:nvPicPr>
          <p:cNvPr id="7171" name="Picture 3" descr="F:\quả\images (1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-1"/>
            <a:ext cx="4038600" cy="3597409"/>
          </a:xfrm>
          <a:prstGeom prst="rect">
            <a:avLst/>
          </a:prstGeom>
          <a:noFill/>
        </p:spPr>
      </p:pic>
      <p:pic>
        <p:nvPicPr>
          <p:cNvPr id="7172" name="Picture 4" descr="F:\quả\img68404EDVKO-mr_398599_546abcf357ce4a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505200"/>
            <a:ext cx="4356434" cy="3352800"/>
          </a:xfrm>
          <a:prstGeom prst="rect">
            <a:avLst/>
          </a:prstGeom>
          <a:noFill/>
        </p:spPr>
      </p:pic>
      <p:pic>
        <p:nvPicPr>
          <p:cNvPr id="7173" name="Picture 5" descr="F:\quả\loaitraituongbinhthuongnhungloiichkhienbankinhnga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551735"/>
            <a:ext cx="4267200" cy="33062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ownloads\tranh dao mangj\images (2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/>
          <a:srcRect l="21875" t="11458" r="7031" b="17708"/>
          <a:stretch>
            <a:fillRect/>
          </a:stretch>
        </p:blipFill>
        <p:spPr bwMode="auto">
          <a:xfrm>
            <a:off x="1524000" y="-52388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05200" y="914401"/>
            <a:ext cx="4800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5927725" y="3008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209800" y="609601"/>
            <a:ext cx="78486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/>
            <a:r>
              <a:rPr lang="en-US" sz="2400" b="1" dirty="0">
                <a:solidFill>
                  <a:srgbClr val="6600FF"/>
                </a:solidFill>
                <a:latin typeface=".VnTime" pitchFamily="34" charset="0"/>
              </a:rPr>
              <a:t>I. </a:t>
            </a:r>
            <a:r>
              <a:rPr lang="en-US" sz="2400" b="1" dirty="0" err="1">
                <a:solidFill>
                  <a:srgbClr val="6600FF"/>
                </a:solidFill>
                <a:latin typeface=".VnTime" pitchFamily="34" charset="0"/>
              </a:rPr>
              <a:t>Môc</a:t>
            </a:r>
            <a:r>
              <a:rPr lang="en-US" sz="2400" b="1" dirty="0">
                <a:solidFill>
                  <a:srgbClr val="6600FF"/>
                </a:solidFill>
                <a:latin typeface=".VnTime" pitchFamily="34" charset="0"/>
              </a:rPr>
              <a:t> ®</a:t>
            </a:r>
            <a:r>
              <a:rPr lang="en-US" sz="2400" b="1" dirty="0" err="1">
                <a:solidFill>
                  <a:srgbClr val="6600FF"/>
                </a:solidFill>
                <a:latin typeface=".VnTime" pitchFamily="34" charset="0"/>
              </a:rPr>
              <a:t>Ých</a:t>
            </a:r>
            <a:r>
              <a:rPr lang="en-US" sz="2400" b="1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.VnTime" pitchFamily="34" charset="0"/>
              </a:rPr>
              <a:t>yªu</a:t>
            </a:r>
            <a:r>
              <a:rPr lang="en-US" sz="2400" b="1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b="1" dirty="0" err="1">
                <a:solidFill>
                  <a:srgbClr val="6600FF"/>
                </a:solidFill>
                <a:latin typeface=".VnTime" pitchFamily="34" charset="0"/>
              </a:rPr>
              <a:t>cÇu</a:t>
            </a:r>
            <a:r>
              <a:rPr lang="en-US" sz="2400" b="1" dirty="0">
                <a:solidFill>
                  <a:srgbClr val="6600FF"/>
                </a:solidFill>
                <a:latin typeface=".VnTime" pitchFamily="34" charset="0"/>
              </a:rPr>
              <a:t>:</a:t>
            </a: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  </a:t>
            </a:r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1. </a:t>
            </a:r>
            <a:r>
              <a:rPr lang="en-US" sz="2400" b="1" i="1" dirty="0" err="1">
                <a:solidFill>
                  <a:srgbClr val="6600FF"/>
                </a:solidFill>
                <a:latin typeface=".VnTime" pitchFamily="34" charset="0"/>
              </a:rPr>
              <a:t>KiÕn</a:t>
            </a:r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6600FF"/>
                </a:solidFill>
                <a:latin typeface=".VnTime" pitchFamily="34" charset="0"/>
              </a:rPr>
              <a:t>thøc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:</a:t>
            </a: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TrÎ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biÕt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tªn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gäi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vµ ®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Æc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®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iÓm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cña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nhiÒu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lo¹i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qu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¶: Cam,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xoµi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khÕ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chuèi</a:t>
            </a:r>
            <a:r>
              <a:rPr lang="vi-VN" sz="2400" dirty="0">
                <a:solidFill>
                  <a:srgbClr val="6600FF"/>
                </a:solidFill>
                <a:latin typeface=".VnTime" pitchFamily="34" charset="0"/>
              </a:rPr>
              <a:t>, døa.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BiÕt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c¸c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lo¹i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qu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¶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cã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rÊt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nhiÒu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vitamin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cÇn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thiÕt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cho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c¬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thÓ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BiÕt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c¸c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c¸ch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¨n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kh¸c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nhau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cña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mét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sè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lo¹i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qu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¶: Cam,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xoµi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khÕ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chuèi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2. </a:t>
            </a:r>
            <a:r>
              <a:rPr lang="en-US" sz="2400" b="1" i="1" dirty="0" err="1">
                <a:solidFill>
                  <a:srgbClr val="6600FF"/>
                </a:solidFill>
                <a:latin typeface=".VnTime" pitchFamily="34" charset="0"/>
              </a:rPr>
              <a:t>Kü</a:t>
            </a:r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b="1" i="1" dirty="0" err="1">
                <a:solidFill>
                  <a:srgbClr val="6600FF"/>
                </a:solidFill>
                <a:latin typeface=".VnTime" pitchFamily="34" charset="0"/>
              </a:rPr>
              <a:t>n¨ng</a:t>
            </a:r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: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TrÎ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cã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kü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n¨ng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vi-VN" sz="2400" dirty="0">
                <a:solidFill>
                  <a:srgbClr val="6600FF"/>
                </a:solidFill>
                <a:latin typeface=".VnTime" pitchFamily="34" charset="0"/>
              </a:rPr>
              <a:t>tr¶ Lêi c©u hái to vµ râ rµng.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vi-VN" sz="2400" dirty="0">
                <a:solidFill>
                  <a:srgbClr val="6600FF"/>
                </a:solidFill>
                <a:latin typeface=".VnTime" pitchFamily="34" charset="0"/>
              </a:rPr>
              <a:t>TrÎ cã kü n¨ng ph©n biÖt c¸c lo¹i qu¶ qua mµu s¨c, h×nh d¹ng vµ mïi vÞ.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3. </a:t>
            </a:r>
            <a:r>
              <a:rPr lang="en-US" sz="2400" b="1" i="1" dirty="0" err="1">
                <a:solidFill>
                  <a:srgbClr val="6600FF"/>
                </a:solidFill>
                <a:latin typeface=".VnTime" pitchFamily="34" charset="0"/>
              </a:rPr>
              <a:t>Th¸i</a:t>
            </a:r>
            <a:r>
              <a:rPr lang="en-US" sz="2400" b="1" i="1" dirty="0">
                <a:solidFill>
                  <a:srgbClr val="6600FF"/>
                </a:solidFill>
                <a:latin typeface=".VnTime" pitchFamily="34" charset="0"/>
              </a:rPr>
              <a:t> ®é:</a:t>
            </a: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TrÎ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m¹nh d¹n,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hµo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høng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tham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gia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vµo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häc</a:t>
            </a: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  <a:p>
            <a:pPr marL="457200" indent="-457200"/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BiÕt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®­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îc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Ých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lîi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cña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c¸c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lo¹i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qu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¶ ®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èi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víi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 c¬ </a:t>
            </a:r>
            <a:r>
              <a:rPr lang="en-US" sz="2400" dirty="0" err="1">
                <a:solidFill>
                  <a:srgbClr val="6600FF"/>
                </a:solidFill>
                <a:latin typeface=".VnTime" pitchFamily="34" charset="0"/>
              </a:rPr>
              <a:t>thÓ</a:t>
            </a:r>
            <a:r>
              <a:rPr lang="en-US" sz="2400" dirty="0">
                <a:solidFill>
                  <a:srgbClr val="6600FF"/>
                </a:solidFill>
                <a:latin typeface=".VnTime" pitchFamily="34" charset="0"/>
              </a:rPr>
              <a:t>.</a:t>
            </a:r>
          </a:p>
          <a:p>
            <a:pPr marL="457200" indent="-457200">
              <a:buFontTx/>
              <a:buChar char="•"/>
            </a:pPr>
            <a:endParaRPr lang="en-US" sz="2400" dirty="0">
              <a:solidFill>
                <a:srgbClr val="66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71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71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71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71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717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717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717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4" dur="500"/>
                                        <p:tgtEl>
                                          <p:spTgt spid="717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7" dur="500"/>
                                        <p:tgtEl>
                                          <p:spTgt spid="717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F:\quả\cam (8)_JKVX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1" y="1"/>
            <a:ext cx="9143999" cy="5948362"/>
          </a:xfrm>
          <a:prstGeom prst="rect">
            <a:avLst/>
          </a:prstGeom>
          <a:noFill/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4267200" y="5611505"/>
            <a:ext cx="419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Cam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ADMIN\Downloads\tranh dao mangj\tải xuống (7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5181600"/>
          </a:xfrm>
          <a:prstGeom prst="rect">
            <a:avLst/>
          </a:prstGeom>
          <a:noFill/>
        </p:spPr>
      </p:pic>
      <p:sp>
        <p:nvSpPr>
          <p:cNvPr id="5" name="Text Box 45"/>
          <p:cNvSpPr txBox="1">
            <a:spLocks noChangeArrowheads="1"/>
          </p:cNvSpPr>
          <p:nvPr/>
        </p:nvSpPr>
        <p:spPr bwMode="auto">
          <a:xfrm>
            <a:off x="1524000" y="5611505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Khi quả cam được bổ ra các con nhìn thấy bên trong quả cam ntn ?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quả\images (10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2200" y="0"/>
            <a:ext cx="7239000" cy="5410200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4267200" y="5611505"/>
            <a:ext cx="4191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Xoài</a:t>
            </a:r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ownloads\tranh dao mangj\images (2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9144000" cy="5334000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1524000" y="5611505"/>
            <a:ext cx="9144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Khi quả xoài được bổ ra các con nhìn thấy bên trong quả xoài ntn ?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0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vi-VN" b="1" dirty="0"/>
              <a:t>Quả cam và quả xoài có đặc điểm gì giống và khác nhau?</a:t>
            </a:r>
            <a:endParaRPr lang="en-US" b="1" dirty="0"/>
          </a:p>
        </p:txBody>
      </p:sp>
      <p:pic>
        <p:nvPicPr>
          <p:cNvPr id="4" name="Picture 2" descr="F:\quả\cam (8)_JKVX (1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24001" y="2133601"/>
            <a:ext cx="4705633" cy="4525963"/>
          </a:xfrm>
          <a:prstGeom prst="rect">
            <a:avLst/>
          </a:prstGeom>
          <a:noFill/>
        </p:spPr>
      </p:pic>
      <p:pic>
        <p:nvPicPr>
          <p:cNvPr id="5" name="Picture 2" descr="F:\quả\images (10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1905000"/>
            <a:ext cx="45720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ownloads\tranh dao mangj\images (23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1" y="1"/>
            <a:ext cx="7772399" cy="5333999"/>
          </a:xfrm>
          <a:prstGeom prst="rect">
            <a:avLst/>
          </a:prstGeom>
          <a:noFill/>
        </p:spPr>
      </p:pic>
      <p:sp>
        <p:nvSpPr>
          <p:cNvPr id="3" name="Text Box 45"/>
          <p:cNvSpPr txBox="1">
            <a:spLocks noChangeArrowheads="1"/>
          </p:cNvSpPr>
          <p:nvPr/>
        </p:nvSpPr>
        <p:spPr bwMode="auto">
          <a:xfrm>
            <a:off x="3657600" y="5611505"/>
            <a:ext cx="480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</a:t>
            </a:r>
            <a:r>
              <a:rPr lang="vi-VN" sz="7200" b="1" dirty="0">
                <a:solidFill>
                  <a:srgbClr val="002060"/>
                </a:solidFill>
                <a:latin typeface="+mj-lt"/>
              </a:rPr>
              <a:t>Chuối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ownloads\tranh dao mangj\images (2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4648200" cy="4800600"/>
          </a:xfrm>
          <a:prstGeom prst="rect">
            <a:avLst/>
          </a:prstGeom>
          <a:noFill/>
        </p:spPr>
      </p:pic>
      <p:pic>
        <p:nvPicPr>
          <p:cNvPr id="4099" name="Picture 3" descr="C:\Users\ADMIN\Downloads\tranh dao mangj\tải xuống (6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228600"/>
            <a:ext cx="4419600" cy="4572000"/>
          </a:xfrm>
          <a:prstGeom prst="rect">
            <a:avLst/>
          </a:prstGeom>
          <a:noFill/>
        </p:spPr>
      </p:pic>
      <p:sp>
        <p:nvSpPr>
          <p:cNvPr id="4" name="Text Box 45"/>
          <p:cNvSpPr txBox="1">
            <a:spLocks noChangeArrowheads="1"/>
          </p:cNvSpPr>
          <p:nvPr/>
        </p:nvSpPr>
        <p:spPr bwMode="auto">
          <a:xfrm>
            <a:off x="3657600" y="5611505"/>
            <a:ext cx="48006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vi-VN" sz="7200" b="1" dirty="0">
                <a:solidFill>
                  <a:srgbClr val="002060"/>
                </a:solidFill>
                <a:latin typeface=".VnTime" pitchFamily="34" charset="0"/>
              </a:rPr>
              <a:t>Quả </a:t>
            </a:r>
            <a:r>
              <a:rPr lang="vi-VN" sz="7200" b="1" dirty="0">
                <a:solidFill>
                  <a:srgbClr val="002060"/>
                </a:solidFill>
                <a:latin typeface="+mj-lt"/>
              </a:rPr>
              <a:t>Khế</a:t>
            </a:r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endParaRPr 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1&quot;/&gt;&lt;property id=&quot;20307&quot; value=&quot;258&quot;/&gt;&lt;/object&gt;&lt;object type=&quot;3&quot; unique_id=&quot;10006&quot;&gt;&lt;property id=&quot;20148&quot; value=&quot;5&quot;/&gt;&lt;property id=&quot;20300&quot; value=&quot;Slide 3&quot;/&gt;&lt;property id=&quot;20307&quot; value=&quot;256&quot;/&gt;&lt;/object&gt;&lt;object type=&quot;3&quot; unique_id=&quot;10050&quot;&gt;&lt;property id=&quot;20148&quot; value=&quot;5&quot;/&gt;&lt;property id=&quot;20300&quot; value=&quot;Slide 2&quot;/&gt;&lt;property id=&quot;20307&quot; value=&quot;259&quot;/&gt;&lt;/object&gt;&lt;object type=&quot;3&quot; unique_id=&quot;10076&quot;&gt;&lt;property id=&quot;20148&quot; value=&quot;5&quot;/&gt;&lt;property id=&quot;20300&quot; value=&quot;Slide 5&quot;/&gt;&lt;property id=&quot;20307&quot; value=&quot;261&quot;/&gt;&lt;/object&gt;&lt;object type=&quot;3&quot; unique_id=&quot;10077&quot;&gt;&lt;property id=&quot;20148&quot; value=&quot;5&quot;/&gt;&lt;property id=&quot;20300&quot; value=&quot;Slide 7 - &amp;quot;Quả cam và quả xoài có đặc điểm gì giống và khác nhau?&amp;quot;&quot;/&gt;&lt;property id=&quot;20307&quot; value=&quot;260&quot;/&gt;&lt;/object&gt;&lt;object type=&quot;3&quot; unique_id=&quot;10078&quot;&gt;&lt;property id=&quot;20148&quot; value=&quot;5&quot;/&gt;&lt;property id=&quot;20300&quot; value=&quot;Slide 8&quot;/&gt;&lt;property id=&quot;20307&quot; value=&quot;262&quot;/&gt;&lt;/object&gt;&lt;object type=&quot;3&quot; unique_id=&quot;10143&quot;&gt;&lt;property id=&quot;20148&quot; value=&quot;5&quot;/&gt;&lt;property id=&quot;20300&quot; value=&quot;Slide 9&quot;/&gt;&lt;property id=&quot;20307&quot; value=&quot;263&quot;/&gt;&lt;/object&gt;&lt;object type=&quot;3&quot; unique_id=&quot;10144&quot;&gt;&lt;property id=&quot;20148&quot; value=&quot;5&quot;/&gt;&lt;property id=&quot;20300&quot; value=&quot;Slide 10 - &amp;quot;Quả chuối và quả khế có đặc điểm gì giống và khác nhau?&amp;quot;&quot;/&gt;&lt;property id=&quot;20307&quot; value=&quot;264&quot;/&gt;&lt;/object&gt;&lt;object type=&quot;3&quot; unique_id=&quot;10145&quot;&gt;&lt;property id=&quot;20148&quot; value=&quot;5&quot;/&gt;&lt;property id=&quot;20300&quot; value=&quot;Slide 11&quot;/&gt;&lt;property id=&quot;20307&quot; value=&quot;266&quot;/&gt;&lt;/object&gt;&lt;object type=&quot;3&quot; unique_id=&quot;10146&quot;&gt;&lt;property id=&quot;20148&quot; value=&quot;5&quot;/&gt;&lt;property id=&quot;20300&quot; value=&quot;Slide 12&quot;/&gt;&lt;property id=&quot;20307&quot; value=&quot;265&quot;/&gt;&lt;/object&gt;&lt;object type=&quot;3&quot; unique_id=&quot;10147&quot;&gt;&lt;property id=&quot;20148&quot; value=&quot;5&quot;/&gt;&lt;property id=&quot;20300&quot; value=&quot;Slide 13&quot;/&gt;&lt;property id=&quot;20307&quot; value=&quot;267&quot;/&gt;&lt;/object&gt;&lt;object type=&quot;3&quot; unique_id=&quot;10148&quot;&gt;&lt;property id=&quot;20148&quot; value=&quot;5&quot;/&gt;&lt;property id=&quot;20300&quot; value=&quot;Slide 14&quot;/&gt;&lt;property id=&quot;20307&quot; value=&quot;268&quot;/&gt;&lt;/object&gt;&lt;object type=&quot;3&quot; unique_id=&quot;10191&quot;&gt;&lt;property id=&quot;20148&quot; value=&quot;5&quot;/&gt;&lt;property id=&quot;20300&quot; value=&quot;Slide 6&quot;/&gt;&lt;property id=&quot;20307&quot; value=&quot;269&quot;/&gt;&lt;/object&gt;&lt;object type=&quot;3&quot; unique_id=&quot;10237&quot;&gt;&lt;property id=&quot;20148&quot; value=&quot;5&quot;/&gt;&lt;property id=&quot;20300&quot; value=&quot;Slide 4&quot;/&gt;&lt;property id=&quot;20307&quot; value=&quot;270&quot;/&gt;&lt;/object&gt;&lt;object type=&quot;3&quot; unique_id=&quot;10302&quot;&gt;&lt;property id=&quot;20148&quot; value=&quot;5&quot;/&gt;&lt;property id=&quot;20300&quot; value=&quot;Slide 15&quot;/&gt;&lt;property id=&quot;20307&quot; value=&quot;272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269</Words>
  <Application>Microsoft Office PowerPoint</Application>
  <PresentationFormat>Custom</PresentationFormat>
  <Paragraphs>29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Quả cam và quả xoài có đặc điểm gì giống và khác nhau?</vt:lpstr>
      <vt:lpstr>PowerPoint Presentation</vt:lpstr>
      <vt:lpstr>PowerPoint Presentation</vt:lpstr>
      <vt:lpstr>Quả chuối và quả khế có đặc điểm gì giống và khác nhau?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16</cp:revision>
  <dcterms:created xsi:type="dcterms:W3CDTF">2016-02-22T15:17:54Z</dcterms:created>
  <dcterms:modified xsi:type="dcterms:W3CDTF">2024-02-20T06:59:05Z</dcterms:modified>
</cp:coreProperties>
</file>