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08" r:id="rId2"/>
    <p:sldId id="304" r:id="rId3"/>
    <p:sldId id="314" r:id="rId4"/>
    <p:sldId id="323" r:id="rId5"/>
    <p:sldId id="306" r:id="rId6"/>
    <p:sldId id="316" r:id="rId7"/>
    <p:sldId id="267" r:id="rId8"/>
    <p:sldId id="269" r:id="rId9"/>
    <p:sldId id="329" r:id="rId10"/>
    <p:sldId id="330" r:id="rId11"/>
    <p:sldId id="336" r:id="rId12"/>
    <p:sldId id="326" r:id="rId13"/>
    <p:sldId id="335" r:id="rId14"/>
    <p:sldId id="298" r:id="rId15"/>
    <p:sldId id="270" r:id="rId16"/>
    <p:sldId id="332" r:id="rId17"/>
    <p:sldId id="317" r:id="rId18"/>
    <p:sldId id="273" r:id="rId19"/>
    <p:sldId id="318" r:id="rId20"/>
    <p:sldId id="337" r:id="rId21"/>
    <p:sldId id="287" r:id="rId22"/>
    <p:sldId id="278" r:id="rId23"/>
    <p:sldId id="319" r:id="rId24"/>
    <p:sldId id="299" r:id="rId25"/>
    <p:sldId id="311" r:id="rId26"/>
    <p:sldId id="334" r:id="rId27"/>
    <p:sldId id="333" r:id="rId28"/>
    <p:sldId id="300" r:id="rId29"/>
    <p:sldId id="321" r:id="rId30"/>
    <p:sldId id="322" r:id="rId31"/>
    <p:sldId id="286" r:id="rId32"/>
    <p:sldId id="331" r:id="rId33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3399"/>
    <a:srgbClr val="FF0000"/>
    <a:srgbClr val="000066"/>
    <a:srgbClr val="0070C0"/>
    <a:srgbClr val="009900"/>
    <a:srgbClr val="6B5C78"/>
    <a:srgbClr val="6344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1818" autoAdjust="0"/>
  </p:normalViewPr>
  <p:slideViewPr>
    <p:cSldViewPr>
      <p:cViewPr varScale="1">
        <p:scale>
          <a:sx n="91" d="100"/>
          <a:sy n="91" d="100"/>
        </p:scale>
        <p:origin x="138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B80531B-7018-4EA8-8A1D-8639A368BEA7}" type="datetimeFigureOut">
              <a:rPr lang="en-US"/>
              <a:pPr>
                <a:defRPr/>
              </a:pPr>
              <a:t>9/20/2023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53C6614-7380-4A3A-8DED-979E7F79B8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795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D4AFF3-9DCD-479C-B6C7-EA02C8A51D5A}" type="slidenum">
              <a:rPr lang="en-US" altLang="en-US" smtClean="0">
                <a:solidFill>
                  <a:srgbClr val="000000"/>
                </a:solidFill>
              </a:rPr>
              <a:pPr/>
              <a:t>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25BB4F-85D1-49F0-A9A7-274C39361D6D}" type="slidenum">
              <a:rPr lang="en-US" altLang="en-US" smtClean="0">
                <a:solidFill>
                  <a:srgbClr val="000000"/>
                </a:solidFill>
              </a:rPr>
              <a:pPr/>
              <a:t>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F4B8149-BE42-4CCD-8ACF-BB81A85032E2}" type="slidenum">
              <a:rPr lang="en-US" altLang="en-US" smtClean="0">
                <a:solidFill>
                  <a:srgbClr val="000000"/>
                </a:solidFill>
              </a:rPr>
              <a:pPr/>
              <a:t>20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3414962-5332-4788-BCC0-5C5B733DC160}" type="slidenum">
              <a:rPr lang="en-US" altLang="en-US" smtClean="0"/>
              <a:pPr/>
              <a:t>24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13A07E-5F35-4B6D-8B9E-789E7B15B0E0}" type="slidenum">
              <a:rPr lang="en-US" altLang="en-US" smtClean="0"/>
              <a:pPr/>
              <a:t>25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27A960B-F9DE-4CCC-A181-4A6E815C02D4}" type="slidenum">
              <a:rPr lang="en-US" altLang="en-US" smtClean="0">
                <a:solidFill>
                  <a:srgbClr val="000000"/>
                </a:solidFill>
              </a:rPr>
              <a:pPr/>
              <a:t>26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C428446-324A-41F9-9ADC-CE44C5AF411E}" type="slidenum">
              <a:rPr lang="en-US" altLang="en-US" smtClean="0">
                <a:solidFill>
                  <a:srgbClr val="000000"/>
                </a:solidFill>
              </a:rPr>
              <a:pPr/>
              <a:t>27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135AF-3CFE-4003-B361-89660C98C9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8592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62E38-136F-4CE2-BA4A-F6F9AD62F5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9936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B7B2C-D918-4C64-A243-0DFF7BFB35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1570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6128C-147E-47EB-BD45-E26152A336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2560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D62DF-2D42-43D9-93E3-65205455AC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5270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6F428-A181-4E0E-BCB9-13C48882DC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4110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F88CD-324D-4412-BF7A-F337EEBF99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1699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1171B-8E20-4DB5-B965-13A1F4E98E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0753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E91C8-336E-4C5E-A02B-355F5D377D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6583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DFB0C-E997-4B00-A45C-7B2090A51B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9303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54011-3B2C-445A-B28D-0564AE7753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7736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C2250C2-4A9F-45F1-BE7E-9C2580201C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9.gif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4.png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2.png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56.gif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gif"/><Relationship Id="rId5" Type="http://schemas.openxmlformats.org/officeDocument/2006/relationships/image" Target="../media/image54.gif"/><Relationship Id="rId4" Type="http://schemas.openxmlformats.org/officeDocument/2006/relationships/image" Target="../media/image53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5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9.png"/><Relationship Id="rId4" Type="http://schemas.openxmlformats.org/officeDocument/2006/relationships/image" Target="../media/image5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13.png"/><Relationship Id="rId7" Type="http://schemas.openxmlformats.org/officeDocument/2006/relationships/image" Target="../media/image6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62.png"/><Relationship Id="rId5" Type="http://schemas.openxmlformats.org/officeDocument/2006/relationships/image" Target="../media/image60.png"/><Relationship Id="rId10" Type="http://schemas.openxmlformats.org/officeDocument/2006/relationships/image" Target="../media/image14.png"/><Relationship Id="rId4" Type="http://schemas.openxmlformats.org/officeDocument/2006/relationships/image" Target="../media/image26.png"/><Relationship Id="rId9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62.png"/><Relationship Id="rId3" Type="http://schemas.openxmlformats.org/officeDocument/2006/relationships/image" Target="../media/image37.png"/><Relationship Id="rId7" Type="http://schemas.openxmlformats.org/officeDocument/2006/relationships/image" Target="../media/image63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28.png"/><Relationship Id="rId5" Type="http://schemas.openxmlformats.org/officeDocument/2006/relationships/image" Target="../media/image26.png"/><Relationship Id="rId10" Type="http://schemas.openxmlformats.org/officeDocument/2006/relationships/image" Target="../media/image59.png"/><Relationship Id="rId4" Type="http://schemas.openxmlformats.org/officeDocument/2006/relationships/image" Target="../media/image13.png"/><Relationship Id="rId9" Type="http://schemas.openxmlformats.org/officeDocument/2006/relationships/image" Target="../media/image61.png"/><Relationship Id="rId14" Type="http://schemas.openxmlformats.org/officeDocument/2006/relationships/image" Target="../media/image6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\Downloads\y2meta.com%20-%20b&#224;i%20h&#225;t%20rau%20_%20b&#224;i%20h&#225;t%20c&#7911;a%20rau%20_%20Vegetable%20Song%20_%20Kids%20Tv%20Channel%20Vietnam%20_%20nhac%20thieu%20nhi%20hay%20nh&#7845;t%20(online-video-cutter.com).mp4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57300" y="465138"/>
            <a:ext cx="6629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 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MỘC LAN</a:t>
            </a:r>
            <a:endParaRPr lang="en-US" alt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09800" y="2311400"/>
            <a:ext cx="54864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514600" y="3468688"/>
            <a:ext cx="472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514600" y="3938588"/>
            <a:ext cx="3505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MGN 4-5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2514600" y="4410075"/>
            <a:ext cx="441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Đặng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Nhung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1371600" y="0"/>
            <a:ext cx="6934200" cy="2438400"/>
          </a:xfrm>
          <a:prstGeom prst="flowChartPunched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Bé hãy kể các loại rau ăn lá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dùng để ăn sống và làm gia vị?</a:t>
            </a:r>
          </a:p>
        </p:txBody>
      </p:sp>
      <p:pic>
        <p:nvPicPr>
          <p:cNvPr id="32773" name="Picture 5" descr="rau mu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25019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xa la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971800"/>
            <a:ext cx="404495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7" descr="rau th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3652838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8" descr="ha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47529">
            <a:off x="5257800" y="4387850"/>
            <a:ext cx="367665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277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Bài 18. Biến dạng của thân - Hoc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8663"/>
            <a:ext cx="9144000" cy="767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953000" y="5586413"/>
            <a:ext cx="4191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</a:rPr>
              <a:t>Ai có ý kiến gì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</a:rPr>
              <a:t> về củ su hào nào?</a:t>
            </a:r>
          </a:p>
        </p:txBody>
      </p:sp>
      <p:sp>
        <p:nvSpPr>
          <p:cNvPr id="15364" name="TextBox 2"/>
          <p:cNvSpPr txBox="1">
            <a:spLocks noChangeArrowheads="1"/>
          </p:cNvSpPr>
          <p:nvPr/>
        </p:nvSpPr>
        <p:spPr bwMode="auto">
          <a:xfrm>
            <a:off x="6324600" y="4343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638800" y="4840288"/>
            <a:ext cx="3124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</a:rPr>
              <a:t>Đây là củ gì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5" name="Picture 11" descr="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90800"/>
            <a:ext cx="2514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7" name="AutoShape 13"/>
          <p:cNvSpPr>
            <a:spLocks noChangeArrowheads="1"/>
          </p:cNvSpPr>
          <p:nvPr/>
        </p:nvSpPr>
        <p:spPr bwMode="auto">
          <a:xfrm rot="-1887123">
            <a:off x="1774825" y="2243138"/>
            <a:ext cx="3722688" cy="284162"/>
          </a:xfrm>
          <a:prstGeom prst="rightArrow">
            <a:avLst>
              <a:gd name="adj1" fmla="val 50000"/>
              <a:gd name="adj2" fmla="val 32751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1278" name="AutoShape 14"/>
          <p:cNvSpPr>
            <a:spLocks noChangeArrowheads="1"/>
          </p:cNvSpPr>
          <p:nvPr/>
        </p:nvSpPr>
        <p:spPr bwMode="auto">
          <a:xfrm rot="-1572875">
            <a:off x="1792288" y="3478213"/>
            <a:ext cx="3505200" cy="381000"/>
          </a:xfrm>
          <a:prstGeom prst="rightArrow">
            <a:avLst>
              <a:gd name="adj1" fmla="val 50000"/>
              <a:gd name="adj2" fmla="val 230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1279" name="AutoShape 15"/>
          <p:cNvSpPr>
            <a:spLocks noChangeArrowheads="1"/>
          </p:cNvSpPr>
          <p:nvPr/>
        </p:nvSpPr>
        <p:spPr bwMode="auto">
          <a:xfrm rot="-526754">
            <a:off x="1905000" y="4724400"/>
            <a:ext cx="4560888" cy="228600"/>
          </a:xfrm>
          <a:prstGeom prst="rightArrow">
            <a:avLst>
              <a:gd name="adj1" fmla="val 50000"/>
              <a:gd name="adj2" fmla="val 498785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1280" name="AutoShape 16"/>
          <p:cNvSpPr>
            <a:spLocks noChangeArrowheads="1"/>
          </p:cNvSpPr>
          <p:nvPr/>
        </p:nvSpPr>
        <p:spPr bwMode="auto">
          <a:xfrm>
            <a:off x="1447800" y="6096000"/>
            <a:ext cx="5780088" cy="284163"/>
          </a:xfrm>
          <a:prstGeom prst="rightArrow">
            <a:avLst>
              <a:gd name="adj1" fmla="val 50000"/>
              <a:gd name="adj2" fmla="val 508519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11281" name="Picture 17" descr="c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5263"/>
            <a:ext cx="6705600" cy="666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8" descr="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304800"/>
            <a:ext cx="4640263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24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62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3528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3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33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4478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181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0" name="Picture 26" descr="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0"/>
            <a:ext cx="2971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1" name="Picture 27" descr="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95400"/>
            <a:ext cx="3505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593725" y="141288"/>
            <a:ext cx="54054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Củ su hào có đặc điểm gì đây?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3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7" grpId="0" animBg="1"/>
      <p:bldP spid="11278" grpId="0" animBg="1"/>
      <p:bldP spid="11279" grpId="0" animBg="1"/>
      <p:bldP spid="1128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1524000" y="685800"/>
            <a:ext cx="6629400" cy="12001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Bé hãy kể tên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các loại rau ăn củ mà bé biết?</a:t>
            </a:r>
          </a:p>
        </p:txBody>
      </p:sp>
      <p:pic>
        <p:nvPicPr>
          <p:cNvPr id="4" name="Picture 7" descr="cu ca r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85950"/>
            <a:ext cx="3852863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hanh t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2057400"/>
            <a:ext cx="22479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khoai la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79988"/>
            <a:ext cx="3200400" cy="375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cu ca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057400"/>
            <a:ext cx="4876800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khoai ta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3810000"/>
            <a:ext cx="83153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khoai s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50" y="4800600"/>
            <a:ext cx="6345238" cy="1053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1828800" y="1447800"/>
            <a:ext cx="57912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002060"/>
                </a:solidFill>
                <a:latin typeface="Times New Roman" panose="02020603050405020304" pitchFamily="18" charset="0"/>
              </a:rPr>
              <a:t>*</a:t>
            </a:r>
            <a:r>
              <a:rPr lang="en-US" altLang="en-US" sz="6000" b="1">
                <a:solidFill>
                  <a:srgbClr val="002060"/>
                </a:solidFill>
                <a:latin typeface="Times New Roman" panose="02020603050405020304" pitchFamily="18" charset="0"/>
              </a:rPr>
              <a:t>Cô đọc câu đố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3399"/>
                </a:solidFill>
                <a:latin typeface="Times New Roman" panose="02020603050405020304" pitchFamily="18" charset="0"/>
              </a:rPr>
              <a:t>“Tên em cũng gọi là cà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3399"/>
                </a:solidFill>
                <a:latin typeface="Times New Roman" panose="02020603050405020304" pitchFamily="18" charset="0"/>
              </a:rPr>
              <a:t>Mình tròn vỏ đỏ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3399"/>
                </a:solidFill>
                <a:latin typeface="Times New Roman" panose="02020603050405020304" pitchFamily="18" charset="0"/>
              </a:rPr>
              <a:t>Chín vừa nấu canh”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3399"/>
                </a:solidFill>
                <a:latin typeface="Times New Roman" panose="02020603050405020304" pitchFamily="18" charset="0"/>
              </a:rPr>
              <a:t>Đố bé quả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19700" y="928688"/>
            <a:ext cx="906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882650" y="5353050"/>
            <a:ext cx="6172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</a:rPr>
              <a:t>Bé nào có nhận xét gì về đặc điểm quả cà chua nào?</a:t>
            </a:r>
          </a:p>
        </p:txBody>
      </p:sp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4191000" y="228600"/>
          <a:ext cx="1700213" cy="168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1" name="Image" r:id="rId4" imgW="1700787" imgH="1682072" progId="Photoshop.Image.10">
                  <p:embed/>
                </p:oleObj>
              </mc:Choice>
              <mc:Fallback>
                <p:oleObj name="Image" r:id="rId4" imgW="1700787" imgH="1682072" progId="Photoshop.Image.10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28600"/>
                        <a:ext cx="1700213" cy="168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6" name="Object 8"/>
          <p:cNvGraphicFramePr>
            <a:graphicFrameLocks noChangeAspect="1"/>
          </p:cNvGraphicFramePr>
          <p:nvPr/>
        </p:nvGraphicFramePr>
        <p:xfrm>
          <a:off x="-431800" y="-288925"/>
          <a:ext cx="23241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2" name="Image" r:id="rId6" imgW="2323810" imgH="1002821" progId="Photoshop.Image.10">
                  <p:embed/>
                </p:oleObj>
              </mc:Choice>
              <mc:Fallback>
                <p:oleObj name="Image" r:id="rId6" imgW="2323810" imgH="1002821" progId="Photoshop.Image.10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31800" y="-288925"/>
                        <a:ext cx="23241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7" name="AutoShape 9"/>
          <p:cNvSpPr>
            <a:spLocks noChangeArrowheads="1"/>
          </p:cNvSpPr>
          <p:nvPr/>
        </p:nvSpPr>
        <p:spPr bwMode="auto">
          <a:xfrm>
            <a:off x="2228850" y="395288"/>
            <a:ext cx="1600200" cy="1447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AutoShape 10"/>
          <p:cNvSpPr>
            <a:spLocks noChangeArrowheads="1"/>
          </p:cNvSpPr>
          <p:nvPr/>
        </p:nvSpPr>
        <p:spPr bwMode="auto">
          <a:xfrm>
            <a:off x="957263" y="838200"/>
            <a:ext cx="228600" cy="1219200"/>
          </a:xfrm>
          <a:prstGeom prst="upArrow">
            <a:avLst>
              <a:gd name="adj1" fmla="val 50000"/>
              <a:gd name="adj2" fmla="val 133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7422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360738"/>
            <a:ext cx="2403475" cy="277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4" name="AutoShape 16"/>
          <p:cNvSpPr>
            <a:spLocks noChangeArrowheads="1"/>
          </p:cNvSpPr>
          <p:nvPr/>
        </p:nvSpPr>
        <p:spPr bwMode="auto">
          <a:xfrm>
            <a:off x="7162800" y="2057400"/>
            <a:ext cx="152400" cy="1371600"/>
          </a:xfrm>
          <a:prstGeom prst="downArrow">
            <a:avLst>
              <a:gd name="adj1" fmla="val 50000"/>
              <a:gd name="adj2" fmla="val 2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" name="Rounded Rectangle 3"/>
          <p:cNvSpPr/>
          <p:nvPr/>
        </p:nvSpPr>
        <p:spPr>
          <a:xfrm>
            <a:off x="6146800" y="569913"/>
            <a:ext cx="2890838" cy="1755775"/>
          </a:xfrm>
          <a:prstGeom prst="roundRect">
            <a:avLst>
              <a:gd name="adj" fmla="val 127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cắt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cà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chua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bên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  <p:bldP spid="17414" grpId="1"/>
      <p:bldP spid="17418" grpId="0" animBg="1"/>
      <p:bldP spid="17424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93663"/>
            <a:ext cx="9412288" cy="797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247900" y="91440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00200" y="520700"/>
            <a:ext cx="6858000" cy="1549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 err="1">
                <a:solidFill>
                  <a:schemeClr val="tx1"/>
                </a:solidFill>
              </a:rPr>
              <a:t>Các</a:t>
            </a:r>
            <a:r>
              <a:rPr lang="en-US" sz="3600" dirty="0">
                <a:solidFill>
                  <a:schemeClr val="tx1"/>
                </a:solidFill>
              </a:rPr>
              <a:t> con </a:t>
            </a:r>
            <a:r>
              <a:rPr lang="en-US" sz="3600" dirty="0" err="1">
                <a:solidFill>
                  <a:schemeClr val="tx1"/>
                </a:solidFill>
              </a:rPr>
              <a:t>hãy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kể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tên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một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số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loại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rau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ăn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quả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mà</a:t>
            </a:r>
            <a:r>
              <a:rPr lang="en-US" sz="3600" dirty="0">
                <a:solidFill>
                  <a:schemeClr val="tx1"/>
                </a:solidFill>
              </a:rPr>
              <a:t> con </a:t>
            </a:r>
            <a:r>
              <a:rPr lang="en-US" sz="3600" dirty="0" err="1">
                <a:solidFill>
                  <a:schemeClr val="tx1"/>
                </a:solidFill>
              </a:rPr>
              <a:t>biết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12" name="Picture 11" descr="s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2093913"/>
            <a:ext cx="5006975" cy="361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30450"/>
            <a:ext cx="4838700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muop da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763" y="10267950"/>
            <a:ext cx="3227387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 descr="dua chuo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093913"/>
            <a:ext cx="83153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4" name="Picture 6" descr="Cung cấp Bí đỏ F1 | trongrautainha.v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4905375"/>
            <a:ext cx="3276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6" name="Picture 8" descr="20 hạt giống mướp hương 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829196"/>
              </a:clrFrom>
              <a:clrTo>
                <a:srgbClr val="82919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5095875"/>
            <a:ext cx="2749550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0"/>
            <a:ext cx="9144000" cy="66214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524000" y="228600"/>
            <a:ext cx="6324600" cy="1905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3556" name="Picture 4" descr="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2133600"/>
            <a:ext cx="4648201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b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563" y="2743200"/>
            <a:ext cx="34194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4419600" y="3276600"/>
            <a:ext cx="152400" cy="2743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419600" y="2209800"/>
            <a:ext cx="228600" cy="403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1295400" y="0"/>
            <a:ext cx="5105400" cy="2057400"/>
          </a:xfrm>
          <a:prstGeom prst="wedgeEllipseCallout">
            <a:avLst>
              <a:gd name="adj1" fmla="val -45148"/>
              <a:gd name="adj2" fmla="val 699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133600" y="0"/>
            <a:ext cx="34290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Quả cà chua và củ su hào giống nhau và khác nhau ở điểm nào?</a:t>
            </a:r>
          </a:p>
        </p:txBody>
      </p:sp>
      <p:pic>
        <p:nvPicPr>
          <p:cNvPr id="20487" name="Picture 7" descr="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67200" y="1066800"/>
            <a:ext cx="906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 descr="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4640263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  <p:bldP spid="20484" grpId="0"/>
      <p:bldP spid="2048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91440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762000" y="609600"/>
            <a:ext cx="6705600" cy="3886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món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chế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biến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rau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69438" cy="660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304800" y="381000"/>
            <a:ext cx="8839200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1.Kiến thức: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biết tên gọi, nhận biết được một số đặc điểm, tác dụng, cách chế biến của một số loại rau: rau ăn củ, rau ăn quả, rau ăn lá.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Trẻ biết phân nhóm các loại rau theo đặc điểm chung của rau: Rau ăn lá, rau ăn củ, rau ăn quả.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2.Kỹ năng: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nói được tên một số loại rau, nói được đặc điểm của các loại rau đó.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phân biệt được các loại rau với nhau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Rèn kỹ năng quan sát, so sánh 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Phát triển ngôn ngữ mạch lạc.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3.Thái độ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trẻ ăn nhiều các loại rau để cơ thể lớn nhanh và khoẻ mạnh.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Hình thành cho trẻ thói quen vệ sinh trước khi ăn rau quả</a:t>
            </a:r>
            <a:endParaRPr lang="en-US" altLang="en-US" sz="24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hế độ ăn Uống Trà Amp Amp Sức Khỏe đơn Giản Nền Bàn Làm Việc Hình ảnh |  Định dạng hình ảnh PSD 400252004| vn.lovepik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40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4" descr="Mẹo luộc bắp cải giòn, ngon, không mất chấ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66675"/>
            <a:ext cx="3863975" cy="307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0" name="Picture 14" descr="Món gỏi gà bắp cải đơn giản tại nhà » Thế Giới Ẩm Thự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4005263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4633">
            <a:off x="4030663" y="3549650"/>
            <a:ext cx="4516437" cy="285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4" descr="Sai lầm khi luộc rau vừa mất chất, vừa độc hại người Việt vẫn làm hằng ngà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6675"/>
            <a:ext cx="42672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Picture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1524000" y="2590800"/>
            <a:ext cx="6019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en-US" altLang="en-US" sz="2800" b="1">
              <a:solidFill>
                <a:srgbClr val="FF3300"/>
              </a:solidFill>
              <a:latin typeface=".VnAvant" pitchFamily="34" charset="0"/>
            </a:endParaRPr>
          </a:p>
          <a:p>
            <a:pPr algn="ctr" eaLnBrk="1" hangingPunct="1">
              <a:buFontTx/>
              <a:buNone/>
            </a:pPr>
            <a:endParaRPr lang="en-US" altLang="en-US" b="1">
              <a:solidFill>
                <a:srgbClr val="FF3300"/>
              </a:solidFill>
              <a:latin typeface=".VnAvant" pitchFamily="34" charset="0"/>
            </a:endParaRPr>
          </a:p>
        </p:txBody>
      </p:sp>
      <p:pic>
        <p:nvPicPr>
          <p:cNvPr id="26628" name="Picture 5" descr="blumen-pflanzen08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419600"/>
            <a:ext cx="742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6" descr="Picture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876800"/>
            <a:ext cx="11430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WordArt 9"/>
          <p:cNvSpPr>
            <a:spLocks noChangeArrowheads="1" noChangeShapeType="1" noTextEdit="1"/>
          </p:cNvSpPr>
          <p:nvPr/>
        </p:nvSpPr>
        <p:spPr bwMode="auto">
          <a:xfrm>
            <a:off x="500063" y="2057400"/>
            <a:ext cx="8143875" cy="16335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 giáo dục trẻ </a:t>
            </a:r>
          </a:p>
          <a:p>
            <a:pPr algn="ctr"/>
            <a:r>
              <a:rPr lang="en-US" sz="3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giữ gìn vệ sinh trong ăn uống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4"/>
          <p:cNvGrpSpPr>
            <a:grpSpLocks/>
          </p:cNvGrpSpPr>
          <p:nvPr/>
        </p:nvGrpSpPr>
        <p:grpSpPr bwMode="auto">
          <a:xfrm>
            <a:off x="0" y="-30163"/>
            <a:ext cx="9144000" cy="6948488"/>
            <a:chOff x="0" y="-19"/>
            <a:chExt cx="5760" cy="4377"/>
          </a:xfrm>
        </p:grpSpPr>
        <p:pic>
          <p:nvPicPr>
            <p:cNvPr id="27671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2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3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4" name="Picture 8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651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57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752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0292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858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57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14" descr="Chuo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8382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15" descr="Chuo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382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6" descr="Chuo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8382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7" descr="Chuo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8382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18" descr="hong va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11049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19" descr="hong va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410200"/>
            <a:ext cx="11049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20" descr="hong va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486400"/>
            <a:ext cx="11049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21" descr="hong va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562600"/>
            <a:ext cx="11049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334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5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800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6" name="Picture 24" descr="Butterfly-03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7" name="Picture 25" descr="Butterfly-03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8" name="Picture 27" descr="Butterfly-01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6388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9" name="Picture 28" descr="Butterfly-01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5626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70" name="Rectangle 2"/>
          <p:cNvSpPr>
            <a:spLocks noChangeArrowheads="1"/>
          </p:cNvSpPr>
          <p:nvPr/>
        </p:nvSpPr>
        <p:spPr bwMode="auto">
          <a:xfrm>
            <a:off x="1220788" y="1928813"/>
            <a:ext cx="67722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002060"/>
                </a:solidFill>
                <a:latin typeface="Times New Roman" panose="02020603050405020304" pitchFamily="18" charset="0"/>
              </a:rPr>
              <a:t>Trò chơi: Luyện tập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20638"/>
            <a:ext cx="9601200" cy="683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787650" y="642938"/>
            <a:ext cx="47958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00B0F0"/>
                </a:solidFill>
              </a:rPr>
              <a:t>Trò </a:t>
            </a:r>
            <a:r>
              <a:rPr lang="en-US" altLang="en-US" sz="6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6000">
                <a:solidFill>
                  <a:srgbClr val="00B0F0"/>
                </a:solidFill>
              </a:rPr>
              <a:t> 1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438400" y="1531938"/>
            <a:ext cx="50514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 xem ai nhanh</a:t>
            </a:r>
          </a:p>
        </p:txBody>
      </p:sp>
      <p:sp>
        <p:nvSpPr>
          <p:cNvPr id="29701" name="Rectangle 7"/>
          <p:cNvSpPr>
            <a:spLocks noChangeArrowheads="1"/>
          </p:cNvSpPr>
          <p:nvPr/>
        </p:nvSpPr>
        <p:spPr bwMode="auto">
          <a:xfrm>
            <a:off x="1676400" y="2551113"/>
            <a:ext cx="73152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chơi: Cô sẽ đưa ra các câu hỏi dưới dạng chọn đáp án A, B, C. Nhiệm vụ của ba đội là phải tìm ra được câu trả lời đúng , với phương án đúng sẽ được 1 ngôi sao may mắn.Hết thời gian đội nào được nhiều ngôi sao hơn thì dành chiến thắng</a:t>
            </a:r>
            <a:endParaRPr lang="en-US" altLang="en-US" b="1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70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9699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Rectangle 7"/>
          <p:cNvSpPr/>
          <p:nvPr/>
        </p:nvSpPr>
        <p:spPr>
          <a:xfrm>
            <a:off x="304800" y="4041775"/>
            <a:ext cx="2438400" cy="10636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56000" y="4067175"/>
            <a:ext cx="2341563" cy="10620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67500" y="4041775"/>
            <a:ext cx="2247900" cy="10874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6" descr="rau c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304800"/>
            <a:ext cx="23622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71500" y="444500"/>
            <a:ext cx="5562600" cy="2125663"/>
          </a:xfrm>
          <a:prstGeom prst="roundRect">
            <a:avLst>
              <a:gd name="adj" fmla="val 32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379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Rectangle 7"/>
          <p:cNvSpPr/>
          <p:nvPr/>
        </p:nvSpPr>
        <p:spPr>
          <a:xfrm>
            <a:off x="457200" y="3667125"/>
            <a:ext cx="2362200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52800" y="3717925"/>
            <a:ext cx="2205038" cy="10271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00775" y="3717925"/>
            <a:ext cx="2486025" cy="10271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51" name="Picture 16" descr="rau ca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657225"/>
            <a:ext cx="21717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09600" y="773113"/>
            <a:ext cx="5715000" cy="1858962"/>
          </a:xfrm>
          <a:prstGeom prst="roundRect">
            <a:avLst>
              <a:gd name="adj" fmla="val 32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379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Rectangle 7"/>
          <p:cNvSpPr/>
          <p:nvPr/>
        </p:nvSpPr>
        <p:spPr>
          <a:xfrm>
            <a:off x="304800" y="4041775"/>
            <a:ext cx="2438400" cy="10636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56000" y="4067175"/>
            <a:ext cx="2341563" cy="10620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67500" y="4041775"/>
            <a:ext cx="2247900" cy="10874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00100" y="444500"/>
            <a:ext cx="8115300" cy="2125663"/>
          </a:xfrm>
          <a:prstGeom prst="roundRect">
            <a:avLst>
              <a:gd name="adj" fmla="val 32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3800" name="Picture 18" descr="bi d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5" y="771525"/>
            <a:ext cx="3336925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379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Rectangle 7"/>
          <p:cNvSpPr/>
          <p:nvPr/>
        </p:nvSpPr>
        <p:spPr>
          <a:xfrm>
            <a:off x="457200" y="3667125"/>
            <a:ext cx="2362200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52800" y="3717925"/>
            <a:ext cx="2205038" cy="10271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00775" y="3717925"/>
            <a:ext cx="2486025" cy="10271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0" y="274638"/>
            <a:ext cx="7848600" cy="2357437"/>
          </a:xfrm>
          <a:prstGeom prst="roundRect">
            <a:avLst>
              <a:gd name="adj" fmla="val 32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5848" name="Picture 18" descr="bi da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3" y="725488"/>
            <a:ext cx="3336925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7891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2225" y="0"/>
            <a:ext cx="9144000" cy="7096125"/>
          </a:xfrm>
        </p:spPr>
      </p:pic>
      <p:sp>
        <p:nvSpPr>
          <p:cNvPr id="11" name="Rounded Rectangle 10"/>
          <p:cNvSpPr/>
          <p:nvPr/>
        </p:nvSpPr>
        <p:spPr>
          <a:xfrm>
            <a:off x="779463" y="109538"/>
            <a:ext cx="7602537" cy="2189162"/>
          </a:xfrm>
          <a:prstGeom prst="roundRect">
            <a:avLst>
              <a:gd name="adj" fmla="val 32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9600" y="3667125"/>
            <a:ext cx="2286000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05200" y="3667125"/>
            <a:ext cx="2341563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11913" y="3667125"/>
            <a:ext cx="2111375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 descr="khoai la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563" y="709613"/>
            <a:ext cx="1576387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khoai la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00" y="1284288"/>
            <a:ext cx="1576388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6" grpId="0" animBg="1"/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891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7096125"/>
          </a:xfrm>
        </p:spPr>
      </p:pic>
      <p:sp>
        <p:nvSpPr>
          <p:cNvPr id="11" name="Rounded Rectangle 10"/>
          <p:cNvSpPr/>
          <p:nvPr/>
        </p:nvSpPr>
        <p:spPr>
          <a:xfrm>
            <a:off x="539750" y="527050"/>
            <a:ext cx="7620000" cy="2368550"/>
          </a:xfrm>
          <a:prstGeom prst="roundRect">
            <a:avLst>
              <a:gd name="adj" fmla="val 32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9588" y="3648075"/>
            <a:ext cx="2286000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78238" y="3667125"/>
            <a:ext cx="2112962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11913" y="3667125"/>
            <a:ext cx="2111375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920" name="Picture 19" descr="khoai la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538" y="1703388"/>
            <a:ext cx="1576387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20" descr="khoai la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3" y="1101725"/>
            <a:ext cx="1576387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9144000" cy="661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1524000" y="1066800"/>
            <a:ext cx="66294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6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cùng trẻ hát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vận động bài hát </a:t>
            </a:r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2895600" y="3005138"/>
            <a:ext cx="38004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loại rau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-14288"/>
            <a:ext cx="9448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44086" y="291455"/>
            <a:ext cx="6731977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6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2:</a:t>
            </a:r>
          </a:p>
          <a:p>
            <a:pPr algn="ctr">
              <a:defRPr/>
            </a:pPr>
            <a:r>
              <a:rPr lang="vi-VN" sz="6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Thử tài hiểu biết</a:t>
            </a:r>
            <a:endParaRPr lang="en-US" sz="60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66800" y="2536825"/>
            <a:ext cx="66865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Bé hãy chọn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các rau củ về đúng loại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ChangeArrowheads="1"/>
          </p:cNvSpPr>
          <p:nvPr/>
        </p:nvSpPr>
        <p:spPr bwMode="auto">
          <a:xfrm>
            <a:off x="0" y="5181600"/>
            <a:ext cx="9144000" cy="167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0963" name="Rectangle 8"/>
          <p:cNvSpPr>
            <a:spLocks noChangeArrowheads="1"/>
          </p:cNvSpPr>
          <p:nvPr/>
        </p:nvSpPr>
        <p:spPr bwMode="auto">
          <a:xfrm>
            <a:off x="0" y="1676400"/>
            <a:ext cx="9144000" cy="16764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0964" name="Rectangle 9"/>
          <p:cNvSpPr>
            <a:spLocks noChangeArrowheads="1"/>
          </p:cNvSpPr>
          <p:nvPr/>
        </p:nvSpPr>
        <p:spPr bwMode="auto">
          <a:xfrm>
            <a:off x="0" y="3322638"/>
            <a:ext cx="9144000" cy="167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40965" name="Picture 10" descr="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520700"/>
            <a:ext cx="18288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11" descr="rau-d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195263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12" descr="cu ca ro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193675"/>
            <a:ext cx="16764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13" descr="bap cai xan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457200"/>
            <a:ext cx="115093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16" descr="rau ca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3" y="88900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Picture 17" descr="muop da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988" y="193675"/>
            <a:ext cx="2819400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1" name="Picture 18" descr="bi da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26225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2" name="Picture 19" descr="khoai la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5684838"/>
            <a:ext cx="2286000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3" name="Picture 20" descr="rau-muo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3616325"/>
            <a:ext cx="2190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7" descr="muop da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8" y="1797050"/>
            <a:ext cx="2819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4800600"/>
            <a:ext cx="492125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6" descr="rau ca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63" y="3595688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1" descr="rau-d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3551238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0" descr="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2009775"/>
            <a:ext cx="18288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2" descr="cu ca ro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413" y="5372100"/>
            <a:ext cx="16764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0" name="Picture 20" descr="rau-muo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185738"/>
            <a:ext cx="2190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1" name="Picture 18" descr="bi da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225" y="114300"/>
            <a:ext cx="26225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ChangeArrowheads="1"/>
          </p:cNvSpPr>
          <p:nvPr/>
        </p:nvSpPr>
        <p:spPr bwMode="auto">
          <a:xfrm>
            <a:off x="0" y="5181600"/>
            <a:ext cx="9144000" cy="167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1987" name="Rectangle 8"/>
          <p:cNvSpPr>
            <a:spLocks noChangeArrowheads="1"/>
          </p:cNvSpPr>
          <p:nvPr/>
        </p:nvSpPr>
        <p:spPr bwMode="auto">
          <a:xfrm>
            <a:off x="0" y="1676400"/>
            <a:ext cx="9144000" cy="16764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1988" name="Rectangle 9"/>
          <p:cNvSpPr>
            <a:spLocks noChangeArrowheads="1"/>
          </p:cNvSpPr>
          <p:nvPr/>
        </p:nvSpPr>
        <p:spPr bwMode="auto">
          <a:xfrm>
            <a:off x="0" y="3322638"/>
            <a:ext cx="9144000" cy="167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41989" name="Picture 10" descr="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520700"/>
            <a:ext cx="18288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11" descr="rau-d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195263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12" descr="cu ca ro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193675"/>
            <a:ext cx="16764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13" descr="bap cai xan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457200"/>
            <a:ext cx="115093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15" descr="khoai ta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238" y="2757488"/>
            <a:ext cx="6572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16" descr="rau ca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3" y="88900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5" name="Picture 17" descr="muop da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988" y="193675"/>
            <a:ext cx="2819400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6" name="Picture 18" descr="bi da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26225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7" name="Picture 19" descr="khoai la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5684838"/>
            <a:ext cx="2286000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8" name="Picture 20" descr="rau-muo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52850"/>
            <a:ext cx="2190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9" name="Picture 17" descr="muop da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8" y="1797050"/>
            <a:ext cx="2819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0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4800600"/>
            <a:ext cx="492125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1" name="Picture 16" descr="rau ca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88" y="3590925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2" name="Picture 11" descr="rau-d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3619500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3" name="Picture 10" descr="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513" y="2159000"/>
            <a:ext cx="18288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4" name="Picture 12" descr="cu ca ro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850" y="5457825"/>
            <a:ext cx="16764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5" name="Picture 20" descr="rau-muo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8" y="34925"/>
            <a:ext cx="2190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6" name="Picture 18" descr="bi da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36513"/>
            <a:ext cx="26225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6" name="Picture 24" descr="https://png.pngtree.com/png-clipart/20190516/original/pngtree-yellow-smiley-face-png-image_4230400.jp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0" y="1727200"/>
            <a:ext cx="18542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4" descr="https://png.pngtree.com/png-clipart/20190516/original/pngtree-yellow-smiley-face-png-image_4230400.jp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225" y="3306763"/>
            <a:ext cx="18542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https://png.pngtree.com/png-clipart/20190516/original/pngtree-yellow-smiley-face-png-image_4230400.jp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38" y="5210175"/>
            <a:ext cx="18542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389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y2meta.com - bài hát rau _ bài hát của rau _ Vegetable Song _ Kids Tv Channel Vietnam _ nhac thieu nhi hay nhất (online-video-cutter.com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921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52400" y="76200"/>
            <a:ext cx="8763000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nl-NL" alt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 thoại về nội dung bài hát</a:t>
            </a:r>
            <a:endParaRPr lang="en-US" altLang="en-US" sz="36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nl-NL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-Chúng mình vừa hát và vận động bài hát gì?</a:t>
            </a:r>
            <a:endParaRPr lang="en-US" altLang="en-US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nl-NL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-Trong bài hát có nhắc đến loại rau gì?</a:t>
            </a:r>
            <a:endParaRPr lang="en-US" altLang="en-US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nl-NL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-Thế ngoài  ra thì chúng mình còn biết có loại rau, củ gì nữa nào?</a:t>
            </a:r>
            <a:endParaRPr lang="en-US" altLang="en-US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-Hôm nay cô và cả lớp mình cùng nhau đi tìm hiểu và khám phá về 1 số loại rau nhé.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0243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6513" y="-31750"/>
            <a:ext cx="9144001" cy="6858000"/>
          </a:xfrm>
        </p:spPr>
      </p:pic>
      <p:sp>
        <p:nvSpPr>
          <p:cNvPr id="6" name="Rectangle 5"/>
          <p:cNvSpPr/>
          <p:nvPr/>
        </p:nvSpPr>
        <p:spPr>
          <a:xfrm>
            <a:off x="2921548" y="1527663"/>
            <a:ext cx="33009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54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dung :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5400" y="2835658"/>
            <a:ext cx="7586834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44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44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4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b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7650"/>
            <a:ext cx="899160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04800" y="5380038"/>
            <a:ext cx="64770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Đây là cây rau gì?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Rau bắp cải có đặc điểm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3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rotWithShape="0">
          <a:gsLst>
            <a:gs pos="0">
              <a:srgbClr val="99CCFF"/>
            </a:gs>
            <a:gs pos="100000">
              <a:srgbClr val="FF00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7650"/>
            <a:ext cx="3733800" cy="710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2590800" y="1219200"/>
            <a:ext cx="2590800" cy="2286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 rot="819025">
            <a:off x="1295400" y="3505200"/>
            <a:ext cx="3810000" cy="2286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6391" name="Picture 7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25485">
            <a:off x="-1066800" y="-2895600"/>
            <a:ext cx="83153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38" y="2819400"/>
            <a:ext cx="83153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3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334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8768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572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057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0" decel="100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0" decel="100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0" decel="100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0" decel="100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163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387" grpId="1" animBg="1"/>
      <p:bldP spid="16388" grpId="0" animBg="1"/>
      <p:bldP spid="1638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381000" y="228600"/>
            <a:ext cx="822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</a:rPr>
              <a:t>Cô mời trẻ kể tên các loại rau ăn lá?</a:t>
            </a:r>
          </a:p>
        </p:txBody>
      </p:sp>
      <p:pic>
        <p:nvPicPr>
          <p:cNvPr id="31750" name="Picture 6" descr="cai bap t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492442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7" descr="cai th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5800"/>
            <a:ext cx="35814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8" descr="rau c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90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9" descr="rau-d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434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0" descr="rau-muo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55224">
            <a:off x="2895600" y="35814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11" descr="rau c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800600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 - &amp;quot;Bạn nào giỏi kể tên các loại rau mà các con vừa được xem cho cô&amp;#x0D;&amp;#x0A;và các bạn cùng nghe nào?.&amp;quot;&quot;/&gt;&lt;property id=&quot;20307&quot; value=&quot;262&quot;/&gt;&lt;/object&gt;&lt;object type=&quot;3&quot; unique_id=&quot;10009&quot;&gt;&lt;property id=&quot;20148&quot; value=&quot;5&quot;/&gt;&lt;property id=&quot;20300&quot; value=&quot;Slide 7&quot;/&gt;&lt;property id=&quot;20307&quot; value=&quot;263&quot;/&gt;&lt;/object&gt;&lt;object type=&quot;3&quot; unique_id=&quot;10010&quot;&gt;&lt;property id=&quot;20148&quot; value=&quot;5&quot;/&gt;&lt;property id=&quot;20300&quot; value=&quot;Slide 8&quot;/&gt;&lt;property id=&quot;20307&quot; value=&quot;264&quot;/&gt;&lt;/object&gt;&lt;object type=&quot;3&quot; unique_id=&quot;10011&quot;&gt;&lt;property id=&quot;20148&quot; value=&quot;5&quot;/&gt;&lt;property id=&quot;20300&quot; value=&quot;Slide 9&quot;/&gt;&lt;property id=&quot;20307&quot; value=&quot;265&quot;/&gt;&lt;/object&gt;&lt;object type=&quot;3&quot; unique_id=&quot;10012&quot;&gt;&lt;property id=&quot;20148&quot; value=&quot;5&quot;/&gt;&lt;property id=&quot;20300&quot; value=&quot;Slide 10&quot;/&gt;&lt;property id=&quot;20307&quot; value=&quot;280&quot;/&gt;&lt;/object&gt;&lt;object type=&quot;3&quot; unique_id=&quot;10013&quot;&gt;&lt;property id=&quot;20148&quot; value=&quot;5&quot;/&gt;&lt;property id=&quot;20300&quot; value=&quot;Slide 11&quot;/&gt;&lt;property id=&quot;20307&quot; value=&quot;267&quot;/&gt;&lt;/object&gt;&lt;object type=&quot;3&quot; unique_id=&quot;10014&quot;&gt;&lt;property id=&quot;20148&quot; value=&quot;5&quot;/&gt;&lt;property id=&quot;20300&quot; value=&quot;Slide 12&quot;/&gt;&lt;property id=&quot;20307&quot; value=&quot;269&quot;/&gt;&lt;/object&gt;&lt;object type=&quot;3&quot; unique_id=&quot;10015&quot;&gt;&lt;property id=&quot;20148&quot; value=&quot;5&quot;/&gt;&lt;property id=&quot;20300&quot; value=&quot;Slide 13&quot;/&gt;&lt;property id=&quot;20307&quot; value=&quot;281&quot;/&gt;&lt;/object&gt;&lt;object type=&quot;3&quot; unique_id=&quot;10016&quot;&gt;&lt;property id=&quot;20148&quot; value=&quot;5&quot;/&gt;&lt;property id=&quot;20300&quot; value=&quot;Slide 14&quot;/&gt;&lt;property id=&quot;20307&quot; value=&quot;282&quot;/&gt;&lt;/object&gt;&lt;object type=&quot;3&quot; unique_id=&quot;10017&quot;&gt;&lt;property id=&quot;20148&quot; value=&quot;5&quot;/&gt;&lt;property id=&quot;20300&quot; value=&quot;Slide 16&quot;/&gt;&lt;property id=&quot;20307&quot; value=&quot;270&quot;/&gt;&lt;/object&gt;&lt;object type=&quot;3&quot; unique_id=&quot;10018&quot;&gt;&lt;property id=&quot;20148&quot; value=&quot;5&quot;/&gt;&lt;property id=&quot;20300&quot; value=&quot;Slide 17&quot;/&gt;&lt;property id=&quot;20307&quot; value=&quot;283&quot;/&gt;&lt;/object&gt;&lt;object type=&quot;3&quot; unique_id=&quot;10019&quot;&gt;&lt;property id=&quot;20148&quot; value=&quot;5&quot;/&gt;&lt;property id=&quot;20300&quot; value=&quot;Slide 18&quot;/&gt;&lt;property id=&quot;20307&quot; value=&quot;271&quot;/&gt;&lt;/object&gt;&lt;object type=&quot;3&quot; unique_id=&quot;10020&quot;&gt;&lt;property id=&quot;20148&quot; value=&quot;5&quot;/&gt;&lt;property id=&quot;20300&quot; value=&quot;Slide 19&quot;/&gt;&lt;property id=&quot;20307&quot; value=&quot;272&quot;/&gt;&lt;/object&gt;&lt;object type=&quot;3&quot; unique_id=&quot;10021&quot;&gt;&lt;property id=&quot;20148&quot; value=&quot;5&quot;/&gt;&lt;property id=&quot;20300&quot; value=&quot;Slide 20&quot;/&gt;&lt;property id=&quot;20307&quot; value=&quot;273&quot;/&gt;&lt;/object&gt;&lt;object type=&quot;3&quot; unique_id=&quot;10023&quot;&gt;&lt;property id=&quot;20148&quot; value=&quot;5&quot;/&gt;&lt;property id=&quot;20300&quot; value=&quot;Slide 21&quot;/&gt;&lt;property id=&quot;20307&quot; value=&quot;277&quot;/&gt;&lt;/object&gt;&lt;object type=&quot;3&quot; unique_id=&quot;10024&quot;&gt;&lt;property id=&quot;20148&quot; value=&quot;5&quot;/&gt;&lt;property id=&quot;20300&quot; value=&quot;Slide 22&quot;/&gt;&lt;property id=&quot;20307&quot; value=&quot;276&quot;/&gt;&lt;/object&gt;&lt;object type=&quot;3&quot; unique_id=&quot;10025&quot;&gt;&lt;property id=&quot;20148&quot; value=&quot;5&quot;/&gt;&lt;property id=&quot;20300&quot; value=&quot;Slide 23&quot;/&gt;&lt;property id=&quot;20307&quot; value=&quot;287&quot;/&gt;&lt;/object&gt;&lt;object type=&quot;3&quot; unique_id=&quot;10026&quot;&gt;&lt;property id=&quot;20148&quot; value=&quot;5&quot;/&gt;&lt;property id=&quot;20300&quot; value=&quot;Slide 24&quot;/&gt;&lt;property id=&quot;20307&quot; value=&quot;278&quot;/&gt;&lt;/object&gt;&lt;object type=&quot;3&quot; unique_id=&quot;10027&quot;&gt;&lt;property id=&quot;20148&quot; value=&quot;5&quot;/&gt;&lt;property id=&quot;20300&quot; value=&quot;Slide 25&quot;/&gt;&lt;property id=&quot;20307&quot; value=&quot;284&quot;/&gt;&lt;/object&gt;&lt;object type=&quot;3&quot; unique_id=&quot;10028&quot;&gt;&lt;property id=&quot;20148&quot; value=&quot;5&quot;/&gt;&lt;property id=&quot;20300&quot; value=&quot;Slide 26&quot;/&gt;&lt;property id=&quot;20307&quot; value=&quot;285&quot;/&gt;&lt;/object&gt;&lt;object type=&quot;3&quot; unique_id=&quot;10029&quot;&gt;&lt;property id=&quot;20148&quot; value=&quot;5&quot;/&gt;&lt;property id=&quot;20300&quot; value=&quot;Slide 27&quot;/&gt;&lt;property id=&quot;20307&quot; value=&quot;286&quot;/&gt;&lt;/object&gt;&lt;object type=&quot;3&quot; unique_id=&quot;10089&quot;&gt;&lt;property id=&quot;20148&quot; value=&quot;5&quot;/&gt;&lt;property id=&quot;20300&quot; value=&quot;Slide 29&quot;/&gt;&lt;property id=&quot;20307&quot; value=&quot;289&quot;/&gt;&lt;/object&gt;&lt;object type=&quot;3&quot; unique_id=&quot;10146&quot;&gt;&lt;property id=&quot;20148&quot; value=&quot;5&quot;/&gt;&lt;property id=&quot;20300&quot; value=&quot;Slide 2&quot;/&gt;&lt;property id=&quot;20307&quot; value=&quot;291&quot;/&gt;&lt;/object&gt;&lt;object type=&quot;3&quot; unique_id=&quot;10147&quot;&gt;&lt;property id=&quot;20148&quot; value=&quot;5&quot;/&gt;&lt;property id=&quot;20300&quot; value=&quot;Slide 4&quot;/&gt;&lt;property id=&quot;20307&quot; value=&quot;290&quot;/&gt;&lt;/object&gt;&lt;object type=&quot;3&quot; unique_id=&quot;10148&quot;&gt;&lt;property id=&quot;20148&quot; value=&quot;5&quot;/&gt;&lt;property id=&quot;20300&quot; value=&quot;Slide 15&quot;/&gt;&lt;property id=&quot;20307&quot; value=&quot;292&quot;/&gt;&lt;/object&gt;&lt;object type=&quot;3&quot; unique_id=&quot;10149&quot;&gt;&lt;property id=&quot;20148&quot; value=&quot;5&quot;/&gt;&lt;property id=&quot;20300&quot; value=&quot;Slide 28&quot;/&gt;&lt;property id=&quot;20307&quot; value=&quot;29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1081</TotalTime>
  <Words>704</Words>
  <Application>Microsoft Office PowerPoint</Application>
  <PresentationFormat>On-screen Show (4:3)</PresentationFormat>
  <Paragraphs>93</Paragraphs>
  <Slides>32</Slides>
  <Notes>7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.VnAvant</vt:lpstr>
      <vt:lpstr>Arial</vt:lpstr>
      <vt:lpstr>Calibri</vt:lpstr>
      <vt:lpstr>Times New Roman</vt:lpstr>
      <vt:lpstr>Default Design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Techsi.vn</cp:lastModifiedBy>
  <cp:revision>175</cp:revision>
  <dcterms:created xsi:type="dcterms:W3CDTF">2012-02-08T16:26:21Z</dcterms:created>
  <dcterms:modified xsi:type="dcterms:W3CDTF">2023-09-20T17:50:05Z</dcterms:modified>
</cp:coreProperties>
</file>