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B579A-BE5C-4174-A2DA-2E99D5558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72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6960D-412C-4742-BFE9-631293C66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98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48B4C-3392-404F-9695-04FCFAABF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80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33616-7EB7-44DB-9E31-58E071272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66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29EE3-536D-4D0B-932D-0A9A5E347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1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EEEEB-095E-4ADD-B16A-1DE2D9C12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0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38C13-FE0F-427E-B88E-D7E95A1EC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12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E8C25-C9EE-4307-A315-AD10E3590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99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46F0C-A259-49E6-B1EB-CFE30400F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2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7445E-FA28-4B4F-A44B-62C658EF1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96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DA923-1BD8-4F2E-BD76-D45395423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29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3AD22-4DCD-4FE6-9890-10821503E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84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CBCF0-8F0A-45E3-BF8F-C5C537664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69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C721C1C-6137-44ED-A6EF-8E31707E0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16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15.gif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676400"/>
            <a:ext cx="5638800" cy="41449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b="1" dirty="0" smtClean="0">
              <a:solidFill>
                <a:srgbClr val="660033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b="1" dirty="0" smtClean="0">
              <a:solidFill>
                <a:srgbClr val="660033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800" b="1" dirty="0" smtClean="0">
              <a:solidFill>
                <a:srgbClr val="660033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KHÁM PHÁ KHOA HỌC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b="1" dirty="0" smtClean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MGN (4-5 tuổi)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676400" y="838200"/>
            <a:ext cx="5867400" cy="1981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endParaRPr lang="en-US" sz="3600" b="1" kern="1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0066FF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2667000" y="3429000"/>
            <a:ext cx="38100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gradFill rotWithShape="1">
                  <a:gsLst>
                    <a:gs pos="0">
                      <a:srgbClr val="0066FF"/>
                    </a:gs>
                    <a:gs pos="100000">
                      <a:srgbClr val="33CCF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và ích lợi của nước</a:t>
            </a:r>
            <a:endParaRPr lang="en-US" sz="3600" b="1" kern="10">
              <a:gradFill rotWithShape="1">
                <a:gsLst>
                  <a:gs pos="0">
                    <a:srgbClr val="0066FF"/>
                  </a:gs>
                  <a:gs pos="100000">
                    <a:srgbClr val="33CCFF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  <p:sp>
        <p:nvSpPr>
          <p:cNvPr id="2054" name="TextBox 2"/>
          <p:cNvSpPr txBox="1">
            <a:spLocks noChangeArrowheads="1"/>
          </p:cNvSpPr>
          <p:nvPr/>
        </p:nvSpPr>
        <p:spPr bwMode="auto">
          <a:xfrm>
            <a:off x="914400" y="858644"/>
            <a:ext cx="7315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eaLnBrk="1" hangingPunct="1"/>
            <a:r>
              <a:rPr lang="en-US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 MỘC LAN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276600" y="1524000"/>
            <a:ext cx="28956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667418"/>
            <a:ext cx="1059818" cy="1017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WordArt 4"/>
          <p:cNvSpPr>
            <a:spLocks noChangeArrowheads="1" noChangeShapeType="1" noTextEdit="1"/>
          </p:cNvSpPr>
          <p:nvPr/>
        </p:nvSpPr>
        <p:spPr bwMode="auto">
          <a:xfrm>
            <a:off x="1295400" y="3276600"/>
            <a:ext cx="7162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và cuộc sống của con người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Q</a:t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13316" name="WordArt 4"/>
          <p:cNvSpPr>
            <a:spLocks noChangeArrowheads="1" noChangeShapeType="1" noTextEdit="1"/>
          </p:cNvSpPr>
          <p:nvPr/>
        </p:nvSpPr>
        <p:spPr bwMode="auto">
          <a:xfrm>
            <a:off x="1371600" y="1981200"/>
            <a:ext cx="6781800" cy="17526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Nếu không có nước</a:t>
            </a:r>
          </a:p>
          <a:p>
            <a:pPr algn="ctr"/>
            <a:r>
              <a:rPr lang="vi-VN" sz="3600" b="1" kern="1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chuyện gì sẽ xảy ra</a:t>
            </a:r>
            <a:endParaRPr lang="en-US" sz="3600" b="1" kern="10">
              <a:ln w="28575">
                <a:solidFill>
                  <a:srgbClr val="FFFF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317" name="WordArt 5"/>
          <p:cNvSpPr>
            <a:spLocks noChangeArrowheads="1" noChangeShapeType="1" noTextEdit="1"/>
          </p:cNvSpPr>
          <p:nvPr/>
        </p:nvSpPr>
        <p:spPr bwMode="auto">
          <a:xfrm>
            <a:off x="3886200" y="4343400"/>
            <a:ext cx="1752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3352800"/>
            <a:ext cx="3657600" cy="457200"/>
          </a:xfrm>
        </p:spPr>
        <p:txBody>
          <a:bodyPr/>
          <a:lstStyle/>
          <a:p>
            <a:pPr eaLnBrk="1" hangingPunct="1"/>
            <a:r>
              <a:rPr lang="en-US" sz="3200" smtClean="0"/>
              <a:t>Đất đai khô cằn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159375" y="3200400"/>
            <a:ext cx="3756025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    Cây cối khô héo</a:t>
            </a:r>
          </a:p>
        </p:txBody>
      </p:sp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1962150" y="6400800"/>
            <a:ext cx="5353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/>
              <a:t>Con người phải đi tìm nước để sống</a:t>
            </a:r>
          </a:p>
        </p:txBody>
      </p:sp>
      <p:pic>
        <p:nvPicPr>
          <p:cNvPr id="13317" name="Picture 10" descr="Káº¿t quáº£ hÃ¬nh áº£nh cho Äáº¥t Äai khÃ´ cáº±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2438"/>
            <a:ext cx="38862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AutoShape 1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331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452438"/>
            <a:ext cx="38322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3810000"/>
            <a:ext cx="47625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4340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212725"/>
            <a:ext cx="9223376" cy="728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762000" y="1143000"/>
            <a:ext cx="7620000" cy="5029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 trẻ hoạt động theo </a:t>
            </a:r>
          </a:p>
          <a:p>
            <a:pPr algn="ctr"/>
            <a:r>
              <a:rPr lang="en-US" sz="4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nhóm, tìm và gắn hình ảnh </a:t>
            </a:r>
          </a:p>
          <a:p>
            <a:pPr algn="ctr"/>
            <a:r>
              <a:rPr lang="en-US" sz="4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 sự cần thiết của nước </a:t>
            </a:r>
          </a:p>
          <a:p>
            <a:pPr algn="ctr"/>
            <a:r>
              <a:rPr lang="en-US" sz="4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với đời sống con người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564688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6400800" y="8382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3733800" y="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7010400" y="30480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>
            <a:off x="4648200" y="50292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5367" name="AutoShape 7"/>
          <p:cNvSpPr>
            <a:spLocks noChangeArrowheads="1"/>
          </p:cNvSpPr>
          <p:nvPr/>
        </p:nvSpPr>
        <p:spPr bwMode="auto">
          <a:xfrm>
            <a:off x="1524000" y="49530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457200" y="28956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1295400" y="8382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3733800" y="1905000"/>
            <a:ext cx="2362200" cy="2743200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FF99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Nước phục vụ</a:t>
            </a:r>
          </a:p>
          <a:p>
            <a:pPr algn="ctr"/>
            <a:r>
              <a:rPr lang="en-US" sz="280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sinh hoạt của</a:t>
            </a:r>
          </a:p>
          <a:p>
            <a:pPr algn="ctr"/>
            <a:r>
              <a:rPr lang="en-US" sz="280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con người</a:t>
            </a:r>
          </a:p>
        </p:txBody>
      </p:sp>
      <p:pic>
        <p:nvPicPr>
          <p:cNvPr id="15371" name="Picture 11" descr="0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EAACE"/>
              </a:clrFrom>
              <a:clrTo>
                <a:srgbClr val="DEAA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44"/>
          <a:stretch>
            <a:fillRect/>
          </a:stretch>
        </p:blipFill>
        <p:spPr bwMode="auto">
          <a:xfrm>
            <a:off x="7086600" y="3048000"/>
            <a:ext cx="17446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 descr="danh rang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300"/>
            <a:ext cx="17526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3" descr="rua mat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90600"/>
            <a:ext cx="1600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nuoc tam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05400"/>
            <a:ext cx="16764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rua rau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181600"/>
            <a:ext cx="17526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16" descr="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33"/>
          <a:stretch>
            <a:fillRect/>
          </a:stretch>
        </p:blipFill>
        <p:spPr bwMode="auto">
          <a:xfrm>
            <a:off x="685800" y="3048000"/>
            <a:ext cx="16764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1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9FA8B7"/>
              </a:clrFrom>
              <a:clrTo>
                <a:srgbClr val="9FA8B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600"/>
            <a:ext cx="152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icture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Nước rất cần thiết cho cuộc sống</a:t>
            </a:r>
            <a:br>
              <a:rPr lang="en-US" sz="400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của con người.</a:t>
            </a:r>
          </a:p>
        </p:txBody>
      </p:sp>
      <p:pic>
        <p:nvPicPr>
          <p:cNvPr id="16388" name="Picture 4" descr="MPj0433143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28800"/>
            <a:ext cx="4800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990600" y="4876800"/>
            <a:ext cx="7315200" cy="1143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564688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Điều gì xảy ra nếu nguồn nước bị </a:t>
            </a:r>
            <a:br>
              <a:rPr lang="en-US" sz="400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ô nhiễm?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533400" y="6019800"/>
            <a:ext cx="7696200" cy="8382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sach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7413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524000"/>
            <a:ext cx="4019550" cy="4267200"/>
          </a:xfrm>
          <a:noFill/>
        </p:spPr>
      </p:pic>
      <p:pic>
        <p:nvPicPr>
          <p:cNvPr id="174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41148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564688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Điều gì xảy ra nếu chúng ta dùng lãng phí nước?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1547813" y="6553200"/>
            <a:ext cx="6553200" cy="609600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50000">
                <a:schemeClr val="bg1"/>
              </a:gs>
              <a:gs pos="100000">
                <a:srgbClr val="FF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200525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AutoShape 7" descr="Káº¿t quáº£ hÃ¬nh áº£nh cho thiáº¿u nÆ°á»c sinh hoáº¡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843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10050"/>
            <a:ext cx="428625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1497013"/>
            <a:ext cx="4167187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21508" name="WordArt 4"/>
          <p:cNvSpPr>
            <a:spLocks noChangeArrowheads="1" noChangeShapeType="1" noTextEdit="1"/>
          </p:cNvSpPr>
          <p:nvPr/>
        </p:nvSpPr>
        <p:spPr bwMode="auto">
          <a:xfrm>
            <a:off x="2590800" y="1676400"/>
            <a:ext cx="43434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FF">
                    <a:alpha val="85881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Ôn </a:t>
            </a:r>
            <a:r>
              <a:rPr lang="vi-VN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FF">
                    <a:alpha val="85881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luyện, củng cố</a:t>
            </a:r>
            <a:endParaRPr lang="en-US" sz="3600" b="1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FF00FF">
                  <a:alpha val="85881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990600" y="2057400"/>
            <a:ext cx="77724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3200" b="1">
                <a:solidFill>
                  <a:srgbClr val="0000FF"/>
                </a:solidFill>
              </a:rPr>
              <a:t> </a:t>
            </a:r>
            <a:r>
              <a:rPr lang="en-US" sz="3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CC: Trẻ chia làm 2 đội xếp nhanh đúng thứ tự vòng tuần hoàn của nước</a:t>
            </a:r>
          </a:p>
          <a:p>
            <a:r>
              <a:rPr lang="en-US" sz="3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LC: Hết 1 bản nhạc, đội nào xếp đúng, xếp nhanh hơn sẽ giành chiến thắng</a:t>
            </a:r>
          </a:p>
        </p:txBody>
      </p:sp>
      <p:sp>
        <p:nvSpPr>
          <p:cNvPr id="20485" name="WordArt 5"/>
          <p:cNvSpPr>
            <a:spLocks noChangeArrowheads="1" noChangeShapeType="1" noTextEdit="1"/>
          </p:cNvSpPr>
          <p:nvPr/>
        </p:nvSpPr>
        <p:spPr bwMode="auto">
          <a:xfrm>
            <a:off x="4267200" y="990600"/>
            <a:ext cx="3962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>
                    <a:alpha val="90979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Đội nào nhanh nhất</a:t>
            </a:r>
          </a:p>
        </p:txBody>
      </p:sp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2133600" y="838200"/>
            <a:ext cx="1752600" cy="914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3600" b="1" kern="1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3300"/>
                </a:solidFill>
                <a:latin typeface="Times New Roman" pitchFamily="18" charset="0"/>
              </a:rPr>
              <a:t/>
            </a:r>
            <a:br>
              <a:rPr lang="en-US" sz="4000" b="1" smtClean="0">
                <a:solidFill>
                  <a:srgbClr val="FF3300"/>
                </a:solidFill>
                <a:latin typeface="Times New Roman" pitchFamily="18" charset="0"/>
              </a:rPr>
            </a:br>
            <a:r>
              <a:rPr lang="en-US" sz="4000" b="1" smtClean="0">
                <a:solidFill>
                  <a:srgbClr val="FF3300"/>
                </a:solidFill>
                <a:latin typeface="Times New Roman" pitchFamily="18" charset="0"/>
              </a:rPr>
              <a:t/>
            </a:r>
            <a:br>
              <a:rPr lang="en-US" sz="4000" b="1" smtClean="0">
                <a:solidFill>
                  <a:srgbClr val="FF3300"/>
                </a:solidFill>
                <a:latin typeface="Times New Roman" pitchFamily="18" charset="0"/>
              </a:rPr>
            </a:br>
            <a:r>
              <a:rPr lang="en-US" sz="32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I. Mục đích – Yêu cầu</a:t>
            </a:r>
            <a:br>
              <a:rPr lang="en-US" sz="32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b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7543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Kiến thức: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- Trẻ biết ích lợi của nước đối với đời sống của con người, biết nước có từ đâu và biết tiết kiệm nước.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Kỹ năng: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 nhận biết, phân biệt những ích lợi của nước đối với đời sống của con người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 kỹ năng làm việc theo nhóm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Thái độ: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Giáo dục trẻ biết tiết kiệm nước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j04330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55" name="Group 3"/>
          <p:cNvGraphicFramePr>
            <a:graphicFrameLocks noGrp="1"/>
          </p:cNvGraphicFramePr>
          <p:nvPr>
            <p:ph idx="1"/>
          </p:nvPr>
        </p:nvGraphicFramePr>
        <p:xfrm>
          <a:off x="304800" y="3733800"/>
          <a:ext cx="8458200" cy="2438400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6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6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3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3569" name="Group 17"/>
          <p:cNvGrpSpPr>
            <a:grpSpLocks/>
          </p:cNvGrpSpPr>
          <p:nvPr/>
        </p:nvGrpSpPr>
        <p:grpSpPr bwMode="auto">
          <a:xfrm>
            <a:off x="2133600" y="838200"/>
            <a:ext cx="1600200" cy="2286000"/>
            <a:chOff x="0" y="0"/>
            <a:chExt cx="5760" cy="4320"/>
          </a:xfrm>
        </p:grpSpPr>
        <p:pic>
          <p:nvPicPr>
            <p:cNvPr id="21570" name="Picture 18" descr="Beaches - 01"/>
            <p:cNvPicPr>
              <a:picLocks noChangeAspect="1" noChangeArrowheads="1"/>
            </p:cNvPicPr>
            <p:nvPr/>
          </p:nvPicPr>
          <p:blipFill>
            <a:blip r:embed="rId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71" name="Picture 1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6" cy="1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2" name="Group 20"/>
          <p:cNvGrpSpPr>
            <a:grpSpLocks/>
          </p:cNvGrpSpPr>
          <p:nvPr/>
        </p:nvGrpSpPr>
        <p:grpSpPr bwMode="auto">
          <a:xfrm>
            <a:off x="3886200" y="914400"/>
            <a:ext cx="1524000" cy="2209800"/>
            <a:chOff x="0" y="0"/>
            <a:chExt cx="5760" cy="4320"/>
          </a:xfrm>
        </p:grpSpPr>
        <p:pic>
          <p:nvPicPr>
            <p:cNvPr id="21559" name="Picture 21" descr="Beaches - 01"/>
            <p:cNvPicPr>
              <a:picLocks noChangeAspect="1" noChangeArrowheads="1"/>
            </p:cNvPicPr>
            <p:nvPr/>
          </p:nvPicPr>
          <p:blipFill>
            <a:blip r:embed="rId5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0" name="Picture 22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29" y="2976"/>
              <a:ext cx="586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61" name="Cloud"/>
            <p:cNvSpPr>
              <a:spLocks noChangeAspect="1" noEditPoints="1" noChangeArrowheads="1"/>
            </p:cNvSpPr>
            <p:nvPr/>
          </p:nvSpPr>
          <p:spPr bwMode="auto">
            <a:xfrm>
              <a:off x="384" y="240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2" name="Cloud"/>
            <p:cNvSpPr>
              <a:spLocks noChangeAspect="1" noEditPoints="1" noChangeArrowheads="1"/>
            </p:cNvSpPr>
            <p:nvPr/>
          </p:nvSpPr>
          <p:spPr bwMode="auto">
            <a:xfrm>
              <a:off x="3216" y="1392"/>
              <a:ext cx="1253" cy="7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2 w 21600"/>
                <a:gd name="T13" fmla="*/ 3271 h 21600"/>
                <a:gd name="T14" fmla="*/ 17083 w 21600"/>
                <a:gd name="T15" fmla="*/ 173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21563" name="Picture 25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786" y="369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4" name="Picture 26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296" y="374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5" name="Picture 27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576" y="398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6" name="Picture 28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168" y="345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7" name="Picture 29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2448" y="398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8" name="Picture 30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0"/>
              <a:ext cx="2112" cy="1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69" name="Cloud"/>
            <p:cNvSpPr>
              <a:spLocks noChangeAspect="1" noEditPoints="1" noChangeArrowheads="1"/>
            </p:cNvSpPr>
            <p:nvPr/>
          </p:nvSpPr>
          <p:spPr bwMode="auto">
            <a:xfrm>
              <a:off x="4176" y="265"/>
              <a:ext cx="1253" cy="7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2 w 21600"/>
                <a:gd name="T13" fmla="*/ 3271 h 21600"/>
                <a:gd name="T14" fmla="*/ 17083 w 21600"/>
                <a:gd name="T15" fmla="*/ 173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584" name="Picture 32"/>
          <p:cNvPicPr>
            <a:picLocks noGrp="1" noChangeAspect="1" noChangeArrowheads="1"/>
          </p:cNvPicPr>
          <p:nvPr>
            <p:ph type="title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2800" y="914400"/>
            <a:ext cx="1524000" cy="228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3585" name="Group 33"/>
          <p:cNvGrpSpPr>
            <a:grpSpLocks/>
          </p:cNvGrpSpPr>
          <p:nvPr/>
        </p:nvGrpSpPr>
        <p:grpSpPr bwMode="auto">
          <a:xfrm>
            <a:off x="5562600" y="990600"/>
            <a:ext cx="1524000" cy="2133600"/>
            <a:chOff x="4224" y="720"/>
            <a:chExt cx="1008" cy="1344"/>
          </a:xfrm>
        </p:grpSpPr>
        <p:sp>
          <p:nvSpPr>
            <p:cNvPr id="21527" name="Rectangle 34"/>
            <p:cNvSpPr>
              <a:spLocks noChangeArrowheads="1"/>
            </p:cNvSpPr>
            <p:nvPr/>
          </p:nvSpPr>
          <p:spPr bwMode="auto">
            <a:xfrm>
              <a:off x="4224" y="720"/>
              <a:ext cx="1008" cy="1344"/>
            </a:xfrm>
            <a:prstGeom prst="rect">
              <a:avLst/>
            </a:prstGeom>
            <a:gradFill rotWithShape="1">
              <a:gsLst>
                <a:gs pos="0">
                  <a:srgbClr val="6600FF">
                    <a:alpha val="74001"/>
                  </a:srgbClr>
                </a:gs>
                <a:gs pos="100000">
                  <a:srgbClr val="FF99FF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21528" name="Group 35"/>
            <p:cNvGrpSpPr>
              <a:grpSpLocks/>
            </p:cNvGrpSpPr>
            <p:nvPr/>
          </p:nvGrpSpPr>
          <p:grpSpPr bwMode="auto">
            <a:xfrm>
              <a:off x="4224" y="720"/>
              <a:ext cx="960" cy="1344"/>
              <a:chOff x="0" y="-192"/>
              <a:chExt cx="5652" cy="4512"/>
            </a:xfrm>
          </p:grpSpPr>
          <p:sp>
            <p:nvSpPr>
              <p:cNvPr id="21529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2352" y="-192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0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3312" y="384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1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432" y="48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2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3888" y="-192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3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1968" y="48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4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4032" y="768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5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4320" y="144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6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2976" y="960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7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1680" y="864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8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2592" y="1008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9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672" y="528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1540" name="Picture 47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2352" y="768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1" name="Picture 48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1862" y="816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2" name="Picture 49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3734" y="528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3" name="Picture 50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3014" y="1056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4" name="Picture 51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1594" y="240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5" name="Picture 52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1104" y="288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6" name="Picture 53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3216" y="528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7" name="Picture 54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2256" y="528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8" name="Picture 55" descr="!dk8_1la"/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3696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9" name="Picture 56" descr="!dk8_1la"/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8" y="3120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0" name="Picture 57" descr="!dk8_1la"/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2" y="3744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1" name="Picture 58" descr="bd13730_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556"/>
                <a:ext cx="1572" cy="1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2" name="Picture 59" descr="bd13730_"/>
              <p:cNvPicPr>
                <a:picLocks noChangeAspect="1" noChangeArrowheads="1" noCrop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" y="2832"/>
                <a:ext cx="948" cy="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3" name="Picture 60" descr="!dk8_1la"/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3600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4" name="Picture 61" descr="!dk8_1la"/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" y="3882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5" name="Picture 62" descr="!dk8_1la"/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3504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6" name="Picture 63" descr="!dk8_1la"/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2" y="3882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7" name="Picture 64" descr="bd13730_"/>
              <p:cNvPicPr>
                <a:picLocks noChangeAspect="1" noChangeArrowheads="1" noCrop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4" y="3072"/>
                <a:ext cx="948" cy="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8" name="Picture 65" descr="bd13730_"/>
              <p:cNvPicPr>
                <a:picLocks noChangeAspect="1" noChangeArrowheads="1" noCrop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" y="2832"/>
                <a:ext cx="948" cy="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3618" name="Picture 6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1600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6" name="WordArt 67"/>
          <p:cNvSpPr>
            <a:spLocks noChangeArrowheads="1" noChangeShapeType="1" noTextEdit="1"/>
          </p:cNvSpPr>
          <p:nvPr/>
        </p:nvSpPr>
        <p:spPr bwMode="auto">
          <a:xfrm>
            <a:off x="1295400" y="228600"/>
            <a:ext cx="649605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Vòng tuần hoàn của nước</a:t>
            </a:r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1329E-6 L -0.1875 0.43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21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4624E-6 L -0.19166 0.427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21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7919E-6 L -0.18334 0.4328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21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7919E-6 L -0.175 0.421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21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1329E-6 L 0.75 0.432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6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" y="21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sz="4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 về 4 nhóm để vẽ, </a:t>
            </a:r>
          </a:p>
          <a:p>
            <a:pPr algn="ctr" eaLnBrk="1" hangingPunct="1">
              <a:buFontTx/>
              <a:buNone/>
            </a:pPr>
            <a:r>
              <a:rPr lang="en-US" sz="4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 dán hình ảnh về </a:t>
            </a:r>
          </a:p>
          <a:p>
            <a:pPr algn="ctr" eaLnBrk="1" hangingPunct="1">
              <a:buFontTx/>
              <a:buNone/>
            </a:pPr>
            <a:r>
              <a:rPr lang="en-US" sz="4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 động giữ gìn và </a:t>
            </a:r>
          </a:p>
          <a:p>
            <a:pPr algn="ctr" eaLnBrk="1" hangingPunct="1">
              <a:buFontTx/>
              <a:buNone/>
            </a:pPr>
            <a:r>
              <a:rPr lang="en-US" sz="4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kiệm nước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914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II. Chuẩn bị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smtClean="0">
                <a:latin typeface="Times New Roman" pitchFamily="18" charset="0"/>
                <a:cs typeface="Times New Roman" pitchFamily="18" charset="0"/>
              </a:rPr>
            </a:br>
            <a:endParaRPr lang="en-US" sz="40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7391400" cy="4525963"/>
          </a:xfrm>
        </p:spPr>
        <p:txBody>
          <a:bodyPr/>
          <a:lstStyle/>
          <a:p>
            <a:pPr marL="609600" indent="-609600" algn="just" eaLnBrk="1" hangingPunct="1">
              <a:buFontTx/>
              <a:buAutoNum type="arabicPeriod"/>
            </a:pPr>
            <a:r>
              <a:rPr lang="en-US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 dùng của cô:</a:t>
            </a:r>
          </a:p>
          <a:p>
            <a:pPr marL="609600" indent="-609600" algn="just" eaLnBrk="1" hangingPunct="1">
              <a:buFontTx/>
              <a:buChar char="-"/>
            </a:pPr>
            <a:r>
              <a:rPr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án điện tử</a:t>
            </a:r>
          </a:p>
          <a:p>
            <a:pPr marL="609600" indent="-609600" algn="just" eaLnBrk="1" hangingPunct="1">
              <a:buFontTx/>
              <a:buChar char="-"/>
            </a:pPr>
            <a:r>
              <a:rPr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 số hình ảnh sưu tầm về việc giữ gìn vệ sinh nguồn nước</a:t>
            </a:r>
          </a:p>
          <a:p>
            <a:pPr marL="609600" indent="-609600" algn="just" eaLnBrk="1" hangingPunct="1">
              <a:buFontTx/>
              <a:buNone/>
            </a:pPr>
            <a:r>
              <a:rPr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 dùng của trẻ</a:t>
            </a:r>
          </a:p>
          <a:p>
            <a:pPr marL="609600" indent="-609600" algn="just" eaLnBrk="1" hangingPunct="1">
              <a:buFontTx/>
              <a:buChar char="-"/>
            </a:pPr>
            <a:r>
              <a:rPr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 trẻ 1 lọ nước nhỏ sưu tầm từ nhà</a:t>
            </a:r>
          </a:p>
          <a:p>
            <a:pPr marL="609600" indent="-609600" algn="just" eaLnBrk="1" hangingPunct="1">
              <a:buFontTx/>
              <a:buChar char="-"/>
            </a:pPr>
            <a:r>
              <a:rPr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bảng chơi </a:t>
            </a:r>
          </a:p>
          <a:p>
            <a:pPr marL="609600" indent="-609600" eaLnBrk="1" hangingPunct="1">
              <a:buFontTx/>
              <a:buChar char="-"/>
            </a:pPr>
            <a:endParaRPr lang="en-US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5124" name="Picture 4" descr="0111 (2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AutoShape 6"/>
          <p:cNvSpPr>
            <a:spLocks noChangeArrowheads="1"/>
          </p:cNvSpPr>
          <p:nvPr/>
        </p:nvSpPr>
        <p:spPr bwMode="auto">
          <a:xfrm>
            <a:off x="3124200" y="685800"/>
            <a:ext cx="3429000" cy="1295400"/>
          </a:xfrm>
          <a:prstGeom prst="cloudCallout">
            <a:avLst>
              <a:gd name="adj1" fmla="val -22778"/>
              <a:gd name="adj2" fmla="val 32352"/>
            </a:avLst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3200" b="1">
                <a:solidFill>
                  <a:srgbClr val="FF0066"/>
                </a:solidFill>
              </a:rPr>
              <a:t>Ổn định tổ chức</a:t>
            </a:r>
          </a:p>
        </p:txBody>
      </p:sp>
      <p:sp>
        <p:nvSpPr>
          <p:cNvPr id="5126" name="AutoShape 7"/>
          <p:cNvSpPr>
            <a:spLocks noChangeArrowheads="1"/>
          </p:cNvSpPr>
          <p:nvPr/>
        </p:nvSpPr>
        <p:spPr bwMode="auto">
          <a:xfrm>
            <a:off x="6096000" y="228600"/>
            <a:ext cx="1600200" cy="838200"/>
          </a:xfrm>
          <a:prstGeom prst="cloudCallout">
            <a:avLst>
              <a:gd name="adj1" fmla="val -8829"/>
              <a:gd name="adj2" fmla="val 24431"/>
            </a:avLst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vi-VN"/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2341563" y="2209800"/>
            <a:ext cx="3754437" cy="3276600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50000">
                <a:schemeClr val="bg1"/>
              </a:gs>
              <a:gs pos="100000">
                <a:srgbClr val="FF99FF"/>
              </a:gs>
            </a:gsLst>
            <a:lin ang="2700000" scaled="1"/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32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endParaRPr lang="en-US" sz="32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1562100"/>
            <a:ext cx="83058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Bé tìm hiểu về nước</a:t>
            </a:r>
          </a:p>
        </p:txBody>
      </p:sp>
      <p:sp>
        <p:nvSpPr>
          <p:cNvPr id="6149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866900" y="2705100"/>
            <a:ext cx="5410200" cy="2286000"/>
          </a:xfrm>
        </p:spPr>
        <p:txBody>
          <a:bodyPr/>
          <a:lstStyle/>
          <a:p>
            <a:pPr algn="just" eaLnBrk="1" hangingPunct="1">
              <a:buFontTx/>
              <a:buChar char="-"/>
            </a:pPr>
            <a:r>
              <a:rPr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 trẻ sưu tầm và mang 1 lọ nước nhỏ đến lớp</a:t>
            </a:r>
          </a:p>
          <a:p>
            <a:pPr algn="just" eaLnBrk="1" hangingPunct="1">
              <a:buFontTx/>
              <a:buChar char="-"/>
            </a:pPr>
            <a:r>
              <a:rPr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Quan sát, đàm thoại trao đổi về đặc điểm của nước</a:t>
            </a:r>
          </a:p>
          <a:p>
            <a:pPr algn="just" eaLnBrk="1" hangingPunct="1"/>
            <a:endParaRPr lang="en-US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03971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Nước có đặc điểm gì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0600" y="5334000"/>
            <a:ext cx="6858000" cy="7921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Nước trong suốt,  không có mùi</a:t>
            </a:r>
          </a:p>
        </p:txBody>
      </p:sp>
      <p:pic>
        <p:nvPicPr>
          <p:cNvPr id="7173" name="Picture 5" descr="MPj0433143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391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d01843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295400"/>
            <a:ext cx="5791200" cy="38100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sz="4800" b="1" smtClean="0">
              <a:solidFill>
                <a:srgbClr val="6600FF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4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 biết gì về </a:t>
            </a:r>
          </a:p>
          <a:p>
            <a:pPr algn="ctr" eaLnBrk="1" hangingPunct="1">
              <a:buFontTx/>
              <a:buNone/>
            </a:pPr>
            <a:r>
              <a:rPr lang="en-US" sz="48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“cuộc phiêu lưu của những giọt nước</a:t>
            </a:r>
            <a:r>
              <a:rPr lang="en-US" sz="4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eaLnBrk="1" hangingPunct="1">
              <a:buFontTx/>
              <a:buNone/>
            </a:pPr>
            <a:endParaRPr lang="en-US" sz="440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03978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42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648200" y="4724400"/>
            <a:ext cx="2057400" cy="1447800"/>
          </a:xfrm>
          <a:prstGeom prst="rect">
            <a:avLst/>
          </a:prstGeom>
          <a:gradFill rotWithShape="1">
            <a:gsLst>
              <a:gs pos="0">
                <a:srgbClr val="6600FF">
                  <a:alpha val="74001"/>
                </a:srgbClr>
              </a:gs>
              <a:gs pos="100000">
                <a:srgbClr val="FF99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6781800" y="1905000"/>
            <a:ext cx="1981200" cy="1600200"/>
            <a:chOff x="0" y="0"/>
            <a:chExt cx="5760" cy="4320"/>
          </a:xfrm>
        </p:grpSpPr>
        <p:pic>
          <p:nvPicPr>
            <p:cNvPr id="9272" name="Picture 5" descr="Beaches - 01"/>
            <p:cNvPicPr>
              <a:picLocks noChangeAspect="1" noChangeArrowheads="1"/>
            </p:cNvPicPr>
            <p:nvPr/>
          </p:nvPicPr>
          <p:blipFill>
            <a:blip r:embed="rId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3" name="Picture 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29" y="2976"/>
              <a:ext cx="586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74" name="Cloud"/>
            <p:cNvSpPr>
              <a:spLocks noChangeAspect="1" noEditPoints="1" noChangeArrowheads="1"/>
            </p:cNvSpPr>
            <p:nvPr/>
          </p:nvSpPr>
          <p:spPr bwMode="auto">
            <a:xfrm>
              <a:off x="384" y="240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75" name="Cloud"/>
            <p:cNvSpPr>
              <a:spLocks noChangeAspect="1" noEditPoints="1" noChangeArrowheads="1"/>
            </p:cNvSpPr>
            <p:nvPr/>
          </p:nvSpPr>
          <p:spPr bwMode="auto">
            <a:xfrm>
              <a:off x="3216" y="1392"/>
              <a:ext cx="1253" cy="7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2 w 21600"/>
                <a:gd name="T13" fmla="*/ 3271 h 21600"/>
                <a:gd name="T14" fmla="*/ 17083 w 21600"/>
                <a:gd name="T15" fmla="*/ 173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9276" name="Picture 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786" y="369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7" name="Picture 1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296" y="374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8" name="Picture 1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576" y="398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9" name="Picture 1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168" y="345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0" name="Picture 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2448" y="398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1" name="Picture 14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0"/>
              <a:ext cx="2112" cy="1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82" name="Cloud"/>
            <p:cNvSpPr>
              <a:spLocks noChangeAspect="1" noEditPoints="1" noChangeArrowheads="1"/>
            </p:cNvSpPr>
            <p:nvPr/>
          </p:nvSpPr>
          <p:spPr bwMode="auto">
            <a:xfrm>
              <a:off x="4176" y="265"/>
              <a:ext cx="1253" cy="7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2 w 21600"/>
                <a:gd name="T13" fmla="*/ 3271 h 21600"/>
                <a:gd name="T14" fmla="*/ 17083 w 21600"/>
                <a:gd name="T15" fmla="*/ 173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1" name="Group 16"/>
          <p:cNvGrpSpPr>
            <a:grpSpLocks/>
          </p:cNvGrpSpPr>
          <p:nvPr/>
        </p:nvGrpSpPr>
        <p:grpSpPr bwMode="auto">
          <a:xfrm>
            <a:off x="4800600" y="4876800"/>
            <a:ext cx="1752600" cy="1447800"/>
            <a:chOff x="0" y="-192"/>
            <a:chExt cx="5652" cy="4512"/>
          </a:xfrm>
        </p:grpSpPr>
        <p:sp>
          <p:nvSpPr>
            <p:cNvPr id="9242" name="Cloud"/>
            <p:cNvSpPr>
              <a:spLocks noChangeAspect="1" noEditPoints="1" noChangeArrowheads="1"/>
            </p:cNvSpPr>
            <p:nvPr/>
          </p:nvSpPr>
          <p:spPr bwMode="auto">
            <a:xfrm>
              <a:off x="2352" y="-192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3" name="Cloud"/>
            <p:cNvSpPr>
              <a:spLocks noChangeAspect="1" noEditPoints="1" noChangeArrowheads="1"/>
            </p:cNvSpPr>
            <p:nvPr/>
          </p:nvSpPr>
          <p:spPr bwMode="auto">
            <a:xfrm>
              <a:off x="3312" y="384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4" name="Cloud"/>
            <p:cNvSpPr>
              <a:spLocks noChangeAspect="1" noEditPoints="1" noChangeArrowheads="1"/>
            </p:cNvSpPr>
            <p:nvPr/>
          </p:nvSpPr>
          <p:spPr bwMode="auto">
            <a:xfrm>
              <a:off x="432" y="4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5" name="Cloud"/>
            <p:cNvSpPr>
              <a:spLocks noChangeAspect="1" noEditPoints="1" noChangeArrowheads="1"/>
            </p:cNvSpPr>
            <p:nvPr/>
          </p:nvSpPr>
          <p:spPr bwMode="auto">
            <a:xfrm>
              <a:off x="3888" y="-192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6" name="Cloud"/>
            <p:cNvSpPr>
              <a:spLocks noChangeAspect="1" noEditPoints="1" noChangeArrowheads="1"/>
            </p:cNvSpPr>
            <p:nvPr/>
          </p:nvSpPr>
          <p:spPr bwMode="auto">
            <a:xfrm>
              <a:off x="1968" y="4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7" name="Cloud"/>
            <p:cNvSpPr>
              <a:spLocks noChangeAspect="1" noEditPoints="1" noChangeArrowheads="1"/>
            </p:cNvSpPr>
            <p:nvPr/>
          </p:nvSpPr>
          <p:spPr bwMode="auto">
            <a:xfrm>
              <a:off x="4032" y="76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8" name="Cloud"/>
            <p:cNvSpPr>
              <a:spLocks noChangeAspect="1" noEditPoints="1" noChangeArrowheads="1"/>
            </p:cNvSpPr>
            <p:nvPr/>
          </p:nvSpPr>
          <p:spPr bwMode="auto">
            <a:xfrm>
              <a:off x="4320" y="144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9" name="Cloud"/>
            <p:cNvSpPr>
              <a:spLocks noChangeAspect="1" noEditPoints="1" noChangeArrowheads="1"/>
            </p:cNvSpPr>
            <p:nvPr/>
          </p:nvSpPr>
          <p:spPr bwMode="auto">
            <a:xfrm>
              <a:off x="2976" y="960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50" name="Cloud"/>
            <p:cNvSpPr>
              <a:spLocks noChangeAspect="1" noEditPoints="1" noChangeArrowheads="1"/>
            </p:cNvSpPr>
            <p:nvPr/>
          </p:nvSpPr>
          <p:spPr bwMode="auto">
            <a:xfrm>
              <a:off x="1680" y="864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51" name="Cloud"/>
            <p:cNvSpPr>
              <a:spLocks noChangeAspect="1" noEditPoints="1" noChangeArrowheads="1"/>
            </p:cNvSpPr>
            <p:nvPr/>
          </p:nvSpPr>
          <p:spPr bwMode="auto">
            <a:xfrm>
              <a:off x="2592" y="100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52" name="Cloud"/>
            <p:cNvSpPr>
              <a:spLocks noChangeAspect="1" noEditPoints="1" noChangeArrowheads="1"/>
            </p:cNvSpPr>
            <p:nvPr/>
          </p:nvSpPr>
          <p:spPr bwMode="auto">
            <a:xfrm>
              <a:off x="672" y="52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9253" name="Picture 28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2352" y="76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4" name="Picture 29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862" y="81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5" name="Picture 30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734" y="52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6" name="Picture 31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014" y="105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7" name="Picture 32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594" y="240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8" name="Picture 33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104" y="28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9" name="Picture 34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216" y="52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0" name="Picture 35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2256" y="52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1" name="Picture 36" descr="!dk8_1la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3696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2" name="Picture 37" descr="!dk8_1la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3120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3" name="Picture 38" descr="!dk8_1la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3744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4" name="Picture 39" descr="bd13730_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56"/>
              <a:ext cx="1572" cy="1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5" name="Picture 40" descr="bd13730_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2832"/>
              <a:ext cx="948" cy="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6" name="Picture 41" descr="!dk8_1la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600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7" name="Picture 42" descr="!dk8_1la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3882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8" name="Picture 43" descr="!dk8_1la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504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9" name="Picture 44" descr="!dk8_1la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882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0" name="Picture 45" descr="bd13730_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3072"/>
              <a:ext cx="948" cy="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1" name="Picture 46" descr="bd13730_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2832"/>
              <a:ext cx="948" cy="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2" name="Group 47"/>
          <p:cNvGrpSpPr>
            <a:grpSpLocks/>
          </p:cNvGrpSpPr>
          <p:nvPr/>
        </p:nvGrpSpPr>
        <p:grpSpPr bwMode="auto">
          <a:xfrm>
            <a:off x="3962400" y="76200"/>
            <a:ext cx="1905000" cy="1524000"/>
            <a:chOff x="0" y="0"/>
            <a:chExt cx="5760" cy="4320"/>
          </a:xfrm>
        </p:grpSpPr>
        <p:pic>
          <p:nvPicPr>
            <p:cNvPr id="9240" name="Picture 48" descr="Beaches - 01"/>
            <p:cNvPicPr>
              <a:picLocks noChangeAspect="1" noChangeArrowheads="1"/>
            </p:cNvPicPr>
            <p:nvPr/>
          </p:nvPicPr>
          <p:blipFill>
            <a:blip r:embed="rId10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1" name="Picture 49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6" cy="1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3" name="Picture 50"/>
          <p:cNvPicPr>
            <a:picLocks noGrp="1" noChangeAspect="1" noChangeArrowheads="1"/>
          </p:cNvPicPr>
          <p:nvPr>
            <p:ph type="title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4267200"/>
            <a:ext cx="1905000" cy="182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4" name="Picture 5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1752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AutoShape 11"/>
          <p:cNvSpPr>
            <a:spLocks noChangeArrowheads="1"/>
          </p:cNvSpPr>
          <p:nvPr/>
        </p:nvSpPr>
        <p:spPr bwMode="auto">
          <a:xfrm rot="3508670">
            <a:off x="6591300" y="952500"/>
            <a:ext cx="1066800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431 h 21600"/>
              <a:gd name="T14" fmla="*/ 17752 w 21600"/>
              <a:gd name="T15" fmla="*/ 87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66" y="0"/>
                </a:lnTo>
                <a:lnTo>
                  <a:pt x="12766" y="3431"/>
                </a:lnTo>
                <a:lnTo>
                  <a:pt x="12427" y="3431"/>
                </a:lnTo>
                <a:cubicBezTo>
                  <a:pt x="5564" y="3431"/>
                  <a:pt x="0" y="7338"/>
                  <a:pt x="0" y="12158"/>
                </a:cubicBezTo>
                <a:lnTo>
                  <a:pt x="0" y="21600"/>
                </a:lnTo>
                <a:lnTo>
                  <a:pt x="5413" y="21600"/>
                </a:lnTo>
                <a:lnTo>
                  <a:pt x="5413" y="12158"/>
                </a:lnTo>
                <a:cubicBezTo>
                  <a:pt x="5413" y="10263"/>
                  <a:pt x="8553" y="8727"/>
                  <a:pt x="12427" y="8727"/>
                </a:cubicBezTo>
                <a:lnTo>
                  <a:pt x="12766" y="8727"/>
                </a:lnTo>
                <a:lnTo>
                  <a:pt x="1276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8204" name="AutoShape 12"/>
          <p:cNvSpPr>
            <a:spLocks noChangeArrowheads="1"/>
          </p:cNvSpPr>
          <p:nvPr/>
        </p:nvSpPr>
        <p:spPr bwMode="auto">
          <a:xfrm rot="10009066">
            <a:off x="7162800" y="4572000"/>
            <a:ext cx="1066800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431 h 21600"/>
              <a:gd name="T14" fmla="*/ 17752 w 21600"/>
              <a:gd name="T15" fmla="*/ 87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66" y="0"/>
                </a:lnTo>
                <a:lnTo>
                  <a:pt x="12766" y="3431"/>
                </a:lnTo>
                <a:lnTo>
                  <a:pt x="12427" y="3431"/>
                </a:lnTo>
                <a:cubicBezTo>
                  <a:pt x="5564" y="3431"/>
                  <a:pt x="0" y="7338"/>
                  <a:pt x="0" y="12158"/>
                </a:cubicBezTo>
                <a:lnTo>
                  <a:pt x="0" y="21600"/>
                </a:lnTo>
                <a:lnTo>
                  <a:pt x="5413" y="21600"/>
                </a:lnTo>
                <a:lnTo>
                  <a:pt x="5413" y="12158"/>
                </a:lnTo>
                <a:cubicBezTo>
                  <a:pt x="5413" y="10263"/>
                  <a:pt x="8553" y="8727"/>
                  <a:pt x="12427" y="8727"/>
                </a:cubicBezTo>
                <a:lnTo>
                  <a:pt x="12766" y="8727"/>
                </a:lnTo>
                <a:lnTo>
                  <a:pt x="1276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2209800" y="609600"/>
            <a:ext cx="1295400" cy="685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431 h 21600"/>
              <a:gd name="T14" fmla="*/ 17752 w 21600"/>
              <a:gd name="T15" fmla="*/ 87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66" y="0"/>
                </a:lnTo>
                <a:lnTo>
                  <a:pt x="12766" y="3431"/>
                </a:lnTo>
                <a:lnTo>
                  <a:pt x="12427" y="3431"/>
                </a:lnTo>
                <a:cubicBezTo>
                  <a:pt x="5564" y="3431"/>
                  <a:pt x="0" y="7338"/>
                  <a:pt x="0" y="12158"/>
                </a:cubicBezTo>
                <a:lnTo>
                  <a:pt x="0" y="21600"/>
                </a:lnTo>
                <a:lnTo>
                  <a:pt x="5413" y="21600"/>
                </a:lnTo>
                <a:lnTo>
                  <a:pt x="5413" y="12158"/>
                </a:lnTo>
                <a:cubicBezTo>
                  <a:pt x="5413" y="10263"/>
                  <a:pt x="8553" y="8727"/>
                  <a:pt x="12427" y="8727"/>
                </a:cubicBezTo>
                <a:lnTo>
                  <a:pt x="12766" y="8727"/>
                </a:lnTo>
                <a:lnTo>
                  <a:pt x="1276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AutoShape 55"/>
          <p:cNvSpPr>
            <a:spLocks noChangeArrowheads="1"/>
          </p:cNvSpPr>
          <p:nvPr/>
        </p:nvSpPr>
        <p:spPr bwMode="auto">
          <a:xfrm>
            <a:off x="3505200" y="5638800"/>
            <a:ext cx="838200" cy="609600"/>
          </a:xfrm>
          <a:prstGeom prst="leftArrow">
            <a:avLst>
              <a:gd name="adj1" fmla="val 50000"/>
              <a:gd name="adj2" fmla="val 34375"/>
            </a:avLst>
          </a:prstGeom>
          <a:solidFill>
            <a:srgbClr val="3366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9229" name="AutoShape 56"/>
          <p:cNvSpPr>
            <a:spLocks noChangeArrowheads="1"/>
          </p:cNvSpPr>
          <p:nvPr/>
        </p:nvSpPr>
        <p:spPr bwMode="auto">
          <a:xfrm rot="5400000">
            <a:off x="1790700" y="3543300"/>
            <a:ext cx="838200" cy="609600"/>
          </a:xfrm>
          <a:prstGeom prst="leftArrow">
            <a:avLst>
              <a:gd name="adj1" fmla="val 50000"/>
              <a:gd name="adj2" fmla="val 34375"/>
            </a:avLst>
          </a:prstGeom>
          <a:solidFill>
            <a:srgbClr val="3366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9230" name="WordArt 57"/>
          <p:cNvSpPr>
            <a:spLocks noChangeArrowheads="1" noChangeShapeType="1" noTextEdit="1"/>
          </p:cNvSpPr>
          <p:nvPr/>
        </p:nvSpPr>
        <p:spPr bwMode="auto">
          <a:xfrm>
            <a:off x="4800600" y="1905000"/>
            <a:ext cx="15240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9231" name="WordArt 58"/>
          <p:cNvSpPr>
            <a:spLocks noChangeArrowheads="1" noChangeShapeType="1" noTextEdit="1"/>
          </p:cNvSpPr>
          <p:nvPr/>
        </p:nvSpPr>
        <p:spPr bwMode="auto">
          <a:xfrm>
            <a:off x="6400800" y="2895600"/>
            <a:ext cx="23812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9232" name="WordArt 59"/>
          <p:cNvSpPr>
            <a:spLocks noChangeArrowheads="1" noChangeShapeType="1" noTextEdit="1"/>
          </p:cNvSpPr>
          <p:nvPr/>
        </p:nvSpPr>
        <p:spPr bwMode="auto">
          <a:xfrm>
            <a:off x="5562600" y="4191000"/>
            <a:ext cx="23812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9233" name="WordArt 60"/>
          <p:cNvSpPr>
            <a:spLocks noChangeArrowheads="1" noChangeShapeType="1" noTextEdit="1"/>
          </p:cNvSpPr>
          <p:nvPr/>
        </p:nvSpPr>
        <p:spPr bwMode="auto">
          <a:xfrm>
            <a:off x="3276600" y="4800600"/>
            <a:ext cx="23812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9234" name="WordArt 61"/>
          <p:cNvSpPr>
            <a:spLocks noChangeArrowheads="1" noChangeShapeType="1" noTextEdit="1"/>
          </p:cNvSpPr>
          <p:nvPr/>
        </p:nvSpPr>
        <p:spPr bwMode="auto">
          <a:xfrm>
            <a:off x="3200400" y="2286000"/>
            <a:ext cx="23812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9235" name="Rectangle 62"/>
          <p:cNvSpPr>
            <a:spLocks noChangeArrowheads="1"/>
          </p:cNvSpPr>
          <p:nvPr/>
        </p:nvSpPr>
        <p:spPr bwMode="auto">
          <a:xfrm>
            <a:off x="3962400" y="14478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Nước biển</a:t>
            </a:r>
          </a:p>
        </p:txBody>
      </p:sp>
      <p:sp>
        <p:nvSpPr>
          <p:cNvPr id="9236" name="Rectangle 63"/>
          <p:cNvSpPr>
            <a:spLocks noChangeArrowheads="1"/>
          </p:cNvSpPr>
          <p:nvPr/>
        </p:nvSpPr>
        <p:spPr bwMode="auto">
          <a:xfrm>
            <a:off x="6781800" y="3810000"/>
            <a:ext cx="1981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Mặt trời chiếu xuống</a:t>
            </a:r>
          </a:p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 làm nước bốc hơi </a:t>
            </a:r>
          </a:p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thành những đám mâ</a:t>
            </a:r>
            <a:r>
              <a:rPr lang="en-US" sz="2000" b="1"/>
              <a:t>y</a:t>
            </a:r>
          </a:p>
        </p:txBody>
      </p:sp>
      <p:sp>
        <p:nvSpPr>
          <p:cNvPr id="9237" name="Rectangle 64"/>
          <p:cNvSpPr>
            <a:spLocks noChangeArrowheads="1"/>
          </p:cNvSpPr>
          <p:nvPr/>
        </p:nvSpPr>
        <p:spPr bwMode="auto">
          <a:xfrm>
            <a:off x="3962400" y="6156325"/>
            <a:ext cx="456247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Những đám mây nhỏ tụ lại </a:t>
            </a: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thành những đám mây lớn hơn</a:t>
            </a:r>
          </a:p>
        </p:txBody>
      </p:sp>
      <p:sp>
        <p:nvSpPr>
          <p:cNvPr id="9238" name="Rectangle 65"/>
          <p:cNvSpPr>
            <a:spLocks noChangeArrowheads="1"/>
          </p:cNvSpPr>
          <p:nvPr/>
        </p:nvSpPr>
        <p:spPr bwMode="auto">
          <a:xfrm>
            <a:off x="533400" y="6019800"/>
            <a:ext cx="456247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      Những đám mây </a:t>
            </a: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   ngày càng nặng hơn</a:t>
            </a:r>
          </a:p>
        </p:txBody>
      </p:sp>
      <p:sp>
        <p:nvSpPr>
          <p:cNvPr id="9239" name="Rectangle 66"/>
          <p:cNvSpPr>
            <a:spLocks noChangeArrowheads="1"/>
          </p:cNvSpPr>
          <p:nvPr/>
        </p:nvSpPr>
        <p:spPr bwMode="auto">
          <a:xfrm>
            <a:off x="838200" y="2794000"/>
            <a:ext cx="34671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Và nước trong đám mây </a:t>
            </a: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rơi xuống, đó là mưa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animBg="1"/>
      <p:bldP spid="8204" grpId="0" animBg="1"/>
      <p:bldP spid="820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ater f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8200" y="0"/>
            <a:ext cx="7772400" cy="762000"/>
          </a:xfrm>
        </p:spPr>
        <p:txBody>
          <a:bodyPr/>
          <a:lstStyle/>
          <a:p>
            <a:pPr eaLnBrk="1" hangingPunct="1"/>
            <a:r>
              <a:rPr lang="en-US" sz="3200" b="1" dirty="0" err="1" smtClean="0">
                <a:solidFill>
                  <a:srgbClr val="FF3300"/>
                </a:solidFill>
              </a:rPr>
              <a:t>Nước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có</a:t>
            </a:r>
            <a:r>
              <a:rPr lang="en-US" sz="3200" b="1" dirty="0" smtClean="0">
                <a:solidFill>
                  <a:srgbClr val="FF3300"/>
                </a:solidFill>
              </a:rPr>
              <a:t> ở </a:t>
            </a:r>
            <a:r>
              <a:rPr lang="en-US" sz="3200" b="1" dirty="0" err="1" smtClean="0">
                <a:solidFill>
                  <a:srgbClr val="FF3300"/>
                </a:solidFill>
              </a:rPr>
              <a:t>những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đâu</a:t>
            </a:r>
            <a:r>
              <a:rPr lang="en-US" sz="3200" b="1" dirty="0" smtClean="0">
                <a:solidFill>
                  <a:srgbClr val="FF3300"/>
                </a:solidFill>
              </a:rPr>
              <a:t>?</a:t>
            </a:r>
            <a:br>
              <a:rPr lang="en-US" sz="3200" b="1" dirty="0" smtClean="0">
                <a:solidFill>
                  <a:srgbClr val="FF3300"/>
                </a:solidFill>
              </a:rPr>
            </a:br>
            <a:r>
              <a:rPr lang="en-US" sz="3200" b="1" dirty="0">
                <a:solidFill>
                  <a:srgbClr val="FF3300"/>
                </a:solidFill>
              </a:rPr>
              <a:t>(</a:t>
            </a:r>
            <a:r>
              <a:rPr lang="en-US" sz="3200" b="1" dirty="0" err="1" smtClean="0">
                <a:solidFill>
                  <a:srgbClr val="FF3300"/>
                </a:solidFill>
              </a:rPr>
              <a:t>Các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nguồn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nước</a:t>
            </a:r>
            <a:r>
              <a:rPr lang="en-US" sz="3200" b="1" dirty="0" smtClean="0">
                <a:solidFill>
                  <a:srgbClr val="FF3300"/>
                </a:solidFill>
              </a:rPr>
              <a:t>)</a:t>
            </a:r>
          </a:p>
        </p:txBody>
      </p:sp>
      <p:pic>
        <p:nvPicPr>
          <p:cNvPr id="11268" name="Picture 4" descr="song 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26717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nuoc 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14800"/>
            <a:ext cx="27432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nuoc ao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267200"/>
            <a:ext cx="31242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anim02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28289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1676400" y="3886200"/>
            <a:ext cx="2133600" cy="381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00FF"/>
                </a:solidFill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24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1485900" y="6208713"/>
            <a:ext cx="2133600" cy="381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00FF"/>
                </a:solidFill>
              </a:rPr>
              <a:t> </a:t>
            </a:r>
            <a:r>
              <a:rPr lang="en-US" sz="2400" b="1" dirty="0" err="1">
                <a:solidFill>
                  <a:srgbClr val="6600FF"/>
                </a:solidFill>
              </a:rPr>
              <a:t>ao</a:t>
            </a:r>
            <a:endParaRPr lang="en-US" sz="2400" b="1" dirty="0">
              <a:solidFill>
                <a:srgbClr val="6600FF"/>
              </a:solidFill>
            </a:endParaRP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5410200" y="6248400"/>
            <a:ext cx="2133600" cy="381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00FF"/>
                </a:solidFill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4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5181600" y="3695700"/>
            <a:ext cx="2133600" cy="381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00FF"/>
                </a:solidFill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endParaRPr lang="en-US" sz="24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272" grpId="0" animBg="1"/>
      <p:bldP spid="11273" grpId="0" animBg="1"/>
      <p:bldP spid="11274" grpId="0" animBg="1"/>
      <p:bldP spid="11275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485</Words>
  <Application>Microsoft Office PowerPoint</Application>
  <PresentationFormat>On-screen Show (4:3)</PresentationFormat>
  <Paragraphs>96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Times New Roman</vt:lpstr>
      <vt:lpstr>Verdana</vt:lpstr>
      <vt:lpstr>Default Design</vt:lpstr>
      <vt:lpstr>PowerPoint Presentation</vt:lpstr>
      <vt:lpstr>  I. Mục đích – Yêu cầu </vt:lpstr>
      <vt:lpstr>II. Chuẩn bị </vt:lpstr>
      <vt:lpstr>PowerPoint Presentation</vt:lpstr>
      <vt:lpstr>Bé tìm hiểu về nước</vt:lpstr>
      <vt:lpstr>Nước có đặc điểm gì</vt:lpstr>
      <vt:lpstr>PowerPoint Presentation</vt:lpstr>
      <vt:lpstr>PowerPoint Presentation</vt:lpstr>
      <vt:lpstr>Nước có ở những đâu? (Các nguồn nước)</vt:lpstr>
      <vt:lpstr>PowerPoint Presentation</vt:lpstr>
      <vt:lpstr>Q                 </vt:lpstr>
      <vt:lpstr>Đất đai khô cằn</vt:lpstr>
      <vt:lpstr>PowerPoint Presentation</vt:lpstr>
      <vt:lpstr>PowerPoint Presentation</vt:lpstr>
      <vt:lpstr>Nước rất cần thiết cho cuộc sống của con người.</vt:lpstr>
      <vt:lpstr>Điều gì xảy ra nếu nguồn nước bị  ô nhiễm?</vt:lpstr>
      <vt:lpstr>Điều gì xảy ra nếu chúng ta dùng lãng phí nước?</vt:lpstr>
      <vt:lpstr>PowerPoint Presentation</vt:lpstr>
      <vt:lpstr> 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NHATMINH</dc:creator>
  <cp:lastModifiedBy>Techsi.vn</cp:lastModifiedBy>
  <cp:revision>15</cp:revision>
  <dcterms:created xsi:type="dcterms:W3CDTF">2010-03-29T01:44:49Z</dcterms:created>
  <dcterms:modified xsi:type="dcterms:W3CDTF">2024-02-21T05:03:28Z</dcterms:modified>
</cp:coreProperties>
</file>