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61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ECAEF"/>
    <a:srgbClr val="0000FF"/>
    <a:srgbClr val="FDA9E5"/>
    <a:srgbClr val="00FF00"/>
    <a:srgbClr val="00763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D644-203C-4A9A-BDAD-4F9440E83D7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600"/>
            <a:ext cx="736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505200" y="781052"/>
            <a:ext cx="4648200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2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1193800" y="3133728"/>
            <a:ext cx="8737600" cy="85407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7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</a:t>
            </a:r>
            <a:r>
              <a:rPr lang="en-US" sz="2475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l,n,m</a:t>
            </a:r>
            <a:endParaRPr lang="en-US" sz="2475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33"/>
          <p:cNvSpPr>
            <a:spLocks noChangeArrowheads="1" noChangeShapeType="1" noTextEdit="1"/>
          </p:cNvSpPr>
          <p:nvPr/>
        </p:nvSpPr>
        <p:spPr bwMode="auto">
          <a:xfrm>
            <a:off x="1841500" y="2120900"/>
            <a:ext cx="7683500" cy="109061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9644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ngôn ngữ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118974"/>
      </p:ext>
    </p:extLst>
  </p:cSld>
  <p:clrMapOvr>
    <a:masterClrMapping/>
  </p:clrMapOvr>
  <p:transition spd="med" advTm="167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chữ </a:t>
            </a:r>
            <a:r>
              <a:rPr lang="en-US" sz="32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16082" y="657861"/>
            <a:ext cx="273764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400" i="1">
                <a:solidFill>
                  <a:srgbClr val="FF0066"/>
                </a:solidFill>
                <a:latin typeface=".VnMonotype corsiva" panose="020B7200000000000000" pitchFamily="34" charset="0"/>
                <a:cs typeface="Arial" panose="020B0604020202020204" pitchFamily="34" charset="0"/>
              </a:rPr>
              <a:t>n</a:t>
            </a:r>
            <a:endParaRPr lang="vi-VN" altLang="en-US" sz="34400" i="1">
              <a:solidFill>
                <a:srgbClr val="FF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049044" y="373539"/>
            <a:ext cx="2819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304923" y="376238"/>
            <a:ext cx="3200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82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371" grpId="0"/>
      <p:bldP spid="58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180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636010" y="1252647"/>
            <a:ext cx="707390" cy="354826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500876" y="1252646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Flowchart: Punched Tape 2"/>
          <p:cNvSpPr/>
          <p:nvPr/>
        </p:nvSpPr>
        <p:spPr>
          <a:xfrm>
            <a:off x="3505200" y="236539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835400" y="295123"/>
            <a:ext cx="604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giống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l,n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495848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35" y="484724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76600" y="1252646"/>
            <a:ext cx="707390" cy="354826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261354" y="1252645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22" y="1073071"/>
            <a:ext cx="2034885" cy="39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1798321" y="236539"/>
            <a:ext cx="8971214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992408" y="305556"/>
            <a:ext cx="9184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l,n: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cấu tạo và cách phát âm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663761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90204" y="3924300"/>
            <a:ext cx="750887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mËn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269558"/>
            <a:ext cx="6979920" cy="3548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5071" y="3924300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8610" y="3924300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1835" y="3924300"/>
            <a:ext cx="11218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8016" y="3924300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1" y="3924300"/>
            <a:ext cx="12080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F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75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  <p:bldP spid="12" grpId="1"/>
      <p:bldP spid="13" grpId="0"/>
      <p:bldP spid="13" grpId="1"/>
      <p:bldP spid="14" grpId="0"/>
      <p:bldP spid="14" grpId="1"/>
      <p:bldP spid="9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36720" y="371476"/>
            <a:ext cx="3208338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</a:t>
            </a:r>
            <a:r>
              <a:rPr lang="en-US" sz="32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2018" y="-685800"/>
            <a:ext cx="612822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995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5"/>
            <a:ext cx="12192000" cy="68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95" y="1372701"/>
            <a:ext cx="216864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60" y="1386582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88115" y="1547704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312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1611" y="1463040"/>
            <a:ext cx="289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CC33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9651" y="146304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9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23900" b="1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05800" y="1055052"/>
            <a:ext cx="2667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i="1">
                <a:solidFill>
                  <a:srgbClr val="009900"/>
                </a:solidFill>
                <a:latin typeface=".VnMonotype corsiva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30000" i="1">
              <a:solidFill>
                <a:srgbClr val="009900"/>
              </a:solidFill>
              <a:latin typeface=".VnMonotype corsiva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2" y="400678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2" y="1225460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95878" y="1547704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Flowchart: Punched Tape 10"/>
          <p:cNvSpPr/>
          <p:nvPr/>
        </p:nvSpPr>
        <p:spPr>
          <a:xfrm>
            <a:off x="3168650" y="195098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168650" y="238126"/>
            <a:ext cx="604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giống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m,n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528053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35" y="484724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486950" y="1919906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7" y="1720457"/>
            <a:ext cx="1855643" cy="39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Punched Tape 11"/>
          <p:cNvSpPr/>
          <p:nvPr/>
        </p:nvSpPr>
        <p:spPr>
          <a:xfrm>
            <a:off x="3543300" y="221860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649980" y="223114"/>
            <a:ext cx="4892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m,n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70" y="1693635"/>
            <a:ext cx="216864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35" y="1707516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14690" y="1868638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471485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21" y="405606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3086100" y="405606"/>
            <a:ext cx="6362700" cy="667543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chữ m,n,l ở đâu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272937"/>
            <a:ext cx="3124200" cy="431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26290"/>
            <a:ext cx="4410234" cy="4265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474247"/>
      </p:ext>
    </p:extLst>
  </p:cSld>
  <p:clrMapOvr>
    <a:masterClrMapping/>
  </p:clrMapOvr>
  <p:transition spd="slow" advTm="13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2" y="-25400"/>
            <a:ext cx="1227968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9" y="201613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5100" y="1795464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nhận biết và phát âm đúng chữ cái 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Nhận biết các nét để cấu tạo chữ 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Biết chơi trò chơi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8900" y="3290321"/>
            <a:ext cx="6553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Trẻ phát âm chính xác mạch lạc  các chữ cái 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-Trẻ phân biệt được sự giống và khác nhau của chữ cái n,l và chữ  m,n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Rèn khả năng ghi nhớ quan sát có chủ định cho trẻ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Ngôn ngữ phát triển vốn từ qua trò chơi, sửa ngọng cho trẻ qua cách phát âm chữ 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8900" y="567101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hào hứng tham gia bài học.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581400" y="811213"/>
            <a:ext cx="457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</a:p>
          <a:p>
            <a:pPr algn="ctr" eaLnBrk="1" hangingPunct="1"/>
            <a:endParaRPr lang="en-US" altLang="en-US" sz="1000" u="sng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218144"/>
      </p:ext>
    </p:extLst>
  </p:cSld>
  <p:clrMapOvr>
    <a:masterClrMapping/>
  </p:clrMapOvr>
  <p:transition spd="slow" advTm="11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86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2" y="1324928"/>
            <a:ext cx="290226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324928"/>
            <a:ext cx="3383280" cy="42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0" y="1038226"/>
            <a:ext cx="3154680" cy="5118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924203"/>
      </p:ext>
    </p:extLst>
  </p:cSld>
  <p:clrMapOvr>
    <a:masterClrMapping/>
  </p:clrMapOvr>
  <p:transition spd="slow" advTm="16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44116"/>
            <a:ext cx="762000" cy="7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1708150" y="2006714"/>
            <a:ext cx="8775700" cy="15890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7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luyện chữ cái m, n, 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506248"/>
      </p:ext>
    </p:extLst>
  </p:cSld>
  <p:clrMapOvr>
    <a:masterClrMapping/>
  </p:clrMapOvr>
  <p:transition spd="med" advTm="167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135413" y="2171022"/>
            <a:ext cx="7594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chơi 1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nào nhanh hơn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xuất hiện chữ cái khác màu ở các từ các con đọc to chữ cái đó 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5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2" y="3381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03" y="404155"/>
            <a:ext cx="6153454" cy="3893661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079750" y="4028325"/>
            <a:ext cx="64452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m¬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2802" y="4028325"/>
            <a:ext cx="13922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90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36" y="239078"/>
            <a:ext cx="6583680" cy="4018598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52112" y="4257676"/>
            <a:ext cx="122072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Qu¶ hång xiªm</a:t>
            </a:r>
            <a:endParaRPr lang="en-US" altLang="en-US" sz="96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667" y="4257676"/>
            <a:ext cx="162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91689" y="4257676"/>
            <a:ext cx="162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414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824552" y="4099534"/>
            <a:ext cx="1220724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loa kÌn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2667" y="4105250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0841" y="4109032"/>
            <a:ext cx="8191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376238"/>
            <a:ext cx="7421880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824552" y="4099534"/>
            <a:ext cx="1220724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hång ®á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0907" y="4090009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E73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7574280" cy="38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004786" y="2464936"/>
            <a:ext cx="7594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chơi 2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kỳ diệu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kim chỉ đến chữ cái nào bé đọc to chữ cái đó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7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4"/>
          <p:cNvSpPr>
            <a:spLocks noChangeArrowheads="1"/>
          </p:cNvSpPr>
          <p:nvPr/>
        </p:nvSpPr>
        <p:spPr bwMode="auto">
          <a:xfrm>
            <a:off x="3124200" y="533400"/>
            <a:ext cx="6096000" cy="5943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600201"/>
            <a:ext cx="5429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6027735" y="5476876"/>
            <a:ext cx="255589" cy="1000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D60093"/>
                </a:solidFill>
              </a:rPr>
              <a:t>l</a:t>
            </a:r>
          </a:p>
        </p:txBody>
      </p:sp>
      <p:sp>
        <p:nvSpPr>
          <p:cNvPr id="25605" name="WordArt 10"/>
          <p:cNvSpPr>
            <a:spLocks noChangeArrowheads="1" noChangeShapeType="1" noTextEdit="1"/>
          </p:cNvSpPr>
          <p:nvPr/>
        </p:nvSpPr>
        <p:spPr bwMode="auto">
          <a:xfrm>
            <a:off x="3429000" y="2357778"/>
            <a:ext cx="80951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5606" name="WordArt 11"/>
          <p:cNvSpPr>
            <a:spLocks noChangeArrowheads="1" noChangeShapeType="1" noTextEdit="1"/>
          </p:cNvSpPr>
          <p:nvPr/>
        </p:nvSpPr>
        <p:spPr bwMode="auto">
          <a:xfrm>
            <a:off x="8028446" y="4072617"/>
            <a:ext cx="796698" cy="847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5607" name="WordArt 14"/>
          <p:cNvSpPr>
            <a:spLocks noChangeArrowheads="1" noChangeShapeType="1" noTextEdit="1"/>
          </p:cNvSpPr>
          <p:nvPr/>
        </p:nvSpPr>
        <p:spPr bwMode="auto">
          <a:xfrm>
            <a:off x="7346950" y="1175657"/>
            <a:ext cx="768350" cy="970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5608" name="WordArt 15"/>
          <p:cNvSpPr>
            <a:spLocks noChangeArrowheads="1" noChangeShapeType="1" noTextEdit="1"/>
          </p:cNvSpPr>
          <p:nvPr/>
        </p:nvSpPr>
        <p:spPr bwMode="auto">
          <a:xfrm>
            <a:off x="3429000" y="3810000"/>
            <a:ext cx="71755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5609" name="WordArt 16"/>
          <p:cNvSpPr>
            <a:spLocks noChangeArrowheads="1" noChangeShapeType="1" noTextEdit="1"/>
          </p:cNvSpPr>
          <p:nvPr/>
        </p:nvSpPr>
        <p:spPr bwMode="auto">
          <a:xfrm>
            <a:off x="5813425" y="685800"/>
            <a:ext cx="59690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5610" name="WordArt 17"/>
          <p:cNvSpPr>
            <a:spLocks noChangeArrowheads="1" noChangeShapeType="1" noTextEdit="1"/>
          </p:cNvSpPr>
          <p:nvPr/>
        </p:nvSpPr>
        <p:spPr bwMode="auto">
          <a:xfrm>
            <a:off x="4506234" y="1028700"/>
            <a:ext cx="256268" cy="985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5611" name="WordArt 18"/>
          <p:cNvSpPr>
            <a:spLocks noChangeArrowheads="1" noChangeShapeType="1" noTextEdit="1"/>
          </p:cNvSpPr>
          <p:nvPr/>
        </p:nvSpPr>
        <p:spPr bwMode="auto">
          <a:xfrm>
            <a:off x="8275864" y="2460171"/>
            <a:ext cx="735239" cy="1045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5612" name="WordArt 19"/>
          <p:cNvSpPr>
            <a:spLocks noChangeArrowheads="1" noChangeShapeType="1" noTextEdit="1"/>
          </p:cNvSpPr>
          <p:nvPr/>
        </p:nvSpPr>
        <p:spPr bwMode="auto">
          <a:xfrm>
            <a:off x="7239000" y="51816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5613" name="WordArt 20"/>
          <p:cNvSpPr>
            <a:spLocks noChangeArrowheads="1" noChangeShapeType="1" noTextEdit="1"/>
          </p:cNvSpPr>
          <p:nvPr/>
        </p:nvSpPr>
        <p:spPr bwMode="auto">
          <a:xfrm>
            <a:off x="4238511" y="4944156"/>
            <a:ext cx="705986" cy="9565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25614" name="Picture 21" descr="186495bna73841p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813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5" descr="28796xf3z4sbjd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4724400"/>
            <a:ext cx="14049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8" descr="BIJEN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025" y="21431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9" descr="EENDE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205412"/>
            <a:ext cx="205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533400"/>
            <a:ext cx="757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320000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109470" y="1962016"/>
            <a:ext cx="79730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chơi 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nào nhanh tay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Các con hãy nối các chữ cái m, n, l có trong từ với chữ cái in đậm, sau đó đếm có bao nhiêu chữ m, n, l và điền số vào ô vuông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9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65817"/>
            <a:ext cx="6400800" cy="368300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44850" y="3924300"/>
            <a:ext cx="59118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lª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8129" y="3370878"/>
            <a:ext cx="685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4319" y="3916362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4370" y="3932238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2789" y="3916362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3635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4" y="623933"/>
            <a:ext cx="4336051" cy="187452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" y="189825"/>
            <a:ext cx="757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443" y="2591120"/>
            <a:ext cx="5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Qu¶ thanh 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4525" y="108671"/>
            <a:ext cx="839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7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645"/>
            <a:ext cx="635302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71"/>
            <a:ext cx="578770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9040" y="54888"/>
            <a:ext cx="713722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4562" y="5795645"/>
            <a:ext cx="838200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2074" y="4439293"/>
            <a:ext cx="20264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3319" y="2209964"/>
            <a:ext cx="807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757" y="5753656"/>
            <a:ext cx="357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Chïm nho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9" y="3692399"/>
            <a:ext cx="4130040" cy="1914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3745" y="2660332"/>
            <a:ext cx="2956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Qu¶ mÝt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33" y="586508"/>
            <a:ext cx="3628529" cy="1847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3391" y="5606925"/>
            <a:ext cx="442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Qu¶ trøng gµ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33" y="3535999"/>
            <a:ext cx="3750839" cy="20709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3947160" y="1587524"/>
            <a:ext cx="2228396" cy="122792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34840" y="3215640"/>
            <a:ext cx="1289833" cy="60340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13249" y="3251658"/>
            <a:ext cx="2756676" cy="6230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58390" y="3965775"/>
            <a:ext cx="2185343" cy="21635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67384" y="3819043"/>
            <a:ext cx="3214369" cy="21206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794430" y="3311667"/>
            <a:ext cx="3111721" cy="198186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168488" y="5367552"/>
            <a:ext cx="2404831" cy="7052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678025" y="2988567"/>
            <a:ext cx="672807" cy="6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731299" y="6061716"/>
            <a:ext cx="826180" cy="65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67384" y="982489"/>
            <a:ext cx="672807" cy="6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26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5" grpId="0"/>
      <p:bldP spid="17" grpId="0"/>
      <p:bldP spid="62" grpId="0" animBg="1"/>
      <p:bldP spid="63" grpId="0" animBg="1"/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25040" y="960120"/>
            <a:ext cx="795528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 các bé!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" y="26701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08600" y="1177925"/>
            <a:ext cx="609600" cy="4038600"/>
          </a:xfrm>
          <a:prstGeom prst="rect">
            <a:avLst/>
          </a:prstGeom>
          <a:solidFill>
            <a:srgbClr val="00FF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Flowchart: Punched Tape 4"/>
          <p:cNvSpPr/>
          <p:nvPr/>
        </p:nvSpPr>
        <p:spPr>
          <a:xfrm>
            <a:off x="3911600" y="322263"/>
            <a:ext cx="3403600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</a:t>
            </a:r>
            <a:r>
              <a:rPr lang="en-US" sz="320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985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08600" y="1177924"/>
            <a:ext cx="787400" cy="441515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780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50244" y="887740"/>
            <a:ext cx="3048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800" b="1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24051" y="517526"/>
            <a:ext cx="19812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</a:t>
            </a:r>
            <a:endParaRPr lang="vi-VN" altLang="en-US" sz="40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" descr="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52" y="1905000"/>
            <a:ext cx="1177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ADD3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18401" y="3924300"/>
            <a:ext cx="595519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na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3269" y="3924300"/>
            <a:ext cx="90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F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6808" y="3924300"/>
            <a:ext cx="90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0694" y="3931920"/>
            <a:ext cx="8897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F0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9" name="Picture 4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01" y="331787"/>
            <a:ext cx="5955198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90092" y="3924300"/>
            <a:ext cx="8897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291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  <p:bldP spid="12" grpId="1"/>
      <p:bldP spid="13" grpId="0"/>
      <p:bldP spid="13" grpId="1"/>
      <p:bldP spid="14" grpId="0"/>
      <p:bldP spid="14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36720" y="371476"/>
            <a:ext cx="3208338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4780" y="-1112520"/>
            <a:ext cx="391286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74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5"/>
            <a:ext cx="12192000" cy="68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6680" y="1533823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0" y="1372701"/>
            <a:ext cx="199032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422</Words>
  <Application>Microsoft Office PowerPoint</Application>
  <PresentationFormat>Widescreen</PresentationFormat>
  <Paragraphs>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.VnAvant</vt:lpstr>
      <vt:lpstr>.VnMonotype corsiva</vt:lpstr>
      <vt:lpstr>.VnTime</vt:lpstr>
      <vt:lpstr>Arial</vt:lpstr>
      <vt:lpstr>Calibri</vt:lpstr>
      <vt:lpstr>Calibri Light</vt:lpstr>
      <vt:lpstr>Segoe UI 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Techsi.vn</cp:lastModifiedBy>
  <cp:revision>21</cp:revision>
  <dcterms:created xsi:type="dcterms:W3CDTF">2022-01-04T02:16:17Z</dcterms:created>
  <dcterms:modified xsi:type="dcterms:W3CDTF">2024-02-21T03:12:06Z</dcterms:modified>
</cp:coreProperties>
</file>