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DejaVu Serif" panose="020B0604020202020204" charset="0"/>
      <p:regular r:id="rId14"/>
    </p:embeddedFont>
    <p:embeddedFont>
      <p:font typeface="Charmonman" panose="020B0604020202020204" charset="-34"/>
      <p:regular r:id="rId15"/>
    </p:embeddedFont>
    <p:embeddedFont>
      <p:font typeface="Dancing Script Bold" panose="020B0604020202020204" charset="0"/>
      <p:regular r:id="rId16"/>
    </p:embeddedFont>
    <p:embeddedFont>
      <p:font typeface="Dancing Script" panose="020B0604020202020204" charset="0"/>
      <p:regular r:id="rId17"/>
    </p:embeddedFont>
    <p:embeddedFont>
      <p:font typeface="Charmonman Bold" panose="020B0604020202020204" charset="-34"/>
      <p:regular r:id="rId18"/>
    </p:embeddedFont>
    <p:embeddedFont>
      <p:font typeface="Muli Bold" panose="020B0604020202020204" charset="0"/>
      <p:regular r:id="rId19"/>
    </p:embeddedFont>
    <p:embeddedFont>
      <p:font typeface="DejaVu Serif Bold" panose="020B0604020202020204" charset="0"/>
      <p:regular r:id="rId20"/>
    </p:embeddedFont>
    <p:embeddedFont>
      <p:font typeface="Bakerie Bold" panose="020B0604020202020204"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7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sv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7.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0.sv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1922364" y="-745434"/>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788420" y="7200900"/>
            <a:ext cx="20232256" cy="10226486"/>
          </a:xfrm>
          <a:custGeom>
            <a:avLst/>
            <a:gdLst/>
            <a:ahLst/>
            <a:cxnLst/>
            <a:rect l="l" t="t" r="r" b="b"/>
            <a:pathLst>
              <a:path w="20232256" h="1022648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5301407" y="4514560"/>
            <a:ext cx="16814413" cy="2457450"/>
          </a:xfrm>
          <a:prstGeom prst="rect">
            <a:avLst/>
          </a:prstGeom>
        </p:spPr>
        <p:txBody>
          <a:bodyPr lIns="0" tIns="0" rIns="0" bIns="0" rtlCol="0" anchor="t">
            <a:spAutoFit/>
          </a:bodyPr>
          <a:lstStyle/>
          <a:p>
            <a:pPr algn="ctr">
              <a:lnSpc>
                <a:spcPts val="6473"/>
              </a:lnSpc>
            </a:pPr>
            <a:endParaRPr dirty="0"/>
          </a:p>
          <a:p>
            <a:pPr algn="l">
              <a:lnSpc>
                <a:spcPts val="6473"/>
              </a:lnSpc>
            </a:pPr>
            <a:r>
              <a:rPr lang="en-US" sz="5394" b="1" dirty="0" err="1">
                <a:solidFill>
                  <a:srgbClr val="FFFFFF"/>
                </a:solidFill>
                <a:latin typeface="Dancing Script Bold"/>
                <a:ea typeface="Dancing Script Bold"/>
                <a:cs typeface="Dancing Script Bold"/>
                <a:sym typeface="Dancing Script Bold"/>
              </a:rPr>
              <a:t>Đề</a:t>
            </a:r>
            <a:r>
              <a:rPr lang="en-US" sz="5394" b="1" dirty="0">
                <a:solidFill>
                  <a:srgbClr val="FFFFFF"/>
                </a:solidFill>
                <a:latin typeface="Dancing Script Bold"/>
                <a:ea typeface="Dancing Script Bold"/>
                <a:cs typeface="Dancing Script Bold"/>
                <a:sym typeface="Dancing Script Bold"/>
              </a:rPr>
              <a:t> </a:t>
            </a:r>
            <a:r>
              <a:rPr lang="en-US" sz="5394" b="1" dirty="0" err="1">
                <a:solidFill>
                  <a:srgbClr val="FFFFFF"/>
                </a:solidFill>
                <a:latin typeface="Dancing Script Bold"/>
                <a:ea typeface="Dancing Script Bold"/>
                <a:cs typeface="Dancing Script Bold"/>
                <a:sym typeface="Dancing Script Bold"/>
              </a:rPr>
              <a:t>tài</a:t>
            </a:r>
            <a:r>
              <a:rPr lang="en-US" sz="5394" b="1" dirty="0">
                <a:solidFill>
                  <a:srgbClr val="FFFFFF"/>
                </a:solidFill>
                <a:latin typeface="Dancing Script Bold"/>
                <a:ea typeface="Dancing Script Bold"/>
                <a:cs typeface="Dancing Script Bold"/>
                <a:sym typeface="Dancing Script Bold"/>
              </a:rPr>
              <a:t>: </a:t>
            </a:r>
            <a:r>
              <a:rPr lang="en-US" sz="5394" b="1" dirty="0" err="1">
                <a:solidFill>
                  <a:srgbClr val="FFFFFF"/>
                </a:solidFill>
                <a:latin typeface="Dancing Script Bold"/>
                <a:ea typeface="Dancing Script Bold"/>
                <a:cs typeface="Dancing Script Bold"/>
                <a:sym typeface="Dancing Script Bold"/>
              </a:rPr>
              <a:t>Truyện</a:t>
            </a:r>
            <a:r>
              <a:rPr lang="en-US" sz="5394" b="1" dirty="0">
                <a:solidFill>
                  <a:srgbClr val="FFFFFF"/>
                </a:solidFill>
                <a:latin typeface="Dancing Script Bold"/>
                <a:ea typeface="Dancing Script Bold"/>
                <a:cs typeface="Dancing Script Bold"/>
                <a:sym typeface="Dancing Script Bold"/>
              </a:rPr>
              <a:t>: </a:t>
            </a:r>
            <a:r>
              <a:rPr lang="en-US" sz="5394" b="1" dirty="0" err="1">
                <a:solidFill>
                  <a:srgbClr val="FFFFFF"/>
                </a:solidFill>
                <a:latin typeface="Dancing Script Bold"/>
                <a:ea typeface="Dancing Script Bold"/>
                <a:cs typeface="Dancing Script Bold"/>
                <a:sym typeface="Dancing Script Bold"/>
              </a:rPr>
              <a:t>Chú</a:t>
            </a:r>
            <a:r>
              <a:rPr lang="en-US" sz="5394" b="1" dirty="0">
                <a:solidFill>
                  <a:srgbClr val="FFFFFF"/>
                </a:solidFill>
                <a:latin typeface="Dancing Script Bold"/>
                <a:ea typeface="Dancing Script Bold"/>
                <a:cs typeface="Dancing Script Bold"/>
                <a:sym typeface="Dancing Script Bold"/>
              </a:rPr>
              <a:t> </a:t>
            </a:r>
            <a:r>
              <a:rPr lang="en-US" sz="5394" b="1" dirty="0" err="1">
                <a:solidFill>
                  <a:srgbClr val="FFFFFF"/>
                </a:solidFill>
                <a:latin typeface="Dancing Script Bold"/>
                <a:ea typeface="Dancing Script Bold"/>
                <a:cs typeface="Dancing Script Bold"/>
                <a:sym typeface="Dancing Script Bold"/>
              </a:rPr>
              <a:t>Tuần</a:t>
            </a:r>
            <a:r>
              <a:rPr lang="en-US" sz="5394" b="1" dirty="0">
                <a:solidFill>
                  <a:srgbClr val="FFFFFF"/>
                </a:solidFill>
                <a:latin typeface="Dancing Script Bold"/>
                <a:ea typeface="Dancing Script Bold"/>
                <a:cs typeface="Dancing Script Bold"/>
                <a:sym typeface="Dancing Script Bold"/>
              </a:rPr>
              <a:t> </a:t>
            </a:r>
            <a:r>
              <a:rPr lang="en-US" sz="5394" b="1" dirty="0" err="1">
                <a:solidFill>
                  <a:srgbClr val="FFFFFF"/>
                </a:solidFill>
                <a:latin typeface="Dancing Script Bold"/>
                <a:ea typeface="Dancing Script Bold"/>
                <a:cs typeface="Dancing Script Bold"/>
                <a:sym typeface="Dancing Script Bold"/>
              </a:rPr>
              <a:t>lộc</a:t>
            </a:r>
            <a:r>
              <a:rPr lang="en-US" sz="5394" b="1" dirty="0">
                <a:solidFill>
                  <a:srgbClr val="FFFFFF"/>
                </a:solidFill>
                <a:latin typeface="Dancing Script Bold"/>
                <a:ea typeface="Dancing Script Bold"/>
                <a:cs typeface="Dancing Script Bold"/>
                <a:sym typeface="Dancing Script Bold"/>
              </a:rPr>
              <a:t> </a:t>
            </a:r>
            <a:r>
              <a:rPr lang="en-US" sz="5394" b="1" dirty="0" err="1">
                <a:solidFill>
                  <a:srgbClr val="FFFFFF"/>
                </a:solidFill>
                <a:latin typeface="Dancing Script Bold"/>
                <a:ea typeface="Dancing Script Bold"/>
                <a:cs typeface="Dancing Script Bold"/>
                <a:sym typeface="Dancing Script Bold"/>
              </a:rPr>
              <a:t>mũi</a:t>
            </a:r>
            <a:r>
              <a:rPr lang="en-US" sz="5394" b="1" dirty="0">
                <a:solidFill>
                  <a:srgbClr val="FFFFFF"/>
                </a:solidFill>
                <a:latin typeface="Dancing Script Bold"/>
                <a:ea typeface="Dancing Script Bold"/>
                <a:cs typeface="Dancing Script Bold"/>
                <a:sym typeface="Dancing Script Bold"/>
              </a:rPr>
              <a:t> </a:t>
            </a:r>
            <a:r>
              <a:rPr lang="en-US" sz="5394" b="1" dirty="0" err="1">
                <a:solidFill>
                  <a:srgbClr val="FFFFFF"/>
                </a:solidFill>
                <a:latin typeface="Dancing Script Bold"/>
                <a:ea typeface="Dancing Script Bold"/>
                <a:cs typeface="Dancing Script Bold"/>
                <a:sym typeface="Dancing Script Bold"/>
              </a:rPr>
              <a:t>đỏ</a:t>
            </a:r>
            <a:endParaRPr lang="en-US" sz="5394" b="1" dirty="0">
              <a:solidFill>
                <a:srgbClr val="FFFFFF"/>
              </a:solidFill>
              <a:latin typeface="Dancing Script Bold"/>
              <a:ea typeface="Dancing Script Bold"/>
              <a:cs typeface="Dancing Script Bold"/>
              <a:sym typeface="Dancing Script Bold"/>
            </a:endParaRPr>
          </a:p>
          <a:p>
            <a:pPr algn="l">
              <a:lnSpc>
                <a:spcPts val="6473"/>
              </a:lnSpc>
            </a:pPr>
            <a:r>
              <a:rPr lang="en-US" sz="5394" b="1" dirty="0" err="1">
                <a:solidFill>
                  <a:srgbClr val="FFFFFF"/>
                </a:solidFill>
                <a:latin typeface="Dancing Script Bold"/>
                <a:ea typeface="Dancing Script Bold"/>
                <a:cs typeface="Dancing Script Bold"/>
                <a:sym typeface="Dancing Script Bold"/>
              </a:rPr>
              <a:t>Lứa</a:t>
            </a:r>
            <a:r>
              <a:rPr lang="en-US" sz="5394" b="1" dirty="0">
                <a:solidFill>
                  <a:srgbClr val="FFFFFF"/>
                </a:solidFill>
                <a:latin typeface="Dancing Script Bold"/>
                <a:ea typeface="Dancing Script Bold"/>
                <a:cs typeface="Dancing Script Bold"/>
                <a:sym typeface="Dancing Script Bold"/>
              </a:rPr>
              <a:t> </a:t>
            </a:r>
            <a:r>
              <a:rPr lang="en-US" sz="5394" b="1" dirty="0" err="1">
                <a:solidFill>
                  <a:srgbClr val="FFFFFF"/>
                </a:solidFill>
                <a:latin typeface="Dancing Script Bold"/>
                <a:ea typeface="Dancing Script Bold"/>
                <a:cs typeface="Dancing Script Bold"/>
                <a:sym typeface="Dancing Script Bold"/>
              </a:rPr>
              <a:t>tuổi</a:t>
            </a:r>
            <a:r>
              <a:rPr lang="en-US" sz="5394" b="1" dirty="0">
                <a:solidFill>
                  <a:srgbClr val="FFFFFF"/>
                </a:solidFill>
                <a:latin typeface="Dancing Script Bold"/>
                <a:ea typeface="Dancing Script Bold"/>
                <a:cs typeface="Dancing Script Bold"/>
                <a:sym typeface="Dancing Script Bold"/>
              </a:rPr>
              <a:t>: </a:t>
            </a:r>
            <a:r>
              <a:rPr lang="en-US" sz="5394" b="1" dirty="0" err="1">
                <a:solidFill>
                  <a:srgbClr val="FFFFFF"/>
                </a:solidFill>
                <a:latin typeface="Dancing Script Bold"/>
                <a:ea typeface="Dancing Script Bold"/>
                <a:cs typeface="Dancing Script Bold"/>
                <a:sym typeface="Dancing Script Bold"/>
              </a:rPr>
              <a:t>Mẫu</a:t>
            </a:r>
            <a:r>
              <a:rPr lang="en-US" sz="5394" b="1" dirty="0">
                <a:solidFill>
                  <a:srgbClr val="FFFFFF"/>
                </a:solidFill>
                <a:latin typeface="Dancing Script Bold"/>
                <a:ea typeface="Dancing Script Bold"/>
                <a:cs typeface="Dancing Script Bold"/>
                <a:sym typeface="Dancing Script Bold"/>
              </a:rPr>
              <a:t> </a:t>
            </a:r>
            <a:r>
              <a:rPr lang="en-US" sz="5394" b="1" dirty="0" err="1">
                <a:solidFill>
                  <a:srgbClr val="FFFFFF"/>
                </a:solidFill>
                <a:latin typeface="Dancing Script Bold"/>
                <a:ea typeface="Dancing Script Bold"/>
                <a:cs typeface="Dancing Script Bold"/>
                <a:sym typeface="Dancing Script Bold"/>
              </a:rPr>
              <a:t>giáo</a:t>
            </a:r>
            <a:r>
              <a:rPr lang="en-US" sz="5394" b="1" dirty="0">
                <a:solidFill>
                  <a:srgbClr val="FFFFFF"/>
                </a:solidFill>
                <a:latin typeface="Dancing Script Bold"/>
                <a:ea typeface="Dancing Script Bold"/>
                <a:cs typeface="Dancing Script Bold"/>
                <a:sym typeface="Dancing Script Bold"/>
              </a:rPr>
              <a:t> </a:t>
            </a:r>
            <a:r>
              <a:rPr lang="en-US" sz="5394" b="1" dirty="0" err="1">
                <a:solidFill>
                  <a:srgbClr val="FFFFFF"/>
                </a:solidFill>
                <a:latin typeface="Dancing Script Bold"/>
                <a:ea typeface="Dancing Script Bold"/>
                <a:cs typeface="Dancing Script Bold"/>
                <a:sym typeface="Dancing Script Bold"/>
              </a:rPr>
              <a:t>bé</a:t>
            </a:r>
            <a:r>
              <a:rPr lang="en-US" sz="5394" b="1" dirty="0">
                <a:solidFill>
                  <a:srgbClr val="FFFFFF"/>
                </a:solidFill>
                <a:latin typeface="Dancing Script Bold"/>
                <a:ea typeface="Dancing Script Bold"/>
                <a:cs typeface="Dancing Script Bold"/>
                <a:sym typeface="Dancing Script Bold"/>
              </a:rPr>
              <a:t> (3-4 </a:t>
            </a:r>
            <a:r>
              <a:rPr lang="en-US" sz="5394" b="1" dirty="0" err="1">
                <a:solidFill>
                  <a:srgbClr val="FFFFFF"/>
                </a:solidFill>
                <a:latin typeface="Dancing Script Bold"/>
                <a:ea typeface="Dancing Script Bold"/>
                <a:cs typeface="Dancing Script Bold"/>
                <a:sym typeface="Dancing Script Bold"/>
              </a:rPr>
              <a:t>tuổi</a:t>
            </a:r>
            <a:r>
              <a:rPr lang="en-US" sz="5394" b="1" dirty="0">
                <a:solidFill>
                  <a:srgbClr val="FFFFFF"/>
                </a:solidFill>
                <a:latin typeface="Dancing Script Bold"/>
                <a:ea typeface="Dancing Script Bold"/>
                <a:cs typeface="Dancing Script Bold"/>
                <a:sym typeface="Dancing Script Bold"/>
              </a:rPr>
              <a:t>)</a:t>
            </a:r>
          </a:p>
        </p:txBody>
      </p:sp>
      <p:sp>
        <p:nvSpPr>
          <p:cNvPr id="7" name="Freeform 7"/>
          <p:cNvSpPr/>
          <p:nvPr/>
        </p:nvSpPr>
        <p:spPr>
          <a:xfrm rot="-102608">
            <a:off x="4395665" y="1501924"/>
            <a:ext cx="1811484" cy="2259221"/>
          </a:xfrm>
          <a:custGeom>
            <a:avLst/>
            <a:gdLst/>
            <a:ahLst/>
            <a:cxnLst/>
            <a:rect l="l" t="t" r="r" b="b"/>
            <a:pathLst>
              <a:path w="1811484" h="2259221">
                <a:moveTo>
                  <a:pt x="0" y="0"/>
                </a:moveTo>
                <a:lnTo>
                  <a:pt x="1811485" y="0"/>
                </a:lnTo>
                <a:lnTo>
                  <a:pt x="1811485" y="2259221"/>
                </a:lnTo>
                <a:lnTo>
                  <a:pt x="0" y="22592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02608" flipH="1">
            <a:off x="12184312" y="1602574"/>
            <a:ext cx="1811484" cy="2259221"/>
          </a:xfrm>
          <a:custGeom>
            <a:avLst/>
            <a:gdLst/>
            <a:ahLst/>
            <a:cxnLst/>
            <a:rect l="l" t="t" r="r" b="b"/>
            <a:pathLst>
              <a:path w="1811484" h="2259221">
                <a:moveTo>
                  <a:pt x="1811484" y="0"/>
                </a:moveTo>
                <a:lnTo>
                  <a:pt x="0" y="0"/>
                </a:lnTo>
                <a:lnTo>
                  <a:pt x="0" y="2259221"/>
                </a:lnTo>
                <a:lnTo>
                  <a:pt x="1811484" y="2259221"/>
                </a:lnTo>
                <a:lnTo>
                  <a:pt x="1811484"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2298819" y="3327080"/>
            <a:ext cx="6377048" cy="8252650"/>
          </a:xfrm>
          <a:custGeom>
            <a:avLst/>
            <a:gdLst/>
            <a:ahLst/>
            <a:cxnLst/>
            <a:rect l="l" t="t" r="r" b="b"/>
            <a:pathLst>
              <a:path w="6377048" h="8252650">
                <a:moveTo>
                  <a:pt x="0" y="0"/>
                </a:moveTo>
                <a:lnTo>
                  <a:pt x="6377048" y="0"/>
                </a:lnTo>
                <a:lnTo>
                  <a:pt x="6377048" y="8252650"/>
                </a:lnTo>
                <a:lnTo>
                  <a:pt x="0" y="82526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4577187" y="3533598"/>
            <a:ext cx="6377048" cy="8252650"/>
          </a:xfrm>
          <a:custGeom>
            <a:avLst/>
            <a:gdLst/>
            <a:ahLst/>
            <a:cxnLst/>
            <a:rect l="l" t="t" r="r" b="b"/>
            <a:pathLst>
              <a:path w="6377048" h="8252650">
                <a:moveTo>
                  <a:pt x="0" y="0"/>
                </a:moveTo>
                <a:lnTo>
                  <a:pt x="6377048" y="0"/>
                </a:lnTo>
                <a:lnTo>
                  <a:pt x="6377048" y="8252650"/>
                </a:lnTo>
                <a:lnTo>
                  <a:pt x="0" y="82526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9641771" y="7453405"/>
            <a:ext cx="1564036" cy="2331219"/>
          </a:xfrm>
          <a:custGeom>
            <a:avLst/>
            <a:gdLst/>
            <a:ahLst/>
            <a:cxnLst/>
            <a:rect l="l" t="t" r="r" b="b"/>
            <a:pathLst>
              <a:path w="1564036" h="2331219">
                <a:moveTo>
                  <a:pt x="0" y="0"/>
                </a:moveTo>
                <a:lnTo>
                  <a:pt x="1564036" y="0"/>
                </a:lnTo>
                <a:lnTo>
                  <a:pt x="1564036" y="2331219"/>
                </a:lnTo>
                <a:lnTo>
                  <a:pt x="0" y="23312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316683" flipH="1">
            <a:off x="14727299" y="749870"/>
            <a:ext cx="3033366" cy="3403497"/>
          </a:xfrm>
          <a:custGeom>
            <a:avLst/>
            <a:gdLst/>
            <a:ahLst/>
            <a:cxnLst/>
            <a:rect l="l" t="t" r="r" b="b"/>
            <a:pathLst>
              <a:path w="3033366" h="3403497">
                <a:moveTo>
                  <a:pt x="3033366" y="0"/>
                </a:moveTo>
                <a:lnTo>
                  <a:pt x="0" y="0"/>
                </a:lnTo>
                <a:lnTo>
                  <a:pt x="0" y="3403497"/>
                </a:lnTo>
                <a:lnTo>
                  <a:pt x="3033366" y="3403497"/>
                </a:lnTo>
                <a:lnTo>
                  <a:pt x="3033366" y="0"/>
                </a:lnTo>
                <a:close/>
              </a:path>
            </a:pathLst>
          </a:custGeom>
          <a:blipFill>
            <a:blip r:embed="rId12"/>
            <a:stretch>
              <a:fillRect/>
            </a:stretch>
          </a:blipFill>
        </p:spPr>
      </p:sp>
      <p:sp>
        <p:nvSpPr>
          <p:cNvPr id="13" name="Freeform 13"/>
          <p:cNvSpPr/>
          <p:nvPr/>
        </p:nvSpPr>
        <p:spPr>
          <a:xfrm rot="-351263">
            <a:off x="610872" y="525921"/>
            <a:ext cx="3033366" cy="3403497"/>
          </a:xfrm>
          <a:custGeom>
            <a:avLst/>
            <a:gdLst/>
            <a:ahLst/>
            <a:cxnLst/>
            <a:rect l="l" t="t" r="r" b="b"/>
            <a:pathLst>
              <a:path w="3033366" h="3403497">
                <a:moveTo>
                  <a:pt x="0" y="0"/>
                </a:moveTo>
                <a:lnTo>
                  <a:pt x="3033366" y="0"/>
                </a:lnTo>
                <a:lnTo>
                  <a:pt x="3033366" y="3403497"/>
                </a:lnTo>
                <a:lnTo>
                  <a:pt x="0" y="3403497"/>
                </a:lnTo>
                <a:lnTo>
                  <a:pt x="0" y="0"/>
                </a:lnTo>
                <a:close/>
              </a:path>
            </a:pathLst>
          </a:custGeom>
          <a:blipFill>
            <a:blip r:embed="rId12"/>
            <a:stretch>
              <a:fillRect/>
            </a:stretch>
          </a:blipFill>
        </p:spPr>
      </p:sp>
      <p:sp>
        <p:nvSpPr>
          <p:cNvPr id="14" name="TextBox 14"/>
          <p:cNvSpPr txBox="1"/>
          <p:nvPr/>
        </p:nvSpPr>
        <p:spPr>
          <a:xfrm>
            <a:off x="5181647" y="227694"/>
            <a:ext cx="8743995" cy="1410643"/>
          </a:xfrm>
          <a:prstGeom prst="rect">
            <a:avLst/>
          </a:prstGeom>
        </p:spPr>
        <p:txBody>
          <a:bodyPr lIns="0" tIns="0" rIns="0" bIns="0" rtlCol="0" anchor="t">
            <a:spAutoFit/>
          </a:bodyPr>
          <a:lstStyle/>
          <a:p>
            <a:pPr algn="ctr">
              <a:lnSpc>
                <a:spcPts val="5530"/>
              </a:lnSpc>
            </a:pPr>
            <a:r>
              <a:rPr lang="en-US" sz="3950" dirty="0" smtClean="0">
                <a:solidFill>
                  <a:srgbClr val="FFFFFF"/>
                </a:solidFill>
                <a:latin typeface="Times New Roman"/>
                <a:ea typeface="Times New Roman"/>
                <a:cs typeface="Times New Roman"/>
                <a:sym typeface="Times New Roman"/>
              </a:rPr>
              <a:t>UBND QUẬN </a:t>
            </a:r>
            <a:r>
              <a:rPr lang="en-US" sz="3950" dirty="0">
                <a:solidFill>
                  <a:srgbClr val="FFFFFF"/>
                </a:solidFill>
                <a:latin typeface="Times New Roman"/>
                <a:ea typeface="Times New Roman"/>
                <a:cs typeface="Times New Roman"/>
                <a:sym typeface="Times New Roman"/>
              </a:rPr>
              <a:t>LONG BIÊN</a:t>
            </a:r>
          </a:p>
          <a:p>
            <a:pPr algn="ctr">
              <a:lnSpc>
                <a:spcPts val="5530"/>
              </a:lnSpc>
              <a:spcBef>
                <a:spcPct val="0"/>
              </a:spcBef>
            </a:pPr>
            <a:r>
              <a:rPr lang="en-US" sz="3950" dirty="0">
                <a:solidFill>
                  <a:srgbClr val="FFFFFF"/>
                </a:solidFill>
                <a:latin typeface="Times New Roman"/>
                <a:ea typeface="Times New Roman"/>
                <a:cs typeface="Times New Roman"/>
                <a:sym typeface="Times New Roman"/>
              </a:rPr>
              <a:t>TRƯỜNG MẦM NON </a:t>
            </a:r>
            <a:r>
              <a:rPr lang="en-US" sz="3950" dirty="0" smtClean="0">
                <a:solidFill>
                  <a:srgbClr val="FFFFFF"/>
                </a:solidFill>
                <a:latin typeface="Times New Roman"/>
                <a:ea typeface="Times New Roman"/>
                <a:cs typeface="Times New Roman"/>
                <a:sym typeface="Times New Roman"/>
              </a:rPr>
              <a:t>HOA MỘC LAN</a:t>
            </a:r>
            <a:endParaRPr lang="en-US" sz="3950" dirty="0">
              <a:solidFill>
                <a:srgbClr val="FFFFFF"/>
              </a:solidFill>
              <a:latin typeface="Times New Roman"/>
              <a:ea typeface="Times New Roman"/>
              <a:cs typeface="Times New Roman"/>
              <a:sym typeface="Times New Roman"/>
            </a:endParaRPr>
          </a:p>
        </p:txBody>
      </p:sp>
      <p:sp>
        <p:nvSpPr>
          <p:cNvPr id="15" name="TextBox 15"/>
          <p:cNvSpPr txBox="1"/>
          <p:nvPr/>
        </p:nvSpPr>
        <p:spPr>
          <a:xfrm>
            <a:off x="3273513" y="3646181"/>
            <a:ext cx="12108391" cy="1461939"/>
          </a:xfrm>
          <a:prstGeom prst="rect">
            <a:avLst/>
          </a:prstGeom>
        </p:spPr>
        <p:txBody>
          <a:bodyPr wrap="square" lIns="0" tIns="0" rIns="0" bIns="0" rtlCol="0" anchor="t">
            <a:spAutoFit/>
          </a:bodyPr>
          <a:lstStyle/>
          <a:p>
            <a:pPr algn="ctr">
              <a:lnSpc>
                <a:spcPts val="11355"/>
              </a:lnSpc>
            </a:pPr>
            <a:r>
              <a:rPr lang="en-US" sz="8111" b="1" dirty="0" err="1">
                <a:solidFill>
                  <a:srgbClr val="FFFFFF"/>
                </a:solidFill>
                <a:latin typeface="Dancing Script Bold"/>
                <a:ea typeface="Dancing Script Bold"/>
                <a:cs typeface="Dancing Script Bold"/>
                <a:sym typeface="Dancing Script Bold"/>
              </a:rPr>
              <a:t>Lĩnh</a:t>
            </a:r>
            <a:r>
              <a:rPr lang="en-US" sz="8111" b="1" dirty="0">
                <a:solidFill>
                  <a:srgbClr val="FFFFFF"/>
                </a:solidFill>
                <a:latin typeface="Dancing Script Bold"/>
                <a:ea typeface="Dancing Script Bold"/>
                <a:cs typeface="Dancing Script Bold"/>
                <a:sym typeface="Dancing Script Bold"/>
              </a:rPr>
              <a:t> </a:t>
            </a:r>
            <a:r>
              <a:rPr lang="en-US" sz="8111" b="1" dirty="0" err="1">
                <a:solidFill>
                  <a:srgbClr val="FFFFFF"/>
                </a:solidFill>
                <a:latin typeface="Dancing Script Bold"/>
                <a:ea typeface="Dancing Script Bold"/>
                <a:cs typeface="Dancing Script Bold"/>
                <a:sym typeface="Dancing Script Bold"/>
              </a:rPr>
              <a:t>vực</a:t>
            </a:r>
            <a:r>
              <a:rPr lang="en-US" sz="8111" b="1" dirty="0">
                <a:solidFill>
                  <a:srgbClr val="FFFFFF"/>
                </a:solidFill>
                <a:latin typeface="Dancing Script Bold"/>
                <a:ea typeface="Dancing Script Bold"/>
                <a:cs typeface="Dancing Script Bold"/>
                <a:sym typeface="Dancing Script Bold"/>
              </a:rPr>
              <a:t> </a:t>
            </a:r>
            <a:r>
              <a:rPr lang="en-US" sz="8111" b="1" dirty="0" err="1">
                <a:solidFill>
                  <a:srgbClr val="FFFFFF"/>
                </a:solidFill>
                <a:latin typeface="Dancing Script Bold"/>
                <a:ea typeface="Dancing Script Bold"/>
                <a:cs typeface="Dancing Script Bold"/>
                <a:sym typeface="Dancing Script Bold"/>
              </a:rPr>
              <a:t>phát</a:t>
            </a:r>
            <a:r>
              <a:rPr lang="en-US" sz="8111" b="1" dirty="0">
                <a:solidFill>
                  <a:srgbClr val="FFFFFF"/>
                </a:solidFill>
                <a:latin typeface="Dancing Script Bold"/>
                <a:ea typeface="Dancing Script Bold"/>
                <a:cs typeface="Dancing Script Bold"/>
                <a:sym typeface="Dancing Script Bold"/>
              </a:rPr>
              <a:t> </a:t>
            </a:r>
            <a:r>
              <a:rPr lang="en-US" sz="8111" b="1" dirty="0" err="1">
                <a:solidFill>
                  <a:srgbClr val="FFFFFF"/>
                </a:solidFill>
                <a:latin typeface="Dancing Script Bold"/>
                <a:ea typeface="Dancing Script Bold"/>
                <a:cs typeface="Dancing Script Bold"/>
                <a:sym typeface="Dancing Script Bold"/>
              </a:rPr>
              <a:t>triển</a:t>
            </a:r>
            <a:r>
              <a:rPr lang="en-US" sz="8111" b="1" dirty="0">
                <a:solidFill>
                  <a:srgbClr val="FFFFFF"/>
                </a:solidFill>
                <a:latin typeface="Dancing Script Bold"/>
                <a:ea typeface="Dancing Script Bold"/>
                <a:cs typeface="Dancing Script Bold"/>
                <a:sym typeface="Dancing Script Bold"/>
              </a:rPr>
              <a:t> </a:t>
            </a:r>
            <a:r>
              <a:rPr lang="en-US" sz="8111" b="1" dirty="0" err="1">
                <a:solidFill>
                  <a:srgbClr val="FFFFFF"/>
                </a:solidFill>
                <a:latin typeface="Dancing Script Bold"/>
                <a:ea typeface="Dancing Script Bold"/>
                <a:cs typeface="Dancing Script Bold"/>
                <a:sym typeface="Dancing Script Bold"/>
              </a:rPr>
              <a:t>ngôn</a:t>
            </a:r>
            <a:r>
              <a:rPr lang="en-US" sz="8111" b="1" dirty="0">
                <a:solidFill>
                  <a:srgbClr val="FFFFFF"/>
                </a:solidFill>
                <a:latin typeface="Dancing Script Bold"/>
                <a:ea typeface="Dancing Script Bold"/>
                <a:cs typeface="Dancing Script Bold"/>
                <a:sym typeface="Dancing Script Bold"/>
              </a:rPr>
              <a:t> </a:t>
            </a:r>
            <a:r>
              <a:rPr lang="en-US" sz="8111" b="1" dirty="0" err="1">
                <a:solidFill>
                  <a:srgbClr val="FFFFFF"/>
                </a:solidFill>
                <a:latin typeface="Dancing Script Bold"/>
                <a:ea typeface="Dancing Script Bold"/>
                <a:cs typeface="Dancing Script Bold"/>
                <a:sym typeface="Dancing Script Bold"/>
              </a:rPr>
              <a:t>ngữ</a:t>
            </a:r>
            <a:endParaRPr lang="en-US" sz="8111" b="1" dirty="0">
              <a:solidFill>
                <a:srgbClr val="FFFFFF"/>
              </a:solidFill>
              <a:latin typeface="Dancing Script Bold"/>
              <a:ea typeface="Dancing Script Bold"/>
              <a:cs typeface="Dancing Script Bold"/>
              <a:sym typeface="Dancing Script Bold"/>
            </a:endParaRPr>
          </a:p>
        </p:txBody>
      </p:sp>
      <p:sp>
        <p:nvSpPr>
          <p:cNvPr id="16" name="Freeform 16"/>
          <p:cNvSpPr/>
          <p:nvPr/>
        </p:nvSpPr>
        <p:spPr>
          <a:xfrm>
            <a:off x="1456951" y="5802188"/>
            <a:ext cx="3128156" cy="4484812"/>
          </a:xfrm>
          <a:custGeom>
            <a:avLst/>
            <a:gdLst/>
            <a:ahLst/>
            <a:cxnLst/>
            <a:rect l="l" t="t" r="r" b="b"/>
            <a:pathLst>
              <a:path w="3128156" h="4484812">
                <a:moveTo>
                  <a:pt x="0" y="0"/>
                </a:moveTo>
                <a:lnTo>
                  <a:pt x="3128156" y="0"/>
                </a:lnTo>
                <a:lnTo>
                  <a:pt x="3128156" y="4484812"/>
                </a:lnTo>
                <a:lnTo>
                  <a:pt x="0" y="448481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7" name="Freeform 17"/>
          <p:cNvSpPr/>
          <p:nvPr/>
        </p:nvSpPr>
        <p:spPr>
          <a:xfrm flipH="1">
            <a:off x="13708614" y="5935210"/>
            <a:ext cx="3128156" cy="4484812"/>
          </a:xfrm>
          <a:custGeom>
            <a:avLst/>
            <a:gdLst/>
            <a:ahLst/>
            <a:cxnLst/>
            <a:rect l="l" t="t" r="r" b="b"/>
            <a:pathLst>
              <a:path w="3128156" h="4484812">
                <a:moveTo>
                  <a:pt x="3128156" y="0"/>
                </a:moveTo>
                <a:lnTo>
                  <a:pt x="0" y="0"/>
                </a:lnTo>
                <a:lnTo>
                  <a:pt x="0" y="4484812"/>
                </a:lnTo>
                <a:lnTo>
                  <a:pt x="3128156" y="4484812"/>
                </a:lnTo>
                <a:lnTo>
                  <a:pt x="3128156" y="0"/>
                </a:lnTo>
                <a:close/>
              </a:path>
            </a:pathLst>
          </a:custGeom>
          <a:blipFill>
            <a:blip r:embed="rId13">
              <a:extLst>
                <a:ext uri="{96DAC541-7B7A-43D3-8B79-37D633B846F1}">
                  <asvg:svgBlip xmlns:asvg="http://schemas.microsoft.com/office/drawing/2016/SVG/main" xmlns="" r:embed="rId14"/>
                </a:ext>
              </a:extLst>
            </a:blip>
            <a:stretch>
              <a:fillRect/>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2547811" y="-745434"/>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788420" y="7200900"/>
            <a:ext cx="20232256" cy="10226486"/>
          </a:xfrm>
          <a:custGeom>
            <a:avLst/>
            <a:gdLst/>
            <a:ahLst/>
            <a:cxnLst/>
            <a:rect l="l" t="t" r="r" b="b"/>
            <a:pathLst>
              <a:path w="20232256" h="1022648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2040234" y="4074435"/>
            <a:ext cx="4333264" cy="6212565"/>
          </a:xfrm>
          <a:custGeom>
            <a:avLst/>
            <a:gdLst/>
            <a:ahLst/>
            <a:cxnLst/>
            <a:rect l="l" t="t" r="r" b="b"/>
            <a:pathLst>
              <a:path w="4333264" h="6212565">
                <a:moveTo>
                  <a:pt x="4333264" y="0"/>
                </a:moveTo>
                <a:lnTo>
                  <a:pt x="0" y="0"/>
                </a:lnTo>
                <a:lnTo>
                  <a:pt x="0" y="6212565"/>
                </a:lnTo>
                <a:lnTo>
                  <a:pt x="4333264" y="6212565"/>
                </a:lnTo>
                <a:lnTo>
                  <a:pt x="4333264"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246548">
            <a:off x="-263136" y="546355"/>
            <a:ext cx="3598580" cy="4114800"/>
          </a:xfrm>
          <a:custGeom>
            <a:avLst/>
            <a:gdLst/>
            <a:ahLst/>
            <a:cxnLst/>
            <a:rect l="l" t="t" r="r" b="b"/>
            <a:pathLst>
              <a:path w="3598580" h="4114800">
                <a:moveTo>
                  <a:pt x="0" y="0"/>
                </a:moveTo>
                <a:lnTo>
                  <a:pt x="3598580" y="0"/>
                </a:lnTo>
                <a:lnTo>
                  <a:pt x="359858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TextBox 8"/>
          <p:cNvSpPr txBox="1"/>
          <p:nvPr/>
        </p:nvSpPr>
        <p:spPr>
          <a:xfrm>
            <a:off x="3361274" y="1162050"/>
            <a:ext cx="13285381" cy="4923030"/>
          </a:xfrm>
          <a:prstGeom prst="rect">
            <a:avLst/>
          </a:prstGeom>
        </p:spPr>
        <p:txBody>
          <a:bodyPr lIns="0" tIns="0" rIns="0" bIns="0" rtlCol="0" anchor="t">
            <a:spAutoFit/>
          </a:bodyPr>
          <a:lstStyle/>
          <a:p>
            <a:pPr algn="just">
              <a:lnSpc>
                <a:spcPts val="4870"/>
              </a:lnSpc>
            </a:pPr>
            <a:r>
              <a:rPr lang="en-US" sz="5237" b="1">
                <a:solidFill>
                  <a:srgbClr val="FFFFFF"/>
                </a:solidFill>
                <a:latin typeface="Dancing Script Bold"/>
                <a:ea typeface="Dancing Script Bold"/>
                <a:cs typeface="Dancing Script Bold"/>
                <a:sym typeface="Dancing Script Bold"/>
              </a:rPr>
              <a:t>Chú tuần lộc có chiếc mũi như thế nào?</a:t>
            </a:r>
          </a:p>
          <a:p>
            <a:pPr algn="just">
              <a:lnSpc>
                <a:spcPts val="4870"/>
              </a:lnSpc>
            </a:pPr>
            <a:r>
              <a:rPr lang="en-US" sz="5237" b="1">
                <a:solidFill>
                  <a:srgbClr val="FFFFFF"/>
                </a:solidFill>
                <a:latin typeface="Dancing Script Bold"/>
                <a:ea typeface="Dancing Script Bold"/>
                <a:cs typeface="Dancing Script Bold"/>
                <a:sym typeface="Dancing Script Bold"/>
              </a:rPr>
              <a:t>Mọi người trêu chú tuần lộc như thế nào?</a:t>
            </a:r>
          </a:p>
          <a:p>
            <a:pPr algn="just">
              <a:lnSpc>
                <a:spcPts val="4870"/>
              </a:lnSpc>
            </a:pPr>
            <a:r>
              <a:rPr lang="en-US" sz="5237" b="1">
                <a:solidFill>
                  <a:srgbClr val="FFFFFF"/>
                </a:solidFill>
                <a:latin typeface="Dancing Script Bold"/>
                <a:ea typeface="Dancing Script Bold"/>
                <a:cs typeface="Dancing Script Bold"/>
                <a:sym typeface="Dancing Script Bold"/>
              </a:rPr>
              <a:t>Tuần lộc cảm thấy sao khi bị mọi người trêu trọc?</a:t>
            </a:r>
          </a:p>
          <a:p>
            <a:pPr algn="just">
              <a:lnSpc>
                <a:spcPts val="4870"/>
              </a:lnSpc>
            </a:pPr>
            <a:r>
              <a:rPr lang="en-US" sz="5237" b="1">
                <a:solidFill>
                  <a:srgbClr val="FFFFFF"/>
                </a:solidFill>
                <a:latin typeface="Dancing Script Bold"/>
                <a:ea typeface="Dancing Script Bold"/>
                <a:cs typeface="Dancing Script Bold"/>
                <a:sym typeface="Dancing Script Bold"/>
              </a:rPr>
              <a:t>Điều gì đã xảy ra khi ông già Noel đi phát quà?</a:t>
            </a:r>
          </a:p>
          <a:p>
            <a:pPr algn="just">
              <a:lnSpc>
                <a:spcPts val="4870"/>
              </a:lnSpc>
            </a:pPr>
            <a:r>
              <a:rPr lang="en-US" sz="5237" b="1">
                <a:solidFill>
                  <a:srgbClr val="FFFFFF"/>
                </a:solidFill>
                <a:latin typeface="Dancing Script Bold"/>
                <a:ea typeface="Dancing Script Bold"/>
                <a:cs typeface="Dancing Script Bold"/>
                <a:sym typeface="Dancing Script Bold"/>
              </a:rPr>
              <a:t>Ai là người đã giúp ông già Noel dẫn đường đi phát quà cho các bạn nhỏ?</a:t>
            </a:r>
          </a:p>
          <a:p>
            <a:pPr algn="just">
              <a:lnSpc>
                <a:spcPts val="4870"/>
              </a:lnSpc>
            </a:pPr>
            <a:r>
              <a:rPr lang="en-US" sz="5237" b="1">
                <a:solidFill>
                  <a:srgbClr val="FFFFFF"/>
                </a:solidFill>
                <a:latin typeface="Dancing Script Bold"/>
                <a:ea typeface="Dancing Script Bold"/>
                <a:cs typeface="Dancing Script Bold"/>
                <a:sym typeface="Dancing Script Bold"/>
              </a:rPr>
              <a:t>Chú tuần lộc cảm thấy như thế nào khi giúp đỡ được ông già Noel?</a:t>
            </a:r>
          </a:p>
        </p:txBody>
      </p:sp>
      <p:sp>
        <p:nvSpPr>
          <p:cNvPr id="9" name="Freeform 9"/>
          <p:cNvSpPr/>
          <p:nvPr/>
        </p:nvSpPr>
        <p:spPr>
          <a:xfrm>
            <a:off x="15911658" y="6018166"/>
            <a:ext cx="3459619" cy="4477154"/>
          </a:xfrm>
          <a:custGeom>
            <a:avLst/>
            <a:gdLst/>
            <a:ahLst/>
            <a:cxnLst/>
            <a:rect l="l" t="t" r="r" b="b"/>
            <a:pathLst>
              <a:path w="3459619" h="4477154">
                <a:moveTo>
                  <a:pt x="0" y="0"/>
                </a:moveTo>
                <a:lnTo>
                  <a:pt x="3459619" y="0"/>
                </a:lnTo>
                <a:lnTo>
                  <a:pt x="3459619" y="4477155"/>
                </a:lnTo>
                <a:lnTo>
                  <a:pt x="0" y="447715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2547811" y="-745434"/>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788420" y="7200900"/>
            <a:ext cx="20232256" cy="10226486"/>
          </a:xfrm>
          <a:custGeom>
            <a:avLst/>
            <a:gdLst/>
            <a:ahLst/>
            <a:cxnLst/>
            <a:rect l="l" t="t" r="r" b="b"/>
            <a:pathLst>
              <a:path w="20232256" h="1022648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4244502" y="4398934"/>
            <a:ext cx="7111776" cy="6942871"/>
          </a:xfrm>
          <a:custGeom>
            <a:avLst/>
            <a:gdLst/>
            <a:ahLst/>
            <a:cxnLst/>
            <a:rect l="l" t="t" r="r" b="b"/>
            <a:pathLst>
              <a:path w="7111776" h="6942871">
                <a:moveTo>
                  <a:pt x="0" y="0"/>
                </a:moveTo>
                <a:lnTo>
                  <a:pt x="7111776" y="0"/>
                </a:lnTo>
                <a:lnTo>
                  <a:pt x="7111776" y="6942871"/>
                </a:lnTo>
                <a:lnTo>
                  <a:pt x="0" y="6942871"/>
                </a:lnTo>
                <a:lnTo>
                  <a:pt x="0" y="0"/>
                </a:lnTo>
                <a:close/>
              </a:path>
            </a:pathLst>
          </a:custGeom>
          <a:blipFill>
            <a:blip r:embed="rId6"/>
            <a:stretch>
              <a:fillRect/>
            </a:stretch>
          </a:blipFill>
        </p:spPr>
      </p:sp>
      <p:sp>
        <p:nvSpPr>
          <p:cNvPr id="7" name="Freeform 7"/>
          <p:cNvSpPr/>
          <p:nvPr/>
        </p:nvSpPr>
        <p:spPr>
          <a:xfrm rot="499979">
            <a:off x="14348980" y="-1028700"/>
            <a:ext cx="2981180" cy="4114800"/>
          </a:xfrm>
          <a:custGeom>
            <a:avLst/>
            <a:gdLst/>
            <a:ahLst/>
            <a:cxnLst/>
            <a:rect l="l" t="t" r="r" b="b"/>
            <a:pathLst>
              <a:path w="2981180" h="4114800">
                <a:moveTo>
                  <a:pt x="0" y="0"/>
                </a:moveTo>
                <a:lnTo>
                  <a:pt x="2981180" y="0"/>
                </a:lnTo>
                <a:lnTo>
                  <a:pt x="2981180"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340736">
            <a:off x="1011147" y="4226496"/>
            <a:ext cx="2169677" cy="2994717"/>
          </a:xfrm>
          <a:custGeom>
            <a:avLst/>
            <a:gdLst/>
            <a:ahLst/>
            <a:cxnLst/>
            <a:rect l="l" t="t" r="r" b="b"/>
            <a:pathLst>
              <a:path w="2169677" h="2994717">
                <a:moveTo>
                  <a:pt x="0" y="0"/>
                </a:moveTo>
                <a:lnTo>
                  <a:pt x="2169677" y="0"/>
                </a:lnTo>
                <a:lnTo>
                  <a:pt x="2169677" y="2994717"/>
                </a:lnTo>
                <a:lnTo>
                  <a:pt x="0" y="299471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13012220" y="5723855"/>
            <a:ext cx="2475980" cy="3690485"/>
          </a:xfrm>
          <a:custGeom>
            <a:avLst/>
            <a:gdLst/>
            <a:ahLst/>
            <a:cxnLst/>
            <a:rect l="l" t="t" r="r" b="b"/>
            <a:pathLst>
              <a:path w="2475980" h="3690485">
                <a:moveTo>
                  <a:pt x="0" y="0"/>
                </a:moveTo>
                <a:lnTo>
                  <a:pt x="2475979" y="0"/>
                </a:lnTo>
                <a:lnTo>
                  <a:pt x="2475979" y="3690485"/>
                </a:lnTo>
                <a:lnTo>
                  <a:pt x="0" y="369048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TextBox 10"/>
          <p:cNvSpPr txBox="1"/>
          <p:nvPr/>
        </p:nvSpPr>
        <p:spPr>
          <a:xfrm>
            <a:off x="1028700" y="1019175"/>
            <a:ext cx="13984770" cy="3018502"/>
          </a:xfrm>
          <a:prstGeom prst="rect">
            <a:avLst/>
          </a:prstGeom>
        </p:spPr>
        <p:txBody>
          <a:bodyPr lIns="0" tIns="0" rIns="0" bIns="0" rtlCol="0" anchor="t">
            <a:spAutoFit/>
          </a:bodyPr>
          <a:lstStyle/>
          <a:p>
            <a:pPr algn="l">
              <a:lnSpc>
                <a:spcPts val="5926"/>
              </a:lnSpc>
              <a:spcBef>
                <a:spcPct val="0"/>
              </a:spcBef>
            </a:pPr>
            <a:r>
              <a:rPr lang="en-US" sz="4938">
                <a:solidFill>
                  <a:srgbClr val="FFFFFF"/>
                </a:solidFill>
                <a:latin typeface="DejaVu Serif"/>
                <a:ea typeface="DejaVu Serif"/>
                <a:cs typeface="DejaVu Serif"/>
                <a:sym typeface="DejaVu Serif"/>
              </a:rPr>
              <a:t>Giáo dục: Mỗi bộ phận trên cơ thể đều có đặc điểm, lợi ích riêng không thể tách rời, hãy trân trọng vì chúng đều mang lại lợi ích và ý nghĩa trong cuộc sống</a:t>
            </a:r>
          </a:p>
        </p:txBody>
      </p:sp>
      <p:sp>
        <p:nvSpPr>
          <p:cNvPr id="11" name="Freeform 11"/>
          <p:cNvSpPr/>
          <p:nvPr/>
        </p:nvSpPr>
        <p:spPr>
          <a:xfrm flipH="1">
            <a:off x="13468116" y="5869674"/>
            <a:ext cx="5985492" cy="4997886"/>
          </a:xfrm>
          <a:custGeom>
            <a:avLst/>
            <a:gdLst/>
            <a:ahLst/>
            <a:cxnLst/>
            <a:rect l="l" t="t" r="r" b="b"/>
            <a:pathLst>
              <a:path w="5985492" h="4997886">
                <a:moveTo>
                  <a:pt x="5985492" y="0"/>
                </a:moveTo>
                <a:lnTo>
                  <a:pt x="0" y="0"/>
                </a:lnTo>
                <a:lnTo>
                  <a:pt x="0" y="4997885"/>
                </a:lnTo>
                <a:lnTo>
                  <a:pt x="5985492" y="4997885"/>
                </a:lnTo>
                <a:lnTo>
                  <a:pt x="5985492" y="0"/>
                </a:lnTo>
                <a:close/>
              </a:path>
            </a:pathLst>
          </a:custGeom>
          <a:blipFill>
            <a:blip r:embed="rId11"/>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2547811" y="-745434"/>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788420" y="7200900"/>
            <a:ext cx="20232256" cy="10226486"/>
          </a:xfrm>
          <a:custGeom>
            <a:avLst/>
            <a:gdLst/>
            <a:ahLst/>
            <a:cxnLst/>
            <a:rect l="l" t="t" r="r" b="b"/>
            <a:pathLst>
              <a:path w="20232256" h="1022648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028700" y="2419259"/>
            <a:ext cx="10027705" cy="3079647"/>
          </a:xfrm>
          <a:prstGeom prst="rect">
            <a:avLst/>
          </a:prstGeom>
        </p:spPr>
        <p:txBody>
          <a:bodyPr lIns="0" tIns="0" rIns="0" bIns="0" rtlCol="0" anchor="t">
            <a:spAutoFit/>
          </a:bodyPr>
          <a:lstStyle/>
          <a:p>
            <a:pPr algn="l">
              <a:lnSpc>
                <a:spcPts val="11708"/>
              </a:lnSpc>
            </a:pPr>
            <a:r>
              <a:rPr lang="en-US" sz="12589" b="1">
                <a:solidFill>
                  <a:srgbClr val="FFFFFF"/>
                </a:solidFill>
                <a:latin typeface="Bakerie Bold"/>
                <a:ea typeface="Bakerie Bold"/>
                <a:cs typeface="Bakerie Bold"/>
                <a:sym typeface="Bakerie Bold"/>
              </a:rPr>
              <a:t>Thank You &amp; Merry Christmas!</a:t>
            </a:r>
          </a:p>
        </p:txBody>
      </p:sp>
      <p:sp>
        <p:nvSpPr>
          <p:cNvPr id="7" name="Freeform 7"/>
          <p:cNvSpPr/>
          <p:nvPr/>
        </p:nvSpPr>
        <p:spPr>
          <a:xfrm>
            <a:off x="14676740" y="3005758"/>
            <a:ext cx="5847031" cy="7566746"/>
          </a:xfrm>
          <a:custGeom>
            <a:avLst/>
            <a:gdLst/>
            <a:ahLst/>
            <a:cxnLst/>
            <a:rect l="l" t="t" r="r" b="b"/>
            <a:pathLst>
              <a:path w="5847031" h="7566746">
                <a:moveTo>
                  <a:pt x="0" y="0"/>
                </a:moveTo>
                <a:lnTo>
                  <a:pt x="5847031" y="0"/>
                </a:lnTo>
                <a:lnTo>
                  <a:pt x="5847031" y="7566745"/>
                </a:lnTo>
                <a:lnTo>
                  <a:pt x="0" y="756674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6377671" y="6609352"/>
            <a:ext cx="1696007" cy="2194833"/>
          </a:xfrm>
          <a:custGeom>
            <a:avLst/>
            <a:gdLst/>
            <a:ahLst/>
            <a:cxnLst/>
            <a:rect l="l" t="t" r="r" b="b"/>
            <a:pathLst>
              <a:path w="1696007" h="2194833">
                <a:moveTo>
                  <a:pt x="0" y="0"/>
                </a:moveTo>
                <a:lnTo>
                  <a:pt x="1696007" y="0"/>
                </a:lnTo>
                <a:lnTo>
                  <a:pt x="1696007" y="2194833"/>
                </a:lnTo>
                <a:lnTo>
                  <a:pt x="0" y="21948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3325833" y="7044860"/>
            <a:ext cx="1485017" cy="2213440"/>
          </a:xfrm>
          <a:custGeom>
            <a:avLst/>
            <a:gdLst/>
            <a:ahLst/>
            <a:cxnLst/>
            <a:rect l="l" t="t" r="r" b="b"/>
            <a:pathLst>
              <a:path w="1485017" h="2213440">
                <a:moveTo>
                  <a:pt x="0" y="0"/>
                </a:moveTo>
                <a:lnTo>
                  <a:pt x="1485016" y="0"/>
                </a:lnTo>
                <a:lnTo>
                  <a:pt x="1485016" y="2213440"/>
                </a:lnTo>
                <a:lnTo>
                  <a:pt x="0" y="22134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173887">
            <a:off x="8589851" y="1088125"/>
            <a:ext cx="2409399" cy="2321785"/>
          </a:xfrm>
          <a:custGeom>
            <a:avLst/>
            <a:gdLst/>
            <a:ahLst/>
            <a:cxnLst/>
            <a:rect l="l" t="t" r="r" b="b"/>
            <a:pathLst>
              <a:path w="2409399" h="2321785">
                <a:moveTo>
                  <a:pt x="0" y="0"/>
                </a:moveTo>
                <a:lnTo>
                  <a:pt x="2409399" y="0"/>
                </a:lnTo>
                <a:lnTo>
                  <a:pt x="2409399" y="2321785"/>
                </a:lnTo>
                <a:lnTo>
                  <a:pt x="0" y="232178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316683" flipH="1">
            <a:off x="13855366" y="1010871"/>
            <a:ext cx="2594791" cy="2911406"/>
          </a:xfrm>
          <a:custGeom>
            <a:avLst/>
            <a:gdLst/>
            <a:ahLst/>
            <a:cxnLst/>
            <a:rect l="l" t="t" r="r" b="b"/>
            <a:pathLst>
              <a:path w="2594791" h="2911406">
                <a:moveTo>
                  <a:pt x="2594791" y="0"/>
                </a:moveTo>
                <a:lnTo>
                  <a:pt x="0" y="0"/>
                </a:lnTo>
                <a:lnTo>
                  <a:pt x="0" y="2911407"/>
                </a:lnTo>
                <a:lnTo>
                  <a:pt x="2594791" y="2911407"/>
                </a:lnTo>
                <a:lnTo>
                  <a:pt x="2594791" y="0"/>
                </a:lnTo>
                <a:close/>
              </a:path>
            </a:pathLst>
          </a:custGeom>
          <a:blipFill>
            <a:blip r:embed="rId12"/>
            <a:stretch>
              <a:fillRect/>
            </a:stretch>
          </a:blipFill>
        </p:spPr>
      </p:sp>
      <p:sp>
        <p:nvSpPr>
          <p:cNvPr id="12" name="Freeform 12"/>
          <p:cNvSpPr/>
          <p:nvPr/>
        </p:nvSpPr>
        <p:spPr>
          <a:xfrm flipH="1">
            <a:off x="10423789" y="3325909"/>
            <a:ext cx="5187937" cy="7437902"/>
          </a:xfrm>
          <a:custGeom>
            <a:avLst/>
            <a:gdLst/>
            <a:ahLst/>
            <a:cxnLst/>
            <a:rect l="l" t="t" r="r" b="b"/>
            <a:pathLst>
              <a:path w="5187937" h="7437902">
                <a:moveTo>
                  <a:pt x="5187937" y="0"/>
                </a:moveTo>
                <a:lnTo>
                  <a:pt x="0" y="0"/>
                </a:lnTo>
                <a:lnTo>
                  <a:pt x="0" y="7437903"/>
                </a:lnTo>
                <a:lnTo>
                  <a:pt x="5187937" y="7437903"/>
                </a:lnTo>
                <a:lnTo>
                  <a:pt x="5187937" y="0"/>
                </a:lnTo>
                <a:close/>
              </a:path>
            </a:pathLst>
          </a:custGeom>
          <a:blipFill>
            <a:blip r:embed="rId13">
              <a:extLst>
                <a:ext uri="{96DAC541-7B7A-43D3-8B79-37D633B846F1}">
                  <asvg:svgBlip xmlns:asvg="http://schemas.microsoft.com/office/drawing/2016/SVG/main" xmlns="" r:embed="rId14"/>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2547811" y="-745434"/>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788420" y="7200900"/>
            <a:ext cx="20232256" cy="10226486"/>
          </a:xfrm>
          <a:custGeom>
            <a:avLst/>
            <a:gdLst/>
            <a:ahLst/>
            <a:cxnLst/>
            <a:rect l="l" t="t" r="r" b="b"/>
            <a:pathLst>
              <a:path w="20232256" h="1022648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8228487" y="6197467"/>
            <a:ext cx="2198441" cy="3330971"/>
          </a:xfrm>
          <a:custGeom>
            <a:avLst/>
            <a:gdLst/>
            <a:ahLst/>
            <a:cxnLst/>
            <a:rect l="l" t="t" r="r" b="b"/>
            <a:pathLst>
              <a:path w="2198441" h="3330971">
                <a:moveTo>
                  <a:pt x="0" y="0"/>
                </a:moveTo>
                <a:lnTo>
                  <a:pt x="2198441" y="0"/>
                </a:lnTo>
                <a:lnTo>
                  <a:pt x="2198441" y="3330971"/>
                </a:lnTo>
                <a:lnTo>
                  <a:pt x="0" y="3330971"/>
                </a:lnTo>
                <a:lnTo>
                  <a:pt x="0" y="0"/>
                </a:lnTo>
                <a:close/>
              </a:path>
            </a:pathLst>
          </a:custGeom>
          <a:blipFill>
            <a:blip r:embed="rId6"/>
            <a:stretch>
              <a:fillRect/>
            </a:stretch>
          </a:blipFill>
        </p:spPr>
      </p:sp>
      <p:sp>
        <p:nvSpPr>
          <p:cNvPr id="7" name="Freeform 7"/>
          <p:cNvSpPr/>
          <p:nvPr/>
        </p:nvSpPr>
        <p:spPr>
          <a:xfrm>
            <a:off x="14596482" y="1746607"/>
            <a:ext cx="6377048" cy="8252650"/>
          </a:xfrm>
          <a:custGeom>
            <a:avLst/>
            <a:gdLst/>
            <a:ahLst/>
            <a:cxnLst/>
            <a:rect l="l" t="t" r="r" b="b"/>
            <a:pathLst>
              <a:path w="6377048" h="8252650">
                <a:moveTo>
                  <a:pt x="0" y="0"/>
                </a:moveTo>
                <a:lnTo>
                  <a:pt x="6377048" y="0"/>
                </a:lnTo>
                <a:lnTo>
                  <a:pt x="6377048" y="8252651"/>
                </a:lnTo>
                <a:lnTo>
                  <a:pt x="0" y="825265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10423789" y="5541649"/>
            <a:ext cx="5985492" cy="4997886"/>
          </a:xfrm>
          <a:custGeom>
            <a:avLst/>
            <a:gdLst/>
            <a:ahLst/>
            <a:cxnLst/>
            <a:rect l="l" t="t" r="r" b="b"/>
            <a:pathLst>
              <a:path w="5985492" h="4997886">
                <a:moveTo>
                  <a:pt x="0" y="0"/>
                </a:moveTo>
                <a:lnTo>
                  <a:pt x="5985492" y="0"/>
                </a:lnTo>
                <a:lnTo>
                  <a:pt x="5985492" y="4997885"/>
                </a:lnTo>
                <a:lnTo>
                  <a:pt x="0" y="4997885"/>
                </a:lnTo>
                <a:lnTo>
                  <a:pt x="0" y="0"/>
                </a:lnTo>
                <a:close/>
              </a:path>
            </a:pathLst>
          </a:custGeom>
          <a:blipFill>
            <a:blip r:embed="rId9"/>
            <a:stretch>
              <a:fillRect/>
            </a:stretch>
          </a:blipFill>
        </p:spPr>
      </p:sp>
      <p:sp>
        <p:nvSpPr>
          <p:cNvPr id="9" name="Freeform 9"/>
          <p:cNvSpPr/>
          <p:nvPr/>
        </p:nvSpPr>
        <p:spPr>
          <a:xfrm rot="-173887">
            <a:off x="9100198" y="1315952"/>
            <a:ext cx="3612524" cy="3481160"/>
          </a:xfrm>
          <a:custGeom>
            <a:avLst/>
            <a:gdLst/>
            <a:ahLst/>
            <a:cxnLst/>
            <a:rect l="l" t="t" r="r" b="b"/>
            <a:pathLst>
              <a:path w="3612524" h="3481160">
                <a:moveTo>
                  <a:pt x="0" y="0"/>
                </a:moveTo>
                <a:lnTo>
                  <a:pt x="3612524" y="0"/>
                </a:lnTo>
                <a:lnTo>
                  <a:pt x="3612524" y="3481160"/>
                </a:lnTo>
                <a:lnTo>
                  <a:pt x="0" y="348116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723759">
            <a:off x="13578468" y="1860158"/>
            <a:ext cx="1806262" cy="1740580"/>
          </a:xfrm>
          <a:custGeom>
            <a:avLst/>
            <a:gdLst/>
            <a:ahLst/>
            <a:cxnLst/>
            <a:rect l="l" t="t" r="r" b="b"/>
            <a:pathLst>
              <a:path w="1806262" h="1740580">
                <a:moveTo>
                  <a:pt x="0" y="0"/>
                </a:moveTo>
                <a:lnTo>
                  <a:pt x="1806262" y="0"/>
                </a:lnTo>
                <a:lnTo>
                  <a:pt x="1806262" y="1740580"/>
                </a:lnTo>
                <a:lnTo>
                  <a:pt x="0" y="174058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788420" y="1285875"/>
            <a:ext cx="15919252" cy="1257299"/>
          </a:xfrm>
          <a:prstGeom prst="rect">
            <a:avLst/>
          </a:prstGeom>
        </p:spPr>
        <p:txBody>
          <a:bodyPr lIns="0" tIns="0" rIns="0" bIns="0" rtlCol="0" anchor="t">
            <a:spAutoFit/>
          </a:bodyPr>
          <a:lstStyle/>
          <a:p>
            <a:pPr marL="2158995" lvl="1" indent="-1079497" algn="l">
              <a:lnSpc>
                <a:spcPts val="9299"/>
              </a:lnSpc>
              <a:buAutoNum type="arabicPeriod"/>
            </a:pPr>
            <a:r>
              <a:rPr lang="en-US" sz="9999">
                <a:solidFill>
                  <a:srgbClr val="FFFFFF"/>
                </a:solidFill>
                <a:latin typeface="Charmonman"/>
                <a:ea typeface="Charmonman"/>
                <a:cs typeface="Charmonman"/>
                <a:sym typeface="Charmonman"/>
              </a:rPr>
              <a:t>Ổn định tổ chức</a:t>
            </a:r>
          </a:p>
        </p:txBody>
      </p:sp>
      <p:sp>
        <p:nvSpPr>
          <p:cNvPr id="12" name="TextBox 12"/>
          <p:cNvSpPr txBox="1"/>
          <p:nvPr/>
        </p:nvSpPr>
        <p:spPr>
          <a:xfrm>
            <a:off x="851338" y="3766853"/>
            <a:ext cx="9458735" cy="1774795"/>
          </a:xfrm>
          <a:prstGeom prst="rect">
            <a:avLst/>
          </a:prstGeom>
        </p:spPr>
        <p:txBody>
          <a:bodyPr lIns="0" tIns="0" rIns="0" bIns="0" rtlCol="0" anchor="t">
            <a:spAutoFit/>
          </a:bodyPr>
          <a:lstStyle/>
          <a:p>
            <a:pPr algn="ctr">
              <a:lnSpc>
                <a:spcPts val="7026"/>
              </a:lnSpc>
            </a:pPr>
            <a:r>
              <a:rPr lang="en-US" sz="5855">
                <a:solidFill>
                  <a:srgbClr val="FFFFFF"/>
                </a:solidFill>
                <a:latin typeface="Dancing Script"/>
                <a:ea typeface="Dancing Script"/>
                <a:cs typeface="Dancing Script"/>
                <a:sym typeface="Dancing Script"/>
              </a:rPr>
              <a:t>Vận động bài hát: </a:t>
            </a:r>
          </a:p>
          <a:p>
            <a:pPr algn="ctr">
              <a:lnSpc>
                <a:spcPts val="7026"/>
              </a:lnSpc>
              <a:spcBef>
                <a:spcPct val="0"/>
              </a:spcBef>
            </a:pPr>
            <a:r>
              <a:rPr lang="en-US" sz="5855">
                <a:solidFill>
                  <a:srgbClr val="FFFFFF"/>
                </a:solidFill>
                <a:latin typeface="Dancing Script"/>
                <a:ea typeface="Dancing Script"/>
                <a:cs typeface="Dancing Script"/>
                <a:sym typeface="Dancing Script"/>
              </a:rPr>
              <a:t>We Wish you a merry christmas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2547811" y="-745434"/>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788420" y="7200900"/>
            <a:ext cx="20232256" cy="10226486"/>
          </a:xfrm>
          <a:custGeom>
            <a:avLst/>
            <a:gdLst/>
            <a:ahLst/>
            <a:cxnLst/>
            <a:rect l="l" t="t" r="r" b="b"/>
            <a:pathLst>
              <a:path w="20232256" h="1022648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2765142" y="6633051"/>
            <a:ext cx="2777501" cy="2932066"/>
          </a:xfrm>
          <a:custGeom>
            <a:avLst/>
            <a:gdLst/>
            <a:ahLst/>
            <a:cxnLst/>
            <a:rect l="l" t="t" r="r" b="b"/>
            <a:pathLst>
              <a:path w="2777501" h="2932066">
                <a:moveTo>
                  <a:pt x="0" y="0"/>
                </a:moveTo>
                <a:lnTo>
                  <a:pt x="2777501" y="0"/>
                </a:lnTo>
                <a:lnTo>
                  <a:pt x="2777501" y="2932067"/>
                </a:lnTo>
                <a:lnTo>
                  <a:pt x="0" y="29320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246548">
            <a:off x="608895" y="1625308"/>
            <a:ext cx="3598580" cy="4114800"/>
          </a:xfrm>
          <a:custGeom>
            <a:avLst/>
            <a:gdLst/>
            <a:ahLst/>
            <a:cxnLst/>
            <a:rect l="l" t="t" r="r" b="b"/>
            <a:pathLst>
              <a:path w="3598580" h="4114800">
                <a:moveTo>
                  <a:pt x="0" y="0"/>
                </a:moveTo>
                <a:lnTo>
                  <a:pt x="3598579" y="0"/>
                </a:lnTo>
                <a:lnTo>
                  <a:pt x="3598579"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TextBox 8"/>
          <p:cNvSpPr txBox="1"/>
          <p:nvPr/>
        </p:nvSpPr>
        <p:spPr>
          <a:xfrm>
            <a:off x="4957533" y="2565214"/>
            <a:ext cx="12683935" cy="1266824"/>
          </a:xfrm>
          <a:prstGeom prst="rect">
            <a:avLst/>
          </a:prstGeom>
        </p:spPr>
        <p:txBody>
          <a:bodyPr lIns="0" tIns="0" rIns="0" bIns="0" rtlCol="0" anchor="t">
            <a:spAutoFit/>
          </a:bodyPr>
          <a:lstStyle/>
          <a:p>
            <a:pPr algn="l">
              <a:lnSpc>
                <a:spcPts val="9299"/>
              </a:lnSpc>
            </a:pPr>
            <a:r>
              <a:rPr lang="en-US" sz="9999" b="1">
                <a:solidFill>
                  <a:srgbClr val="FFFFFF"/>
                </a:solidFill>
                <a:latin typeface="Dancing Script Bold"/>
                <a:ea typeface="Dancing Script Bold"/>
                <a:cs typeface="Dancing Script Bold"/>
                <a:sym typeface="Dancing Script Bold"/>
              </a:rPr>
              <a:t>Cô kể chuyện lần 1</a:t>
            </a:r>
          </a:p>
        </p:txBody>
      </p:sp>
      <p:sp>
        <p:nvSpPr>
          <p:cNvPr id="9" name="Freeform 9"/>
          <p:cNvSpPr/>
          <p:nvPr/>
        </p:nvSpPr>
        <p:spPr>
          <a:xfrm>
            <a:off x="15911658" y="6018166"/>
            <a:ext cx="3459619" cy="4477154"/>
          </a:xfrm>
          <a:custGeom>
            <a:avLst/>
            <a:gdLst/>
            <a:ahLst/>
            <a:cxnLst/>
            <a:rect l="l" t="t" r="r" b="b"/>
            <a:pathLst>
              <a:path w="3459619" h="4477154">
                <a:moveTo>
                  <a:pt x="0" y="0"/>
                </a:moveTo>
                <a:lnTo>
                  <a:pt x="3459619" y="0"/>
                </a:lnTo>
                <a:lnTo>
                  <a:pt x="3459619" y="4477155"/>
                </a:lnTo>
                <a:lnTo>
                  <a:pt x="0" y="447715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2547811" y="-745434"/>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788420" y="7200900"/>
            <a:ext cx="20232256" cy="10226486"/>
          </a:xfrm>
          <a:custGeom>
            <a:avLst/>
            <a:gdLst/>
            <a:ahLst/>
            <a:cxnLst/>
            <a:rect l="l" t="t" r="r" b="b"/>
            <a:pathLst>
              <a:path w="20232256" h="1022648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4735407" y="5265465"/>
            <a:ext cx="3661260" cy="4738101"/>
          </a:xfrm>
          <a:custGeom>
            <a:avLst/>
            <a:gdLst/>
            <a:ahLst/>
            <a:cxnLst/>
            <a:rect l="l" t="t" r="r" b="b"/>
            <a:pathLst>
              <a:path w="3661260" h="4738101">
                <a:moveTo>
                  <a:pt x="0" y="0"/>
                </a:moveTo>
                <a:lnTo>
                  <a:pt x="3661260" y="0"/>
                </a:lnTo>
                <a:lnTo>
                  <a:pt x="3661260" y="4738101"/>
                </a:lnTo>
                <a:lnTo>
                  <a:pt x="0" y="47381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832734" y="223819"/>
            <a:ext cx="15140033" cy="8582026"/>
          </a:xfrm>
          <a:prstGeom prst="rect">
            <a:avLst/>
          </a:prstGeom>
        </p:spPr>
        <p:txBody>
          <a:bodyPr lIns="0" tIns="0" rIns="0" bIns="0" rtlCol="0" anchor="t">
            <a:spAutoFit/>
          </a:bodyPr>
          <a:lstStyle/>
          <a:p>
            <a:pPr algn="l">
              <a:lnSpc>
                <a:spcPts val="3817"/>
              </a:lnSpc>
            </a:pPr>
            <a:r>
              <a:rPr lang="en-US" sz="3181" b="1">
                <a:solidFill>
                  <a:srgbClr val="FFFFFF"/>
                </a:solidFill>
                <a:latin typeface="Muli Bold"/>
                <a:ea typeface="Muli Bold"/>
                <a:cs typeface="Muli Bold"/>
                <a:sym typeface="Muli Bold"/>
              </a:rPr>
              <a:t>Ngày xưa, có một chú tuần lộc tên là Rudolph. Chú có một chiếc mũi to, đỏ lựng và bóng loáng. Mọi người thường trêu chọc và gọi chú là "Rudolph, tuần lộc mũi đỏ". Cái tên làm chú vô cùng xấu hổ.</a:t>
            </a:r>
          </a:p>
          <a:p>
            <a:pPr algn="l">
              <a:lnSpc>
                <a:spcPts val="3817"/>
              </a:lnSpc>
            </a:pPr>
            <a:r>
              <a:rPr lang="en-US" sz="3181" b="1">
                <a:solidFill>
                  <a:srgbClr val="FFFFFF"/>
                </a:solidFill>
                <a:latin typeface="Muli Bold"/>
                <a:ea typeface="Muli Bold"/>
                <a:cs typeface="Muli Bold"/>
                <a:sym typeface="Muli Bold"/>
              </a:rPr>
              <a:t>          Nhưng vào một đêm giáng sinh, ông già Noel đã sẵn sàng với cỗ xe chất đầy quà. Cỗ xe do tám chú tuần lộc khỏe mạnh và đẹp đẽ nhất kéo. Đột nhiên, sương mù kéo đến dày đặt, che phủ hết mặt đất. Ông già Noel thật sự lo lắng: Làm sao có thể thấy đường, các cột ống khói, để phân phát quà cho trẻ em ngoan đây? Bỗng ông trông thấy cái mũi đỏ sáng rực của tuần lộc và liền đề nghị tuần lộc dẫn đầu cổ xe tuần lộc của ông. Tuần lộc rất vui sướng và hăng hái với công việc này.</a:t>
            </a:r>
          </a:p>
          <a:p>
            <a:pPr algn="l">
              <a:lnSpc>
                <a:spcPts val="3817"/>
              </a:lnSpc>
            </a:pPr>
            <a:r>
              <a:rPr lang="en-US" sz="3181" b="1">
                <a:solidFill>
                  <a:srgbClr val="FFFFFF"/>
                </a:solidFill>
                <a:latin typeface="Muli Bold"/>
                <a:ea typeface="Muli Bold"/>
                <a:cs typeface="Muli Bold"/>
                <a:sym typeface="Muli Bold"/>
              </a:rPr>
              <a:t>          Đêm hôm ấy, tuần lộc với chiếc mũi đỏ của mình đã dẫn đường cho cỗ xe của ông già Noel xuyên qua màng đêm dày đặc sương mù một cách an toàn. Mọi trẻ em đều nhận được món quà Giáng sinh kịp lúc. Tuần lộc hài lòng nhìn chiếc mũi đỏ từng là nỗi xấu hổ của mình và bỗng dưng thấy nó trở nên đáng yêu hơn bao giờ hết.</a:t>
            </a:r>
          </a:p>
          <a:p>
            <a:pPr algn="l">
              <a:lnSpc>
                <a:spcPts val="3817"/>
              </a:lnSpc>
            </a:pPr>
            <a:endParaRPr lang="en-US" sz="3181" b="1">
              <a:solidFill>
                <a:srgbClr val="FFFFFF"/>
              </a:solidFill>
              <a:latin typeface="Muli Bold"/>
              <a:ea typeface="Muli Bold"/>
              <a:cs typeface="Muli Bold"/>
              <a:sym typeface="Muli Bold"/>
            </a:endParaRPr>
          </a:p>
          <a:p>
            <a:pPr algn="l">
              <a:lnSpc>
                <a:spcPts val="3817"/>
              </a:lnSpc>
            </a:pPr>
            <a:endParaRPr lang="en-US" sz="3181" b="1">
              <a:solidFill>
                <a:srgbClr val="FFFFFF"/>
              </a:solidFill>
              <a:latin typeface="Muli Bold"/>
              <a:ea typeface="Muli Bold"/>
              <a:cs typeface="Muli Bold"/>
              <a:sym typeface="Muli Bold"/>
            </a:endParaRPr>
          </a:p>
          <a:p>
            <a:pPr algn="l">
              <a:lnSpc>
                <a:spcPts val="3817"/>
              </a:lnSpc>
              <a:spcBef>
                <a:spcPct val="0"/>
              </a:spcBef>
            </a:pPr>
            <a:endParaRPr lang="en-US" sz="3181" b="1">
              <a:solidFill>
                <a:srgbClr val="FFFFFF"/>
              </a:solidFill>
              <a:latin typeface="Muli Bold"/>
              <a:ea typeface="Muli Bold"/>
              <a:cs typeface="Muli Bold"/>
              <a:sym typeface="Muli Bold"/>
            </a:endParaRPr>
          </a:p>
        </p:txBody>
      </p:sp>
      <p:sp>
        <p:nvSpPr>
          <p:cNvPr id="8" name="Freeform 8"/>
          <p:cNvSpPr/>
          <p:nvPr/>
        </p:nvSpPr>
        <p:spPr>
          <a:xfrm>
            <a:off x="9682432" y="7339441"/>
            <a:ext cx="2244670" cy="3218165"/>
          </a:xfrm>
          <a:custGeom>
            <a:avLst/>
            <a:gdLst/>
            <a:ahLst/>
            <a:cxnLst/>
            <a:rect l="l" t="t" r="r" b="b"/>
            <a:pathLst>
              <a:path w="2244670" h="3218165">
                <a:moveTo>
                  <a:pt x="0" y="0"/>
                </a:moveTo>
                <a:lnTo>
                  <a:pt x="2244670" y="0"/>
                </a:lnTo>
                <a:lnTo>
                  <a:pt x="2244670" y="3218165"/>
                </a:lnTo>
                <a:lnTo>
                  <a:pt x="0" y="321816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5369471" y="7339441"/>
            <a:ext cx="3774529" cy="3099832"/>
          </a:xfrm>
          <a:custGeom>
            <a:avLst/>
            <a:gdLst/>
            <a:ahLst/>
            <a:cxnLst/>
            <a:rect l="l" t="t" r="r" b="b"/>
            <a:pathLst>
              <a:path w="3774529" h="3099832">
                <a:moveTo>
                  <a:pt x="0" y="0"/>
                </a:moveTo>
                <a:lnTo>
                  <a:pt x="3774529" y="0"/>
                </a:lnTo>
                <a:lnTo>
                  <a:pt x="3774529" y="3099832"/>
                </a:lnTo>
                <a:lnTo>
                  <a:pt x="0" y="3099832"/>
                </a:lnTo>
                <a:lnTo>
                  <a:pt x="0" y="0"/>
                </a:lnTo>
                <a:close/>
              </a:path>
            </a:pathLst>
          </a:custGeom>
          <a:blipFill>
            <a:blip r:embed="rId10"/>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2547811" y="-627193"/>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788420" y="7200900"/>
            <a:ext cx="20232256" cy="10226486"/>
          </a:xfrm>
          <a:custGeom>
            <a:avLst/>
            <a:gdLst/>
            <a:ahLst/>
            <a:cxnLst/>
            <a:rect l="l" t="t" r="r" b="b"/>
            <a:pathLst>
              <a:path w="20232256" h="1022648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503434" y="3954028"/>
            <a:ext cx="11281132" cy="5725174"/>
          </a:xfrm>
          <a:custGeom>
            <a:avLst/>
            <a:gdLst/>
            <a:ahLst/>
            <a:cxnLst/>
            <a:rect l="l" t="t" r="r" b="b"/>
            <a:pathLst>
              <a:path w="11281132" h="5725174">
                <a:moveTo>
                  <a:pt x="0" y="0"/>
                </a:moveTo>
                <a:lnTo>
                  <a:pt x="11281132" y="0"/>
                </a:lnTo>
                <a:lnTo>
                  <a:pt x="11281132" y="5725175"/>
                </a:lnTo>
                <a:lnTo>
                  <a:pt x="0" y="5725175"/>
                </a:lnTo>
                <a:lnTo>
                  <a:pt x="0" y="0"/>
                </a:lnTo>
                <a:close/>
              </a:path>
            </a:pathLst>
          </a:custGeom>
          <a:blipFill>
            <a:blip r:embed="rId6"/>
            <a:stretch>
              <a:fillRect/>
            </a:stretch>
          </a:blipFill>
        </p:spPr>
      </p:sp>
      <p:sp>
        <p:nvSpPr>
          <p:cNvPr id="7" name="TextBox 7"/>
          <p:cNvSpPr txBox="1"/>
          <p:nvPr/>
        </p:nvSpPr>
        <p:spPr>
          <a:xfrm>
            <a:off x="3900173" y="2064115"/>
            <a:ext cx="11259241" cy="1257299"/>
          </a:xfrm>
          <a:prstGeom prst="rect">
            <a:avLst/>
          </a:prstGeom>
        </p:spPr>
        <p:txBody>
          <a:bodyPr lIns="0" tIns="0" rIns="0" bIns="0" rtlCol="0" anchor="t">
            <a:spAutoFit/>
          </a:bodyPr>
          <a:lstStyle/>
          <a:p>
            <a:pPr algn="ctr">
              <a:lnSpc>
                <a:spcPts val="9299"/>
              </a:lnSpc>
            </a:pPr>
            <a:r>
              <a:rPr lang="en-US" sz="9999">
                <a:solidFill>
                  <a:srgbClr val="FFFFFF"/>
                </a:solidFill>
                <a:latin typeface="Charmonman"/>
                <a:ea typeface="Charmonman"/>
                <a:cs typeface="Charmonman"/>
                <a:sym typeface="Charmonman"/>
              </a:rPr>
              <a:t>Cô kể chuyện lần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2547811" y="-745434"/>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788420" y="7200900"/>
            <a:ext cx="20232256" cy="10226486"/>
          </a:xfrm>
          <a:custGeom>
            <a:avLst/>
            <a:gdLst/>
            <a:ahLst/>
            <a:cxnLst/>
            <a:rect l="l" t="t" r="r" b="b"/>
            <a:pathLst>
              <a:path w="20232256" h="1022648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922716" y="200026"/>
            <a:ext cx="16809983" cy="1590674"/>
          </a:xfrm>
          <a:prstGeom prst="rect">
            <a:avLst/>
          </a:prstGeom>
        </p:spPr>
        <p:txBody>
          <a:bodyPr lIns="0" tIns="0" rIns="0" bIns="0" rtlCol="0" anchor="t">
            <a:spAutoFit/>
          </a:bodyPr>
          <a:lstStyle/>
          <a:p>
            <a:pPr algn="just">
              <a:lnSpc>
                <a:spcPts val="4200"/>
              </a:lnSpc>
            </a:pPr>
            <a:r>
              <a:rPr lang="en-US" sz="3000" b="1">
                <a:solidFill>
                  <a:srgbClr val="FFFFFF"/>
                </a:solidFill>
                <a:latin typeface="DejaVu Serif Bold"/>
                <a:ea typeface="DejaVu Serif Bold"/>
                <a:cs typeface="DejaVu Serif Bold"/>
                <a:sym typeface="DejaVu Serif Bold"/>
              </a:rPr>
              <a:t>Ngày xưa, có một chú tuần lộc tên là Rudolph. Chú có một chiếc mũi to, đỏ lựng và bóng loáng. Mọi người thường trêu chọc và gọi chú là "Rudolph, tuần lộc mũi đỏ". Cái tên làm chú vô cùng xấu hổ.</a:t>
            </a:r>
          </a:p>
        </p:txBody>
      </p:sp>
      <p:sp>
        <p:nvSpPr>
          <p:cNvPr id="7" name="Freeform 7"/>
          <p:cNvSpPr/>
          <p:nvPr/>
        </p:nvSpPr>
        <p:spPr>
          <a:xfrm>
            <a:off x="7044545" y="2261458"/>
            <a:ext cx="5381323" cy="7715158"/>
          </a:xfrm>
          <a:custGeom>
            <a:avLst/>
            <a:gdLst/>
            <a:ahLst/>
            <a:cxnLst/>
            <a:rect l="l" t="t" r="r" b="b"/>
            <a:pathLst>
              <a:path w="5381323" h="7715158">
                <a:moveTo>
                  <a:pt x="0" y="0"/>
                </a:moveTo>
                <a:lnTo>
                  <a:pt x="5381323" y="0"/>
                </a:lnTo>
                <a:lnTo>
                  <a:pt x="5381323" y="7715158"/>
                </a:lnTo>
                <a:lnTo>
                  <a:pt x="0" y="77151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2754734" y="-607854"/>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1290946" y="4983874"/>
            <a:ext cx="20232256" cy="10226486"/>
          </a:xfrm>
          <a:custGeom>
            <a:avLst/>
            <a:gdLst/>
            <a:ahLst/>
            <a:cxnLst/>
            <a:rect l="l" t="t" r="r" b="b"/>
            <a:pathLst>
              <a:path w="20232256" h="10226486">
                <a:moveTo>
                  <a:pt x="0" y="0"/>
                </a:moveTo>
                <a:lnTo>
                  <a:pt x="20232256" y="0"/>
                </a:lnTo>
                <a:lnTo>
                  <a:pt x="20232256"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4344446" y="1448980"/>
            <a:ext cx="6304483" cy="8158743"/>
          </a:xfrm>
          <a:custGeom>
            <a:avLst/>
            <a:gdLst/>
            <a:ahLst/>
            <a:cxnLst/>
            <a:rect l="l" t="t" r="r" b="b"/>
            <a:pathLst>
              <a:path w="6304483" h="8158743">
                <a:moveTo>
                  <a:pt x="0" y="0"/>
                </a:moveTo>
                <a:lnTo>
                  <a:pt x="6304484" y="0"/>
                </a:lnTo>
                <a:lnTo>
                  <a:pt x="6304484" y="8158744"/>
                </a:lnTo>
                <a:lnTo>
                  <a:pt x="0" y="81587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153284" y="1448980"/>
            <a:ext cx="6304483" cy="8158743"/>
          </a:xfrm>
          <a:custGeom>
            <a:avLst/>
            <a:gdLst/>
            <a:ahLst/>
            <a:cxnLst/>
            <a:rect l="l" t="t" r="r" b="b"/>
            <a:pathLst>
              <a:path w="6304483" h="8158743">
                <a:moveTo>
                  <a:pt x="0" y="0"/>
                </a:moveTo>
                <a:lnTo>
                  <a:pt x="6304483" y="0"/>
                </a:lnTo>
                <a:lnTo>
                  <a:pt x="6304483" y="8158744"/>
                </a:lnTo>
                <a:lnTo>
                  <a:pt x="0" y="81587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14447993" y="4657175"/>
            <a:ext cx="4251180" cy="3491282"/>
          </a:xfrm>
          <a:custGeom>
            <a:avLst/>
            <a:gdLst/>
            <a:ahLst/>
            <a:cxnLst/>
            <a:rect l="l" t="t" r="r" b="b"/>
            <a:pathLst>
              <a:path w="4251180" h="3491282">
                <a:moveTo>
                  <a:pt x="4251180" y="0"/>
                </a:moveTo>
                <a:lnTo>
                  <a:pt x="0" y="0"/>
                </a:lnTo>
                <a:lnTo>
                  <a:pt x="0" y="3491281"/>
                </a:lnTo>
                <a:lnTo>
                  <a:pt x="4251180" y="3491281"/>
                </a:lnTo>
                <a:lnTo>
                  <a:pt x="4251180" y="0"/>
                </a:lnTo>
                <a:close/>
              </a:path>
            </a:pathLst>
          </a:custGeom>
          <a:blipFill>
            <a:blip r:embed="rId8"/>
            <a:stretch>
              <a:fillRect/>
            </a:stretch>
          </a:blipFill>
        </p:spPr>
      </p:sp>
      <p:sp>
        <p:nvSpPr>
          <p:cNvPr id="9" name="Freeform 9"/>
          <p:cNvSpPr/>
          <p:nvPr/>
        </p:nvSpPr>
        <p:spPr>
          <a:xfrm>
            <a:off x="4287279" y="5344641"/>
            <a:ext cx="1378260" cy="1477731"/>
          </a:xfrm>
          <a:custGeom>
            <a:avLst/>
            <a:gdLst/>
            <a:ahLst/>
            <a:cxnLst/>
            <a:rect l="l" t="t" r="r" b="b"/>
            <a:pathLst>
              <a:path w="1378260" h="1477731">
                <a:moveTo>
                  <a:pt x="0" y="0"/>
                </a:moveTo>
                <a:lnTo>
                  <a:pt x="1378260" y="0"/>
                </a:lnTo>
                <a:lnTo>
                  <a:pt x="1378260" y="1477731"/>
                </a:lnTo>
                <a:lnTo>
                  <a:pt x="0" y="1477731"/>
                </a:lnTo>
                <a:lnTo>
                  <a:pt x="0" y="0"/>
                </a:lnTo>
                <a:close/>
              </a:path>
            </a:pathLst>
          </a:custGeom>
          <a:blipFill>
            <a:blip r:embed="rId9"/>
            <a:stretch>
              <a:fillRect t="-16400" b="-4335"/>
            </a:stretch>
          </a:blipFill>
        </p:spPr>
      </p:sp>
      <p:sp>
        <p:nvSpPr>
          <p:cNvPr id="10" name="Freeform 10"/>
          <p:cNvSpPr/>
          <p:nvPr/>
        </p:nvSpPr>
        <p:spPr>
          <a:xfrm rot="647009">
            <a:off x="2631947" y="5258130"/>
            <a:ext cx="1395893" cy="1806981"/>
          </a:xfrm>
          <a:custGeom>
            <a:avLst/>
            <a:gdLst/>
            <a:ahLst/>
            <a:cxnLst/>
            <a:rect l="l" t="t" r="r" b="b"/>
            <a:pathLst>
              <a:path w="1395893" h="1806981">
                <a:moveTo>
                  <a:pt x="0" y="0"/>
                </a:moveTo>
                <a:lnTo>
                  <a:pt x="1395893" y="0"/>
                </a:lnTo>
                <a:lnTo>
                  <a:pt x="1395893" y="1806981"/>
                </a:lnTo>
                <a:lnTo>
                  <a:pt x="0" y="1806981"/>
                </a:lnTo>
                <a:lnTo>
                  <a:pt x="0" y="0"/>
                </a:lnTo>
                <a:close/>
              </a:path>
            </a:pathLst>
          </a:custGeom>
          <a:blipFill>
            <a:blip r:embed="rId9"/>
            <a:stretch>
              <a:fillRect/>
            </a:stretch>
          </a:blipFill>
        </p:spPr>
      </p:sp>
      <p:sp>
        <p:nvSpPr>
          <p:cNvPr id="11" name="Freeform 11"/>
          <p:cNvSpPr/>
          <p:nvPr/>
        </p:nvSpPr>
        <p:spPr>
          <a:xfrm>
            <a:off x="5665539" y="4815578"/>
            <a:ext cx="1550248" cy="2006794"/>
          </a:xfrm>
          <a:custGeom>
            <a:avLst/>
            <a:gdLst/>
            <a:ahLst/>
            <a:cxnLst/>
            <a:rect l="l" t="t" r="r" b="b"/>
            <a:pathLst>
              <a:path w="1550248" h="2006794">
                <a:moveTo>
                  <a:pt x="0" y="0"/>
                </a:moveTo>
                <a:lnTo>
                  <a:pt x="1550249" y="0"/>
                </a:lnTo>
                <a:lnTo>
                  <a:pt x="1550249" y="2006794"/>
                </a:lnTo>
                <a:lnTo>
                  <a:pt x="0" y="2006794"/>
                </a:lnTo>
                <a:lnTo>
                  <a:pt x="0" y="0"/>
                </a:lnTo>
                <a:close/>
              </a:path>
            </a:pathLst>
          </a:custGeom>
          <a:blipFill>
            <a:blip r:embed="rId9"/>
            <a:stretch>
              <a:fillRect/>
            </a:stretch>
          </a:blipFill>
        </p:spPr>
      </p:sp>
      <p:sp>
        <p:nvSpPr>
          <p:cNvPr id="12" name="Freeform 12"/>
          <p:cNvSpPr/>
          <p:nvPr/>
        </p:nvSpPr>
        <p:spPr>
          <a:xfrm>
            <a:off x="7407211" y="5344181"/>
            <a:ext cx="1417970" cy="1835560"/>
          </a:xfrm>
          <a:custGeom>
            <a:avLst/>
            <a:gdLst/>
            <a:ahLst/>
            <a:cxnLst/>
            <a:rect l="l" t="t" r="r" b="b"/>
            <a:pathLst>
              <a:path w="1417970" h="1835560">
                <a:moveTo>
                  <a:pt x="0" y="0"/>
                </a:moveTo>
                <a:lnTo>
                  <a:pt x="1417971" y="0"/>
                </a:lnTo>
                <a:lnTo>
                  <a:pt x="1417971" y="1835560"/>
                </a:lnTo>
                <a:lnTo>
                  <a:pt x="0" y="1835560"/>
                </a:lnTo>
                <a:lnTo>
                  <a:pt x="0" y="0"/>
                </a:lnTo>
                <a:close/>
              </a:path>
            </a:pathLst>
          </a:custGeom>
          <a:blipFill>
            <a:blip r:embed="rId9"/>
            <a:stretch>
              <a:fillRect/>
            </a:stretch>
          </a:blipFill>
        </p:spPr>
      </p:sp>
      <p:sp>
        <p:nvSpPr>
          <p:cNvPr id="13" name="Freeform 13"/>
          <p:cNvSpPr/>
          <p:nvPr/>
        </p:nvSpPr>
        <p:spPr>
          <a:xfrm>
            <a:off x="8825182" y="5344641"/>
            <a:ext cx="1467052" cy="1899096"/>
          </a:xfrm>
          <a:custGeom>
            <a:avLst/>
            <a:gdLst/>
            <a:ahLst/>
            <a:cxnLst/>
            <a:rect l="l" t="t" r="r" b="b"/>
            <a:pathLst>
              <a:path w="1467052" h="1899096">
                <a:moveTo>
                  <a:pt x="0" y="0"/>
                </a:moveTo>
                <a:lnTo>
                  <a:pt x="1467052" y="0"/>
                </a:lnTo>
                <a:lnTo>
                  <a:pt x="1467052" y="1899096"/>
                </a:lnTo>
                <a:lnTo>
                  <a:pt x="0" y="1899096"/>
                </a:lnTo>
                <a:lnTo>
                  <a:pt x="0" y="0"/>
                </a:lnTo>
                <a:close/>
              </a:path>
            </a:pathLst>
          </a:custGeom>
          <a:blipFill>
            <a:blip r:embed="rId9"/>
            <a:stretch>
              <a:fillRect/>
            </a:stretch>
          </a:blipFill>
        </p:spPr>
      </p:sp>
      <p:sp>
        <p:nvSpPr>
          <p:cNvPr id="14" name="Freeform 14"/>
          <p:cNvSpPr/>
          <p:nvPr/>
        </p:nvSpPr>
        <p:spPr>
          <a:xfrm>
            <a:off x="10425584" y="5475752"/>
            <a:ext cx="1458271" cy="1887729"/>
          </a:xfrm>
          <a:custGeom>
            <a:avLst/>
            <a:gdLst/>
            <a:ahLst/>
            <a:cxnLst/>
            <a:rect l="l" t="t" r="r" b="b"/>
            <a:pathLst>
              <a:path w="1458271" h="1887729">
                <a:moveTo>
                  <a:pt x="0" y="0"/>
                </a:moveTo>
                <a:lnTo>
                  <a:pt x="1458271" y="0"/>
                </a:lnTo>
                <a:lnTo>
                  <a:pt x="1458271" y="1887730"/>
                </a:lnTo>
                <a:lnTo>
                  <a:pt x="0" y="1887730"/>
                </a:lnTo>
                <a:lnTo>
                  <a:pt x="0" y="0"/>
                </a:lnTo>
                <a:close/>
              </a:path>
            </a:pathLst>
          </a:custGeom>
          <a:blipFill>
            <a:blip r:embed="rId9"/>
            <a:stretch>
              <a:fillRect/>
            </a:stretch>
          </a:blipFill>
        </p:spPr>
      </p:sp>
      <p:sp>
        <p:nvSpPr>
          <p:cNvPr id="15" name="Freeform 15"/>
          <p:cNvSpPr/>
          <p:nvPr/>
        </p:nvSpPr>
        <p:spPr>
          <a:xfrm>
            <a:off x="11988630" y="5981177"/>
            <a:ext cx="1299646" cy="1682389"/>
          </a:xfrm>
          <a:custGeom>
            <a:avLst/>
            <a:gdLst/>
            <a:ahLst/>
            <a:cxnLst/>
            <a:rect l="l" t="t" r="r" b="b"/>
            <a:pathLst>
              <a:path w="1299646" h="1682389">
                <a:moveTo>
                  <a:pt x="0" y="0"/>
                </a:moveTo>
                <a:lnTo>
                  <a:pt x="1299646" y="0"/>
                </a:lnTo>
                <a:lnTo>
                  <a:pt x="1299646" y="1682389"/>
                </a:lnTo>
                <a:lnTo>
                  <a:pt x="0" y="1682389"/>
                </a:lnTo>
                <a:lnTo>
                  <a:pt x="0" y="0"/>
                </a:lnTo>
                <a:close/>
              </a:path>
            </a:pathLst>
          </a:custGeom>
          <a:blipFill>
            <a:blip r:embed="rId9"/>
            <a:stretch>
              <a:fillRect/>
            </a:stretch>
          </a:blipFill>
        </p:spPr>
      </p:sp>
      <p:sp>
        <p:nvSpPr>
          <p:cNvPr id="16" name="Freeform 16"/>
          <p:cNvSpPr/>
          <p:nvPr/>
        </p:nvSpPr>
        <p:spPr>
          <a:xfrm>
            <a:off x="13478776" y="5818975"/>
            <a:ext cx="1384159" cy="1791792"/>
          </a:xfrm>
          <a:custGeom>
            <a:avLst/>
            <a:gdLst/>
            <a:ahLst/>
            <a:cxnLst/>
            <a:rect l="l" t="t" r="r" b="b"/>
            <a:pathLst>
              <a:path w="1384159" h="1791792">
                <a:moveTo>
                  <a:pt x="0" y="0"/>
                </a:moveTo>
                <a:lnTo>
                  <a:pt x="1384159" y="0"/>
                </a:lnTo>
                <a:lnTo>
                  <a:pt x="1384159" y="1791791"/>
                </a:lnTo>
                <a:lnTo>
                  <a:pt x="0" y="1791791"/>
                </a:lnTo>
                <a:lnTo>
                  <a:pt x="0" y="0"/>
                </a:lnTo>
                <a:close/>
              </a:path>
            </a:pathLst>
          </a:custGeom>
          <a:blipFill>
            <a:blip r:embed="rId9"/>
            <a:stretch>
              <a:fillRect/>
            </a:stretch>
          </a:blipFill>
        </p:spPr>
      </p:sp>
      <p:sp>
        <p:nvSpPr>
          <p:cNvPr id="17" name="Freeform 17"/>
          <p:cNvSpPr/>
          <p:nvPr/>
        </p:nvSpPr>
        <p:spPr>
          <a:xfrm flipH="1">
            <a:off x="410756" y="4815578"/>
            <a:ext cx="1873975" cy="2686702"/>
          </a:xfrm>
          <a:custGeom>
            <a:avLst/>
            <a:gdLst/>
            <a:ahLst/>
            <a:cxnLst/>
            <a:rect l="l" t="t" r="r" b="b"/>
            <a:pathLst>
              <a:path w="1873975" h="2686702">
                <a:moveTo>
                  <a:pt x="1873974" y="0"/>
                </a:moveTo>
                <a:lnTo>
                  <a:pt x="0" y="0"/>
                </a:lnTo>
                <a:lnTo>
                  <a:pt x="0" y="2686702"/>
                </a:lnTo>
                <a:lnTo>
                  <a:pt x="1873974" y="2686702"/>
                </a:lnTo>
                <a:lnTo>
                  <a:pt x="187397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8" name="TextBox 18"/>
          <p:cNvSpPr txBox="1"/>
          <p:nvPr/>
        </p:nvSpPr>
        <p:spPr>
          <a:xfrm>
            <a:off x="1347743" y="626972"/>
            <a:ext cx="15228083" cy="3528195"/>
          </a:xfrm>
          <a:prstGeom prst="rect">
            <a:avLst/>
          </a:prstGeom>
        </p:spPr>
        <p:txBody>
          <a:bodyPr lIns="0" tIns="0" rIns="0" bIns="0" rtlCol="0" anchor="t">
            <a:spAutoFit/>
          </a:bodyPr>
          <a:lstStyle/>
          <a:p>
            <a:pPr algn="just">
              <a:lnSpc>
                <a:spcPts val="3982"/>
              </a:lnSpc>
            </a:pPr>
            <a:r>
              <a:rPr lang="en-US" sz="2844" b="1">
                <a:solidFill>
                  <a:srgbClr val="FFFFFF"/>
                </a:solidFill>
                <a:latin typeface="DejaVu Serif Bold"/>
                <a:ea typeface="DejaVu Serif Bold"/>
                <a:cs typeface="DejaVu Serif Bold"/>
                <a:sym typeface="DejaVu Serif Bold"/>
              </a:rPr>
              <a:t>Nhưng vào một đêm giáng sinh, ông già Noel đã sẵn sàng với cỗ xe chất đầy quà. Cỗ xe do tám chú tuần lộc khỏe mạnh và đẹp đẽ nhất kéo. Đột nhiên, sương mù kéo đến dày đặt, che phủ hết mặt đất. Ông già Noel thật sự lo lắng: Làm sao có thể thấy đường, các cột ống khói, để phân phát quà cho trẻ em ngoan đây? Bỗng ông trông thấy cái mũi đỏ sáng rực của tuần lộc và liền đề nghị tuần lộc dẫn đầu cổ xe tuần lộc của ông. Tuần lộc rất vui sướng và hăng hái với công việc này.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2754734" y="-607854"/>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1290946" y="4983874"/>
            <a:ext cx="20232256" cy="10226486"/>
          </a:xfrm>
          <a:custGeom>
            <a:avLst/>
            <a:gdLst/>
            <a:ahLst/>
            <a:cxnLst/>
            <a:rect l="l" t="t" r="r" b="b"/>
            <a:pathLst>
              <a:path w="20232256" h="10226486">
                <a:moveTo>
                  <a:pt x="0" y="0"/>
                </a:moveTo>
                <a:lnTo>
                  <a:pt x="20232256" y="0"/>
                </a:lnTo>
                <a:lnTo>
                  <a:pt x="20232256"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4344446" y="1448980"/>
            <a:ext cx="6304483" cy="8158743"/>
          </a:xfrm>
          <a:custGeom>
            <a:avLst/>
            <a:gdLst/>
            <a:ahLst/>
            <a:cxnLst/>
            <a:rect l="l" t="t" r="r" b="b"/>
            <a:pathLst>
              <a:path w="6304483" h="8158743">
                <a:moveTo>
                  <a:pt x="0" y="0"/>
                </a:moveTo>
                <a:lnTo>
                  <a:pt x="6304484" y="0"/>
                </a:lnTo>
                <a:lnTo>
                  <a:pt x="6304484" y="8158744"/>
                </a:lnTo>
                <a:lnTo>
                  <a:pt x="0" y="81587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153284" y="1448980"/>
            <a:ext cx="6304483" cy="8158743"/>
          </a:xfrm>
          <a:custGeom>
            <a:avLst/>
            <a:gdLst/>
            <a:ahLst/>
            <a:cxnLst/>
            <a:rect l="l" t="t" r="r" b="b"/>
            <a:pathLst>
              <a:path w="6304483" h="8158743">
                <a:moveTo>
                  <a:pt x="0" y="0"/>
                </a:moveTo>
                <a:lnTo>
                  <a:pt x="6304483" y="0"/>
                </a:lnTo>
                <a:lnTo>
                  <a:pt x="6304483" y="8158744"/>
                </a:lnTo>
                <a:lnTo>
                  <a:pt x="0" y="81587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6852393" y="3884552"/>
            <a:ext cx="4333264" cy="6212565"/>
          </a:xfrm>
          <a:custGeom>
            <a:avLst/>
            <a:gdLst/>
            <a:ahLst/>
            <a:cxnLst/>
            <a:rect l="l" t="t" r="r" b="b"/>
            <a:pathLst>
              <a:path w="4333264" h="6212565">
                <a:moveTo>
                  <a:pt x="4333264" y="0"/>
                </a:moveTo>
                <a:lnTo>
                  <a:pt x="0" y="0"/>
                </a:lnTo>
                <a:lnTo>
                  <a:pt x="0" y="6212565"/>
                </a:lnTo>
                <a:lnTo>
                  <a:pt x="4333264" y="6212565"/>
                </a:lnTo>
                <a:lnTo>
                  <a:pt x="433326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TextBox 9"/>
          <p:cNvSpPr txBox="1"/>
          <p:nvPr/>
        </p:nvSpPr>
        <p:spPr>
          <a:xfrm>
            <a:off x="1529959" y="1243451"/>
            <a:ext cx="15228083" cy="2295525"/>
          </a:xfrm>
          <a:prstGeom prst="rect">
            <a:avLst/>
          </a:prstGeom>
        </p:spPr>
        <p:txBody>
          <a:bodyPr lIns="0" tIns="0" rIns="0" bIns="0" rtlCol="0" anchor="t">
            <a:spAutoFit/>
          </a:bodyPr>
          <a:lstStyle/>
          <a:p>
            <a:pPr algn="just">
              <a:lnSpc>
                <a:spcPts val="3600"/>
              </a:lnSpc>
              <a:spcBef>
                <a:spcPct val="0"/>
              </a:spcBef>
            </a:pPr>
            <a:r>
              <a:rPr lang="en-US" sz="3000" b="1">
                <a:solidFill>
                  <a:srgbClr val="FFFFFF"/>
                </a:solidFill>
                <a:latin typeface="DejaVu Serif Bold"/>
                <a:ea typeface="DejaVu Serif Bold"/>
                <a:cs typeface="DejaVu Serif Bold"/>
                <a:sym typeface="DejaVu Serif Bold"/>
              </a:rPr>
              <a:t>Đêm hôm ấy, tuần lộc với chiếc mũi đỏ của mình đã dẫn đường cho cỗ xe của ông già Noel xuyên qua màng đêm dày đặc sương mù một cách an toàn. Mọi trẻ em đều nhận được món quà Giáng sinh kịp lúc. Tuần lộc hài lòng nhìn chiếc mũi đỏ từng là nỗi xấu hổ của mình và bỗng dưng thấy nó trở nên đáng yêu hơn bao giờ hết.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02334"/>
        </a:solidFill>
        <a:effectLst/>
      </p:bgPr>
    </p:bg>
    <p:spTree>
      <p:nvGrpSpPr>
        <p:cNvPr id="1" name=""/>
        <p:cNvGrpSpPr/>
        <p:nvPr/>
      </p:nvGrpSpPr>
      <p:grpSpPr>
        <a:xfrm>
          <a:off x="0" y="0"/>
          <a:ext cx="0" cy="0"/>
          <a:chOff x="0" y="0"/>
          <a:chExt cx="0" cy="0"/>
        </a:xfrm>
      </p:grpSpPr>
      <p:grpSp>
        <p:nvGrpSpPr>
          <p:cNvPr id="2" name="Group 2"/>
          <p:cNvGrpSpPr/>
          <p:nvPr/>
        </p:nvGrpSpPr>
        <p:grpSpPr>
          <a:xfrm>
            <a:off x="-2547811" y="-745434"/>
            <a:ext cx="25943201" cy="10530058"/>
            <a:chOff x="0" y="0"/>
            <a:chExt cx="34590935" cy="14040078"/>
          </a:xfrm>
        </p:grpSpPr>
        <p:sp>
          <p:nvSpPr>
            <p:cNvPr id="3" name="Freeform 3"/>
            <p:cNvSpPr/>
            <p:nvPr/>
          </p:nvSpPr>
          <p:spPr>
            <a:xfrm>
              <a:off x="0"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848113" y="0"/>
              <a:ext cx="18742822" cy="14040078"/>
            </a:xfrm>
            <a:custGeom>
              <a:avLst/>
              <a:gdLst/>
              <a:ahLst/>
              <a:cxnLst/>
              <a:rect l="l" t="t" r="r" b="b"/>
              <a:pathLst>
                <a:path w="18742822" h="14040078">
                  <a:moveTo>
                    <a:pt x="0" y="0"/>
                  </a:moveTo>
                  <a:lnTo>
                    <a:pt x="18742822" y="0"/>
                  </a:lnTo>
                  <a:lnTo>
                    <a:pt x="18742822" y="14040078"/>
                  </a:lnTo>
                  <a:lnTo>
                    <a:pt x="0" y="14040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5" name="Freeform 5"/>
          <p:cNvSpPr/>
          <p:nvPr/>
        </p:nvSpPr>
        <p:spPr>
          <a:xfrm>
            <a:off x="-788420" y="7200900"/>
            <a:ext cx="20232256" cy="10226486"/>
          </a:xfrm>
          <a:custGeom>
            <a:avLst/>
            <a:gdLst/>
            <a:ahLst/>
            <a:cxnLst/>
            <a:rect l="l" t="t" r="r" b="b"/>
            <a:pathLst>
              <a:path w="20232256" h="10226486">
                <a:moveTo>
                  <a:pt x="0" y="0"/>
                </a:moveTo>
                <a:lnTo>
                  <a:pt x="20232255" y="0"/>
                </a:lnTo>
                <a:lnTo>
                  <a:pt x="20232255" y="10226486"/>
                </a:lnTo>
                <a:lnTo>
                  <a:pt x="0" y="10226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526609" y="6025488"/>
            <a:ext cx="2163220" cy="2799461"/>
          </a:xfrm>
          <a:custGeom>
            <a:avLst/>
            <a:gdLst/>
            <a:ahLst/>
            <a:cxnLst/>
            <a:rect l="l" t="t" r="r" b="b"/>
            <a:pathLst>
              <a:path w="2163220" h="2799461">
                <a:moveTo>
                  <a:pt x="0" y="0"/>
                </a:moveTo>
                <a:lnTo>
                  <a:pt x="2163220" y="0"/>
                </a:lnTo>
                <a:lnTo>
                  <a:pt x="2163220" y="2799461"/>
                </a:lnTo>
                <a:lnTo>
                  <a:pt x="0" y="27994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173887">
            <a:off x="15455130" y="1356779"/>
            <a:ext cx="2409399" cy="2321785"/>
          </a:xfrm>
          <a:custGeom>
            <a:avLst/>
            <a:gdLst/>
            <a:ahLst/>
            <a:cxnLst/>
            <a:rect l="l" t="t" r="r" b="b"/>
            <a:pathLst>
              <a:path w="2409399" h="2321785">
                <a:moveTo>
                  <a:pt x="0" y="0"/>
                </a:moveTo>
                <a:lnTo>
                  <a:pt x="2409399" y="0"/>
                </a:lnTo>
                <a:lnTo>
                  <a:pt x="2409399" y="2321785"/>
                </a:lnTo>
                <a:lnTo>
                  <a:pt x="0" y="23217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rot="401337">
            <a:off x="450325" y="368421"/>
            <a:ext cx="2409399" cy="2321785"/>
          </a:xfrm>
          <a:custGeom>
            <a:avLst/>
            <a:gdLst/>
            <a:ahLst/>
            <a:cxnLst/>
            <a:rect l="l" t="t" r="r" b="b"/>
            <a:pathLst>
              <a:path w="2409399" h="2321785">
                <a:moveTo>
                  <a:pt x="0" y="0"/>
                </a:moveTo>
                <a:lnTo>
                  <a:pt x="2409399" y="0"/>
                </a:lnTo>
                <a:lnTo>
                  <a:pt x="2409399" y="2321784"/>
                </a:lnTo>
                <a:lnTo>
                  <a:pt x="0" y="23217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TextBox 9"/>
          <p:cNvSpPr txBox="1"/>
          <p:nvPr/>
        </p:nvSpPr>
        <p:spPr>
          <a:xfrm>
            <a:off x="3145440" y="1509161"/>
            <a:ext cx="12364536" cy="4679031"/>
          </a:xfrm>
          <a:prstGeom prst="rect">
            <a:avLst/>
          </a:prstGeom>
        </p:spPr>
        <p:txBody>
          <a:bodyPr lIns="0" tIns="0" rIns="0" bIns="0" rtlCol="0" anchor="t">
            <a:spAutoFit/>
          </a:bodyPr>
          <a:lstStyle/>
          <a:p>
            <a:pPr algn="ctr">
              <a:lnSpc>
                <a:spcPts val="9799"/>
              </a:lnSpc>
            </a:pPr>
            <a:r>
              <a:rPr lang="en-US" sz="6999" b="1">
                <a:solidFill>
                  <a:srgbClr val="FFFFFF"/>
                </a:solidFill>
                <a:latin typeface="Charmonman Bold"/>
                <a:ea typeface="Charmonman Bold"/>
                <a:cs typeface="Charmonman Bold"/>
                <a:sym typeface="Charmonman Bold"/>
              </a:rPr>
              <a:t>Cô vừa kể câu chuyện gì?</a:t>
            </a:r>
          </a:p>
          <a:p>
            <a:pPr algn="ctr">
              <a:lnSpc>
                <a:spcPts val="9799"/>
              </a:lnSpc>
            </a:pPr>
            <a:endParaRPr lang="en-US" sz="6999" b="1">
              <a:solidFill>
                <a:srgbClr val="FFFFFF"/>
              </a:solidFill>
              <a:latin typeface="Charmonman Bold"/>
              <a:ea typeface="Charmonman Bold"/>
              <a:cs typeface="Charmonman Bold"/>
              <a:sym typeface="Charmonman Bold"/>
            </a:endParaRPr>
          </a:p>
          <a:p>
            <a:pPr algn="ctr">
              <a:lnSpc>
                <a:spcPts val="18301"/>
              </a:lnSpc>
            </a:pPr>
            <a:endParaRPr lang="en-US" sz="6999" b="1">
              <a:solidFill>
                <a:srgbClr val="FFFFFF"/>
              </a:solidFill>
              <a:latin typeface="Charmonman Bold"/>
              <a:ea typeface="Charmonman Bold"/>
              <a:cs typeface="Charmonman Bold"/>
              <a:sym typeface="Charmonman Bold"/>
            </a:endParaRPr>
          </a:p>
        </p:txBody>
      </p:sp>
      <p:sp>
        <p:nvSpPr>
          <p:cNvPr id="10" name="TextBox 10"/>
          <p:cNvSpPr txBox="1"/>
          <p:nvPr/>
        </p:nvSpPr>
        <p:spPr>
          <a:xfrm>
            <a:off x="3145440" y="3341019"/>
            <a:ext cx="12364536" cy="5917281"/>
          </a:xfrm>
          <a:prstGeom prst="rect">
            <a:avLst/>
          </a:prstGeom>
        </p:spPr>
        <p:txBody>
          <a:bodyPr lIns="0" tIns="0" rIns="0" bIns="0" rtlCol="0" anchor="t">
            <a:spAutoFit/>
          </a:bodyPr>
          <a:lstStyle/>
          <a:p>
            <a:pPr algn="ctr">
              <a:lnSpc>
                <a:spcPts val="9799"/>
              </a:lnSpc>
            </a:pPr>
            <a:r>
              <a:rPr lang="en-US" sz="6999" b="1">
                <a:solidFill>
                  <a:srgbClr val="FFFFFF"/>
                </a:solidFill>
                <a:latin typeface="Charmonman Bold"/>
                <a:ea typeface="Charmonman Bold"/>
                <a:cs typeface="Charmonman Bold"/>
                <a:sym typeface="Charmonman Bold"/>
              </a:rPr>
              <a:t>Cô vừa kể câu chuyện </a:t>
            </a:r>
          </a:p>
          <a:p>
            <a:pPr algn="ctr">
              <a:lnSpc>
                <a:spcPts val="9799"/>
              </a:lnSpc>
            </a:pPr>
            <a:r>
              <a:rPr lang="en-US" sz="6999" b="1">
                <a:solidFill>
                  <a:srgbClr val="FFFFFF"/>
                </a:solidFill>
                <a:latin typeface="Charmonman Bold"/>
                <a:ea typeface="Charmonman Bold"/>
                <a:cs typeface="Charmonman Bold"/>
                <a:sym typeface="Charmonman Bold"/>
              </a:rPr>
              <a:t>“Chú tuần lộc mũi đỏ”</a:t>
            </a:r>
          </a:p>
          <a:p>
            <a:pPr algn="ctr">
              <a:lnSpc>
                <a:spcPts val="9799"/>
              </a:lnSpc>
            </a:pPr>
            <a:endParaRPr lang="en-US" sz="6999" b="1">
              <a:solidFill>
                <a:srgbClr val="FFFFFF"/>
              </a:solidFill>
              <a:latin typeface="Charmonman Bold"/>
              <a:ea typeface="Charmonman Bold"/>
              <a:cs typeface="Charmonman Bold"/>
              <a:sym typeface="Charmonman Bold"/>
            </a:endParaRPr>
          </a:p>
          <a:p>
            <a:pPr algn="ctr">
              <a:lnSpc>
                <a:spcPts val="18301"/>
              </a:lnSpc>
            </a:pPr>
            <a:endParaRPr lang="en-US" sz="6999" b="1">
              <a:solidFill>
                <a:srgbClr val="FFFFFF"/>
              </a:solidFill>
              <a:latin typeface="Charmonman Bold"/>
              <a:ea typeface="Charmonman Bold"/>
              <a:cs typeface="Charmonman Bold"/>
              <a:sym typeface="Charmonman Bold"/>
            </a:endParaRPr>
          </a:p>
        </p:txBody>
      </p:sp>
      <p:sp>
        <p:nvSpPr>
          <p:cNvPr id="11" name="Freeform 11"/>
          <p:cNvSpPr/>
          <p:nvPr/>
        </p:nvSpPr>
        <p:spPr>
          <a:xfrm flipH="1">
            <a:off x="11978177" y="5554663"/>
            <a:ext cx="3419799" cy="4902937"/>
          </a:xfrm>
          <a:custGeom>
            <a:avLst/>
            <a:gdLst/>
            <a:ahLst/>
            <a:cxnLst/>
            <a:rect l="l" t="t" r="r" b="b"/>
            <a:pathLst>
              <a:path w="3419799" h="4902937">
                <a:moveTo>
                  <a:pt x="3419799" y="0"/>
                </a:moveTo>
                <a:lnTo>
                  <a:pt x="0" y="0"/>
                </a:lnTo>
                <a:lnTo>
                  <a:pt x="0" y="4902938"/>
                </a:lnTo>
                <a:lnTo>
                  <a:pt x="3419799" y="4902938"/>
                </a:lnTo>
                <a:lnTo>
                  <a:pt x="3419799"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703</Words>
  <Application>Microsoft Office PowerPoint</Application>
  <PresentationFormat>Custom</PresentationFormat>
  <Paragraphs>29</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Times New Roman</vt:lpstr>
      <vt:lpstr>DejaVu Serif</vt:lpstr>
      <vt:lpstr>Charmonman</vt:lpstr>
      <vt:lpstr>Dancing Script Bold</vt:lpstr>
      <vt:lpstr>Arial</vt:lpstr>
      <vt:lpstr>Dancing Script</vt:lpstr>
      <vt:lpstr>Charmonman Bold</vt:lpstr>
      <vt:lpstr>Muli Bold</vt:lpstr>
      <vt:lpstr>DejaVu Serif Bold</vt:lpstr>
      <vt:lpstr>Bakerie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Truyện chú tuần lộc mũi đỏ</dc:title>
  <cp:lastModifiedBy>Techsi.vn</cp:lastModifiedBy>
  <cp:revision>2</cp:revision>
  <dcterms:created xsi:type="dcterms:W3CDTF">2006-08-16T00:00:00Z</dcterms:created>
  <dcterms:modified xsi:type="dcterms:W3CDTF">2024-12-26T07:56:22Z</dcterms:modified>
  <dc:identifier>DAGZy-ENCoM</dc:identifier>
</cp:coreProperties>
</file>