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65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1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6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3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4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CD928-9770-4874-BB9F-A7547D7913A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A462-FDDE-40C4-A506-4335E440E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6698" y="2428257"/>
            <a:ext cx="613860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LĨNH VỰC PHÁT TRIỂN THẨM MỸ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HOẠT ĐỘNG TẠO HÌNH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Đề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tài</a:t>
            </a:r>
            <a:r>
              <a:rPr lang="en-US" sz="3200" dirty="0" smtClean="0">
                <a:solidFill>
                  <a:srgbClr val="002060"/>
                </a:solidFill>
              </a:rPr>
              <a:t> : </a:t>
            </a:r>
            <a:r>
              <a:rPr lang="en-US" sz="3200" dirty="0" err="1" smtClean="0">
                <a:solidFill>
                  <a:srgbClr val="002060"/>
                </a:solidFill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</a:rPr>
              <a:t>ô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nét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tô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màu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chú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hề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Lứa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tuổi</a:t>
            </a:r>
            <a:r>
              <a:rPr lang="en-US" sz="3200" dirty="0" smtClean="0">
                <a:solidFill>
                  <a:srgbClr val="002060"/>
                </a:solidFill>
              </a:rPr>
              <a:t> : MG </a:t>
            </a:r>
            <a:r>
              <a:rPr lang="en-US" sz="3200" dirty="0" err="1" smtClean="0">
                <a:solidFill>
                  <a:srgbClr val="002060"/>
                </a:solidFill>
              </a:rPr>
              <a:t>nhỡ</a:t>
            </a:r>
            <a:r>
              <a:rPr lang="en-US" sz="3200" dirty="0" smtClean="0">
                <a:solidFill>
                  <a:srgbClr val="002060"/>
                </a:solidFill>
              </a:rPr>
              <a:t> 4- 5 </a:t>
            </a:r>
            <a:r>
              <a:rPr lang="en-US" sz="3200" dirty="0" err="1" smtClean="0">
                <a:solidFill>
                  <a:srgbClr val="002060"/>
                </a:solidFill>
              </a:rPr>
              <a:t>tuổi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9156" y="890963"/>
            <a:ext cx="363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UBND QUẬN </a:t>
            </a:r>
            <a:r>
              <a:rPr lang="en-US" dirty="0" smtClean="0"/>
              <a:t>LONG BIÊN </a:t>
            </a:r>
          </a:p>
          <a:p>
            <a:pPr algn="ctr"/>
            <a:r>
              <a:rPr lang="en-US" b="1" dirty="0" smtClean="0"/>
              <a:t>TRƯỜNG MẦM NON </a:t>
            </a:r>
            <a:r>
              <a:rPr lang="en-US" b="1" dirty="0" smtClean="0"/>
              <a:t>HOA MỘC LAN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41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46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1286" y="682488"/>
            <a:ext cx="8742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</a:rPr>
              <a:t>Hoạt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động</a:t>
            </a:r>
            <a:r>
              <a:rPr lang="en-US" sz="4800" b="1" dirty="0" smtClean="0">
                <a:solidFill>
                  <a:srgbClr val="00B050"/>
                </a:solidFill>
              </a:rPr>
              <a:t> 4:</a:t>
            </a:r>
          </a:p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Trưng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bầy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và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nhận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xét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sản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phẩm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504" y="2367077"/>
            <a:ext cx="73152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2729" y="2772909"/>
            <a:ext cx="74383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Kết</a:t>
            </a:r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thức</a:t>
            </a:r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giờ</a:t>
            </a:r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học</a:t>
            </a:r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25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953" y="335845"/>
            <a:ext cx="1128114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I. </a:t>
            </a:r>
            <a:r>
              <a:rPr lang="en-US" sz="2000" b="1" dirty="0" err="1" smtClean="0">
                <a:solidFill>
                  <a:srgbClr val="FF0000"/>
                </a:solidFill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</a:rPr>
              <a:t>đích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yêu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cầu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1.</a:t>
            </a:r>
            <a:r>
              <a:rPr lang="vi-VN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Kiến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Thức</a:t>
            </a:r>
            <a:endParaRPr lang="vi-VN" sz="2000" b="1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rộng</a:t>
            </a:r>
            <a:r>
              <a:rPr lang="en-US" sz="2000" dirty="0" smtClean="0"/>
              <a:t> </a:t>
            </a:r>
            <a:r>
              <a:rPr lang="en-US" sz="2000" dirty="0" err="1" smtClean="0"/>
              <a:t>vốn</a:t>
            </a:r>
            <a:r>
              <a:rPr lang="en-US" sz="2000" dirty="0" smtClean="0"/>
              <a:t> </a:t>
            </a:r>
            <a:r>
              <a:rPr lang="en-US" sz="2000" dirty="0" err="1" smtClean="0"/>
              <a:t>hiểu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trẻ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nghề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xiếc</a:t>
            </a:r>
            <a:r>
              <a:rPr lang="en-US" sz="2000" dirty="0" smtClean="0"/>
              <a:t> ( </a:t>
            </a:r>
            <a:r>
              <a:rPr lang="en-US" sz="2000" dirty="0" err="1" smtClean="0"/>
              <a:t>xiếc</a:t>
            </a:r>
            <a:r>
              <a:rPr lang="en-US" sz="2000" dirty="0" smtClean="0"/>
              <a:t> </a:t>
            </a:r>
            <a:r>
              <a:rPr lang="en-US" sz="2000" dirty="0" err="1" smtClean="0"/>
              <a:t>hề</a:t>
            </a:r>
            <a:r>
              <a:rPr lang="en-US" sz="2000" dirty="0" smtClean="0"/>
              <a:t> )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Trẻ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 smtClean="0"/>
              <a:t> </a:t>
            </a:r>
            <a:r>
              <a:rPr lang="en-US" sz="2000" dirty="0" err="1" smtClean="0"/>
              <a:t>heè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dạp</a:t>
            </a:r>
            <a:r>
              <a:rPr lang="en-US" sz="2000" dirty="0" smtClean="0"/>
              <a:t> </a:t>
            </a:r>
            <a:r>
              <a:rPr lang="en-US" sz="2000" dirty="0" err="1" smtClean="0"/>
              <a:t>xiếc</a:t>
            </a:r>
            <a:r>
              <a:rPr lang="en-US" sz="2000" dirty="0" smtClean="0"/>
              <a:t> </a:t>
            </a:r>
            <a:endParaRPr lang="vi-VN" sz="2000" dirty="0" smtClean="0"/>
          </a:p>
          <a:p>
            <a:r>
              <a:rPr lang="vi-VN" sz="2000" b="1" i="1" dirty="0" smtClean="0">
                <a:solidFill>
                  <a:srgbClr val="FF0000"/>
                </a:solidFill>
              </a:rPr>
              <a:t>2. 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Kỹ</a:t>
            </a:r>
            <a:r>
              <a:rPr lang="en-US" sz="2000" b="1" i="1" dirty="0" smtClean="0">
                <a:solidFill>
                  <a:srgbClr val="FF0000"/>
                </a:solidFill>
              </a:rPr>
              <a:t> n</a:t>
            </a:r>
            <a:r>
              <a:rPr lang="vi-VN" sz="2000" b="1" i="1" dirty="0" smtClean="0">
                <a:solidFill>
                  <a:srgbClr val="FF0000"/>
                </a:solidFill>
              </a:rPr>
              <a:t>ă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ng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vi-VN" sz="20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vi-VN" sz="2000" dirty="0" smtClean="0">
                <a:latin typeface="Calibri" pitchFamily="34" charset="0"/>
              </a:rPr>
              <a:t>Rèn trẻ kỹ  năng cầm bút bằng tay phải và  cầm bằng 3 đầu ngón tay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err="1" smtClean="0">
                <a:latin typeface="Calibri" pitchFamily="34" charset="0"/>
              </a:rPr>
              <a:t>Rèn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kỹ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năng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tô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nét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chấm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mờ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cho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trẻ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vi-VN" sz="2000" dirty="0" smtClean="0">
              <a:latin typeface="Calibri" pitchFamily="34" charset="0"/>
            </a:endParaRPr>
          </a:p>
          <a:p>
            <a:r>
              <a:rPr lang="vi-VN" sz="2000" dirty="0" smtClean="0">
                <a:latin typeface="Calibri" pitchFamily="34" charset="0"/>
              </a:rPr>
              <a:t>Rèn trẻ biết tô màu </a:t>
            </a:r>
            <a:r>
              <a:rPr lang="en-US" sz="2000" dirty="0" err="1" smtClean="0">
                <a:latin typeface="Calibri" pitchFamily="34" charset="0"/>
              </a:rPr>
              <a:t>những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quả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bóng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, biết phối hợp màu sắc khi </a:t>
            </a:r>
            <a:r>
              <a:rPr lang="en-US" sz="2000" dirty="0" err="1" smtClean="0">
                <a:latin typeface="Calibri" pitchFamily="34" charset="0"/>
              </a:rPr>
              <a:t>nhiều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quả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bóng</a:t>
            </a:r>
            <a:endParaRPr lang="vi-VN" sz="2000" dirty="0" smtClean="0">
              <a:latin typeface="Calibri" pitchFamily="34" charset="0"/>
            </a:endParaRPr>
          </a:p>
          <a:p>
            <a:r>
              <a:rPr lang="vi-VN" sz="2000" dirty="0" smtClean="0">
                <a:latin typeface="Calibri" pitchFamily="34" charset="0"/>
              </a:rPr>
              <a:t>Gợi mở kỹ năng </a:t>
            </a:r>
            <a:r>
              <a:rPr lang="en-US" sz="2000" dirty="0" err="1" smtClean="0">
                <a:latin typeface="Calibri" pitchFamily="34" charset="0"/>
              </a:rPr>
              <a:t>sáng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tạo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của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trẻ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khi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tô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quả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bóng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vi-VN" sz="2000" dirty="0" smtClean="0">
              <a:latin typeface="Calibri" pitchFamily="34" charset="0"/>
            </a:endParaRPr>
          </a:p>
          <a:p>
            <a:r>
              <a:rPr lang="vi-VN" sz="2000" b="1" i="1" dirty="0" smtClean="0">
                <a:solidFill>
                  <a:srgbClr val="FF0000"/>
                </a:solidFill>
              </a:rPr>
              <a:t>3</a:t>
            </a:r>
            <a:r>
              <a:rPr lang="vi-VN" sz="2000" b="1" i="1" dirty="0" smtClean="0">
                <a:solidFill>
                  <a:srgbClr val="FF0000"/>
                </a:solidFill>
                <a:latin typeface="Calibri" pitchFamily="34" charset="0"/>
              </a:rPr>
              <a:t>. Thái độ :</a:t>
            </a:r>
          </a:p>
          <a:p>
            <a:r>
              <a:rPr lang="vi-VN" sz="2000" dirty="0" smtClean="0">
                <a:latin typeface="Calibri" pitchFamily="34" charset="0"/>
              </a:rPr>
              <a:t> Trẻ ngồi học ngoan, và  biết làm theo yêu cầu của giáo viên </a:t>
            </a:r>
          </a:p>
          <a:p>
            <a:r>
              <a:rPr lang="vi-VN" sz="2000" dirty="0" smtClean="0">
                <a:latin typeface="Calibri" pitchFamily="34" charset="0"/>
              </a:rPr>
              <a:t>Trẻ tự do sáng tạo trong bài tập tạo hình của mình .</a:t>
            </a:r>
          </a:p>
          <a:p>
            <a:r>
              <a:rPr lang="vi-VN" sz="2000" b="1" dirty="0" smtClean="0">
                <a:solidFill>
                  <a:srgbClr val="FF0000"/>
                </a:solidFill>
                <a:latin typeface="Calibri" pitchFamily="34" charset="0"/>
              </a:rPr>
              <a:t>II. Chuẩn bị :</a:t>
            </a:r>
          </a:p>
          <a:p>
            <a:r>
              <a:rPr lang="vi-VN" sz="2000" b="1" i="1" dirty="0" smtClean="0">
                <a:solidFill>
                  <a:srgbClr val="FF0000"/>
                </a:solidFill>
                <a:latin typeface="Calibri" pitchFamily="34" charset="0"/>
              </a:rPr>
              <a:t>1.   Đồ dùng của cô </a:t>
            </a:r>
          </a:p>
          <a:p>
            <a:r>
              <a:rPr lang="vi-VN" sz="2000" dirty="0" smtClean="0">
                <a:latin typeface="Calibri" pitchFamily="34" charset="0"/>
              </a:rPr>
              <a:t>-  Bài giảng trên máy chiếu </a:t>
            </a:r>
          </a:p>
          <a:p>
            <a:r>
              <a:rPr lang="vi-VN" sz="2000" b="1" i="1" dirty="0" smtClean="0">
                <a:solidFill>
                  <a:srgbClr val="FF0000"/>
                </a:solidFill>
                <a:latin typeface="Calibri" pitchFamily="34" charset="0"/>
              </a:rPr>
              <a:t>2. Đồ dùng của trẻ </a:t>
            </a:r>
          </a:p>
          <a:p>
            <a:r>
              <a:rPr lang="vi-VN" sz="2000" dirty="0" smtClean="0">
                <a:latin typeface="Calibri" pitchFamily="34" charset="0"/>
              </a:rPr>
              <a:t>Vở của trẻ, bút chì, bút sáp màu, màu nước, khăn lau tay</a:t>
            </a:r>
          </a:p>
          <a:p>
            <a:endParaRPr lang="vi-VN" sz="2000" dirty="0" smtClean="0">
              <a:latin typeface="Calibri" pitchFamily="34" charset="0"/>
            </a:endParaRPr>
          </a:p>
          <a:p>
            <a:endParaRPr lang="vi-VN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4524" y="2459504"/>
            <a:ext cx="80667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</a:rPr>
              <a:t>HOẠT ĐỘNG 1: ỔN ĐỊNH TỔ CHỨC</a:t>
            </a:r>
          </a:p>
          <a:p>
            <a:endParaRPr lang="en-US" sz="4000" b="1" dirty="0" smtClean="0">
              <a:solidFill>
                <a:srgbClr val="0000CC"/>
              </a:solidFill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</a:rPr>
              <a:t>Cô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trẻ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xem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chú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hề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biểu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diễn</a:t>
            </a:r>
            <a:r>
              <a:rPr lang="en-US" sz="4000" b="1" dirty="0" smtClean="0">
                <a:solidFill>
                  <a:srgbClr val="0000CC"/>
                </a:solidFill>
              </a:rPr>
              <a:t>  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6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000" y1="31750" x2="49500" y2="36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966"/>
            <a:ext cx="6708227" cy="6708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6" b="89986" l="10000" r="90000">
                        <a14:foregroundMark x1="31111" y1="43347" x2="33889" y2="48285"/>
                        <a14:foregroundMark x1="72444" y1="33471" x2="66778" y2="41975"/>
                        <a14:foregroundMark x1="67000" y1="27160" x2="69444" y2="31824"/>
                        <a14:foregroundMark x1="58667" y1="13580" x2="61889" y2="18930"/>
                        <a14:foregroundMark x1="43333" y1="8916" x2="45778" y2="14403"/>
                        <a14:foregroundMark x1="29778" y1="19342" x2="33222" y2="22359"/>
                        <a14:foregroundMark x1="25778" y1="35117" x2="30778" y2="34019"/>
                        <a14:foregroundMark x1="45222" y1="42387" x2="58222" y2="41289"/>
                        <a14:foregroundMark x1="44222" y1="41701" x2="49778" y2="50892"/>
                        <a14:foregroundMark x1="49889" y1="83813" x2="55111" y2="89300"/>
                        <a14:foregroundMark x1="57111" y1="86008" x2="57778" y2="80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21872" y="411216"/>
            <a:ext cx="857250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0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768" y="2375338"/>
            <a:ext cx="9853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</a:rPr>
              <a:t>Hoạt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động</a:t>
            </a:r>
            <a:r>
              <a:rPr lang="en-US" sz="4800" b="1" dirty="0" smtClean="0">
                <a:solidFill>
                  <a:srgbClr val="00B050"/>
                </a:solidFill>
              </a:rPr>
              <a:t> 2:</a:t>
            </a:r>
          </a:p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Hướng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dẫn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trẻ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tô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nét</a:t>
            </a:r>
            <a:r>
              <a:rPr lang="en-US" sz="4800" b="1" dirty="0" smtClean="0">
                <a:solidFill>
                  <a:srgbClr val="00B050"/>
                </a:solidFill>
              </a:rPr>
              <a:t>, </a:t>
            </a:r>
            <a:r>
              <a:rPr lang="en-US" sz="4800" b="1" dirty="0" err="1" smtClean="0">
                <a:solidFill>
                  <a:srgbClr val="00B050"/>
                </a:solidFill>
              </a:rPr>
              <a:t>tô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chú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hề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2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99" y="85628"/>
            <a:ext cx="8608301" cy="67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6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79" y="1"/>
            <a:ext cx="7168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5508" y="850084"/>
            <a:ext cx="9273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</a:rPr>
              <a:t>Hoạt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động</a:t>
            </a:r>
            <a:r>
              <a:rPr lang="en-US" sz="4800" b="1" dirty="0" smtClean="0">
                <a:solidFill>
                  <a:srgbClr val="00B050"/>
                </a:solidFill>
              </a:rPr>
              <a:t> 3:</a:t>
            </a:r>
          </a:p>
          <a:p>
            <a:pPr algn="ctr"/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Trẻ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hoàn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thiện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sản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phẩm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của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mình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76" y="3009287"/>
            <a:ext cx="4109543" cy="27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4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270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9</cp:revision>
  <dcterms:created xsi:type="dcterms:W3CDTF">2022-05-13T09:21:51Z</dcterms:created>
  <dcterms:modified xsi:type="dcterms:W3CDTF">2024-11-28T04:12:42Z</dcterms:modified>
</cp:coreProperties>
</file>