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94" r:id="rId1"/>
  </p:sldMasterIdLst>
  <p:notesMasterIdLst>
    <p:notesMasterId r:id="rId102"/>
  </p:notesMasterIdLst>
  <p:sldIdLst>
    <p:sldId id="617" r:id="rId2"/>
    <p:sldId id="4295" r:id="rId3"/>
    <p:sldId id="4333" r:id="rId4"/>
    <p:sldId id="4272" r:id="rId5"/>
    <p:sldId id="4296" r:id="rId6"/>
    <p:sldId id="4297" r:id="rId7"/>
    <p:sldId id="4298" r:id="rId8"/>
    <p:sldId id="4299" r:id="rId9"/>
    <p:sldId id="4300" r:id="rId10"/>
    <p:sldId id="4332" r:id="rId11"/>
    <p:sldId id="4334" r:id="rId12"/>
    <p:sldId id="4335" r:id="rId13"/>
    <p:sldId id="4336" r:id="rId14"/>
    <p:sldId id="4337" r:id="rId15"/>
    <p:sldId id="4338" r:id="rId16"/>
    <p:sldId id="4339" r:id="rId17"/>
    <p:sldId id="4340" r:id="rId18"/>
    <p:sldId id="4341" r:id="rId19"/>
    <p:sldId id="4342" r:id="rId20"/>
    <p:sldId id="4343" r:id="rId21"/>
    <p:sldId id="4344" r:id="rId22"/>
    <p:sldId id="4345" r:id="rId23"/>
    <p:sldId id="4346" r:id="rId24"/>
    <p:sldId id="4347" r:id="rId25"/>
    <p:sldId id="4316" r:id="rId26"/>
    <p:sldId id="4348" r:id="rId27"/>
    <p:sldId id="4349" r:id="rId28"/>
    <p:sldId id="4350" r:id="rId29"/>
    <p:sldId id="4351" r:id="rId30"/>
    <p:sldId id="4352" r:id="rId31"/>
    <p:sldId id="4353" r:id="rId32"/>
    <p:sldId id="4354" r:id="rId33"/>
    <p:sldId id="4355" r:id="rId34"/>
    <p:sldId id="4356" r:id="rId35"/>
    <p:sldId id="4357" r:id="rId36"/>
    <p:sldId id="4358" r:id="rId37"/>
    <p:sldId id="4359" r:id="rId38"/>
    <p:sldId id="4360" r:id="rId39"/>
    <p:sldId id="4361" r:id="rId40"/>
    <p:sldId id="4362" r:id="rId41"/>
    <p:sldId id="4363" r:id="rId42"/>
    <p:sldId id="4364" r:id="rId43"/>
    <p:sldId id="4365" r:id="rId44"/>
    <p:sldId id="4366" r:id="rId45"/>
    <p:sldId id="4367" r:id="rId46"/>
    <p:sldId id="4368" r:id="rId47"/>
    <p:sldId id="4369" r:id="rId48"/>
    <p:sldId id="4370" r:id="rId49"/>
    <p:sldId id="4372" r:id="rId50"/>
    <p:sldId id="4371" r:id="rId51"/>
    <p:sldId id="4373" r:id="rId52"/>
    <p:sldId id="4375" r:id="rId53"/>
    <p:sldId id="4376" r:id="rId54"/>
    <p:sldId id="4377" r:id="rId55"/>
    <p:sldId id="4378" r:id="rId56"/>
    <p:sldId id="4379" r:id="rId57"/>
    <p:sldId id="4380" r:id="rId58"/>
    <p:sldId id="4381" r:id="rId59"/>
    <p:sldId id="4418" r:id="rId60"/>
    <p:sldId id="4419" r:id="rId61"/>
    <p:sldId id="4387" r:id="rId62"/>
    <p:sldId id="4417" r:id="rId63"/>
    <p:sldId id="4277" r:id="rId64"/>
    <p:sldId id="4382" r:id="rId65"/>
    <p:sldId id="4383" r:id="rId66"/>
    <p:sldId id="4384" r:id="rId67"/>
    <p:sldId id="4385" r:id="rId68"/>
    <p:sldId id="4386" r:id="rId69"/>
    <p:sldId id="4388" r:id="rId70"/>
    <p:sldId id="4389" r:id="rId71"/>
    <p:sldId id="4390" r:id="rId72"/>
    <p:sldId id="4391" r:id="rId73"/>
    <p:sldId id="4392" r:id="rId74"/>
    <p:sldId id="4393" r:id="rId75"/>
    <p:sldId id="4394" r:id="rId76"/>
    <p:sldId id="4395" r:id="rId77"/>
    <p:sldId id="4396" r:id="rId78"/>
    <p:sldId id="4403" r:id="rId79"/>
    <p:sldId id="4255" r:id="rId80"/>
    <p:sldId id="4397" r:id="rId81"/>
    <p:sldId id="4398" r:id="rId82"/>
    <p:sldId id="4399" r:id="rId83"/>
    <p:sldId id="4400" r:id="rId84"/>
    <p:sldId id="4401" r:id="rId85"/>
    <p:sldId id="4402" r:id="rId86"/>
    <p:sldId id="4404" r:id="rId87"/>
    <p:sldId id="4405" r:id="rId88"/>
    <p:sldId id="4406" r:id="rId89"/>
    <p:sldId id="4407" r:id="rId90"/>
    <p:sldId id="4408" r:id="rId91"/>
    <p:sldId id="4260" r:id="rId92"/>
    <p:sldId id="4409" r:id="rId93"/>
    <p:sldId id="4410" r:id="rId94"/>
    <p:sldId id="4411" r:id="rId95"/>
    <p:sldId id="4412" r:id="rId96"/>
    <p:sldId id="4413" r:id="rId97"/>
    <p:sldId id="4414" r:id="rId98"/>
    <p:sldId id="4415" r:id="rId99"/>
    <p:sldId id="4416" r:id="rId100"/>
    <p:sldId id="465" r:id="rId101"/>
  </p:sldIdLst>
  <p:sldSz cx="12192000" cy="6858000"/>
  <p:notesSz cx="6858000" cy="9144000"/>
  <p:custDataLst>
    <p:tags r:id="rId10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C6600"/>
    <a:srgbClr val="008000"/>
    <a:srgbClr val="800080"/>
    <a:srgbClr val="660066"/>
    <a:srgbClr val="FF6600"/>
    <a:srgbClr val="CC0000"/>
    <a:srgbClr val="CC00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Kiểu Trung bình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91" d="100"/>
          <a:sy n="91" d="100"/>
        </p:scale>
        <p:origin x="534" y="6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3C5EC8-9293-4C79-9284-6E6BAB00422D}"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DBCE8-C7E6-4C39-B168-587D8964F34E}" type="slidenum">
              <a:rPr lang="en-US" smtClean="0"/>
              <a:t>‹#›</a:t>
            </a:fld>
            <a:endParaRPr lang="en-US"/>
          </a:p>
        </p:txBody>
      </p:sp>
    </p:spTree>
    <p:extLst>
      <p:ext uri="{BB962C8B-B14F-4D97-AF65-F5344CB8AC3E}">
        <p14:creationId xmlns:p14="http://schemas.microsoft.com/office/powerpoint/2010/main" val="887862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754266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601342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698064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698064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698064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6980643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6980643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7542668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6013422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6980643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4080358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26980643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000327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13324637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宋体" panose="02010600030101010101" pitchFamily="2" charset="-122"/>
              <a:cs typeface="+mn-cs"/>
            </a:endParaRPr>
          </a:p>
        </p:txBody>
      </p:sp>
    </p:spTree>
    <p:extLst>
      <p:ext uri="{BB962C8B-B14F-4D97-AF65-F5344CB8AC3E}">
        <p14:creationId xmlns:p14="http://schemas.microsoft.com/office/powerpoint/2010/main" val="3965419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FDE500-37E3-FBF4-8BCA-3D2429C95CC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D21C45AF-68DA-B680-878B-38B5CCC9B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308BF14-1774-89F5-DDD4-0F30B9FABCB4}"/>
              </a:ext>
            </a:extLst>
          </p:cNvPr>
          <p:cNvSpPr>
            <a:spLocks noGrp="1"/>
          </p:cNvSpPr>
          <p:nvPr>
            <p:ph type="dt" sz="half" idx="10"/>
          </p:nvPr>
        </p:nvSpPr>
        <p:spPr/>
        <p:txBody>
          <a:bodyPr/>
          <a:lstStyle/>
          <a:p>
            <a:pPr>
              <a:defRPr/>
            </a:pPr>
            <a:fld id="{D6C73A3D-29EB-422B-9D62-EB6996F6FF01}" type="datetimeFigureOut">
              <a:rPr lang="en-US" smtClean="0"/>
              <a:pPr>
                <a:defRPr/>
              </a:pPr>
              <a:t>10/16/2024</a:t>
            </a:fld>
            <a:endParaRPr lang="en-US"/>
          </a:p>
        </p:txBody>
      </p:sp>
      <p:sp>
        <p:nvSpPr>
          <p:cNvPr id="5" name="Chỗ dành sẵn cho Chân trang 4">
            <a:extLst>
              <a:ext uri="{FF2B5EF4-FFF2-40B4-BE49-F238E27FC236}">
                <a16:creationId xmlns:a16="http://schemas.microsoft.com/office/drawing/2014/main" id="{DDD9A727-30FA-0442-073D-E0319A2E9546}"/>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BEB939C5-D59F-E09F-B80B-16B471A014A0}"/>
              </a:ext>
            </a:extLst>
          </p:cNvPr>
          <p:cNvSpPr>
            <a:spLocks noGrp="1"/>
          </p:cNvSpPr>
          <p:nvPr>
            <p:ph type="sldNum" sz="quarter" idx="12"/>
          </p:nvPr>
        </p:nvSpPr>
        <p:spPr/>
        <p:txBody>
          <a:bodyPr/>
          <a:lstStyle/>
          <a:p>
            <a:fld id="{FAF2F64F-626A-4C9B-8E4A-106DC3E75FA1}" type="slidenum">
              <a:rPr lang="en-US" altLang="en-US" smtClean="0"/>
              <a:pPr/>
              <a:t>‹#›</a:t>
            </a:fld>
            <a:endParaRPr lang="en-US" altLang="en-US"/>
          </a:p>
        </p:txBody>
      </p:sp>
    </p:spTree>
    <p:extLst>
      <p:ext uri="{BB962C8B-B14F-4D97-AF65-F5344CB8AC3E}">
        <p14:creationId xmlns:p14="http://schemas.microsoft.com/office/powerpoint/2010/main" val="2171611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03D681-3A05-68EC-21E8-51B4FED2D38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3575BFD-ABDF-9579-72AF-6471F702026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F00A0D6-D357-1313-06FA-EF29CC45A160}"/>
              </a:ext>
            </a:extLst>
          </p:cNvPr>
          <p:cNvSpPr>
            <a:spLocks noGrp="1"/>
          </p:cNvSpPr>
          <p:nvPr>
            <p:ph type="dt" sz="half" idx="10"/>
          </p:nvPr>
        </p:nvSpPr>
        <p:spPr/>
        <p:txBody>
          <a:bodyPr/>
          <a:lstStyle/>
          <a:p>
            <a:pPr>
              <a:defRPr/>
            </a:pPr>
            <a:fld id="{D6C73A3D-29EB-422B-9D62-EB6996F6FF01}" type="datetimeFigureOut">
              <a:rPr lang="en-US" smtClean="0"/>
              <a:pPr>
                <a:defRPr/>
              </a:pPr>
              <a:t>10/16/2024</a:t>
            </a:fld>
            <a:endParaRPr lang="en-US"/>
          </a:p>
        </p:txBody>
      </p:sp>
      <p:sp>
        <p:nvSpPr>
          <p:cNvPr id="5" name="Chỗ dành sẵn cho Chân trang 4">
            <a:extLst>
              <a:ext uri="{FF2B5EF4-FFF2-40B4-BE49-F238E27FC236}">
                <a16:creationId xmlns:a16="http://schemas.microsoft.com/office/drawing/2014/main" id="{3890E43B-7A92-05DF-D844-2C7F3BF93FE3}"/>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8A456F53-3316-B97D-C2C5-AC03573E075E}"/>
              </a:ext>
            </a:extLst>
          </p:cNvPr>
          <p:cNvSpPr>
            <a:spLocks noGrp="1"/>
          </p:cNvSpPr>
          <p:nvPr>
            <p:ph type="sldNum" sz="quarter" idx="12"/>
          </p:nvPr>
        </p:nvSpPr>
        <p:spPr/>
        <p:txBody>
          <a:bodyPr/>
          <a:lstStyle/>
          <a:p>
            <a:fld id="{FAF2F64F-626A-4C9B-8E4A-106DC3E75FA1}" type="slidenum">
              <a:rPr lang="en-US" altLang="en-US" smtClean="0"/>
              <a:pPr/>
              <a:t>‹#›</a:t>
            </a:fld>
            <a:endParaRPr lang="en-US" altLang="en-US"/>
          </a:p>
        </p:txBody>
      </p:sp>
    </p:spTree>
    <p:extLst>
      <p:ext uri="{BB962C8B-B14F-4D97-AF65-F5344CB8AC3E}">
        <p14:creationId xmlns:p14="http://schemas.microsoft.com/office/powerpoint/2010/main" val="230300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8C5CCD7-BAB6-8309-4832-24843B603F8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336161A-0E0C-3AFA-0DE5-F9A2B4BA669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6EEED06-1A64-1032-AE86-8263850D134F}"/>
              </a:ext>
            </a:extLst>
          </p:cNvPr>
          <p:cNvSpPr>
            <a:spLocks noGrp="1"/>
          </p:cNvSpPr>
          <p:nvPr>
            <p:ph type="dt" sz="half" idx="10"/>
          </p:nvPr>
        </p:nvSpPr>
        <p:spPr/>
        <p:txBody>
          <a:bodyPr/>
          <a:lstStyle/>
          <a:p>
            <a:pPr>
              <a:defRPr/>
            </a:pPr>
            <a:fld id="{D6C73A3D-29EB-422B-9D62-EB6996F6FF01}" type="datetimeFigureOut">
              <a:rPr lang="en-US" smtClean="0"/>
              <a:pPr>
                <a:defRPr/>
              </a:pPr>
              <a:t>10/16/2024</a:t>
            </a:fld>
            <a:endParaRPr lang="en-US"/>
          </a:p>
        </p:txBody>
      </p:sp>
      <p:sp>
        <p:nvSpPr>
          <p:cNvPr id="5" name="Chỗ dành sẵn cho Chân trang 4">
            <a:extLst>
              <a:ext uri="{FF2B5EF4-FFF2-40B4-BE49-F238E27FC236}">
                <a16:creationId xmlns:a16="http://schemas.microsoft.com/office/drawing/2014/main" id="{7E322E71-234B-E96A-65B5-B4BEA46C68D8}"/>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06AD51FE-A574-F518-7808-8B26F4DC30BD}"/>
              </a:ext>
            </a:extLst>
          </p:cNvPr>
          <p:cNvSpPr>
            <a:spLocks noGrp="1"/>
          </p:cNvSpPr>
          <p:nvPr>
            <p:ph type="sldNum" sz="quarter" idx="12"/>
          </p:nvPr>
        </p:nvSpPr>
        <p:spPr/>
        <p:txBody>
          <a:bodyPr/>
          <a:lstStyle/>
          <a:p>
            <a:fld id="{FAF2F64F-626A-4C9B-8E4A-106DC3E75FA1}" type="slidenum">
              <a:rPr lang="en-US" altLang="en-US" smtClean="0"/>
              <a:pPr/>
              <a:t>‹#›</a:t>
            </a:fld>
            <a:endParaRPr lang="en-US" altLang="en-US"/>
          </a:p>
        </p:txBody>
      </p:sp>
    </p:spTree>
    <p:extLst>
      <p:ext uri="{BB962C8B-B14F-4D97-AF65-F5344CB8AC3E}">
        <p14:creationId xmlns:p14="http://schemas.microsoft.com/office/powerpoint/2010/main" val="4170011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B6DF89-C748-A76B-29B3-C0423AE06F2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48B6B55-163E-00CE-883A-A142D317B4D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7696B37-88DC-448A-47CB-BB93B5D7D963}"/>
              </a:ext>
            </a:extLst>
          </p:cNvPr>
          <p:cNvSpPr>
            <a:spLocks noGrp="1"/>
          </p:cNvSpPr>
          <p:nvPr>
            <p:ph type="dt" sz="half" idx="10"/>
          </p:nvPr>
        </p:nvSpPr>
        <p:spPr/>
        <p:txBody>
          <a:bodyPr/>
          <a:lstStyle/>
          <a:p>
            <a:pPr>
              <a:defRPr/>
            </a:pPr>
            <a:fld id="{D6C73A3D-29EB-422B-9D62-EB6996F6FF01}" type="datetimeFigureOut">
              <a:rPr lang="en-US" smtClean="0"/>
              <a:pPr>
                <a:defRPr/>
              </a:pPr>
              <a:t>10/16/2024</a:t>
            </a:fld>
            <a:endParaRPr lang="en-US"/>
          </a:p>
        </p:txBody>
      </p:sp>
      <p:sp>
        <p:nvSpPr>
          <p:cNvPr id="5" name="Chỗ dành sẵn cho Chân trang 4">
            <a:extLst>
              <a:ext uri="{FF2B5EF4-FFF2-40B4-BE49-F238E27FC236}">
                <a16:creationId xmlns:a16="http://schemas.microsoft.com/office/drawing/2014/main" id="{846675E2-C836-1F53-3A70-ECDDA689C5B4}"/>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66F8F971-6BE3-782F-B94C-49857C411BD4}"/>
              </a:ext>
            </a:extLst>
          </p:cNvPr>
          <p:cNvSpPr>
            <a:spLocks noGrp="1"/>
          </p:cNvSpPr>
          <p:nvPr>
            <p:ph type="sldNum" sz="quarter" idx="12"/>
          </p:nvPr>
        </p:nvSpPr>
        <p:spPr/>
        <p:txBody>
          <a:bodyPr/>
          <a:lstStyle/>
          <a:p>
            <a:fld id="{FAF2F64F-626A-4C9B-8E4A-106DC3E75FA1}" type="slidenum">
              <a:rPr lang="en-US" altLang="en-US" smtClean="0"/>
              <a:pPr/>
              <a:t>‹#›</a:t>
            </a:fld>
            <a:endParaRPr lang="en-US" altLang="en-US"/>
          </a:p>
        </p:txBody>
      </p:sp>
    </p:spTree>
    <p:extLst>
      <p:ext uri="{BB962C8B-B14F-4D97-AF65-F5344CB8AC3E}">
        <p14:creationId xmlns:p14="http://schemas.microsoft.com/office/powerpoint/2010/main" val="1632558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B664E2-10B8-72AE-644F-2DB5829B6577}"/>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D25703-E5F7-2893-DF04-CB83288191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D9EDA55-04B2-E554-E4BA-DF486AD92370}"/>
              </a:ext>
            </a:extLst>
          </p:cNvPr>
          <p:cNvSpPr>
            <a:spLocks noGrp="1"/>
          </p:cNvSpPr>
          <p:nvPr>
            <p:ph type="dt" sz="half" idx="10"/>
          </p:nvPr>
        </p:nvSpPr>
        <p:spPr/>
        <p:txBody>
          <a:bodyPr/>
          <a:lstStyle/>
          <a:p>
            <a:pPr>
              <a:defRPr/>
            </a:pPr>
            <a:fld id="{D6C73A3D-29EB-422B-9D62-EB6996F6FF01}" type="datetimeFigureOut">
              <a:rPr lang="en-US" smtClean="0"/>
              <a:pPr>
                <a:defRPr/>
              </a:pPr>
              <a:t>10/16/2024</a:t>
            </a:fld>
            <a:endParaRPr lang="en-US"/>
          </a:p>
        </p:txBody>
      </p:sp>
      <p:sp>
        <p:nvSpPr>
          <p:cNvPr id="5" name="Chỗ dành sẵn cho Chân trang 4">
            <a:extLst>
              <a:ext uri="{FF2B5EF4-FFF2-40B4-BE49-F238E27FC236}">
                <a16:creationId xmlns:a16="http://schemas.microsoft.com/office/drawing/2014/main" id="{ECD18415-5BEC-E29E-9C2D-8EB539F22650}"/>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EBE09996-816B-7A00-0769-B2962F3EAC7B}"/>
              </a:ext>
            </a:extLst>
          </p:cNvPr>
          <p:cNvSpPr>
            <a:spLocks noGrp="1"/>
          </p:cNvSpPr>
          <p:nvPr>
            <p:ph type="sldNum" sz="quarter" idx="12"/>
          </p:nvPr>
        </p:nvSpPr>
        <p:spPr/>
        <p:txBody>
          <a:bodyPr/>
          <a:lstStyle/>
          <a:p>
            <a:fld id="{FAF2F64F-626A-4C9B-8E4A-106DC3E75FA1}" type="slidenum">
              <a:rPr lang="en-US" altLang="en-US" smtClean="0"/>
              <a:pPr/>
              <a:t>‹#›</a:t>
            </a:fld>
            <a:endParaRPr lang="en-US" altLang="en-US"/>
          </a:p>
        </p:txBody>
      </p:sp>
    </p:spTree>
    <p:extLst>
      <p:ext uri="{BB962C8B-B14F-4D97-AF65-F5344CB8AC3E}">
        <p14:creationId xmlns:p14="http://schemas.microsoft.com/office/powerpoint/2010/main" val="32753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101622-98A1-1761-7828-4A4DBCE4EB3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DC95379-716F-9024-F9B7-60C8FA1D5CE0}"/>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5C16B80-BEF8-E815-0BAB-38EFD32DB39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6ACB5695-FC6C-3087-38B6-74655AED8F20}"/>
              </a:ext>
            </a:extLst>
          </p:cNvPr>
          <p:cNvSpPr>
            <a:spLocks noGrp="1"/>
          </p:cNvSpPr>
          <p:nvPr>
            <p:ph type="dt" sz="half" idx="10"/>
          </p:nvPr>
        </p:nvSpPr>
        <p:spPr/>
        <p:txBody>
          <a:bodyPr/>
          <a:lstStyle/>
          <a:p>
            <a:pPr>
              <a:defRPr/>
            </a:pPr>
            <a:fld id="{D6C73A3D-29EB-422B-9D62-EB6996F6FF01}" type="datetimeFigureOut">
              <a:rPr lang="en-US" smtClean="0"/>
              <a:pPr>
                <a:defRPr/>
              </a:pPr>
              <a:t>10/16/2024</a:t>
            </a:fld>
            <a:endParaRPr lang="en-US"/>
          </a:p>
        </p:txBody>
      </p:sp>
      <p:sp>
        <p:nvSpPr>
          <p:cNvPr id="6" name="Chỗ dành sẵn cho Chân trang 5">
            <a:extLst>
              <a:ext uri="{FF2B5EF4-FFF2-40B4-BE49-F238E27FC236}">
                <a16:creationId xmlns:a16="http://schemas.microsoft.com/office/drawing/2014/main" id="{45158445-03C4-583B-BC95-5F3B0CD6EB70}"/>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48501DDA-79FF-2B6B-887A-B38EC0D0A399}"/>
              </a:ext>
            </a:extLst>
          </p:cNvPr>
          <p:cNvSpPr>
            <a:spLocks noGrp="1"/>
          </p:cNvSpPr>
          <p:nvPr>
            <p:ph type="sldNum" sz="quarter" idx="12"/>
          </p:nvPr>
        </p:nvSpPr>
        <p:spPr/>
        <p:txBody>
          <a:bodyPr/>
          <a:lstStyle/>
          <a:p>
            <a:fld id="{FAF2F64F-626A-4C9B-8E4A-106DC3E75FA1}" type="slidenum">
              <a:rPr lang="en-US" altLang="en-US" smtClean="0"/>
              <a:pPr/>
              <a:t>‹#›</a:t>
            </a:fld>
            <a:endParaRPr lang="en-US" altLang="en-US"/>
          </a:p>
        </p:txBody>
      </p:sp>
    </p:spTree>
    <p:extLst>
      <p:ext uri="{BB962C8B-B14F-4D97-AF65-F5344CB8AC3E}">
        <p14:creationId xmlns:p14="http://schemas.microsoft.com/office/powerpoint/2010/main" val="87118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7AAD29-2460-42A7-DAD2-B727D7A01614}"/>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EF865C0-8F43-1E51-AD43-B77B0CC845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EF7EB02-4757-37C2-1E6F-652B45959E9D}"/>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B553C2B-2EA5-74B6-0105-A21DFE8F3F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EEFA757-E8F2-BD05-1298-83FF602C9B1C}"/>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D06F6291-8A49-3CC6-7F0D-169EE6A2393B}"/>
              </a:ext>
            </a:extLst>
          </p:cNvPr>
          <p:cNvSpPr>
            <a:spLocks noGrp="1"/>
          </p:cNvSpPr>
          <p:nvPr>
            <p:ph type="dt" sz="half" idx="10"/>
          </p:nvPr>
        </p:nvSpPr>
        <p:spPr/>
        <p:txBody>
          <a:bodyPr/>
          <a:lstStyle/>
          <a:p>
            <a:pPr>
              <a:defRPr/>
            </a:pPr>
            <a:fld id="{D6C73A3D-29EB-422B-9D62-EB6996F6FF01}" type="datetimeFigureOut">
              <a:rPr lang="en-US" smtClean="0"/>
              <a:pPr>
                <a:defRPr/>
              </a:pPr>
              <a:t>10/16/2024</a:t>
            </a:fld>
            <a:endParaRPr lang="en-US"/>
          </a:p>
        </p:txBody>
      </p:sp>
      <p:sp>
        <p:nvSpPr>
          <p:cNvPr id="8" name="Chỗ dành sẵn cho Chân trang 7">
            <a:extLst>
              <a:ext uri="{FF2B5EF4-FFF2-40B4-BE49-F238E27FC236}">
                <a16:creationId xmlns:a16="http://schemas.microsoft.com/office/drawing/2014/main" id="{41B0D702-6967-0CAD-F898-5D60D44AC96F}"/>
              </a:ext>
            </a:extLst>
          </p:cNvPr>
          <p:cNvSpPr>
            <a:spLocks noGrp="1"/>
          </p:cNvSpPr>
          <p:nvPr>
            <p:ph type="ftr" sz="quarter" idx="11"/>
          </p:nvPr>
        </p:nvSpPr>
        <p:spPr/>
        <p:txBody>
          <a:bodyPr/>
          <a:lstStyle/>
          <a:p>
            <a:pPr>
              <a:defRPr/>
            </a:pPr>
            <a:endParaRPr lang="en-US"/>
          </a:p>
        </p:txBody>
      </p:sp>
      <p:sp>
        <p:nvSpPr>
          <p:cNvPr id="9" name="Chỗ dành sẵn cho Số hiệu Bản chiếu 8">
            <a:extLst>
              <a:ext uri="{FF2B5EF4-FFF2-40B4-BE49-F238E27FC236}">
                <a16:creationId xmlns:a16="http://schemas.microsoft.com/office/drawing/2014/main" id="{B436B2B3-77F3-FB29-C723-CE7F7E244F36}"/>
              </a:ext>
            </a:extLst>
          </p:cNvPr>
          <p:cNvSpPr>
            <a:spLocks noGrp="1"/>
          </p:cNvSpPr>
          <p:nvPr>
            <p:ph type="sldNum" sz="quarter" idx="12"/>
          </p:nvPr>
        </p:nvSpPr>
        <p:spPr/>
        <p:txBody>
          <a:bodyPr/>
          <a:lstStyle/>
          <a:p>
            <a:fld id="{FAF2F64F-626A-4C9B-8E4A-106DC3E75FA1}" type="slidenum">
              <a:rPr lang="en-US" altLang="en-US" smtClean="0"/>
              <a:pPr/>
              <a:t>‹#›</a:t>
            </a:fld>
            <a:endParaRPr lang="en-US" altLang="en-US"/>
          </a:p>
        </p:txBody>
      </p:sp>
    </p:spTree>
    <p:extLst>
      <p:ext uri="{BB962C8B-B14F-4D97-AF65-F5344CB8AC3E}">
        <p14:creationId xmlns:p14="http://schemas.microsoft.com/office/powerpoint/2010/main" val="301315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3F63CF-A282-0626-76DE-2E0ECF179041}"/>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403F0AC8-B3CB-C2A5-0650-9684C234C66E}"/>
              </a:ext>
            </a:extLst>
          </p:cNvPr>
          <p:cNvSpPr>
            <a:spLocks noGrp="1"/>
          </p:cNvSpPr>
          <p:nvPr>
            <p:ph type="dt" sz="half" idx="10"/>
          </p:nvPr>
        </p:nvSpPr>
        <p:spPr/>
        <p:txBody>
          <a:bodyPr/>
          <a:lstStyle/>
          <a:p>
            <a:pPr>
              <a:defRPr/>
            </a:pPr>
            <a:fld id="{D6C73A3D-29EB-422B-9D62-EB6996F6FF01}" type="datetimeFigureOut">
              <a:rPr lang="en-US" smtClean="0"/>
              <a:pPr>
                <a:defRPr/>
              </a:pPr>
              <a:t>10/16/2024</a:t>
            </a:fld>
            <a:endParaRPr lang="en-US"/>
          </a:p>
        </p:txBody>
      </p:sp>
      <p:sp>
        <p:nvSpPr>
          <p:cNvPr id="4" name="Chỗ dành sẵn cho Chân trang 3">
            <a:extLst>
              <a:ext uri="{FF2B5EF4-FFF2-40B4-BE49-F238E27FC236}">
                <a16:creationId xmlns:a16="http://schemas.microsoft.com/office/drawing/2014/main" id="{B37CFDA3-0840-8F6C-96E7-D34B0C2EE191}"/>
              </a:ext>
            </a:extLst>
          </p:cNvPr>
          <p:cNvSpPr>
            <a:spLocks noGrp="1"/>
          </p:cNvSpPr>
          <p:nvPr>
            <p:ph type="ftr" sz="quarter" idx="11"/>
          </p:nvPr>
        </p:nvSpPr>
        <p:spPr/>
        <p:txBody>
          <a:bodyPr/>
          <a:lstStyle/>
          <a:p>
            <a:pPr>
              <a:defRPr/>
            </a:pPr>
            <a:endParaRPr lang="en-US"/>
          </a:p>
        </p:txBody>
      </p:sp>
      <p:sp>
        <p:nvSpPr>
          <p:cNvPr id="5" name="Chỗ dành sẵn cho Số hiệu Bản chiếu 4">
            <a:extLst>
              <a:ext uri="{FF2B5EF4-FFF2-40B4-BE49-F238E27FC236}">
                <a16:creationId xmlns:a16="http://schemas.microsoft.com/office/drawing/2014/main" id="{CF583641-6955-7CB8-4B48-0E89B9CAF2C9}"/>
              </a:ext>
            </a:extLst>
          </p:cNvPr>
          <p:cNvSpPr>
            <a:spLocks noGrp="1"/>
          </p:cNvSpPr>
          <p:nvPr>
            <p:ph type="sldNum" sz="quarter" idx="12"/>
          </p:nvPr>
        </p:nvSpPr>
        <p:spPr/>
        <p:txBody>
          <a:bodyPr/>
          <a:lstStyle/>
          <a:p>
            <a:fld id="{FAF2F64F-626A-4C9B-8E4A-106DC3E75FA1}" type="slidenum">
              <a:rPr lang="en-US" altLang="en-US" smtClean="0"/>
              <a:pPr/>
              <a:t>‹#›</a:t>
            </a:fld>
            <a:endParaRPr lang="en-US" altLang="en-US"/>
          </a:p>
        </p:txBody>
      </p:sp>
    </p:spTree>
    <p:extLst>
      <p:ext uri="{BB962C8B-B14F-4D97-AF65-F5344CB8AC3E}">
        <p14:creationId xmlns:p14="http://schemas.microsoft.com/office/powerpoint/2010/main" val="578913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7DBC05A-D748-A743-AA7B-5FF932484E75}"/>
              </a:ext>
            </a:extLst>
          </p:cNvPr>
          <p:cNvSpPr>
            <a:spLocks noGrp="1"/>
          </p:cNvSpPr>
          <p:nvPr>
            <p:ph type="dt" sz="half" idx="10"/>
          </p:nvPr>
        </p:nvSpPr>
        <p:spPr/>
        <p:txBody>
          <a:bodyPr/>
          <a:lstStyle/>
          <a:p>
            <a:pPr>
              <a:defRPr/>
            </a:pPr>
            <a:fld id="{D6C73A3D-29EB-422B-9D62-EB6996F6FF01}" type="datetimeFigureOut">
              <a:rPr lang="en-US" smtClean="0"/>
              <a:pPr>
                <a:defRPr/>
              </a:pPr>
              <a:t>10/16/2024</a:t>
            </a:fld>
            <a:endParaRPr lang="en-US"/>
          </a:p>
        </p:txBody>
      </p:sp>
      <p:sp>
        <p:nvSpPr>
          <p:cNvPr id="3" name="Chỗ dành sẵn cho Chân trang 2">
            <a:extLst>
              <a:ext uri="{FF2B5EF4-FFF2-40B4-BE49-F238E27FC236}">
                <a16:creationId xmlns:a16="http://schemas.microsoft.com/office/drawing/2014/main" id="{57469961-9BFA-EB6D-4EB7-8E499B28070E}"/>
              </a:ext>
            </a:extLst>
          </p:cNvPr>
          <p:cNvSpPr>
            <a:spLocks noGrp="1"/>
          </p:cNvSpPr>
          <p:nvPr>
            <p:ph type="ftr" sz="quarter" idx="11"/>
          </p:nvPr>
        </p:nvSpPr>
        <p:spPr/>
        <p:txBody>
          <a:bodyPr/>
          <a:lstStyle/>
          <a:p>
            <a:pPr>
              <a:defRPr/>
            </a:pPr>
            <a:endParaRPr lang="en-US"/>
          </a:p>
        </p:txBody>
      </p:sp>
      <p:sp>
        <p:nvSpPr>
          <p:cNvPr id="4" name="Chỗ dành sẵn cho Số hiệu Bản chiếu 3">
            <a:extLst>
              <a:ext uri="{FF2B5EF4-FFF2-40B4-BE49-F238E27FC236}">
                <a16:creationId xmlns:a16="http://schemas.microsoft.com/office/drawing/2014/main" id="{402F249D-0F96-7D75-4D61-637F3C5E9B8E}"/>
              </a:ext>
            </a:extLst>
          </p:cNvPr>
          <p:cNvSpPr>
            <a:spLocks noGrp="1"/>
          </p:cNvSpPr>
          <p:nvPr>
            <p:ph type="sldNum" sz="quarter" idx="12"/>
          </p:nvPr>
        </p:nvSpPr>
        <p:spPr/>
        <p:txBody>
          <a:bodyPr/>
          <a:lstStyle/>
          <a:p>
            <a:fld id="{FAF2F64F-626A-4C9B-8E4A-106DC3E75FA1}" type="slidenum">
              <a:rPr lang="en-US" altLang="en-US" smtClean="0"/>
              <a:pPr/>
              <a:t>‹#›</a:t>
            </a:fld>
            <a:endParaRPr lang="en-US" altLang="en-US"/>
          </a:p>
        </p:txBody>
      </p:sp>
    </p:spTree>
    <p:extLst>
      <p:ext uri="{BB962C8B-B14F-4D97-AF65-F5344CB8AC3E}">
        <p14:creationId xmlns:p14="http://schemas.microsoft.com/office/powerpoint/2010/main" val="155025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295056-5E21-A1FF-4E7E-1716285C89B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2C8FFB7-FFD0-2C19-1DE8-F0C69AD707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1E49EC5-6DCE-771B-FE21-480E876AE5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DC958C3-0AB2-2258-5390-BEEC22FCE12E}"/>
              </a:ext>
            </a:extLst>
          </p:cNvPr>
          <p:cNvSpPr>
            <a:spLocks noGrp="1"/>
          </p:cNvSpPr>
          <p:nvPr>
            <p:ph type="dt" sz="half" idx="10"/>
          </p:nvPr>
        </p:nvSpPr>
        <p:spPr/>
        <p:txBody>
          <a:bodyPr/>
          <a:lstStyle/>
          <a:p>
            <a:pPr>
              <a:defRPr/>
            </a:pPr>
            <a:fld id="{D6C73A3D-29EB-422B-9D62-EB6996F6FF01}" type="datetimeFigureOut">
              <a:rPr lang="en-US" smtClean="0"/>
              <a:pPr>
                <a:defRPr/>
              </a:pPr>
              <a:t>10/16/2024</a:t>
            </a:fld>
            <a:endParaRPr lang="en-US"/>
          </a:p>
        </p:txBody>
      </p:sp>
      <p:sp>
        <p:nvSpPr>
          <p:cNvPr id="6" name="Chỗ dành sẵn cho Chân trang 5">
            <a:extLst>
              <a:ext uri="{FF2B5EF4-FFF2-40B4-BE49-F238E27FC236}">
                <a16:creationId xmlns:a16="http://schemas.microsoft.com/office/drawing/2014/main" id="{C152C342-2D03-F431-9AD7-44CF73B5932F}"/>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83D3F2ED-E837-EDC7-EE55-7FD282AF741D}"/>
              </a:ext>
            </a:extLst>
          </p:cNvPr>
          <p:cNvSpPr>
            <a:spLocks noGrp="1"/>
          </p:cNvSpPr>
          <p:nvPr>
            <p:ph type="sldNum" sz="quarter" idx="12"/>
          </p:nvPr>
        </p:nvSpPr>
        <p:spPr/>
        <p:txBody>
          <a:bodyPr/>
          <a:lstStyle/>
          <a:p>
            <a:fld id="{FAF2F64F-626A-4C9B-8E4A-106DC3E75FA1}" type="slidenum">
              <a:rPr lang="en-US" altLang="en-US" smtClean="0"/>
              <a:pPr/>
              <a:t>‹#›</a:t>
            </a:fld>
            <a:endParaRPr lang="en-US" altLang="en-US"/>
          </a:p>
        </p:txBody>
      </p:sp>
    </p:spTree>
    <p:extLst>
      <p:ext uri="{BB962C8B-B14F-4D97-AF65-F5344CB8AC3E}">
        <p14:creationId xmlns:p14="http://schemas.microsoft.com/office/powerpoint/2010/main" val="3678125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6A58A8A-E1FE-7471-6BCC-2D622D01B11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5536CF3-B4F6-6DF9-D8AE-8EB54D745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64836A1-1D91-868F-E265-AC233069F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703FEEA-3F06-11DA-4694-11F0106E1E1C}"/>
              </a:ext>
            </a:extLst>
          </p:cNvPr>
          <p:cNvSpPr>
            <a:spLocks noGrp="1"/>
          </p:cNvSpPr>
          <p:nvPr>
            <p:ph type="dt" sz="half" idx="10"/>
          </p:nvPr>
        </p:nvSpPr>
        <p:spPr/>
        <p:txBody>
          <a:bodyPr/>
          <a:lstStyle/>
          <a:p>
            <a:pPr>
              <a:defRPr/>
            </a:pPr>
            <a:fld id="{D6C73A3D-29EB-422B-9D62-EB6996F6FF01}" type="datetimeFigureOut">
              <a:rPr lang="en-US" smtClean="0"/>
              <a:pPr>
                <a:defRPr/>
              </a:pPr>
              <a:t>10/16/2024</a:t>
            </a:fld>
            <a:endParaRPr lang="en-US"/>
          </a:p>
        </p:txBody>
      </p:sp>
      <p:sp>
        <p:nvSpPr>
          <p:cNvPr id="6" name="Chỗ dành sẵn cho Chân trang 5">
            <a:extLst>
              <a:ext uri="{FF2B5EF4-FFF2-40B4-BE49-F238E27FC236}">
                <a16:creationId xmlns:a16="http://schemas.microsoft.com/office/drawing/2014/main" id="{BCFDBE75-7446-97E7-ECD7-C0E7F83B6B25}"/>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8D1A9960-7C01-ACAD-3121-4A90236955C8}"/>
              </a:ext>
            </a:extLst>
          </p:cNvPr>
          <p:cNvSpPr>
            <a:spLocks noGrp="1"/>
          </p:cNvSpPr>
          <p:nvPr>
            <p:ph type="sldNum" sz="quarter" idx="12"/>
          </p:nvPr>
        </p:nvSpPr>
        <p:spPr/>
        <p:txBody>
          <a:bodyPr/>
          <a:lstStyle/>
          <a:p>
            <a:fld id="{FAF2F64F-626A-4C9B-8E4A-106DC3E75FA1}" type="slidenum">
              <a:rPr lang="en-US" altLang="en-US" smtClean="0"/>
              <a:pPr/>
              <a:t>‹#›</a:t>
            </a:fld>
            <a:endParaRPr lang="en-US" altLang="en-US"/>
          </a:p>
        </p:txBody>
      </p:sp>
    </p:spTree>
    <p:extLst>
      <p:ext uri="{BB962C8B-B14F-4D97-AF65-F5344CB8AC3E}">
        <p14:creationId xmlns:p14="http://schemas.microsoft.com/office/powerpoint/2010/main" val="793421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52DE84EF-C00F-EDE1-B39E-E9D795C878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7A6FF2D-E31D-B279-92F5-84534D3635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E5F22F8-FDED-9099-73BC-B9655E934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6C73A3D-29EB-422B-9D62-EB6996F6FF01}" type="datetimeFigureOut">
              <a:rPr lang="en-US" smtClean="0"/>
              <a:pPr>
                <a:defRPr/>
              </a:pPr>
              <a:t>10/16/2024</a:t>
            </a:fld>
            <a:endParaRPr lang="en-US"/>
          </a:p>
        </p:txBody>
      </p:sp>
      <p:sp>
        <p:nvSpPr>
          <p:cNvPr id="5" name="Chỗ dành sẵn cho Chân trang 4">
            <a:extLst>
              <a:ext uri="{FF2B5EF4-FFF2-40B4-BE49-F238E27FC236}">
                <a16:creationId xmlns:a16="http://schemas.microsoft.com/office/drawing/2014/main" id="{E9BF6D89-B1B4-C941-FFED-3C6EB4380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Chỗ dành sẵn cho Số hiệu Bản chiếu 5">
            <a:extLst>
              <a:ext uri="{FF2B5EF4-FFF2-40B4-BE49-F238E27FC236}">
                <a16:creationId xmlns:a16="http://schemas.microsoft.com/office/drawing/2014/main" id="{D41FFAB2-2019-FEF2-7E52-F2213BAFAB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2F64F-626A-4C9B-8E4A-106DC3E75FA1}" type="slidenum">
              <a:rPr lang="en-US" altLang="en-US" smtClean="0"/>
              <a:pPr/>
              <a:t>‹#›</a:t>
            </a:fld>
            <a:endParaRPr lang="en-US" altLang="en-US"/>
          </a:p>
        </p:txBody>
      </p:sp>
      <p:pic>
        <p:nvPicPr>
          <p:cNvPr id="7" name="Picture 5">
            <a:extLst>
              <a:ext uri="{FF2B5EF4-FFF2-40B4-BE49-F238E27FC236}">
                <a16:creationId xmlns:a16="http://schemas.microsoft.com/office/drawing/2014/main" id="{065FE61B-F7FB-5AC9-67A2-4DA0D8EC2AE2}"/>
              </a:ext>
            </a:extLst>
          </p:cNvPr>
          <p:cNvPicPr>
            <a:picLocks noChangeAspect="1"/>
          </p:cNvPicPr>
          <p:nvPr userDrawn="1"/>
        </p:nvPicPr>
        <p:blipFill>
          <a:blip r:embed="rId13">
            <a:extLst>
              <a:ext uri="{BEBA8EAE-BF5A-486C-A8C5-ECC9F3942E4B}">
                <a14:imgProps xmlns:a14="http://schemas.microsoft.com/office/drawing/2010/main">
                  <a14:imgLayer r:embed="rId14">
                    <a14:imgEffect>
                      <a14:backgroundRemoval t="0" b="100000" l="9537" r="89646"/>
                    </a14:imgEffect>
                  </a14:imgLayer>
                </a14:imgProps>
              </a:ext>
              <a:ext uri="{28A0092B-C50C-407E-A947-70E740481C1C}">
                <a14:useLocalDpi xmlns:a14="http://schemas.microsoft.com/office/drawing/2010/main" val="0"/>
              </a:ext>
            </a:extLst>
          </a:blip>
          <a:srcRect/>
          <a:stretch>
            <a:fillRect/>
          </a:stretch>
        </p:blipFill>
        <p:spPr bwMode="auto">
          <a:xfrm>
            <a:off x="9772273" y="39060"/>
            <a:ext cx="2393951" cy="11801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940042"/>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3.jpe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0.jpe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F6399923-BF6A-467E-A6AE-F371F94DF148}"/>
              </a:ext>
            </a:extLst>
          </p:cNvPr>
          <p:cNvGrpSpPr/>
          <p:nvPr/>
        </p:nvGrpSpPr>
        <p:grpSpPr>
          <a:xfrm>
            <a:off x="0" y="0"/>
            <a:ext cx="12534363" cy="8734272"/>
            <a:chOff x="0" y="0"/>
            <a:chExt cx="12534363" cy="8734272"/>
          </a:xfrm>
        </p:grpSpPr>
        <p:pic>
          <p:nvPicPr>
            <p:cNvPr id="7" name="Picture 6">
              <a:extLst>
                <a:ext uri="{FF2B5EF4-FFF2-40B4-BE49-F238E27FC236}">
                  <a16:creationId xmlns:a16="http://schemas.microsoft.com/office/drawing/2014/main" id="{0BB0BF8E-0C57-6448-2DF4-3C11F34F1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Freeform: Shape 24">
              <a:extLst>
                <a:ext uri="{FF2B5EF4-FFF2-40B4-BE49-F238E27FC236}">
                  <a16:creationId xmlns:a16="http://schemas.microsoft.com/office/drawing/2014/main" id="{CDB752C9-66E2-3657-CE39-CE754E5960F9}"/>
                </a:ext>
              </a:extLst>
            </p:cNvPr>
            <p:cNvSpPr/>
            <p:nvPr/>
          </p:nvSpPr>
          <p:spPr>
            <a:xfrm>
              <a:off x="653143" y="0"/>
              <a:ext cx="11538856" cy="6858000"/>
            </a:xfrm>
            <a:custGeom>
              <a:avLst/>
              <a:gdLst>
                <a:gd name="connsiteX0" fmla="*/ 4357 w 8260120"/>
                <a:gd name="connsiteY0" fmla="*/ 0 h 6858000"/>
                <a:gd name="connsiteX1" fmla="*/ 8260120 w 8260120"/>
                <a:gd name="connsiteY1" fmla="*/ 0 h 6858000"/>
                <a:gd name="connsiteX2" fmla="*/ 8260120 w 8260120"/>
                <a:gd name="connsiteY2" fmla="*/ 6858000 h 6858000"/>
                <a:gd name="connsiteX3" fmla="*/ 2064014 w 8260120"/>
                <a:gd name="connsiteY3" fmla="*/ 6858000 h 6858000"/>
                <a:gd name="connsiteX4" fmla="*/ 1847623 w 8260120"/>
                <a:gd name="connsiteY4" fmla="*/ 6530589 h 6858000"/>
                <a:gd name="connsiteX5" fmla="*/ 0 w 8260120"/>
                <a:gd name="connsiteY5" fmla="*/ 287048 h 6858000"/>
                <a:gd name="connsiteX6" fmla="*/ 4357 w 826012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120" h="6858000">
                  <a:moveTo>
                    <a:pt x="4357" y="0"/>
                  </a:moveTo>
                  <a:lnTo>
                    <a:pt x="8260120" y="0"/>
                  </a:lnTo>
                  <a:lnTo>
                    <a:pt x="8260120" y="6858000"/>
                  </a:lnTo>
                  <a:lnTo>
                    <a:pt x="2064014" y="6858000"/>
                  </a:lnTo>
                  <a:lnTo>
                    <a:pt x="1847623" y="6530589"/>
                  </a:lnTo>
                  <a:cubicBezTo>
                    <a:pt x="667862" y="4666172"/>
                    <a:pt x="0" y="2541643"/>
                    <a:pt x="0" y="287048"/>
                  </a:cubicBezTo>
                  <a:lnTo>
                    <a:pt x="4357"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25FDD2BD-93BA-3917-1325-D15CD23E46B9}"/>
                </a:ext>
              </a:extLst>
            </p:cNvPr>
            <p:cNvSpPr/>
            <p:nvPr/>
          </p:nvSpPr>
          <p:spPr>
            <a:xfrm>
              <a:off x="2298865" y="504672"/>
              <a:ext cx="8229600" cy="8229600"/>
            </a:xfrm>
            <a:prstGeom prst="rect">
              <a:avLst/>
            </a:prstGeom>
            <a:blipFill dpi="0" rotWithShape="1">
              <a:blip r:embed="rId4">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5362F3A-7696-0ABE-64D5-9FE1321ABB67}"/>
                </a:ext>
              </a:extLst>
            </p:cNvPr>
            <p:cNvSpPr txBox="1"/>
            <p:nvPr/>
          </p:nvSpPr>
          <p:spPr>
            <a:xfrm>
              <a:off x="2743200" y="1600200"/>
              <a:ext cx="7848600" cy="923330"/>
            </a:xfrm>
            <a:prstGeom prst="rect">
              <a:avLst/>
            </a:prstGeom>
            <a:noFill/>
          </p:spPr>
          <p:txBody>
            <a:bodyPr wrap="square" rtlCol="0">
              <a:spAutoFit/>
            </a:bodyPr>
            <a:lstStyle/>
            <a:p>
              <a:pPr algn="ctr"/>
              <a:r>
                <a:rPr lang="en-US" sz="5400" b="1" spc="-150" smtClean="0">
                  <a:ln>
                    <a:solidFill>
                      <a:schemeClr val="bg1"/>
                    </a:solidFill>
                  </a:ln>
                  <a:solidFill>
                    <a:srgbClr val="C00000"/>
                  </a:solidFill>
                  <a:effectLst>
                    <a:outerShdw blurRad="50800" dist="38100" dir="2700000" algn="tl">
                      <a:schemeClr val="tx1"/>
                    </a:outerShdw>
                  </a:effectLst>
                  <a:latin typeface="UTM Colossalis" panose="02040603050506020204" pitchFamily="18" charset="0"/>
                </a:rPr>
                <a:t>HỘI NGHỊ GIAO BAN</a:t>
              </a:r>
              <a:endParaRPr lang="en-US" sz="5400" b="1" spc="-150" dirty="0">
                <a:ln>
                  <a:solidFill>
                    <a:schemeClr val="bg1"/>
                  </a:solidFill>
                </a:ln>
                <a:solidFill>
                  <a:srgbClr val="C00000"/>
                </a:solidFill>
                <a:effectLst>
                  <a:outerShdw blurRad="50800" dist="38100" dir="2700000" algn="tl">
                    <a:schemeClr val="tx1"/>
                  </a:outerShdw>
                </a:effectLst>
                <a:latin typeface="UTM Colossalis" panose="02040603050506020204" pitchFamily="18" charset="0"/>
              </a:endParaRPr>
            </a:p>
          </p:txBody>
        </p:sp>
        <p:sp>
          <p:nvSpPr>
            <p:cNvPr id="41" name="TextBox 40">
              <a:extLst>
                <a:ext uri="{FF2B5EF4-FFF2-40B4-BE49-F238E27FC236}">
                  <a16:creationId xmlns:a16="http://schemas.microsoft.com/office/drawing/2014/main" id="{D5C2D163-1A50-E1F2-3FA8-78F87C7FC752}"/>
                </a:ext>
              </a:extLst>
            </p:cNvPr>
            <p:cNvSpPr txBox="1"/>
            <p:nvPr/>
          </p:nvSpPr>
          <p:spPr>
            <a:xfrm>
              <a:off x="799564" y="2667000"/>
              <a:ext cx="11734799" cy="1415772"/>
            </a:xfrm>
            <a:prstGeom prst="rect">
              <a:avLst/>
            </a:prstGeom>
            <a:noFill/>
          </p:spPr>
          <p:txBody>
            <a:bodyPr wrap="square" rtlCol="0">
              <a:spAutoFit/>
            </a:bodyPr>
            <a:lstStyle/>
            <a:p>
              <a:pPr algn="ctr">
                <a:spcBef>
                  <a:spcPts val="600"/>
                </a:spcBef>
                <a:spcAft>
                  <a:spcPts val="600"/>
                </a:spcAft>
              </a:pPr>
              <a:r>
                <a:rPr lang="en-US" sz="2400" b="1" dirty="0">
                  <a:solidFill>
                    <a:srgbClr val="002060"/>
                  </a:solidFill>
                  <a:latin typeface="Cambria" panose="02040503050406030204" pitchFamily="18" charset="0"/>
                  <a:ea typeface="Cambria" panose="02040503050406030204" pitchFamily="18" charset="0"/>
                </a:rPr>
                <a:t>ĐÁNH GIÁ KẾT QUẢ THỰC HIỆN CÔNG </a:t>
              </a:r>
              <a:r>
                <a:rPr lang="en-US" sz="2400" b="1">
                  <a:solidFill>
                    <a:srgbClr val="002060"/>
                  </a:solidFill>
                  <a:latin typeface="Cambria" panose="02040503050406030204" pitchFamily="18" charset="0"/>
                  <a:ea typeface="Cambria" panose="02040503050406030204" pitchFamily="18" charset="0"/>
                </a:rPr>
                <a:t>TÁC </a:t>
              </a:r>
              <a:r>
                <a:rPr lang="en-US" sz="2400" b="1" smtClean="0">
                  <a:solidFill>
                    <a:srgbClr val="002060"/>
                  </a:solidFill>
                  <a:latin typeface="Cambria" panose="02040503050406030204" pitchFamily="18" charset="0"/>
                  <a:ea typeface="Cambria" panose="02040503050406030204" pitchFamily="18" charset="0"/>
                </a:rPr>
                <a:t>CHUYÊN MÔN NĂM HỌC 2023–2024, TRIỂN </a:t>
              </a:r>
              <a:r>
                <a:rPr lang="en-US" sz="2400" b="1" dirty="0">
                  <a:solidFill>
                    <a:srgbClr val="002060"/>
                  </a:solidFill>
                  <a:latin typeface="Cambria" panose="02040503050406030204" pitchFamily="18" charset="0"/>
                  <a:ea typeface="Cambria" panose="02040503050406030204" pitchFamily="18" charset="0"/>
                </a:rPr>
                <a:t>KHAI </a:t>
              </a:r>
              <a:r>
                <a:rPr lang="en-US" sz="2400" b="1">
                  <a:solidFill>
                    <a:srgbClr val="002060"/>
                  </a:solidFill>
                  <a:latin typeface="Cambria" panose="02040503050406030204" pitchFamily="18" charset="0"/>
                  <a:ea typeface="Cambria" panose="02040503050406030204" pitchFamily="18" charset="0"/>
                </a:rPr>
                <a:t>CÔNG </a:t>
              </a:r>
              <a:r>
                <a:rPr lang="en-US" sz="2400" b="1" smtClean="0">
                  <a:solidFill>
                    <a:srgbClr val="002060"/>
                  </a:solidFill>
                  <a:latin typeface="Cambria" panose="02040503050406030204" pitchFamily="18" charset="0"/>
                  <a:ea typeface="Cambria" panose="02040503050406030204" pitchFamily="18" charset="0"/>
                </a:rPr>
                <a:t>TÁC CHUYÊN MÔN NĂM HỌC 2024 - 2025 </a:t>
              </a:r>
              <a:endParaRPr lang="en-US" sz="2400" b="1" dirty="0">
                <a:solidFill>
                  <a:srgbClr val="002060"/>
                </a:solidFill>
                <a:latin typeface="Cambria" panose="02040503050406030204" pitchFamily="18" charset="0"/>
                <a:ea typeface="Cambria" panose="02040503050406030204" pitchFamily="18" charset="0"/>
              </a:endParaRPr>
            </a:p>
            <a:p>
              <a:pPr algn="ctr">
                <a:spcBef>
                  <a:spcPts val="600"/>
                </a:spcBef>
                <a:spcAft>
                  <a:spcPts val="600"/>
                </a:spcAft>
              </a:pPr>
              <a:r>
                <a:rPr lang="en-US" sz="2800" b="1" dirty="0">
                  <a:solidFill>
                    <a:srgbClr val="002060"/>
                  </a:solidFill>
                  <a:latin typeface="Cambria" panose="02040503050406030204" pitchFamily="18" charset="0"/>
                  <a:ea typeface="Cambria" panose="02040503050406030204" pitchFamily="18" charset="0"/>
                </a:rPr>
                <a:t>CẤP MẦM NON</a:t>
              </a:r>
            </a:p>
          </p:txBody>
        </p:sp>
        <p:pic>
          <p:nvPicPr>
            <p:cNvPr id="45" name="Picture 44">
              <a:extLst>
                <a:ext uri="{FF2B5EF4-FFF2-40B4-BE49-F238E27FC236}">
                  <a16:creationId xmlns:a16="http://schemas.microsoft.com/office/drawing/2014/main" id="{BD14FE9E-44CC-6442-40ED-DC0FDFEA83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1788"/>
            <a:stretch/>
          </p:blipFill>
          <p:spPr>
            <a:xfrm>
              <a:off x="0" y="4309496"/>
              <a:ext cx="12192000" cy="2682701"/>
            </a:xfrm>
            <a:prstGeom prst="rect">
              <a:avLst/>
            </a:prstGeom>
          </p:spPr>
        </p:pic>
        <p:sp>
          <p:nvSpPr>
            <p:cNvPr id="39" name="TextBox 38">
              <a:extLst>
                <a:ext uri="{FF2B5EF4-FFF2-40B4-BE49-F238E27FC236}">
                  <a16:creationId xmlns:a16="http://schemas.microsoft.com/office/drawing/2014/main" id="{7652A0CD-5A37-4A79-44FE-E66EEB7B6F27}"/>
                </a:ext>
              </a:extLst>
            </p:cNvPr>
            <p:cNvSpPr txBox="1"/>
            <p:nvPr/>
          </p:nvSpPr>
          <p:spPr>
            <a:xfrm>
              <a:off x="5246882" y="5188905"/>
              <a:ext cx="5514109" cy="400110"/>
            </a:xfrm>
            <a:prstGeom prst="rect">
              <a:avLst/>
            </a:prstGeom>
            <a:noFill/>
          </p:spPr>
          <p:txBody>
            <a:bodyPr wrap="square" rtlCol="0">
              <a:spAutoFit/>
            </a:bodyPr>
            <a:lstStyle/>
            <a:p>
              <a:pPr algn="ctr"/>
              <a:r>
                <a:rPr lang="en-US" sz="2000" b="1" i="1" dirty="0">
                  <a:solidFill>
                    <a:srgbClr val="C00000"/>
                  </a:solidFill>
                  <a:latin typeface="Times New Roman" panose="02020603050405020304" pitchFamily="18" charset="0"/>
                  <a:cs typeface="Times New Roman" panose="02020603050405020304" pitchFamily="18" charset="0"/>
                </a:rPr>
                <a:t>Long </a:t>
              </a:r>
              <a:r>
                <a:rPr lang="en-US" sz="2000" b="1" i="1" dirty="0" err="1">
                  <a:solidFill>
                    <a:srgbClr val="C00000"/>
                  </a:solidFill>
                  <a:latin typeface="Times New Roman" panose="02020603050405020304" pitchFamily="18" charset="0"/>
                  <a:cs typeface="Times New Roman" panose="02020603050405020304" pitchFamily="18" charset="0"/>
                </a:rPr>
                <a:t>Biên</a:t>
              </a:r>
              <a:r>
                <a:rPr lang="en-US" sz="2000" b="1" i="1" dirty="0">
                  <a:solidFill>
                    <a:srgbClr val="C00000"/>
                  </a:solidFill>
                  <a:latin typeface="Times New Roman" panose="02020603050405020304" pitchFamily="18" charset="0"/>
                  <a:cs typeface="Times New Roman" panose="02020603050405020304" pitchFamily="18" charset="0"/>
                </a:rPr>
                <a:t>, </a:t>
              </a:r>
              <a:r>
                <a:rPr lang="en-US" sz="2000" b="1" i="1" err="1">
                  <a:solidFill>
                    <a:srgbClr val="C00000"/>
                  </a:solidFill>
                  <a:latin typeface="Times New Roman" panose="02020603050405020304" pitchFamily="18" charset="0"/>
                  <a:cs typeface="Times New Roman" panose="02020603050405020304" pitchFamily="18" charset="0"/>
                </a:rPr>
                <a:t>ngày</a:t>
              </a:r>
              <a:r>
                <a:rPr lang="en-US" sz="2000" b="1" i="1">
                  <a:solidFill>
                    <a:srgbClr val="C00000"/>
                  </a:solidFill>
                  <a:latin typeface="Times New Roman" panose="02020603050405020304" pitchFamily="18" charset="0"/>
                  <a:cs typeface="Times New Roman" panose="02020603050405020304" pitchFamily="18" charset="0"/>
                </a:rPr>
                <a:t> </a:t>
              </a:r>
              <a:r>
                <a:rPr lang="en-US" sz="2000" b="1" i="1" smtClean="0">
                  <a:solidFill>
                    <a:srgbClr val="C00000"/>
                  </a:solidFill>
                  <a:latin typeface="Times New Roman" panose="02020603050405020304" pitchFamily="18" charset="0"/>
                  <a:cs typeface="Times New Roman" panose="02020603050405020304" pitchFamily="18" charset="0"/>
                </a:rPr>
                <a:t>… </a:t>
              </a:r>
              <a:r>
                <a:rPr lang="en-US" sz="2000" b="1" i="1" err="1">
                  <a:solidFill>
                    <a:srgbClr val="C00000"/>
                  </a:solidFill>
                  <a:latin typeface="Times New Roman" panose="02020603050405020304" pitchFamily="18" charset="0"/>
                  <a:cs typeface="Times New Roman" panose="02020603050405020304" pitchFamily="18" charset="0"/>
                </a:rPr>
                <a:t>tháng</a:t>
              </a:r>
              <a:r>
                <a:rPr lang="en-US" sz="2000" b="1" i="1">
                  <a:solidFill>
                    <a:srgbClr val="C00000"/>
                  </a:solidFill>
                  <a:latin typeface="Times New Roman" panose="02020603050405020304" pitchFamily="18" charset="0"/>
                  <a:cs typeface="Times New Roman" panose="02020603050405020304" pitchFamily="18" charset="0"/>
                </a:rPr>
                <a:t> </a:t>
              </a:r>
              <a:r>
                <a:rPr lang="en-US" sz="2000" b="1" i="1" smtClean="0">
                  <a:solidFill>
                    <a:srgbClr val="C00000"/>
                  </a:solidFill>
                  <a:latin typeface="Times New Roman" panose="02020603050405020304" pitchFamily="18" charset="0"/>
                  <a:cs typeface="Times New Roman" panose="02020603050405020304" pitchFamily="18" charset="0"/>
                </a:rPr>
                <a:t>10 </a:t>
              </a:r>
              <a:r>
                <a:rPr lang="en-US" sz="2000" b="1" i="1" dirty="0" err="1">
                  <a:solidFill>
                    <a:srgbClr val="C00000"/>
                  </a:solidFill>
                  <a:latin typeface="Times New Roman" panose="02020603050405020304" pitchFamily="18" charset="0"/>
                  <a:cs typeface="Times New Roman" panose="02020603050405020304" pitchFamily="18" charset="0"/>
                </a:rPr>
                <a:t>năm</a:t>
              </a:r>
              <a:r>
                <a:rPr lang="en-US" sz="2000" b="1" i="1" dirty="0">
                  <a:solidFill>
                    <a:srgbClr val="C00000"/>
                  </a:solidFill>
                  <a:latin typeface="Times New Roman" panose="02020603050405020304" pitchFamily="18" charset="0"/>
                  <a:cs typeface="Times New Roman" panose="02020603050405020304" pitchFamily="18" charset="0"/>
                </a:rPr>
                <a:t> 2024</a:t>
              </a:r>
            </a:p>
          </p:txBody>
        </p:sp>
      </p:grpSp>
      <p:sp>
        <p:nvSpPr>
          <p:cNvPr id="3" name="TextBox 1">
            <a:extLst>
              <a:ext uri="{FF2B5EF4-FFF2-40B4-BE49-F238E27FC236}">
                <a16:creationId xmlns:a16="http://schemas.microsoft.com/office/drawing/2014/main" id="{4274EBDA-D43D-AEBE-3657-BB7BBA1D2CE8}"/>
              </a:ext>
            </a:extLst>
          </p:cNvPr>
          <p:cNvSpPr txBox="1">
            <a:spLocks noChangeArrowheads="1"/>
          </p:cNvSpPr>
          <p:nvPr/>
        </p:nvSpPr>
        <p:spPr bwMode="auto">
          <a:xfrm>
            <a:off x="2095500" y="225805"/>
            <a:ext cx="9144000" cy="830997"/>
          </a:xfrm>
          <a:prstGeom prst="rect">
            <a:avLst/>
          </a:prstGeom>
          <a:noFill/>
          <a:ln w="9525">
            <a:noFill/>
            <a:miter lim="800000"/>
            <a:headEnd/>
            <a:tailEnd/>
          </a:ln>
        </p:spPr>
        <p:txBody>
          <a:bodyPr wrap="square">
            <a:spAutoFit/>
          </a:bodyPr>
          <a:lstStyle/>
          <a:p>
            <a:pPr algn="ctr" defTabSz="914377">
              <a:defRPr/>
            </a:pPr>
            <a:r>
              <a:rPr lang="en-US" sz="2400" dirty="0">
                <a:solidFill>
                  <a:srgbClr val="002060"/>
                </a:solidFill>
                <a:effectLst>
                  <a:outerShdw blurRad="38100" dist="38100" dir="2700000" algn="tl">
                    <a:srgbClr val="000000">
                      <a:alpha val="43137"/>
                    </a:srgbClr>
                  </a:outerShdw>
                </a:effectLst>
                <a:latin typeface="Calibri" panose="020F0502020204030204"/>
              </a:rPr>
              <a:t>ỦY BAN NHÂN DÂN QUẬN LONG BIÊN</a:t>
            </a:r>
          </a:p>
          <a:p>
            <a:pPr algn="ctr" defTabSz="914377">
              <a:defRPr/>
            </a:pPr>
            <a:r>
              <a:rPr lang="en-US" sz="2400" b="1" dirty="0">
                <a:solidFill>
                  <a:srgbClr val="002060"/>
                </a:solidFill>
                <a:effectLst>
                  <a:outerShdw blurRad="38100" dist="38100" dir="2700000" algn="tl">
                    <a:srgbClr val="000000">
                      <a:alpha val="43137"/>
                    </a:srgbClr>
                  </a:outerShdw>
                </a:effectLst>
                <a:latin typeface="Calibri" panose="020F0502020204030204"/>
              </a:rPr>
              <a:t>PHÒNG GIÁO DỤC VÀ ĐÀO TẠO QUẬN LONG BIÊN</a:t>
            </a:r>
          </a:p>
        </p:txBody>
      </p:sp>
    </p:spTree>
    <p:extLst>
      <p:ext uri="{BB962C8B-B14F-4D97-AF65-F5344CB8AC3E}">
        <p14:creationId xmlns:p14="http://schemas.microsoft.com/office/powerpoint/2010/main" val="416806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19200"/>
            <a:ext cx="7967652" cy="4515082"/>
          </a:xfrm>
          <a:prstGeom prst="rect">
            <a:avLst/>
          </a:prstGeom>
          <a:noFill/>
        </p:spPr>
        <p:txBody>
          <a:bodyPr wrap="square" rtlCol="0">
            <a:spAutoFit/>
          </a:bodyPr>
          <a:lstStyle/>
          <a:p>
            <a:pPr indent="450215" algn="just">
              <a:lnSpc>
                <a:spcPct val="110000"/>
              </a:lnSpc>
              <a:spcBef>
                <a:spcPts val="600"/>
              </a:spcBef>
              <a:spcAft>
                <a:spcPts val="600"/>
              </a:spcAft>
            </a:pPr>
            <a:r>
              <a:rPr lang="vi-VN" b="1">
                <a:latin typeface="Tahoma" panose="020B0604030504040204" pitchFamily="34" charset="0"/>
                <a:ea typeface="Times New Roman" panose="02020603050405020304" pitchFamily="18" charset="0"/>
              </a:rPr>
              <a:t>I. Chăm sóc sức khỏe trẻ</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b="1">
                <a:solidFill>
                  <a:srgbClr val="000000"/>
                </a:solidFill>
                <a:latin typeface="Tahoma" panose="020B0604030504040204" pitchFamily="34" charset="0"/>
                <a:ea typeface="Times New Roman" panose="02020603050405020304" pitchFamily="18" charset="0"/>
              </a:rPr>
              <a:t>1. Đảm bảo an toàn</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solidFill>
                  <a:srgbClr val="000000"/>
                </a:solidFill>
                <a:latin typeface="Tahoma" panose="020B0604030504040204" pitchFamily="34" charset="0"/>
                <a:ea typeface="Times New Roman" panose="02020603050405020304" pitchFamily="18" charset="0"/>
              </a:rPr>
              <a:t>- Tiếp tục triển khai thực hiện các văn bản của Bộ Y tế, Bộ GDĐT, Sở GDĐT về đảm bảo an toàn, phòng chống dịch bệnh tại cơ sở Giáo dục mầm non. Xây dựng, triển khai phương án phòng chống dịch bệnh, phòng chống tai nạn thương tích, phòng chống cháy nổ… đến 100% cán bộ quản lý, giáo viên, nhân viên. Thực hiện nghiêm túc công tác phòng chống dịch bệnh trong cơ sở GDMN; đảm bảo đủ điều kiện phục vụ và triển khai thực hiện phòng dịch đúng quy định.</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Xây dựng kế hoạch “Trường học an toàn, phòng, chống tai nạn thương tích”. Thường xuyên rà soát đồ dùng, đồ chơi, phương tiện phục vụ hoạt động trong cơ sở GDMN, hệ thống điện, lan can hành lang, các yếu tố nguy cơ mất an toàn cho trẻ… để sửa chữa, thay thế kịp thời.</a:t>
            </a:r>
            <a:endParaRPr lang="en-US">
              <a:latin typeface="Times New Roman" panose="02020603050405020304" pitchFamily="18" charset="0"/>
              <a:ea typeface="Times New Roman" panose="02020603050405020304" pitchFamily="18"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870305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86681B-B523-4327-AA8E-029582A81F2D}"/>
              </a:ext>
            </a:extLst>
          </p:cNvPr>
          <p:cNvSpPr/>
          <p:nvPr/>
        </p:nvSpPr>
        <p:spPr>
          <a:xfrm>
            <a:off x="0" y="0"/>
            <a:ext cx="12192000" cy="685800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Picture 13">
            <a:extLst>
              <a:ext uri="{FF2B5EF4-FFF2-40B4-BE49-F238E27FC236}">
                <a16:creationId xmlns:a16="http://schemas.microsoft.com/office/drawing/2014/main" id="{B804FCA8-5402-4E08-80AA-3588FA35D3F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0999" y="914400"/>
            <a:ext cx="11277600" cy="11277600"/>
          </a:xfrm>
          <a:prstGeom prst="rect">
            <a:avLst/>
          </a:prstGeom>
        </p:spPr>
      </p:pic>
      <p:sp>
        <p:nvSpPr>
          <p:cNvPr id="7" name="Rectangle 6">
            <a:extLst>
              <a:ext uri="{FF2B5EF4-FFF2-40B4-BE49-F238E27FC236}">
                <a16:creationId xmlns:a16="http://schemas.microsoft.com/office/drawing/2014/main" id="{9C4F77E8-CF1D-45E5-B4EC-EDFD678FB77D}"/>
              </a:ext>
            </a:extLst>
          </p:cNvPr>
          <p:cNvSpPr/>
          <p:nvPr/>
        </p:nvSpPr>
        <p:spPr>
          <a:xfrm>
            <a:off x="2995743" y="1828802"/>
            <a:ext cx="6276718"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XIN TRÂN TRỌNG</a:t>
            </a:r>
          </a:p>
          <a:p>
            <a:pPr algn="ct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CẢM </a:t>
            </a:r>
            <a:r>
              <a:rPr lang="vi-VN"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Ơ</a:t>
            </a: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 !</a:t>
            </a:r>
          </a:p>
        </p:txBody>
      </p:sp>
      <p:pic>
        <p:nvPicPr>
          <p:cNvPr id="12" name="Picture 11">
            <a:extLst>
              <a:ext uri="{FF2B5EF4-FFF2-40B4-BE49-F238E27FC236}">
                <a16:creationId xmlns:a16="http://schemas.microsoft.com/office/drawing/2014/main" id="{F115B826-B8ED-450E-B36B-4A7CE5D75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535680"/>
            <a:ext cx="7696200" cy="4617720"/>
          </a:xfrm>
          <a:prstGeom prst="rect">
            <a:avLst/>
          </a:prstGeom>
        </p:spPr>
      </p:pic>
    </p:spTree>
    <p:extLst>
      <p:ext uri="{BB962C8B-B14F-4D97-AF65-F5344CB8AC3E}">
        <p14:creationId xmlns:p14="http://schemas.microsoft.com/office/powerpoint/2010/main" val="208809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9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19200"/>
            <a:ext cx="7967652" cy="983090"/>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ahoma" panose="020B0604030504040204" pitchFamily="34" charset="0"/>
                <a:ea typeface="Times New Roman" panose="02020603050405020304" pitchFamily="18" charset="0"/>
              </a:rPr>
              <a:t>-</a:t>
            </a:r>
            <a:r>
              <a:rPr lang="vi-VN">
                <a:latin typeface="Tahoma" panose="020B0604030504040204" pitchFamily="34" charset="0"/>
                <a:ea typeface="Times New Roman" panose="02020603050405020304" pitchFamily="18" charset="0"/>
              </a:rPr>
              <a:t> Các cơ sở GDMN có bể bơi, bể vầy phải có rào chắn, biển cảnh báo theo quy định, xây dựng và phổ biến nội quy, phân công quản lý trẻ chặt chẽ khi cho trẻ tham gia hoạt động.  </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2324637"/>
            <a:ext cx="4832370"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42778710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19200"/>
            <a:ext cx="7967652" cy="2660472"/>
          </a:xfrm>
          <a:prstGeom prst="rect">
            <a:avLst/>
          </a:prstGeom>
          <a:noFill/>
        </p:spPr>
        <p:txBody>
          <a:bodyPr wrap="square" rtlCol="0">
            <a:spAutoFit/>
          </a:bodyPr>
          <a:lstStyle/>
          <a:p>
            <a:pPr algn="just">
              <a:lnSpc>
                <a:spcPct val="110000"/>
              </a:lnSpc>
              <a:spcBef>
                <a:spcPts val="600"/>
              </a:spcBef>
              <a:spcAft>
                <a:spcPts val="600"/>
              </a:spcAft>
            </a:pPr>
            <a:r>
              <a:rPr lang="en-US">
                <a:latin typeface="Tahoma" panose="020B0604030504040204" pitchFamily="34" charset="0"/>
                <a:ea typeface="Times New Roman" panose="02020603050405020304" pitchFamily="18" charset="0"/>
              </a:rPr>
              <a:t>- </a:t>
            </a:r>
            <a:r>
              <a:rPr lang="vi-VN">
                <a:latin typeface="Tahoma" panose="020B0604030504040204" pitchFamily="34" charset="0"/>
                <a:ea typeface="Times New Roman" panose="02020603050405020304" pitchFamily="18" charset="0"/>
              </a:rPr>
              <a:t>Trang bị đủ đồ dùng cá nhân cho mỗi trẻ (cốc uống nước, khăn lau mặt, khăn lau miệng riêng có kí hiệu); thực hiện giặt, hấp, sấy đối với khăn; rửa, hấp sấy/tráng nước sôi đối với </a:t>
            </a:r>
            <a:r>
              <a:rPr lang="vi-VN">
                <a:solidFill>
                  <a:schemeClr val="dk1"/>
                </a:solidFill>
                <a:latin typeface="Tahoma" panose="020B0604030504040204" pitchFamily="34" charset="0"/>
                <a:ea typeface="Times New Roman" panose="02020603050405020304" pitchFamily="18" charset="0"/>
              </a:rPr>
              <a:t>cốc uống </a:t>
            </a:r>
            <a:r>
              <a:rPr lang="vi-VN">
                <a:latin typeface="Tahoma" panose="020B0604030504040204" pitchFamily="34" charset="0"/>
                <a:ea typeface="Times New Roman" panose="02020603050405020304" pitchFamily="18" charset="0"/>
              </a:rPr>
              <a:t>nước. Thường xuyên vệ sinh phòng lớp, giá đồ chơi, dụng cụ.</a:t>
            </a:r>
            <a:endParaRPr lang="en-US">
              <a:latin typeface="Tahoma" panose="020B0604030504040204" pitchFamily="34" charset="0"/>
              <a:ea typeface="Times New Roman" panose="02020603050405020304" pitchFamily="18" charset="0"/>
            </a:endParaRPr>
          </a:p>
          <a:p>
            <a:pPr algn="just">
              <a:lnSpc>
                <a:spcPct val="110000"/>
              </a:lnSpc>
              <a:spcBef>
                <a:spcPts val="600"/>
              </a:spcBef>
              <a:spcAft>
                <a:spcPts val="600"/>
              </a:spcAft>
              <a:defRPr/>
            </a:pPr>
            <a:r>
              <a:rPr lang="vi-VN">
                <a:latin typeface="Tahoma" panose="020B0604030504040204" pitchFamily="34" charset="0"/>
                <a:ea typeface="Times New Roman" panose="02020603050405020304" pitchFamily="18" charset="0"/>
              </a:rPr>
              <a:t>- Đảm bảo các điều kiện tổ chức giấc ngủ cho trẻ, mỗi trẻ có giường/phản, gối, chăn (theo mùa); đồ dùng phải được vệ sinh, phơi giặt hàng tuần. Phòng ngủ/sinh hoạt chung của trẻ đảm bảo không khí được lưu thông, vệ sinh sạch sẽ h</a:t>
            </a:r>
            <a:r>
              <a:rPr lang="en-US">
                <a:latin typeface="Tahoma" panose="020B0604030504040204" pitchFamily="34" charset="0"/>
                <a:ea typeface="Times New Roman" panose="02020603050405020304" pitchFamily="18" charset="0"/>
              </a:rPr>
              <a:t>à</a:t>
            </a:r>
            <a:r>
              <a:rPr lang="vi-VN">
                <a:latin typeface="Tahoma" panose="020B0604030504040204" pitchFamily="34" charset="0"/>
                <a:ea typeface="Times New Roman" panose="02020603050405020304" pitchFamily="18" charset="0"/>
              </a:rPr>
              <a:t>ng ngày. </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1" y="4114133"/>
            <a:ext cx="3276600" cy="24390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96201" y="4125241"/>
            <a:ext cx="3276599" cy="2427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13620113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196540"/>
            <a:ext cx="9103791" cy="4442260"/>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767148" y="1378533"/>
            <a:ext cx="7815252" cy="3879267"/>
          </a:xfrm>
          <a:prstGeom prst="rect">
            <a:avLst/>
          </a:prstGeom>
          <a:noFill/>
        </p:spPr>
        <p:txBody>
          <a:bodyPr wrap="square" rtlCol="0">
            <a:spAutoFit/>
          </a:bodyPr>
          <a:lstStyle/>
          <a:p>
            <a:pPr indent="450215" algn="just">
              <a:lnSpc>
                <a:spcPct val="110000"/>
              </a:lnSpc>
              <a:spcBef>
                <a:spcPts val="600"/>
              </a:spcBef>
              <a:spcAft>
                <a:spcPts val="600"/>
              </a:spcAft>
            </a:pPr>
            <a:r>
              <a:rPr lang="vi-VN">
                <a:solidFill>
                  <a:srgbClr val="000000"/>
                </a:solidFill>
                <a:latin typeface="Tahoma" panose="020B0604030504040204" pitchFamily="34" charset="0"/>
                <a:ea typeface="Times New Roman" panose="02020603050405020304" pitchFamily="18" charset="0"/>
              </a:rPr>
              <a:t>- Hiệu trưởng nhà trường, chủ cơ sở GDMN độc lập tư thục có trách nhiệm chỉ đạo phân công tổ chức thực hiện các hoạt động nuôi dưỡng chăm sóc giáo dục trẻ theo độ tuổi được qui định trong Chương trình GDMN và các qui định của ngành nhằm đảm bảo an toàn tuyệt đối cho trẻ cả về thể chất và tinh thần trong thời gian trẻ đi học tại cơ sở GDMN. Nghiêm cấm mọi hành vi vi phạm danh dự, nhân phẩm, xâm phạm thân thể trẻ em. Thực hiện nghiêm túc chuyên đề “Đẩy mạnh phòng, chống bạo hành trẻ trong các cơ sở GDMN”.</a:t>
            </a:r>
            <a:r>
              <a:rPr lang="vi-VN" baseline="30000">
                <a:solidFill>
                  <a:srgbClr val="000000"/>
                </a:solidFill>
                <a:latin typeface="Tahoma" panose="020B0604030504040204" pitchFamily="34" charset="0"/>
                <a:ea typeface="Times New Roman" panose="02020603050405020304" pitchFamily="18" charset="0"/>
              </a:rPr>
              <a:t> </a:t>
            </a:r>
            <a:r>
              <a:rPr lang="vi-VN">
                <a:solidFill>
                  <a:srgbClr val="000000"/>
                </a:solidFill>
                <a:latin typeface="Tahoma" panose="020B0604030504040204" pitchFamily="34" charset="0"/>
                <a:ea typeface="Times New Roman" panose="02020603050405020304" pitchFamily="18" charset="0"/>
              </a:rPr>
              <a:t>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a:t>
            </a:r>
            <a:r>
              <a:rPr lang="vi-VN" spc="-30">
                <a:latin typeface="Tahoma" panose="020B0604030504040204" pitchFamily="34" charset="0"/>
                <a:ea typeface="Times New Roman" panose="02020603050405020304" pitchFamily="18" charset="0"/>
              </a:rPr>
              <a:t>Tổ chức hội thảo, tập huấn, chia sẻ các biện pháp phòng, chống bạo hành trẻ em. </a:t>
            </a:r>
            <a:r>
              <a:rPr lang="vi-VN">
                <a:latin typeface="Tahoma" panose="020B0604030504040204" pitchFamily="34" charset="0"/>
                <a:ea typeface="Times New Roman" panose="02020603050405020304" pitchFamily="18" charset="0"/>
              </a:rPr>
              <a:t>BGH, chủ cơ sở GDMN tăng cường kiểm tra giám sát, kiểm tra đột xuất việc thực hiện chuyên đề. Có hình thức kỷ luật nghiêm khắc đối với GVNV có biểu hiện bạo hành trẻ em.</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8459001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302434"/>
            <a:ext cx="7967652" cy="4183966"/>
          </a:xfrm>
          <a:prstGeom prst="rect">
            <a:avLst/>
          </a:prstGeom>
          <a:noFill/>
        </p:spPr>
        <p:txBody>
          <a:bodyPr wrap="square" rtlCol="0">
            <a:spAutoFit/>
          </a:bodyPr>
          <a:lstStyle/>
          <a:p>
            <a:pPr indent="450215" algn="just">
              <a:lnSpc>
                <a:spcPct val="110000"/>
              </a:lnSpc>
              <a:spcBef>
                <a:spcPts val="600"/>
              </a:spcBef>
              <a:spcAft>
                <a:spcPts val="600"/>
              </a:spcAft>
            </a:pPr>
            <a:r>
              <a:rPr lang="vi-VN">
                <a:solidFill>
                  <a:srgbClr val="000000"/>
                </a:solidFill>
                <a:latin typeface="Tahoma" panose="020B0604030504040204" pitchFamily="34" charset="0"/>
                <a:ea typeface="Times New Roman" panose="02020603050405020304" pitchFamily="18" charset="0"/>
              </a:rPr>
              <a:t>- Thực hiện nghiêm túc phân công giáo viên, nhân viên tổ chức hoạt động nuôi dưỡng, chăm sóc, giáo dục trẻ theo chế độ sinh hoạt một ngày, công khai tại địa điểm làm việc và lưu tại hồ sơ quản lý. Kiểm tra, giám sát việc phối hợp, thực hiện nhiệm vụ theo vị trí việc làm để đảm bảo an toàn cho trẻ (giờ đón, trả trẻ, tổ chức hoạt động ngoài trời, tham quan dã ngoại, hoạt động ngoại khóa, tổ chức giờ ăn, ngủ…).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en-US">
                <a:solidFill>
                  <a:srgbClr val="000000"/>
                </a:solidFill>
                <a:latin typeface="Tahoma" panose="020B0604030504040204" pitchFamily="34" charset="0"/>
                <a:ea typeface="Times New Roman" panose="02020603050405020304" pitchFamily="18" charset="0"/>
              </a:rPr>
              <a:t>-</a:t>
            </a:r>
            <a:r>
              <a:rPr lang="vi-VN">
                <a:solidFill>
                  <a:srgbClr val="000000"/>
                </a:solidFill>
                <a:latin typeface="Tahoma" panose="020B0604030504040204" pitchFamily="34" charset="0"/>
                <a:ea typeface="Times New Roman" panose="02020603050405020304" pitchFamily="18" charset="0"/>
              </a:rPr>
              <a:t> Thực hiện tốt công tác quản lý trẻ mọi lúc, mọi nơi. Xây dựng quy chế tổ chức hoạt động của cơ sở GDMN, rõ các quy trình, trách nhiệm hoạt động theo dây chuyền: Quy trình đón trả trẻ, quy trình đưa đón trẻ bằng ô tô (nếu có); Quy trình phân công giáo viên trong lớp, nhân viên nuôi dưỡng trong bếp; Quy trình giao nhận thực phẩm, lưu và hủy mẫu thức ăn, quy trình chia thức ăn tại bếp ăn, trên các lớp… Phổ biến công khai, cam kết tới từng cá nhân tại cơ sở GDMN.</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8459001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19200"/>
            <a:ext cx="7967652" cy="983090"/>
          </a:xfrm>
          <a:prstGeom prst="rect">
            <a:avLst/>
          </a:prstGeom>
          <a:noFill/>
        </p:spPr>
        <p:txBody>
          <a:bodyPr wrap="square" rtlCol="0">
            <a:spAutoFit/>
          </a:bodyPr>
          <a:lstStyle/>
          <a:p>
            <a:pPr indent="450215" algn="just">
              <a:lnSpc>
                <a:spcPct val="110000"/>
              </a:lnSpc>
              <a:spcBef>
                <a:spcPts val="600"/>
              </a:spcBef>
              <a:spcAft>
                <a:spcPts val="600"/>
              </a:spcAft>
              <a:defRPr/>
            </a:pPr>
            <a:r>
              <a:rPr lang="vi-VN">
                <a:latin typeface="Tahoma" panose="020B0604030504040204" pitchFamily="34" charset="0"/>
                <a:ea typeface="Times New Roman" panose="02020603050405020304" pitchFamily="18" charset="0"/>
              </a:rPr>
              <a:t>- Tổ chức tập huấn cho đội ngũ CBGVNV kỹ năng phòng tránh tai nạn thương tích, kỹ năng sơ cấp cứu ban đầu, phòng chống xâm hại, bạo hành trẻ em, kỹ năng thoát hiểm….</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2362200"/>
            <a:ext cx="436880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8459001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843348" y="1813578"/>
            <a:ext cx="3167052" cy="2834622"/>
          </a:xfrm>
          <a:prstGeom prst="rect">
            <a:avLst/>
          </a:prstGeom>
          <a:noFill/>
        </p:spPr>
        <p:txBody>
          <a:bodyPr wrap="square" rtlCol="0">
            <a:spAutoFit/>
          </a:bodyPr>
          <a:lstStyle/>
          <a:p>
            <a:pPr indent="450215" algn="just">
              <a:lnSpc>
                <a:spcPct val="110000"/>
              </a:lnSpc>
              <a:spcBef>
                <a:spcPts val="600"/>
              </a:spcBef>
              <a:spcAft>
                <a:spcPts val="600"/>
              </a:spcAft>
              <a:defRPr/>
            </a:pPr>
            <a:r>
              <a:rPr lang="vi-VN">
                <a:latin typeface="Tahoma" panose="020B0604030504040204" pitchFamily="34" charset="0"/>
                <a:ea typeface="Times New Roman" panose="02020603050405020304" pitchFamily="18" charset="0"/>
              </a:rPr>
              <a:t>- Duy trì thực hiện nghiêm túc sổ nhật ký nhóm lớp, ghi chép đầy đủ nội dung theo quy định. Không nhận trẻ ốm, sốt, trẻ không có trong danh sách lớp vào học. Thống nhất với cha mẹ trẻ đăng ký người thường xuyên đón trẻ hàng ngày.</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1574" y="1143000"/>
            <a:ext cx="3319001" cy="4591017"/>
          </a:xfrm>
          <a:prstGeom prst="rect">
            <a:avLst/>
          </a:prstGeom>
          <a:ln>
            <a:noFill/>
          </a:ln>
          <a:effectLst>
            <a:outerShdw blurRad="292100" dist="139700" dir="2700000" algn="tl" rotWithShape="0">
              <a:srgbClr val="333333">
                <a:alpha val="65000"/>
              </a:srgbClr>
            </a:outerShdw>
          </a:effectLst>
        </p:spPr>
      </p:pic>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9769336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57600" y="1219200"/>
            <a:ext cx="7967652" cy="1287788"/>
          </a:xfrm>
          <a:prstGeom prst="rect">
            <a:avLst/>
          </a:prstGeom>
          <a:noFill/>
        </p:spPr>
        <p:txBody>
          <a:bodyPr wrap="square" rtlCol="0">
            <a:spAutoFit/>
          </a:bodyPr>
          <a:lstStyle/>
          <a:p>
            <a:pPr indent="450215" algn="just">
              <a:lnSpc>
                <a:spcPct val="110000"/>
              </a:lnSpc>
              <a:spcBef>
                <a:spcPts val="600"/>
              </a:spcBef>
              <a:spcAft>
                <a:spcPts val="600"/>
              </a:spcAft>
              <a:defRPr/>
            </a:pPr>
            <a:r>
              <a:rPr lang="vi-VN">
                <a:latin typeface="Tahoma" panose="020B0604030504040204" pitchFamily="34" charset="0"/>
                <a:ea typeface="Times New Roman" panose="02020603050405020304" pitchFamily="18" charset="0"/>
              </a:rPr>
              <a:t>- Đẩy mạnh công tác truyền thông về giáo dục dinh dưỡng, sức khỏe, phòng chống dịch bệnh, phòng chống bạo lực học đường trong các cơ sở GDMN bằng các nội dung, hình thức phong phú qua đăng tải bài trên cổng thông tin điện tử, góc tuyên truyền, trao đổi </a:t>
            </a:r>
            <a:r>
              <a:rPr lang="en-US">
                <a:latin typeface="Tahoma" panose="020B0604030504040204" pitchFamily="34" charset="0"/>
                <a:ea typeface="Times New Roman" panose="02020603050405020304" pitchFamily="18" charset="0"/>
              </a:rPr>
              <a:t>với </a:t>
            </a:r>
            <a:r>
              <a:rPr lang="vi-VN">
                <a:latin typeface="Tahoma" panose="020B0604030504040204" pitchFamily="34" charset="0"/>
                <a:ea typeface="Times New Roman" panose="02020603050405020304" pitchFamily="18" charset="0"/>
              </a:rPr>
              <a:t>phụ huynh hàng </a:t>
            </a:r>
            <a:r>
              <a:rPr lang="en-US">
                <a:latin typeface="Tahoma" panose="020B0604030504040204" pitchFamily="34" charset="0"/>
                <a:ea typeface="Times New Roman" panose="02020603050405020304" pitchFamily="18" charset="0"/>
              </a:rPr>
              <a:t>ngày</a:t>
            </a:r>
            <a:r>
              <a:rPr lang="vi-VN">
                <a:latin typeface="Tahoma" panose="020B0604030504040204" pitchFamily="34" charset="0"/>
                <a:ea typeface="Times New Roman" panose="02020603050405020304" pitchFamily="18" charset="0"/>
              </a:rPr>
              <a:t>…</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2692758"/>
            <a:ext cx="5562600" cy="30266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4134647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209800" y="953535"/>
            <a:ext cx="9753599" cy="5066265"/>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304800"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352800" y="1066800"/>
            <a:ext cx="4953000" cy="4955203"/>
          </a:xfrm>
          <a:prstGeom prst="rect">
            <a:avLst/>
          </a:prstGeom>
          <a:noFill/>
        </p:spPr>
        <p:txBody>
          <a:bodyPr wrap="square" rtlCol="0">
            <a:spAutoFit/>
          </a:bodyPr>
          <a:lstStyle/>
          <a:p>
            <a:pPr indent="450215" algn="just">
              <a:spcBef>
                <a:spcPts val="400"/>
              </a:spcBef>
              <a:spcAft>
                <a:spcPts val="400"/>
              </a:spcAft>
            </a:pPr>
            <a:r>
              <a:rPr lang="en-US">
                <a:latin typeface="Times New Roman" panose="02020603050405020304" pitchFamily="18" charset="0"/>
                <a:ea typeface="Times New Roman" panose="02020603050405020304" pitchFamily="18" charset="0"/>
              </a:rPr>
              <a:t> </a:t>
            </a:r>
            <a:r>
              <a:rPr lang="vi-VN" b="1">
                <a:latin typeface="Tahoma" panose="020B0604030504040204" pitchFamily="34" charset="0"/>
                <a:ea typeface="Times New Roman" panose="02020603050405020304" pitchFamily="18" charset="0"/>
              </a:rPr>
              <a:t>2. Chăm sóc sức khỏe:</a:t>
            </a:r>
            <a:endParaRPr lang="en-US">
              <a:latin typeface="Times New Roman" panose="02020603050405020304" pitchFamily="18" charset="0"/>
              <a:ea typeface="Times New Roman" panose="02020603050405020304" pitchFamily="18" charset="0"/>
            </a:endParaRPr>
          </a:p>
          <a:p>
            <a:pPr indent="450215" algn="just">
              <a:spcBef>
                <a:spcPts val="400"/>
              </a:spcBef>
              <a:spcAft>
                <a:spcPts val="400"/>
              </a:spcAft>
            </a:pPr>
            <a:r>
              <a:rPr lang="vi-VN">
                <a:latin typeface="Tahoma" panose="020B0604030504040204" pitchFamily="34" charset="0"/>
                <a:ea typeface="Times New Roman" panose="02020603050405020304" pitchFamily="18" charset="0"/>
              </a:rPr>
              <a:t>- Thực hiện tốt công tác y tế trường học theo Thông tư số 13;</a:t>
            </a:r>
            <a:r>
              <a:rPr lang="vi-VN" baseline="30000">
                <a:latin typeface="Tahoma" panose="020B0604030504040204" pitchFamily="34" charset="0"/>
                <a:ea typeface="Times New Roman" panose="02020603050405020304" pitchFamily="18" charset="0"/>
              </a:rPr>
              <a:t> </a:t>
            </a:r>
            <a:r>
              <a:rPr lang="vi-VN">
                <a:latin typeface="Tahoma" panose="020B0604030504040204" pitchFamily="34" charset="0"/>
                <a:ea typeface="Times New Roman" panose="02020603050405020304" pitchFamily="18" charset="0"/>
              </a:rPr>
              <a:t>Kế hoạch thực hiện công tác Y tế trường học năm học 2024-2025 của quận Long Biên.… Lưu ý các nội dung:</a:t>
            </a:r>
            <a:endParaRPr lang="en-US">
              <a:latin typeface="Times New Roman" panose="02020603050405020304" pitchFamily="18" charset="0"/>
              <a:ea typeface="Times New Roman" panose="02020603050405020304" pitchFamily="18" charset="0"/>
            </a:endParaRPr>
          </a:p>
          <a:p>
            <a:pPr algn="just"/>
            <a:r>
              <a:rPr lang="vi-VN">
                <a:latin typeface="Tahoma" panose="020B0604030504040204" pitchFamily="34" charset="0"/>
                <a:ea typeface="Times New Roman" panose="02020603050405020304" pitchFamily="18" charset="0"/>
              </a:rPr>
              <a:t>+ Đảm bảo phòng y tế/</a:t>
            </a:r>
            <a:r>
              <a:rPr lang="en-US">
                <a:latin typeface="Tahoma" panose="020B0604030504040204" pitchFamily="34" charset="0"/>
                <a:ea typeface="Times New Roman" panose="02020603050405020304" pitchFamily="18" charset="0"/>
              </a:rPr>
              <a:t> </a:t>
            </a:r>
            <a:r>
              <a:rPr lang="vi-VN">
                <a:latin typeface="Tahoma" panose="020B0604030504040204" pitchFamily="34" charset="0"/>
                <a:ea typeface="Times New Roman" panose="02020603050405020304" pitchFamily="18" charset="0"/>
              </a:rPr>
              <a:t>góc y tế/</a:t>
            </a:r>
            <a:r>
              <a:rPr lang="en-US">
                <a:latin typeface="Tahoma" panose="020B0604030504040204" pitchFamily="34" charset="0"/>
                <a:ea typeface="Times New Roman" panose="02020603050405020304" pitchFamily="18" charset="0"/>
              </a:rPr>
              <a:t> </a:t>
            </a:r>
            <a:r>
              <a:rPr lang="vi-VN">
                <a:latin typeface="Tahoma" panose="020B0604030504040204" pitchFamily="34" charset="0"/>
                <a:ea typeface="Times New Roman" panose="02020603050405020304" pitchFamily="18" charset="0"/>
              </a:rPr>
              <a:t>điểm trường có đủ trang thiết bị, cơ số thuốc theo danh mục</a:t>
            </a:r>
            <a:r>
              <a:rPr lang="en-US">
                <a:latin typeface="Tahoma" panose="020B0604030504040204" pitchFamily="34" charset="0"/>
                <a:ea typeface="Times New Roman" panose="02020603050405020304" pitchFamily="18" charset="0"/>
              </a:rPr>
              <a:t> </a:t>
            </a:r>
            <a:r>
              <a:rPr lang="en-US">
                <a:latin typeface="Tahoma" pitchFamily="34" charset="0"/>
                <a:ea typeface="Tahoma" pitchFamily="34" charset="0"/>
                <a:cs typeface="Tahoma" pitchFamily="34" charset="0"/>
              </a:rPr>
              <a:t>(QĐ số 827/QĐ-SYT ngày 06/5/2015 của Sở Y tế ban hành danh mục thuốc thiết yếu, trang thiết bị y tế dùng trong phòng y tế của các trường học trên địa bàn TP Hà Nội)</a:t>
            </a:r>
            <a:r>
              <a:rPr lang="vi-VN">
                <a:latin typeface="Tahoma" panose="020B0604030504040204" pitchFamily="34" charset="0"/>
                <a:ea typeface="Times New Roman" panose="02020603050405020304" pitchFamily="18" charset="0"/>
              </a:rPr>
              <a:t>, quản lý lưu trữ hồ sơ sức khỏe trẻ, danh bạ điện thoại liên hệ cần thiết của cơ quan chức năng trên địa bàn. </a:t>
            </a:r>
            <a:endParaRPr lang="en-US">
              <a:latin typeface="Tahoma" panose="020B0604030504040204" pitchFamily="34" charset="0"/>
              <a:ea typeface="Times New Roman" panose="02020603050405020304" pitchFamily="18" charset="0"/>
            </a:endParaRPr>
          </a:p>
          <a:p>
            <a:pPr algn="just"/>
            <a:r>
              <a:rPr lang="en-US">
                <a:latin typeface="Tahoma" panose="020B0604030504040204" pitchFamily="34" charset="0"/>
                <a:ea typeface="Times New Roman" panose="02020603050405020304" pitchFamily="18" charset="0"/>
              </a:rPr>
              <a:t>* Lưu ý: Danh mục thuốc dán bên ngoài tủ thuốc, có cột “Hạn sử dụng” để tiện theo dõi và thay thế thuốc sắp hết HSD.</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7620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200" y="1652092"/>
            <a:ext cx="3276600" cy="37581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7741151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57600" y="1219200"/>
            <a:ext cx="7967652" cy="2185214"/>
          </a:xfrm>
          <a:prstGeom prst="rect">
            <a:avLst/>
          </a:prstGeom>
          <a:noFill/>
        </p:spPr>
        <p:txBody>
          <a:bodyPr wrap="square" rtlCol="0">
            <a:spAutoFit/>
          </a:bodyPr>
          <a:lstStyle/>
          <a:p>
            <a:pPr indent="450215" algn="just">
              <a:spcBef>
                <a:spcPts val="600"/>
              </a:spcBef>
              <a:spcAft>
                <a:spcPts val="600"/>
              </a:spcAft>
            </a:pPr>
            <a:r>
              <a:rPr lang="vi-VN">
                <a:latin typeface="Tahoma" panose="020B0604030504040204" pitchFamily="34" charset="0"/>
                <a:ea typeface="Times New Roman" panose="02020603050405020304" pitchFamily="18" charset="0"/>
              </a:rPr>
              <a:t>+ Thực hiện </a:t>
            </a:r>
            <a:r>
              <a:rPr lang="vi-VN">
                <a:solidFill>
                  <a:srgbClr val="000000"/>
                </a:solidFill>
                <a:latin typeface="Tahoma" panose="020B0604030504040204" pitchFamily="34" charset="0"/>
                <a:ea typeface="Times New Roman" panose="02020603050405020304" pitchFamily="18" charset="0"/>
              </a:rPr>
              <a:t>kiểm tra</a:t>
            </a:r>
            <a:r>
              <a:rPr lang="vi-VN">
                <a:latin typeface="Tahoma" panose="020B0604030504040204" pitchFamily="34" charset="0"/>
                <a:ea typeface="Times New Roman" panose="02020603050405020304" pitchFamily="18" charset="0"/>
              </a:rPr>
              <a:t> sức khỏe vào đầu năm học để đánh giá tình trạng dinh dưỡng và sức khỏe: đo chiều cao, cân nặng đối với trẻ dưới 36 tháng tuổi; đo chiều cao, cân nặng, huyết áp, nhịp tim, thị lực đối với học sinh từ 36 tháng tuổi trở lên. </a:t>
            </a:r>
            <a:endParaRPr lang="en-US">
              <a:latin typeface="Times New Roman" panose="02020603050405020304" pitchFamily="18" charset="0"/>
              <a:ea typeface="Times New Roman" panose="02020603050405020304" pitchFamily="18" charset="0"/>
            </a:endParaRPr>
          </a:p>
          <a:p>
            <a:pPr indent="450215" algn="just">
              <a:spcBef>
                <a:spcPts val="600"/>
              </a:spcBef>
              <a:spcAft>
                <a:spcPts val="600"/>
              </a:spcAft>
            </a:pPr>
            <a:r>
              <a:rPr lang="vi-VN">
                <a:latin typeface="Tahoma" panose="020B0604030504040204" pitchFamily="34" charset="0"/>
                <a:ea typeface="Times New Roman" panose="02020603050405020304" pitchFamily="18" charset="0"/>
              </a:rPr>
              <a:t>+ Đo chiều cao, cân nặng, theo dõi biểu đồ tăng trưởng sự phát triển thể lực cho trẻ dưới 24 tháng tuổi mỗi tháng một lần; trẻ em từ 24 tháng tuổi trở lên mỗi quý một lần.</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2858" y="3354051"/>
            <a:ext cx="3593542" cy="2589549"/>
          </a:xfrm>
          <a:prstGeom prst="rect">
            <a:avLst/>
          </a:prstGeom>
          <a:ln>
            <a:noFill/>
          </a:ln>
          <a:effectLst>
            <a:softEdge rad="112500"/>
          </a:effectLst>
        </p:spPr>
      </p:pic>
    </p:spTree>
    <p:extLst>
      <p:ext uri="{BB962C8B-B14F-4D97-AF65-F5344CB8AC3E}">
        <p14:creationId xmlns:p14="http://schemas.microsoft.com/office/powerpoint/2010/main" val="18401447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
            <a:extLst>
              <a:ext uri="{FF2B5EF4-FFF2-40B4-BE49-F238E27FC236}">
                <a16:creationId xmlns:a16="http://schemas.microsoft.com/office/drawing/2014/main" id="{EE6F9B84-7CFC-49FB-CE79-875E6D19B2C9}"/>
              </a:ext>
            </a:extLst>
          </p:cNvPr>
          <p:cNvSpPr/>
          <p:nvPr/>
        </p:nvSpPr>
        <p:spPr>
          <a:xfrm>
            <a:off x="533400" y="1277955"/>
            <a:ext cx="11194388" cy="50466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98239" y="154263"/>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4953000" y="224135"/>
            <a:ext cx="7162800" cy="461665"/>
          </a:xfrm>
          <a:prstGeom prst="rect">
            <a:avLst/>
          </a:prstGeom>
        </p:spPr>
        <p:txBody>
          <a:bodyPr wrap="square" lIns="0" tIns="0" rIns="0" bIns="0" rtlCol="0" anchor="t">
            <a:spAutoFit/>
          </a:bodyPr>
          <a:lstStyle/>
          <a:p>
            <a:pPr>
              <a:lnSpc>
                <a:spcPct val="150000"/>
              </a:lnSpc>
            </a:pPr>
            <a:r>
              <a:rPr lang="en-US" sz="2000" b="1" smtClean="0">
                <a:solidFill>
                  <a:schemeClr val="bg2"/>
                </a:solidFill>
                <a:latin typeface="Arial" panose="020B0604020202020204" pitchFamily="34" charset="0"/>
                <a:cs typeface="Arial" panose="020B0604020202020204" pitchFamily="34" charset="0"/>
              </a:rPr>
              <a:t>NỘI DUNG GIAO BAN CHUYÊN MÔN</a:t>
            </a:r>
            <a:endParaRPr lang="vi-VN" sz="2000" dirty="0">
              <a:solidFill>
                <a:schemeClr val="bg2"/>
              </a:solidFill>
              <a:latin typeface="Arial" panose="020B0604020202020204" pitchFamily="34" charset="0"/>
              <a:cs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grpSp>
        <p:nvGrpSpPr>
          <p:cNvPr id="8" name="Group 34">
            <a:extLst>
              <a:ext uri="{FF2B5EF4-FFF2-40B4-BE49-F238E27FC236}">
                <a16:creationId xmlns:a16="http://schemas.microsoft.com/office/drawing/2014/main" id="{1C8B3890-2B3E-A803-8985-F09A0091E802}"/>
              </a:ext>
            </a:extLst>
          </p:cNvPr>
          <p:cNvGrpSpPr/>
          <p:nvPr/>
        </p:nvGrpSpPr>
        <p:grpSpPr>
          <a:xfrm>
            <a:off x="4740320" y="1577334"/>
            <a:ext cx="3336880" cy="3604266"/>
            <a:chOff x="2790186" y="1624679"/>
            <a:chExt cx="1843548" cy="2670175"/>
          </a:xfrm>
        </p:grpSpPr>
        <p:sp>
          <p:nvSpPr>
            <p:cNvPr id="9" name="Rectangle 8">
              <a:extLst>
                <a:ext uri="{FF2B5EF4-FFF2-40B4-BE49-F238E27FC236}">
                  <a16:creationId xmlns:a16="http://schemas.microsoft.com/office/drawing/2014/main" id="{48DCC27F-0EFF-C159-4AF6-B4A8C8A24761}"/>
                </a:ext>
              </a:extLst>
            </p:cNvPr>
            <p:cNvSpPr/>
            <p:nvPr/>
          </p:nvSpPr>
          <p:spPr>
            <a:xfrm>
              <a:off x="2790186" y="1780254"/>
              <a:ext cx="1843548" cy="2514600"/>
            </a:xfrm>
            <a:prstGeom prst="rect">
              <a:avLst/>
            </a:prstGeom>
            <a:solidFill>
              <a:srgbClr val="F8E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Group 11">
              <a:extLst>
                <a:ext uri="{FF2B5EF4-FFF2-40B4-BE49-F238E27FC236}">
                  <a16:creationId xmlns:a16="http://schemas.microsoft.com/office/drawing/2014/main" id="{B6B1224E-E736-323A-6FF7-6B0F88BB7DA5}"/>
                </a:ext>
              </a:extLst>
            </p:cNvPr>
            <p:cNvGrpSpPr/>
            <p:nvPr/>
          </p:nvGrpSpPr>
          <p:grpSpPr>
            <a:xfrm>
              <a:off x="3149985" y="1624679"/>
              <a:ext cx="1123950" cy="343965"/>
              <a:chOff x="2645799" y="1958975"/>
              <a:chExt cx="1123950" cy="343965"/>
            </a:xfrm>
          </p:grpSpPr>
          <p:sp>
            <p:nvSpPr>
              <p:cNvPr id="11" name="Trapezoid 10">
                <a:extLst>
                  <a:ext uri="{FF2B5EF4-FFF2-40B4-BE49-F238E27FC236}">
                    <a16:creationId xmlns:a16="http://schemas.microsoft.com/office/drawing/2014/main" id="{9C77CFDC-883D-C60E-65B6-603C2E730D5C}"/>
                  </a:ext>
                </a:extLst>
              </p:cNvPr>
              <p:cNvSpPr/>
              <p:nvPr/>
            </p:nvSpPr>
            <p:spPr>
              <a:xfrm>
                <a:off x="2645799" y="1958975"/>
                <a:ext cx="1123950" cy="156210"/>
              </a:xfrm>
              <a:prstGeom prst="trapezoid">
                <a:avLst>
                  <a:gd name="adj" fmla="val 6792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Pentagon 9">
                <a:extLst>
                  <a:ext uri="{FF2B5EF4-FFF2-40B4-BE49-F238E27FC236}">
                    <a16:creationId xmlns:a16="http://schemas.microsoft.com/office/drawing/2014/main" id="{26EAC9CE-45E4-3C0A-F9AF-3D1CC949E935}"/>
                  </a:ext>
                </a:extLst>
              </p:cNvPr>
              <p:cNvSpPr/>
              <p:nvPr/>
            </p:nvSpPr>
            <p:spPr>
              <a:xfrm rot="5400000">
                <a:off x="3049364" y="1677483"/>
                <a:ext cx="336514" cy="914400"/>
              </a:xfrm>
              <a:prstGeom prst="homePlate">
                <a:avLst>
                  <a:gd name="adj" fmla="val 3172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13" name="TextBox 12">
            <a:extLst>
              <a:ext uri="{FF2B5EF4-FFF2-40B4-BE49-F238E27FC236}">
                <a16:creationId xmlns:a16="http://schemas.microsoft.com/office/drawing/2014/main" id="{AE6088B7-E843-A484-1005-245BC86C3336}"/>
              </a:ext>
            </a:extLst>
          </p:cNvPr>
          <p:cNvSpPr txBox="1"/>
          <p:nvPr/>
        </p:nvSpPr>
        <p:spPr>
          <a:xfrm>
            <a:off x="5020878" y="2267705"/>
            <a:ext cx="2827722" cy="1694695"/>
          </a:xfrm>
          <a:prstGeom prst="rect">
            <a:avLst/>
          </a:prstGeom>
          <a:noFill/>
        </p:spPr>
        <p:txBody>
          <a:bodyPr wrap="square">
            <a:spAutoFit/>
          </a:bodyPr>
          <a:lstStyle/>
          <a:p>
            <a:pPr algn="ctr">
              <a:lnSpc>
                <a:spcPct val="150000"/>
              </a:lnSpc>
            </a:pPr>
            <a:r>
              <a:rPr lang="vi-VN" sz="2400" b="1"/>
              <a:t>A. </a:t>
            </a:r>
            <a:r>
              <a:rPr lang="vi-VN" sz="2400" b="1" smtClean="0"/>
              <a:t>CÔNG </a:t>
            </a:r>
            <a:r>
              <a:rPr lang="vi-VN" sz="2400" b="1"/>
              <a:t>TÁC CHĂM SÓC - NUÔI DƯỠNG</a:t>
            </a:r>
            <a:endParaRPr lang="en-US" sz="1600"/>
          </a:p>
        </p:txBody>
      </p:sp>
      <p:sp>
        <p:nvSpPr>
          <p:cNvPr id="16" name="Freeform 245">
            <a:extLst>
              <a:ext uri="{FF2B5EF4-FFF2-40B4-BE49-F238E27FC236}">
                <a16:creationId xmlns:a16="http://schemas.microsoft.com/office/drawing/2014/main" id="{612E01C7-BB16-F174-8F0C-B7D30BBF1D88}"/>
              </a:ext>
            </a:extLst>
          </p:cNvPr>
          <p:cNvSpPr>
            <a:spLocks noChangeAspect="1"/>
          </p:cNvSpPr>
          <p:nvPr/>
        </p:nvSpPr>
        <p:spPr bwMode="auto">
          <a:xfrm>
            <a:off x="6270637" y="1626133"/>
            <a:ext cx="282563" cy="278867"/>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628915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57600" y="1302434"/>
            <a:ext cx="7967652" cy="4183966"/>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a:latin typeface="Tahoma" panose="020B0604030504040204" pitchFamily="34" charset="0"/>
                <a:ea typeface="Times New Roman" panose="02020603050405020304" pitchFamily="18" charset="0"/>
              </a:rPr>
              <a:t>- Phân công cán bộ y tế đúng theo chức danh vị trí việc làm. Cán bộ y tế chịu trách nhiệm trước Hiệu trưởng về công tác y tế trường học, phối hợp chặt chẽ với các bộ phận thực hiện các biện pháp </a:t>
            </a:r>
            <a:r>
              <a:rPr lang="en-US">
                <a:latin typeface="Tahoma" panose="020B0604030504040204" pitchFamily="34" charset="0"/>
                <a:ea typeface="Times New Roman" panose="02020603050405020304" pitchFamily="18" charset="0"/>
              </a:rPr>
              <a:t>PCDB</a:t>
            </a:r>
            <a:r>
              <a:rPr lang="vi-VN">
                <a:latin typeface="Tahoma" panose="020B0604030504040204" pitchFamily="34" charset="0"/>
                <a:ea typeface="Times New Roman" panose="02020603050405020304" pitchFamily="18" charset="0"/>
              </a:rPr>
              <a:t>, can thiệp với trẻ </a:t>
            </a:r>
            <a:r>
              <a:rPr lang="en-US">
                <a:latin typeface="Tahoma" panose="020B0604030504040204" pitchFamily="34" charset="0"/>
                <a:ea typeface="Times New Roman" panose="02020603050405020304" pitchFamily="18" charset="0"/>
              </a:rPr>
              <a:t>SDD</a:t>
            </a:r>
            <a:r>
              <a:rPr lang="vi-VN">
                <a:latin typeface="Tahoma" panose="020B0604030504040204" pitchFamily="34" charset="0"/>
                <a:ea typeface="Times New Roman" panose="02020603050405020304" pitchFamily="18" charset="0"/>
              </a:rPr>
              <a:t> thể nhẹ cân, thấp còi, thừa cân, trẻ khuyết tật học hòa nhập; quản lý hồ sơ theo dõi sức khỏe của trẻ. Bồi dưỡng GV ở điểm lẻ các kỹ năng sơ cứu ban đầu cho trẻ (đối với trường có điểm lẻ), giám sát lịch vệ sinh hàng ngày, tuần, tháng tại cơ sở GDMN.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Đối với cơ sở GDMN chưa tuyển được nhân viên y tế, nhà trường, chủ nhóm lớp phải ký hợp đồng với Trạm y tế Phường hoặc cơ sở khám chữa bệnh đủ điều kiện pháp lý để được hướng dẫn thường xuyên về phòng chống dịch bệnh và phòng chống tai nạn thương tích (TNTT); phân công cán bộ, nhân viên giám sát, thực hiện đầy đủ các điều kiện nhằm đảm bảo công tác y tế học đường và chăm sóc sức khỏe cho trẻ. </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31967061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19200"/>
            <a:ext cx="7967652" cy="4491742"/>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b="1">
                <a:latin typeface="Tahoma" panose="020B0604030504040204" pitchFamily="34" charset="0"/>
                <a:ea typeface="Times New Roman" panose="02020603050405020304" pitchFamily="18" charset="0"/>
              </a:rPr>
              <a:t>II. Công tác nuôi dưỡng</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b="1">
                <a:latin typeface="Tahoma" panose="020B0604030504040204" pitchFamily="34" charset="0"/>
                <a:ea typeface="Times New Roman" panose="02020603050405020304" pitchFamily="18" charset="0"/>
              </a:rPr>
              <a:t>1. Đảm bảo vệ sinh an toàn thực phẩm</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Cơ sở GDMN thực hiện nghiêm túc các văn bản của Chính phủ, Bộ Y tế, UBND Thành phố về vệ sinh an toàn thực phẩm (ATTP) và các văn bản của UBND quận. Chịu trách nhiệm trước cha mẹ trẻ và cơ quan quản lý nhà nước về việc ký kết hợp đồng cung ứng thực phẩm và sử dụng thực phẩm, sản phẩm dinh dưỡng, chế phẩm từ sữa (sữa chua, váng sữa, pho mai…) tại đơn vị,</a:t>
            </a:r>
            <a:r>
              <a:rPr lang="en-US">
                <a:latin typeface="Tahoma" panose="020B0604030504040204" pitchFamily="34" charset="0"/>
                <a:ea typeface="Times New Roman" panose="02020603050405020304" pitchFamily="18" charset="0"/>
              </a:rPr>
              <a:t> trong</a:t>
            </a:r>
            <a:r>
              <a:rPr lang="vi-VN">
                <a:latin typeface="Tahoma" panose="020B0604030504040204" pitchFamily="34" charset="0"/>
                <a:ea typeface="Times New Roman" panose="02020603050405020304" pitchFamily="18" charset="0"/>
              </a:rPr>
              <a:t> quá trình thực hiện</a:t>
            </a:r>
            <a:r>
              <a:rPr lang="en-US">
                <a:latin typeface="Tahoma" panose="020B0604030504040204" pitchFamily="34" charset="0"/>
                <a:ea typeface="Times New Roman" panose="02020603050405020304" pitchFamily="18" charset="0"/>
              </a:rPr>
              <a:t> cần</a:t>
            </a:r>
            <a:r>
              <a:rPr lang="vi-VN">
                <a:latin typeface="Tahoma" panose="020B0604030504040204" pitchFamily="34" charset="0"/>
                <a:ea typeface="Times New Roman" panose="02020603050405020304" pitchFamily="18" charset="0"/>
              </a:rPr>
              <a:t> lưu ý những vấn đề sau:</a:t>
            </a:r>
            <a:endParaRPr lang="en-US">
              <a:latin typeface="Tahoma" panose="020B0604030504040204" pitchFamily="34" charset="0"/>
              <a:ea typeface="Times New Roman" panose="02020603050405020304" pitchFamily="18" charset="0"/>
            </a:endParaRPr>
          </a:p>
          <a:p>
            <a:pPr indent="450215" algn="just">
              <a:lnSpc>
                <a:spcPct val="110000"/>
              </a:lnSpc>
              <a:spcBef>
                <a:spcPts val="600"/>
              </a:spcBef>
              <a:spcAft>
                <a:spcPts val="600"/>
              </a:spcAft>
              <a:defRPr/>
            </a:pPr>
            <a:r>
              <a:rPr lang="vi-VN" b="1">
                <a:latin typeface="Tahoma" panose="020B0604030504040204" pitchFamily="34" charset="0"/>
                <a:ea typeface="Times New Roman" panose="02020603050405020304" pitchFamily="18" charset="0"/>
              </a:rPr>
              <a:t>1.1. Đối với bếp ăn:</a:t>
            </a:r>
            <a:r>
              <a:rPr lang="vi-VN">
                <a:latin typeface="Tahoma" panose="020B0604030504040204" pitchFamily="34" charset="0"/>
                <a:ea typeface="Times New Roman" panose="02020603050405020304" pitchFamily="18" charset="0"/>
              </a:rPr>
              <a:t> có cam kết trách nhiệm đảm bảo ATTP của cơ sở giáo dục; xác nhận của Hiệu trưởng (hoặc chủ cơ sở) và minh chứng tập huấn kiến thức ATTP cho cán bộ, giáo viên, nhân viên tham gia hoạt động bán trú; Giấy khám sức khỏe của CBGVNV tham gia hoạt động bán trú. Hợp đồng cung ứng thực phẩm có thỏa thuận chặt chẽ với nhà cung ứng. </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11915584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99356"/>
            <a:ext cx="7967652" cy="4187044"/>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a:latin typeface="Tahoma" panose="020B0604030504040204" pitchFamily="34" charset="0"/>
                <a:ea typeface="Times New Roman" panose="02020603050405020304" pitchFamily="18" charset="0"/>
              </a:rPr>
              <a:t>Các cơ sở GDMN có tổ chức bếp ăn bán trú chủ động tổ chức bồi dưỡng, tập huấn kiến thức an toàn thực phẩm cho CBGVNV tại cơ sở.</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Thường xuyên kiểm tra, rà soát chất lượng, nguồn gốc, hạn sử dụng, giá thực phẩm của các nhà cung ứng nhằm đảm bảo chất lượng và VSATTP.</a:t>
            </a:r>
            <a:endParaRPr lang="en-US">
              <a:latin typeface="Tahoma" panose="020B0604030504040204" pitchFamily="34" charset="0"/>
              <a:ea typeface="Times New Roman" panose="02020603050405020304" pitchFamily="18" charset="0"/>
            </a:endParaRPr>
          </a:p>
          <a:p>
            <a:pPr indent="450215" algn="just">
              <a:lnSpc>
                <a:spcPct val="110000"/>
              </a:lnSpc>
              <a:spcBef>
                <a:spcPts val="600"/>
              </a:spcBef>
              <a:spcAft>
                <a:spcPts val="600"/>
              </a:spcAft>
              <a:defRPr/>
            </a:pPr>
            <a:r>
              <a:rPr lang="vi-VN">
                <a:latin typeface="Tahoma" panose="020B0604030504040204" pitchFamily="34" charset="0"/>
                <a:ea typeface="Times New Roman" panose="02020603050405020304" pitchFamily="18" charset="0"/>
              </a:rPr>
              <a:t>- </a:t>
            </a:r>
            <a:r>
              <a:rPr lang="fr-FR">
                <a:latin typeface="Tahoma" panose="020B0604030504040204" pitchFamily="34" charset="0"/>
                <a:ea typeface="Times New Roman" panose="02020603050405020304" pitchFamily="18" charset="0"/>
              </a:rPr>
              <a:t>Sử dụng công nghệ thông tin để quản lý và giám sát ATTP: </a:t>
            </a:r>
            <a:r>
              <a:rPr lang="vi-VN">
                <a:latin typeface="Tahoma" panose="020B0604030504040204" pitchFamily="34" charset="0"/>
                <a:ea typeface="Times New Roman" panose="02020603050405020304" pitchFamily="18" charset="0"/>
              </a:rPr>
              <a:t>Sử dụng mã QR và mã vạch để ghi nhận và truy xuất nguồn gốc thực phẩm</a:t>
            </a:r>
            <a:r>
              <a:rPr lang="fr-FR">
                <a:latin typeface="Tahoma" panose="020B0604030504040204" pitchFamily="34" charset="0"/>
                <a:ea typeface="Times New Roman" panose="02020603050405020304" pitchFamily="18" charset="0"/>
              </a:rPr>
              <a:t>; Sử dụng các thiết bị giám sát từ xa để theo dõi quy trình sản xuất, chế biến, và bảo quản thực phẩm tại các cơ sở;</a:t>
            </a:r>
            <a:r>
              <a:rPr lang="fr-FR" b="1">
                <a:latin typeface="Tahoma" panose="020B0604030504040204" pitchFamily="34" charset="0"/>
                <a:ea typeface="Times New Roman" panose="02020603050405020304" pitchFamily="18" charset="0"/>
              </a:rPr>
              <a:t> </a:t>
            </a:r>
            <a:r>
              <a:rPr lang="fr-FR">
                <a:latin typeface="Tahoma" panose="020B0604030504040204" pitchFamily="34" charset="0"/>
                <a:ea typeface="Times New Roman" panose="02020603050405020304" pitchFamily="18" charset="0"/>
              </a:rPr>
              <a:t>Lưu trữ hồ sơ kiểm tra, chứng nhận an toàn thực phẩm, và các báo cáo kiểm tra định kỳ,</a:t>
            </a:r>
            <a:r>
              <a:rPr lang="vi-VN">
                <a:latin typeface="Tahoma" panose="020B0604030504040204" pitchFamily="34" charset="0"/>
                <a:ea typeface="Times New Roman" panose="02020603050405020304" pitchFamily="18" charset="0"/>
              </a:rPr>
              <a:t> công khai quy trình giao nhận thực phẩm, chế biến món ăn cho trẻ.</a:t>
            </a:r>
            <a:endParaRPr lang="en-US">
              <a:latin typeface="Tahoma" panose="020B0604030504040204" pitchFamily="34" charset="0"/>
              <a:ea typeface="Times New Roman" panose="02020603050405020304" pitchFamily="18" charset="0"/>
            </a:endParaRPr>
          </a:p>
          <a:p>
            <a:pPr indent="450215" algn="just">
              <a:lnSpc>
                <a:spcPct val="110000"/>
              </a:lnSpc>
              <a:spcBef>
                <a:spcPts val="600"/>
              </a:spcBef>
              <a:spcAft>
                <a:spcPts val="600"/>
              </a:spcAft>
              <a:defRPr/>
            </a:pPr>
            <a:r>
              <a:rPr lang="vi-VN">
                <a:solidFill>
                  <a:srgbClr val="000000"/>
                </a:solidFill>
                <a:latin typeface="Tahoma" panose="020B0604030504040204" pitchFamily="34" charset="0"/>
                <a:ea typeface="Times New Roman" panose="02020603050405020304" pitchFamily="18" charset="0"/>
              </a:rPr>
              <a:t>- Tăng cường đầu tư trang thiết bị hiện đại phục vụ công tác chăm sóc nuôi dưỡng trẻ nhằm đa dạng cách chế biến món ăn và đảm bảo VSATTP.</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3551748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358810" y="956973"/>
            <a:ext cx="9467990" cy="5139027"/>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304800"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429000" y="990600"/>
            <a:ext cx="8229600" cy="5124480"/>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b="1">
                <a:latin typeface="Tahoma" panose="020B0604030504040204" pitchFamily="34" charset="0"/>
                <a:ea typeface="Times New Roman" panose="02020603050405020304" pitchFamily="18" charset="0"/>
              </a:rPr>
              <a:t>1.2. Nước uống, nước sinh hoạt:</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Đảm bảo nước uống cho trẻ đủ, vệ sinh và phù hợp với thời tiết. Cơ sở GDMN dùng cây nước nóng cần đảm bảo nhiệt độ nước an toàn và hướng dẫn trẻ sử dụng. Không để bình nước uống ở nơi có ánh sáng chiếu trực tiếp.</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Cơ sở GDMN sử dụng nước uống đóng bình/chai: Yêu cầu đơn vị cung cấp nước gửi kết quả xét nghiệm mẫu nước định kỳ. Đối với nước sinh hoạt, cơ sở GDMN cần định kỳ xét nghiệm và có biện pháp xử lý nếu chất lượng nước chưa đáp ứng yêu cầu.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Bình/chai nước tinh khiết phải được vệ sinh sạch sẽ, cất giữ trên các giá/kệ/kho đảm bảo vệ sinh và an toàn cho trẻ</a:t>
            </a:r>
            <a:r>
              <a:rPr lang="en-US">
                <a:latin typeface="Tahoma" panose="020B0604030504040204" pitchFamily="34" charset="0"/>
                <a:ea typeface="Times New Roman" panose="02020603050405020304" pitchFamily="18" charset="0"/>
              </a:rPr>
              <a:t>, có sổ giao nhận nước, ghi số lô ngày sản xuất, ký giao nhận giữa nhà trường và công ty, kho nước phải có cửa khóa</a:t>
            </a:r>
            <a:r>
              <a:rPr lang="vi-VN">
                <a:latin typeface="Tahoma" panose="020B0604030504040204" pitchFamily="34" charset="0"/>
                <a:ea typeface="Times New Roman" panose="02020603050405020304" pitchFamily="18" charset="0"/>
              </a:rPr>
              <a:t>. Các cơ sở GDMN sử dụng nước đun sôi để nguội cần vệ sinh bình chứa hàng ngày, không dùng các chất liệu nhựa độc hại để đựng nước uống. Hệ thống bể chứa nước, giếng khoan, bể lọc cần có khóa, nắp đậy, lưới chắn côn trùng, được thau rửa định kỳ. </a:t>
            </a: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762000" y="2895600"/>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39112283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733800" y="1454429"/>
            <a:ext cx="7891452" cy="2965171"/>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b="1">
                <a:latin typeface="Tahoma" panose="020B0604030504040204" pitchFamily="34" charset="0"/>
                <a:ea typeface="Times New Roman" panose="02020603050405020304" pitchFamily="18" charset="0"/>
              </a:rPr>
              <a:t>2. Đảm bảo chất lượng bữa ăn: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Xây dựng thực đơn, khẩu phần ăn cho trẻ nhà trẻ, mẫu giáo theo quy định của Chương trình GDMN. Thực đơn sử dụng đa dạng nhiều loại thực phẩm trong bữa ăn của trẻ, tăng cường rau xanh, quả chín, sữa và các chế phẩm từ sữa, hạn chế tối đa sử dụng thực phẩm chế biến sẵn, thực phẩm đông lạnh </a:t>
            </a:r>
            <a:r>
              <a:rPr lang="vi-VN" i="1">
                <a:latin typeface="Tahoma" panose="020B0604030504040204" pitchFamily="34" charset="0"/>
                <a:ea typeface="Times New Roman" panose="02020603050405020304" pitchFamily="18" charset="0"/>
              </a:rPr>
              <a:t>(tuyệt đối không cho trẻ ăn nội tạng động vật và mỳ tôm, không cho trẻ ăn rau trái mùa).</a:t>
            </a:r>
            <a:r>
              <a:rPr lang="vi-VN">
                <a:solidFill>
                  <a:srgbClr val="FF0000"/>
                </a:solidFill>
                <a:latin typeface="Tahoma" panose="020B0604030504040204" pitchFamily="34" charset="0"/>
                <a:ea typeface="Times New Roman" panose="02020603050405020304" pitchFamily="18" charset="0"/>
              </a:rPr>
              <a:t> </a:t>
            </a:r>
            <a:r>
              <a:rPr lang="vi-VN">
                <a:latin typeface="Tahoma" panose="020B0604030504040204" pitchFamily="34" charset="0"/>
                <a:ea typeface="Times New Roman" panose="02020603050405020304" pitchFamily="18" charset="0"/>
              </a:rPr>
              <a:t>Cân đối lượng (P,</a:t>
            </a:r>
            <a:r>
              <a:rPr lang="en-US">
                <a:latin typeface="Tahoma" panose="020B0604030504040204" pitchFamily="34" charset="0"/>
                <a:ea typeface="Times New Roman" panose="02020603050405020304" pitchFamily="18" charset="0"/>
              </a:rPr>
              <a:t> </a:t>
            </a:r>
            <a:r>
              <a:rPr lang="vi-VN">
                <a:latin typeface="Tahoma" panose="020B0604030504040204" pitchFamily="34" charset="0"/>
                <a:ea typeface="Times New Roman" panose="02020603050405020304" pitchFamily="18" charset="0"/>
              </a:rPr>
              <a:t>L) động vật và thực vật theo quy định; Thực đơn hạn chế sử dụng đường và muối, lượng đường không quá 15g/trẻ/ngày, lượng muối không quá 3g/trẻ/ngày đối với trẻ dưới 5 tuổi.</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371452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sp>
        <p:nvSpPr>
          <p:cNvPr id="16" name="TextBox 15"/>
          <p:cNvSpPr txBox="1"/>
          <p:nvPr/>
        </p:nvSpPr>
        <p:spPr>
          <a:xfrm>
            <a:off x="3048000" y="990600"/>
            <a:ext cx="7162800" cy="4536627"/>
          </a:xfrm>
          <a:prstGeom prst="rect">
            <a:avLst/>
          </a:prstGeom>
          <a:noFill/>
        </p:spPr>
        <p:txBody>
          <a:bodyPr wrap="square" rtlCol="0">
            <a:spAutoFit/>
          </a:bodyPr>
          <a:lstStyle/>
          <a:p>
            <a:r>
              <a:rPr lang="en-US" sz="1800">
                <a:effectLst/>
                <a:latin typeface="Times New Roman" panose="02020603050405020304" pitchFamily="18" charset="0"/>
                <a:ea typeface="Times New Roman" panose="02020603050405020304" pitchFamily="18" charset="0"/>
              </a:rPr>
              <a:t> </a:t>
            </a:r>
          </a:p>
          <a:p>
            <a:pPr indent="450215" algn="just">
              <a:lnSpc>
                <a:spcPct val="110000"/>
              </a:lnSpc>
              <a:spcBef>
                <a:spcPts val="600"/>
              </a:spcBef>
              <a:spcAft>
                <a:spcPts val="600"/>
              </a:spcAft>
            </a:pPr>
            <a:r>
              <a:rPr lang="en-US" sz="1800" smtClean="0">
                <a:solidFill>
                  <a:srgbClr val="000000"/>
                </a:solidFill>
                <a:effectLst/>
                <a:latin typeface="Tahoma" panose="020B0604030504040204" pitchFamily="34" charset="0"/>
                <a:ea typeface="Times New Roman" panose="02020603050405020304" pitchFamily="18" charset="0"/>
              </a:rPr>
              <a:t>+</a:t>
            </a:r>
            <a:r>
              <a:rPr lang="vi-VN" sz="1800" smtClean="0">
                <a:solidFill>
                  <a:srgbClr val="000000"/>
                </a:solidFill>
                <a:effectLst/>
                <a:latin typeface="Tahoma" panose="020B0604030504040204" pitchFamily="34" charset="0"/>
                <a:ea typeface="Times New Roman" panose="02020603050405020304" pitchFamily="18" charset="0"/>
              </a:rPr>
              <a:t> </a:t>
            </a:r>
            <a:r>
              <a:rPr lang="vi-VN" sz="1800">
                <a:solidFill>
                  <a:srgbClr val="000000"/>
                </a:solidFill>
                <a:effectLst/>
                <a:latin typeface="Tahoma" panose="020B0604030504040204" pitchFamily="34" charset="0"/>
                <a:ea typeface="Times New Roman" panose="02020603050405020304" pitchFamily="18" charset="0"/>
              </a:rPr>
              <a:t>Tỷ lệ dinh dưỡng tại trường mầm non duy trì mức: </a:t>
            </a:r>
            <a:endParaRPr lang="en-US" sz="1800">
              <a:effectLst/>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endParaRPr lang="es-BO">
              <a:latin typeface="Tahoma" panose="020B0604030504040204" pitchFamily="34" charset="0"/>
              <a:ea typeface="Times New Roman" panose="02020603050405020304" pitchFamily="18" charset="0"/>
            </a:endParaRPr>
          </a:p>
          <a:p>
            <a:pPr indent="450215" algn="just">
              <a:lnSpc>
                <a:spcPct val="110000"/>
              </a:lnSpc>
              <a:spcBef>
                <a:spcPts val="600"/>
              </a:spcBef>
              <a:spcAft>
                <a:spcPts val="600"/>
              </a:spcAft>
            </a:pPr>
            <a:endParaRPr lang="en-US" sz="1800">
              <a:effectLst/>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endParaRPr lang="es-BO" sz="1800" smtClean="0">
              <a:effectLst/>
              <a:latin typeface="Tahoma" panose="020B0604030504040204" pitchFamily="34" charset="0"/>
              <a:ea typeface="Times New Roman" panose="02020603050405020304" pitchFamily="18" charset="0"/>
            </a:endParaRPr>
          </a:p>
          <a:p>
            <a:pPr indent="450215" algn="just">
              <a:lnSpc>
                <a:spcPct val="110000"/>
              </a:lnSpc>
              <a:spcBef>
                <a:spcPts val="600"/>
              </a:spcBef>
              <a:spcAft>
                <a:spcPts val="600"/>
              </a:spcAft>
            </a:pPr>
            <a:endParaRPr lang="es-BO" sz="1800" smtClean="0">
              <a:effectLst/>
              <a:latin typeface="Tahoma" panose="020B0604030504040204" pitchFamily="34" charset="0"/>
              <a:ea typeface="Times New Roman" panose="02020603050405020304" pitchFamily="18" charset="0"/>
            </a:endParaRPr>
          </a:p>
          <a:p>
            <a:pPr indent="450215" algn="just">
              <a:lnSpc>
                <a:spcPct val="110000"/>
              </a:lnSpc>
              <a:spcBef>
                <a:spcPts val="600"/>
              </a:spcBef>
              <a:spcAft>
                <a:spcPts val="600"/>
              </a:spcAft>
            </a:pPr>
            <a:r>
              <a:rPr lang="es-BO" sz="1800" smtClean="0">
                <a:effectLst/>
                <a:latin typeface="Tahoma" panose="020B0604030504040204" pitchFamily="34" charset="0"/>
                <a:ea typeface="Times New Roman" panose="02020603050405020304" pitchFamily="18" charset="0"/>
              </a:rPr>
              <a:t>+ </a:t>
            </a:r>
            <a:r>
              <a:rPr lang="es-BO" sz="1800">
                <a:effectLst/>
                <a:latin typeface="Tahoma" panose="020B0604030504040204" pitchFamily="34" charset="0"/>
                <a:ea typeface="Times New Roman" panose="02020603050405020304" pitchFamily="18" charset="0"/>
              </a:rPr>
              <a:t>T</a:t>
            </a:r>
            <a:r>
              <a:rPr lang="vi-VN" sz="1800">
                <a:effectLst/>
                <a:latin typeface="Tahoma" panose="020B0604030504040204" pitchFamily="34" charset="0"/>
                <a:ea typeface="Times New Roman" panose="02020603050405020304" pitchFamily="18" charset="0"/>
              </a:rPr>
              <a:t>ỷ lệ Ca, B1 cân đối </a:t>
            </a:r>
            <a:r>
              <a:rPr lang="es-BO" sz="1800">
                <a:effectLst/>
                <a:latin typeface="Tahoma" panose="020B0604030504040204" pitchFamily="34" charset="0"/>
                <a:ea typeface="Times New Roman" panose="02020603050405020304" pitchFamily="18" charset="0"/>
              </a:rPr>
              <a:t>theo nhu cầu của trẻ</a:t>
            </a:r>
            <a:r>
              <a:rPr lang="es-BO" sz="1800" smtClean="0">
                <a:effectLst/>
                <a:latin typeface="Tahoma" panose="020B0604030504040204" pitchFamily="34" charset="0"/>
                <a:ea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FF0000"/>
                </a:solidFill>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r>
              <a:rPr lang="en-US" sz="1800">
                <a:effectLst/>
                <a:latin typeface="Times New Roman" panose="02020603050405020304" pitchFamily="18" charset="0"/>
                <a:ea typeface="Times New Roman" panose="02020603050405020304" pitchFamily="18" charset="0"/>
              </a:rPr>
              <a:t> </a:t>
            </a:r>
          </a:p>
          <a:p>
            <a:pPr algn="just">
              <a:lnSpc>
                <a:spcPts val="1800"/>
              </a:lnSpc>
              <a:spcBef>
                <a:spcPts val="300"/>
              </a:spcBef>
              <a:spcAft>
                <a:spcPts val="300"/>
              </a:spcAft>
            </a:pPr>
            <a:endParaRPr lang="en-US" sz="1800">
              <a:effectLst/>
              <a:latin typeface="Times New Roman" panose="02020603050405020304" pitchFamily="18" charset="0"/>
              <a:ea typeface="Times New Roman" panose="02020603050405020304" pitchFamily="18" charset="0"/>
            </a:endParaRPr>
          </a:p>
          <a:p>
            <a:pPr marL="285750" indent="-285750">
              <a:buFontTx/>
              <a:buChar char="-"/>
            </a:pPr>
            <a:endParaRPr lang="en-US" sz="1800">
              <a:effectLst/>
              <a:latin typeface="Times New Roman" panose="02020603050405020304" pitchFamily="18" charset="0"/>
              <a:ea typeface="Times New Roman" panose="02020603050405020304" pitchFamily="18" charset="0"/>
            </a:endParaRPr>
          </a:p>
          <a:p>
            <a:endParaRPr lang="en-US" b="1"/>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2"/>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2"/>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2"/>
              </a:solidFill>
              <a:latin typeface="Arial" panose="020B0604020202020204" pitchFamily="34" charset="0"/>
              <a:cs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48830518"/>
              </p:ext>
            </p:extLst>
          </p:nvPr>
        </p:nvGraphicFramePr>
        <p:xfrm>
          <a:off x="3962400" y="1905000"/>
          <a:ext cx="6629400" cy="1498601"/>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465523">
                <a:tc>
                  <a:txBody>
                    <a:bodyPr/>
                    <a:lstStyle/>
                    <a:p>
                      <a:pPr algn="ctr"/>
                      <a:r>
                        <a:rPr lang="en-US" smtClean="0"/>
                        <a:t>Lứa</a:t>
                      </a:r>
                      <a:r>
                        <a:rPr lang="en-US" baseline="0" smtClean="0"/>
                        <a:t> tuổi</a:t>
                      </a:r>
                      <a:endParaRPr lang="en-US"/>
                    </a:p>
                  </a:txBody>
                  <a:tcPr/>
                </a:tc>
                <a:tc>
                  <a:txBody>
                    <a:bodyPr/>
                    <a:lstStyle/>
                    <a:p>
                      <a:pPr algn="ctr"/>
                      <a:r>
                        <a:rPr lang="en-US" smtClean="0"/>
                        <a:t>Protit</a:t>
                      </a:r>
                      <a:endParaRPr lang="en-US"/>
                    </a:p>
                  </a:txBody>
                  <a:tcPr/>
                </a:tc>
                <a:tc>
                  <a:txBody>
                    <a:bodyPr/>
                    <a:lstStyle/>
                    <a:p>
                      <a:pPr algn="ctr"/>
                      <a:r>
                        <a:rPr lang="en-US" smtClean="0"/>
                        <a:t>Lipit</a:t>
                      </a:r>
                      <a:endParaRPr lang="en-US"/>
                    </a:p>
                  </a:txBody>
                  <a:tcPr/>
                </a:tc>
                <a:tc>
                  <a:txBody>
                    <a:bodyPr/>
                    <a:lstStyle/>
                    <a:p>
                      <a:pPr algn="ctr"/>
                      <a:r>
                        <a:rPr lang="en-US" smtClean="0"/>
                        <a:t>Gluxit</a:t>
                      </a:r>
                      <a:endParaRPr lang="en-US"/>
                    </a:p>
                  </a:txBody>
                  <a:tcPr/>
                </a:tc>
                <a:tc>
                  <a:txBody>
                    <a:bodyPr/>
                    <a:lstStyle/>
                    <a:p>
                      <a:pPr algn="ctr"/>
                      <a:r>
                        <a:rPr lang="en-US" smtClean="0"/>
                        <a:t>Ghi chú</a:t>
                      </a:r>
                      <a:endParaRPr lang="en-US"/>
                    </a:p>
                  </a:txBody>
                  <a:tcPr/>
                </a:tc>
                <a:extLst>
                  <a:ext uri="{0D108BD9-81ED-4DB2-BD59-A6C34878D82A}">
                    <a16:rowId xmlns:a16="http://schemas.microsoft.com/office/drawing/2014/main" val="10000"/>
                  </a:ext>
                </a:extLst>
              </a:tr>
              <a:tr h="465523">
                <a:tc>
                  <a:txBody>
                    <a:bodyPr/>
                    <a:lstStyle/>
                    <a:p>
                      <a:r>
                        <a:rPr lang="en-US" smtClean="0"/>
                        <a:t>Nhà</a:t>
                      </a:r>
                      <a:r>
                        <a:rPr lang="en-US" baseline="0" smtClean="0"/>
                        <a:t> trẻ</a:t>
                      </a:r>
                      <a:endParaRPr lang="en-US"/>
                    </a:p>
                  </a:txBody>
                  <a:tcPr/>
                </a:tc>
                <a:tc>
                  <a:txBody>
                    <a:bodyPr/>
                    <a:lstStyle/>
                    <a:p>
                      <a:pPr algn="ctr"/>
                      <a:r>
                        <a:rPr lang="vi-VN" sz="1800" smtClean="0">
                          <a:effectLst/>
                          <a:latin typeface="Tahoma" panose="020B0604030504040204" pitchFamily="34" charset="0"/>
                          <a:ea typeface="Times New Roman" panose="02020603050405020304" pitchFamily="18" charset="0"/>
                        </a:rPr>
                        <a:t>13-20%</a:t>
                      </a:r>
                      <a:endParaRPr lang="en-US"/>
                    </a:p>
                  </a:txBody>
                  <a:tcPr/>
                </a:tc>
                <a:tc>
                  <a:txBody>
                    <a:bodyPr/>
                    <a:lstStyle/>
                    <a:p>
                      <a:pPr algn="ctr"/>
                      <a:r>
                        <a:rPr lang="vi-VN" sz="1800" smtClean="0">
                          <a:effectLst/>
                          <a:latin typeface="Tahoma" panose="020B0604030504040204" pitchFamily="34" charset="0"/>
                          <a:ea typeface="Times New Roman" panose="02020603050405020304" pitchFamily="18" charset="0"/>
                        </a:rPr>
                        <a:t>30-40%</a:t>
                      </a:r>
                      <a:endParaRPr lang="en-US"/>
                    </a:p>
                  </a:txBody>
                  <a:tcPr/>
                </a:tc>
                <a:tc>
                  <a:txBody>
                    <a:bodyPr/>
                    <a:lstStyle/>
                    <a:p>
                      <a:pPr algn="ctr"/>
                      <a:r>
                        <a:rPr lang="vi-VN" sz="1800" smtClean="0">
                          <a:effectLst/>
                          <a:latin typeface="Tahoma" panose="020B0604030504040204" pitchFamily="34" charset="0"/>
                          <a:ea typeface="Times New Roman" panose="02020603050405020304" pitchFamily="18" charset="0"/>
                        </a:rPr>
                        <a:t>47-50%</a:t>
                      </a:r>
                      <a:endParaRPr lang="en-US"/>
                    </a:p>
                  </a:txBody>
                  <a:tcPr/>
                </a:tc>
                <a:tc rowSpan="2">
                  <a:txBody>
                    <a:bodyPr/>
                    <a:lstStyle/>
                    <a:p>
                      <a:r>
                        <a:rPr lang="vi-VN" sz="1600" i="0" smtClean="0">
                          <a:effectLst/>
                          <a:latin typeface="Tahoma" panose="020B0604030504040204" pitchFamily="34" charset="0"/>
                          <a:ea typeface="Times New Roman" panose="02020603050405020304" pitchFamily="18" charset="0"/>
                        </a:rPr>
                        <a:t>Tỷ lệ L động vật/ L thực vật</a:t>
                      </a:r>
                      <a:r>
                        <a:rPr lang="en-US" sz="1600" i="0" smtClean="0">
                          <a:effectLst/>
                          <a:latin typeface="Tahoma" panose="020B0604030504040204" pitchFamily="34" charset="0"/>
                          <a:ea typeface="Times New Roman" panose="02020603050405020304" pitchFamily="18" charset="0"/>
                        </a:rPr>
                        <a:t> </a:t>
                      </a:r>
                    </a:p>
                    <a:p>
                      <a:r>
                        <a:rPr lang="vi-VN" sz="1600" i="0" smtClean="0">
                          <a:effectLst/>
                          <a:latin typeface="Tahoma" panose="020B0604030504040204" pitchFamily="34" charset="0"/>
                          <a:ea typeface="Times New Roman" panose="02020603050405020304" pitchFamily="18" charset="0"/>
                        </a:rPr>
                        <a:t>= 70% và 30%</a:t>
                      </a:r>
                      <a:endParaRPr lang="en-US" sz="1600" i="0"/>
                    </a:p>
                  </a:txBody>
                  <a:tcPr/>
                </a:tc>
                <a:extLst>
                  <a:ext uri="{0D108BD9-81ED-4DB2-BD59-A6C34878D82A}">
                    <a16:rowId xmlns:a16="http://schemas.microsoft.com/office/drawing/2014/main" val="10001"/>
                  </a:ext>
                </a:extLst>
              </a:tr>
              <a:tr h="567555">
                <a:tc>
                  <a:txBody>
                    <a:bodyPr/>
                    <a:lstStyle/>
                    <a:p>
                      <a:r>
                        <a:rPr lang="en-US" smtClean="0"/>
                        <a:t>Mẫu</a:t>
                      </a:r>
                      <a:r>
                        <a:rPr lang="en-US" baseline="0" smtClean="0"/>
                        <a:t> giáo</a:t>
                      </a:r>
                      <a:endParaRPr lang="en-US"/>
                    </a:p>
                  </a:txBody>
                  <a:tcPr/>
                </a:tc>
                <a:tc>
                  <a:txBody>
                    <a:bodyPr/>
                    <a:lstStyle/>
                    <a:p>
                      <a:pPr algn="ctr"/>
                      <a:r>
                        <a:rPr lang="vi-VN" sz="1800" smtClean="0">
                          <a:effectLst/>
                          <a:latin typeface="Tahoma" panose="020B0604030504040204" pitchFamily="34" charset="0"/>
                          <a:ea typeface="Times New Roman" panose="02020603050405020304" pitchFamily="18" charset="0"/>
                        </a:rPr>
                        <a:t>13-20%</a:t>
                      </a:r>
                      <a:endParaRPr lang="en-US"/>
                    </a:p>
                  </a:txBody>
                  <a:tcPr/>
                </a:tc>
                <a:tc>
                  <a:txBody>
                    <a:bodyPr/>
                    <a:lstStyle/>
                    <a:p>
                      <a:pPr algn="ctr"/>
                      <a:r>
                        <a:rPr lang="vi-VN" sz="1800" smtClean="0">
                          <a:effectLst/>
                          <a:latin typeface="Tahoma" panose="020B0604030504040204" pitchFamily="34" charset="0"/>
                          <a:ea typeface="Times New Roman" panose="02020603050405020304" pitchFamily="18" charset="0"/>
                        </a:rPr>
                        <a:t>25-35%</a:t>
                      </a:r>
                      <a:endParaRPr lang="en-US"/>
                    </a:p>
                  </a:txBody>
                  <a:tcPr/>
                </a:tc>
                <a:tc>
                  <a:txBody>
                    <a:bodyPr/>
                    <a:lstStyle/>
                    <a:p>
                      <a:pPr algn="ctr"/>
                      <a:r>
                        <a:rPr lang="vi-VN" sz="1800" smtClean="0">
                          <a:effectLst/>
                          <a:latin typeface="Tahoma" panose="020B0604030504040204" pitchFamily="34" charset="0"/>
                          <a:ea typeface="Times New Roman" panose="02020603050405020304" pitchFamily="18" charset="0"/>
                        </a:rPr>
                        <a:t>52-60%</a:t>
                      </a:r>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646302858"/>
              </p:ext>
            </p:extLst>
          </p:nvPr>
        </p:nvGraphicFramePr>
        <p:xfrm>
          <a:off x="3962400" y="4191000"/>
          <a:ext cx="6629400" cy="1336227"/>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2207451">
                  <a:extLst>
                    <a:ext uri="{9D8B030D-6E8A-4147-A177-3AD203B41FA5}">
                      <a16:colId xmlns:a16="http://schemas.microsoft.com/office/drawing/2014/main" val="20001"/>
                    </a:ext>
                  </a:extLst>
                </a:gridCol>
                <a:gridCol w="2212149">
                  <a:extLst>
                    <a:ext uri="{9D8B030D-6E8A-4147-A177-3AD203B41FA5}">
                      <a16:colId xmlns:a16="http://schemas.microsoft.com/office/drawing/2014/main" val="20002"/>
                    </a:ext>
                  </a:extLst>
                </a:gridCol>
              </a:tblGrid>
              <a:tr h="4454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t>Lứa</a:t>
                      </a:r>
                      <a:r>
                        <a:rPr lang="en-US" baseline="0" smtClean="0"/>
                        <a:t> tuổi</a:t>
                      </a:r>
                      <a:endParaRPr lang="en-US" smtClean="0"/>
                    </a:p>
                  </a:txBody>
                  <a:tcPr/>
                </a:tc>
                <a:tc>
                  <a:txBody>
                    <a:bodyPr/>
                    <a:lstStyle/>
                    <a:p>
                      <a:pPr algn="ctr"/>
                      <a:r>
                        <a:rPr lang="en-US" smtClean="0"/>
                        <a:t>Nhu cầu</a:t>
                      </a:r>
                      <a:r>
                        <a:rPr lang="en-US" baseline="0" smtClean="0"/>
                        <a:t> </a:t>
                      </a:r>
                      <a:r>
                        <a:rPr lang="en-US" smtClean="0"/>
                        <a:t>Ca</a:t>
                      </a:r>
                      <a:endParaRPr lang="en-US"/>
                    </a:p>
                  </a:txBody>
                  <a:tcPr/>
                </a:tc>
                <a:tc>
                  <a:txBody>
                    <a:bodyPr/>
                    <a:lstStyle/>
                    <a:p>
                      <a:pPr algn="ctr"/>
                      <a:r>
                        <a:rPr lang="en-US" smtClean="0"/>
                        <a:t>Nhu cầu</a:t>
                      </a:r>
                      <a:r>
                        <a:rPr lang="en-US" baseline="0" smtClean="0"/>
                        <a:t> </a:t>
                      </a:r>
                      <a:r>
                        <a:rPr lang="en-US" smtClean="0"/>
                        <a:t>B1</a:t>
                      </a:r>
                      <a:endParaRPr lang="en-US"/>
                    </a:p>
                  </a:txBody>
                  <a:tcPr/>
                </a:tc>
                <a:extLst>
                  <a:ext uri="{0D108BD9-81ED-4DB2-BD59-A6C34878D82A}">
                    <a16:rowId xmlns:a16="http://schemas.microsoft.com/office/drawing/2014/main" val="10000"/>
                  </a:ext>
                </a:extLst>
              </a:tr>
              <a:tr h="445409">
                <a:tc>
                  <a:txBody>
                    <a:bodyPr/>
                    <a:lstStyle/>
                    <a:p>
                      <a:r>
                        <a:rPr lang="en-US" sz="1800" smtClean="0">
                          <a:effectLst/>
                          <a:latin typeface="Tahoma" panose="020B0604030504040204" pitchFamily="34" charset="0"/>
                          <a:ea typeface="Times New Roman" panose="02020603050405020304" pitchFamily="18" charset="0"/>
                        </a:rPr>
                        <a:t>T</a:t>
                      </a:r>
                      <a:r>
                        <a:rPr lang="vi-VN" sz="1800" smtClean="0">
                          <a:effectLst/>
                          <a:latin typeface="Tahoma" panose="020B0604030504040204" pitchFamily="34" charset="0"/>
                          <a:ea typeface="Times New Roman" panose="02020603050405020304" pitchFamily="18" charset="0"/>
                        </a:rPr>
                        <a:t>rẻ 1-3 tuổi</a:t>
                      </a:r>
                      <a:endParaRPr lang="en-US"/>
                    </a:p>
                  </a:txBody>
                  <a:tcPr/>
                </a:tc>
                <a:tc>
                  <a:txBody>
                    <a:bodyPr/>
                    <a:lstStyle/>
                    <a:p>
                      <a:r>
                        <a:rPr lang="vi-VN" sz="1800" smtClean="0">
                          <a:effectLst/>
                          <a:latin typeface="Tahoma" panose="020B0604030504040204" pitchFamily="34" charset="0"/>
                          <a:ea typeface="Times New Roman" panose="02020603050405020304" pitchFamily="18" charset="0"/>
                        </a:rPr>
                        <a:t>350mg/ngày/trẻ</a:t>
                      </a:r>
                      <a:endParaRPr lang="en-US"/>
                    </a:p>
                  </a:txBody>
                  <a:tcPr/>
                </a:tc>
                <a:tc>
                  <a:txBody>
                    <a:bodyPr/>
                    <a:lstStyle/>
                    <a:p>
                      <a:r>
                        <a:rPr lang="vi-VN" sz="1800" smtClean="0">
                          <a:effectLst/>
                          <a:latin typeface="Tahoma" panose="020B0604030504040204" pitchFamily="34" charset="0"/>
                          <a:ea typeface="Times New Roman" panose="02020603050405020304" pitchFamily="18" charset="0"/>
                        </a:rPr>
                        <a:t>0.41 mg/ngày/trẻ</a:t>
                      </a:r>
                      <a:endParaRPr lang="en-US"/>
                    </a:p>
                  </a:txBody>
                  <a:tcPr/>
                </a:tc>
                <a:extLst>
                  <a:ext uri="{0D108BD9-81ED-4DB2-BD59-A6C34878D82A}">
                    <a16:rowId xmlns:a16="http://schemas.microsoft.com/office/drawing/2014/main" val="10001"/>
                  </a:ext>
                </a:extLst>
              </a:tr>
              <a:tr h="445409">
                <a:tc>
                  <a:txBody>
                    <a:bodyPr/>
                    <a:lstStyle/>
                    <a:p>
                      <a:r>
                        <a:rPr lang="en-US" sz="1800" smtClean="0">
                          <a:effectLst/>
                          <a:latin typeface="Tahoma" panose="020B0604030504040204" pitchFamily="34" charset="0"/>
                          <a:ea typeface="Times New Roman" panose="02020603050405020304" pitchFamily="18" charset="0"/>
                        </a:rPr>
                        <a:t>Trẻ</a:t>
                      </a:r>
                      <a:r>
                        <a:rPr lang="en-US" sz="1800" baseline="0" smtClean="0">
                          <a:effectLst/>
                          <a:latin typeface="Tahoma" panose="020B0604030504040204" pitchFamily="34" charset="0"/>
                          <a:ea typeface="Times New Roman" panose="02020603050405020304" pitchFamily="18" charset="0"/>
                        </a:rPr>
                        <a:t> MG</a:t>
                      </a:r>
                      <a:r>
                        <a:rPr lang="vi-VN" sz="1800" smtClean="0">
                          <a:effectLst/>
                          <a:latin typeface="Tahoma" panose="020B0604030504040204" pitchFamily="34" charset="0"/>
                          <a:ea typeface="Times New Roman" panose="02020603050405020304" pitchFamily="18" charset="0"/>
                        </a:rPr>
                        <a:t> 4-6 tuổi</a:t>
                      </a:r>
                      <a:endParaRPr lang="en-US"/>
                    </a:p>
                  </a:txBody>
                  <a:tcPr/>
                </a:tc>
                <a:tc>
                  <a:txBody>
                    <a:bodyPr/>
                    <a:lstStyle/>
                    <a:p>
                      <a:r>
                        <a:rPr lang="vi-VN" sz="1800" smtClean="0">
                          <a:effectLst/>
                          <a:latin typeface="Tahoma" panose="020B0604030504040204" pitchFamily="34" charset="0"/>
                          <a:ea typeface="Times New Roman" panose="02020603050405020304" pitchFamily="18" charset="0"/>
                        </a:rPr>
                        <a:t>420mg/ ngày/trẻ</a:t>
                      </a:r>
                      <a:endParaRPr lang="en-US"/>
                    </a:p>
                  </a:txBody>
                  <a:tcPr/>
                </a:tc>
                <a:tc>
                  <a:txBody>
                    <a:bodyPr/>
                    <a:lstStyle/>
                    <a:p>
                      <a:r>
                        <a:rPr lang="vi-VN" sz="1800" smtClean="0">
                          <a:effectLst/>
                          <a:latin typeface="Tahoma" panose="020B0604030504040204" pitchFamily="34" charset="0"/>
                          <a:ea typeface="Times New Roman" panose="02020603050405020304" pitchFamily="18" charset="0"/>
                        </a:rPr>
                        <a:t>0.52mg/ngày/trẻ</a:t>
                      </a:r>
                      <a:endParaRPr lang="en-US"/>
                    </a:p>
                  </a:txBody>
                  <a:tcPr/>
                </a:tc>
                <a:extLst>
                  <a:ext uri="{0D108BD9-81ED-4DB2-BD59-A6C34878D82A}">
                    <a16:rowId xmlns:a16="http://schemas.microsoft.com/office/drawing/2014/main" val="10002"/>
                  </a:ext>
                </a:extLst>
              </a:tr>
            </a:tbl>
          </a:graphicData>
        </a:graphic>
      </p:graphicFrame>
      <p:grpSp>
        <p:nvGrpSpPr>
          <p:cNvPr id="17" name="Group 16">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8"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9"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39599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133600" y="931214"/>
            <a:ext cx="9829800" cy="5621985"/>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304801" y="2173735"/>
            <a:ext cx="2819400" cy="224586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174642" y="998859"/>
            <a:ext cx="8534400" cy="5554341"/>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a:solidFill>
                  <a:srgbClr val="000000"/>
                </a:solidFill>
                <a:latin typeface="Tahoma" panose="020B0604030504040204" pitchFamily="34" charset="0"/>
                <a:ea typeface="Times New Roman" panose="02020603050405020304" pitchFamily="18" charset="0"/>
              </a:rPr>
              <a:t>- Đẩy mạnh xây dựng các mô hình tạo nguồn thực phẩm sạch, an toàn</a:t>
            </a:r>
            <a:r>
              <a:rPr lang="en-US">
                <a:solidFill>
                  <a:srgbClr val="000000"/>
                </a:solidFill>
                <a:latin typeface="Tahoma" panose="020B0604030504040204" pitchFamily="34" charset="0"/>
                <a:ea typeface="Times New Roman" panose="02020603050405020304" pitchFamily="18" charset="0"/>
              </a:rPr>
              <a:t> để</a:t>
            </a:r>
            <a:r>
              <a:rPr lang="vi-VN">
                <a:solidFill>
                  <a:srgbClr val="000000"/>
                </a:solidFill>
                <a:latin typeface="Tahoma" panose="020B0604030504040204" pitchFamily="34" charset="0"/>
                <a:ea typeface="Times New Roman" panose="02020603050405020304" pitchFamily="18" charset="0"/>
              </a:rPr>
              <a:t> tăng cường trong bữa ăn cho trẻ, kết hợp xây dựng môi trường xanh- sạch- đẹp-an toàn trong cơ sở GDMN.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solidFill>
                  <a:srgbClr val="000000"/>
                </a:solidFill>
                <a:latin typeface="Tahoma" panose="020B0604030504040204" pitchFamily="34" charset="0"/>
                <a:ea typeface="Times New Roman" panose="02020603050405020304" pitchFamily="18" charset="0"/>
              </a:rPr>
              <a:t>- Chế biến món ăn: Đảm bảo vệ sinh, ATTP và chế biến đúng kỹ thuật</a:t>
            </a:r>
            <a:r>
              <a:rPr lang="en-US">
                <a:solidFill>
                  <a:srgbClr val="000000"/>
                </a:solidFill>
                <a:latin typeface="Tahoma" panose="020B0604030504040204" pitchFamily="34" charset="0"/>
                <a:ea typeface="Times New Roman" panose="02020603050405020304" pitchFamily="18" charset="0"/>
              </a:rPr>
              <a:t>,</a:t>
            </a:r>
            <a:r>
              <a:rPr lang="vi-VN">
                <a:solidFill>
                  <a:srgbClr val="000000"/>
                </a:solidFill>
                <a:latin typeface="Tahoma" panose="020B0604030504040204" pitchFamily="34" charset="0"/>
                <a:ea typeface="Times New Roman" panose="02020603050405020304" pitchFamily="18" charset="0"/>
              </a:rPr>
              <a:t> phù hợp với độ tuổi trẻ mầm non, giúp trẻ ăn ngon miệng và hết suất.</a:t>
            </a:r>
            <a:endParaRPr lang="en-US">
              <a:latin typeface="Times New Roman" panose="02020603050405020304" pitchFamily="18" charset="0"/>
              <a:ea typeface="Times New Roman" panose="02020603050405020304" pitchFamily="18" charset="0"/>
            </a:endParaRPr>
          </a:p>
          <a:p>
            <a:pPr algn="just">
              <a:lnSpc>
                <a:spcPct val="110000"/>
              </a:lnSpc>
              <a:spcBef>
                <a:spcPts val="600"/>
              </a:spcBef>
              <a:spcAft>
                <a:spcPts val="600"/>
              </a:spcAft>
            </a:pPr>
            <a:r>
              <a:rPr lang="en-US">
                <a:latin typeface="Tahoma" panose="020B0604030504040204" pitchFamily="34" charset="0"/>
                <a:ea typeface="Times New Roman" panose="02020603050405020304" pitchFamily="18" charset="0"/>
              </a:rPr>
              <a:t>      - </a:t>
            </a:r>
            <a:r>
              <a:rPr lang="vi-VN">
                <a:latin typeface="Tahoma" panose="020B0604030504040204" pitchFamily="34" charset="0"/>
                <a:ea typeface="Times New Roman" panose="02020603050405020304" pitchFamily="18" charset="0"/>
              </a:rPr>
              <a:t>Đa dạng hóa hình thức tổ chức bữa ăn: Theo suất/khay; bữa ăn gia đình; buffet… phù hợp với độ tuổi nhằm đa dạng món ăn, tạo cơ hội cho trẻ trải nghiệm các kỹ năng, thói quen tự phục vụ, hành vi ăn uống văn minh.</a:t>
            </a:r>
            <a:endParaRPr lang="en-US">
              <a:latin typeface="Tahoma" panose="020B0604030504040204" pitchFamily="34" charset="0"/>
              <a:ea typeface="Times New Roman" panose="02020603050405020304" pitchFamily="18" charset="0"/>
            </a:endParaRPr>
          </a:p>
          <a:p>
            <a:pPr algn="just">
              <a:lnSpc>
                <a:spcPct val="110000"/>
              </a:lnSpc>
              <a:spcBef>
                <a:spcPts val="600"/>
              </a:spcBef>
              <a:spcAft>
                <a:spcPts val="600"/>
              </a:spcAft>
              <a:defRPr/>
            </a:pPr>
            <a:r>
              <a:rPr lang="en-US">
                <a:latin typeface="Times New Roman" panose="02020603050405020304" pitchFamily="18" charset="0"/>
                <a:ea typeface="Times New Roman" panose="02020603050405020304" pitchFamily="18" charset="0"/>
              </a:rPr>
              <a:t>     </a:t>
            </a:r>
            <a:r>
              <a:rPr lang="vi-VN">
                <a:latin typeface="Tahoma" panose="020B0604030504040204" pitchFamily="34" charset="0"/>
                <a:ea typeface="Times New Roman" panose="02020603050405020304" pitchFamily="18" charset="0"/>
              </a:rPr>
              <a:t>- Tổ chức bữa ăn cho trẻ tại cơ sở GDMN: Công tác nuôi dưỡng trẻ em tại cơ sở GDMN cần đảm bảo về số bữa ăn đáp ứng nhu cầu khuyến nghị, phân bổ bữa ăn phù hợp với từng độ tuổi, tình trạng dinh dưỡng của trẻ em, thời gian tổ chức ăn cho trẻ thực hiện theo lịch sinh hoạt hàng ngày quy định tại Chương trình GDMN </a:t>
            </a:r>
            <a:endParaRPr lang="en-US">
              <a:latin typeface="Tahoma" panose="020B0604030504040204" pitchFamily="34" charset="0"/>
              <a:ea typeface="Times New Roman" panose="02020603050405020304" pitchFamily="18" charset="0"/>
            </a:endParaRPr>
          </a:p>
          <a:p>
            <a:pPr algn="just">
              <a:lnSpc>
                <a:spcPct val="110000"/>
              </a:lnSpc>
              <a:spcBef>
                <a:spcPts val="600"/>
              </a:spcBef>
              <a:spcAft>
                <a:spcPts val="600"/>
              </a:spcAft>
              <a:defRPr/>
            </a:pPr>
            <a:r>
              <a:rPr lang="en-US">
                <a:latin typeface="Tahoma" panose="020B0604030504040204" pitchFamily="34" charset="0"/>
                <a:ea typeface="Times New Roman" panose="02020603050405020304" pitchFamily="18" charset="0"/>
              </a:rPr>
              <a:t>     </a:t>
            </a:r>
            <a:r>
              <a:rPr lang="vi-VN">
                <a:latin typeface="Tahoma" panose="020B0604030504040204" pitchFamily="34" charset="0"/>
                <a:ea typeface="Times New Roman" panose="02020603050405020304" pitchFamily="18" charset="0"/>
              </a:rPr>
              <a:t>- Phối hợp chặt chẽ giữa gia đình tổ chức các hoạt động can thiệp, điều chỉnh chế độ ăn, phối hợp chặt chẽ giữa gia đình và nhà trường trong phòng chống thừa cân, béo phì và </a:t>
            </a:r>
            <a:r>
              <a:rPr lang="en-US">
                <a:latin typeface="Tahoma" panose="020B0604030504040204" pitchFamily="34" charset="0"/>
                <a:ea typeface="Times New Roman" panose="02020603050405020304" pitchFamily="18" charset="0"/>
              </a:rPr>
              <a:t>SDD</a:t>
            </a:r>
            <a:r>
              <a:rPr lang="vi-VN">
                <a:latin typeface="Tahoma" panose="020B0604030504040204" pitchFamily="34" charset="0"/>
                <a:ea typeface="Times New Roman" panose="02020603050405020304" pitchFamily="18" charset="0"/>
              </a:rPr>
              <a:t>, thấp còi cho trẻ.</a:t>
            </a: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685800" y="2772687"/>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13991386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133600" y="931214"/>
            <a:ext cx="9677400" cy="5092009"/>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304801" y="2173735"/>
            <a:ext cx="2819400" cy="224586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174642" y="998859"/>
            <a:ext cx="8534400" cy="5004447"/>
          </a:xfrm>
          <a:prstGeom prst="rect">
            <a:avLst/>
          </a:prstGeom>
          <a:noFill/>
        </p:spPr>
        <p:txBody>
          <a:bodyPr wrap="square" rtlCol="0">
            <a:spAutoFit/>
          </a:bodyPr>
          <a:lstStyle/>
          <a:p>
            <a:pPr indent="450215" algn="just">
              <a:lnSpc>
                <a:spcPct val="110000"/>
              </a:lnSpc>
              <a:spcBef>
                <a:spcPts val="300"/>
              </a:spcBef>
              <a:spcAft>
                <a:spcPts val="300"/>
              </a:spcAft>
            </a:pPr>
            <a:r>
              <a:rPr lang="en-US">
                <a:latin typeface="Times New Roman" panose="02020603050405020304" pitchFamily="18" charset="0"/>
                <a:ea typeface="Times New Roman" panose="02020603050405020304" pitchFamily="18" charset="0"/>
              </a:rPr>
              <a:t> </a:t>
            </a:r>
            <a:r>
              <a:rPr lang="vi-VN" b="1">
                <a:latin typeface="Tahoma" panose="020B0604030504040204" pitchFamily="34" charset="0"/>
                <a:ea typeface="Times New Roman" panose="02020603050405020304" pitchFamily="18" charset="0"/>
              </a:rPr>
              <a:t>3. Thực hiện nguyên tắc quản lý nuôi dưỡng:</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300"/>
              </a:spcBef>
              <a:spcAft>
                <a:spcPts val="300"/>
              </a:spcAft>
            </a:pPr>
            <a:r>
              <a:rPr lang="vi-VN">
                <a:latin typeface="Tahoma" panose="020B0604030504040204" pitchFamily="34" charset="0"/>
                <a:ea typeface="Times New Roman" panose="02020603050405020304" pitchFamily="18" charset="0"/>
              </a:rPr>
              <a:t>- Thực hiện đúng qui định về hồ sơ, qui trình, nguyên tắc quản lý nuôi dưỡng, công tác thu chi theo quy định; Nghiêm cấm vi phạm khẩu phần ăn của trẻ dưới mọi hình thức. Có bảng biểu quy định rõ nội dung/nguyên tắc thực hiện tại các khu vực/phòng: Thang tời vận chuyển, kho lương thực, thực phẩm, bể nước…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300"/>
              </a:spcBef>
              <a:spcAft>
                <a:spcPts val="300"/>
              </a:spcAft>
            </a:pPr>
            <a:r>
              <a:rPr lang="vi-VN">
                <a:latin typeface="Tahoma" panose="020B0604030504040204" pitchFamily="34" charset="0"/>
                <a:ea typeface="Times New Roman" panose="02020603050405020304" pitchFamily="18" charset="0"/>
              </a:rPr>
              <a:t>- Thực hiện nghiêm túc quy trình bếp một chiều, phân công dây chuyền, xây dựng thực đơn, tính khẩu phần ăn, lưu nghiệm thức ăn, lưu đầy đủ hóa đơn chứng từ, hồ sơ sổ sách theo quy định…</a:t>
            </a:r>
            <a:endParaRPr lang="en-US">
              <a:latin typeface="Times New Roman" panose="02020603050405020304" pitchFamily="18" charset="0"/>
              <a:ea typeface="Times New Roman" panose="02020603050405020304" pitchFamily="18" charset="0"/>
            </a:endParaRPr>
          </a:p>
          <a:p>
            <a:pPr algn="just">
              <a:spcBef>
                <a:spcPts val="300"/>
              </a:spcBef>
              <a:spcAft>
                <a:spcPts val="300"/>
              </a:spcAft>
            </a:pPr>
            <a:r>
              <a:rPr lang="en-US">
                <a:latin typeface="Tahoma" panose="020B0604030504040204" pitchFamily="34" charset="0"/>
                <a:ea typeface="Arial" panose="020B0604020202020204" pitchFamily="34" charset="0"/>
                <a:cs typeface="Times New Roman" panose="02020603050405020304" pitchFamily="18" charset="0"/>
              </a:rPr>
              <a:t>       </a:t>
            </a:r>
            <a:r>
              <a:rPr lang="vi-VN">
                <a:latin typeface="Tahoma" panose="020B0604030504040204" pitchFamily="34" charset="0"/>
                <a:ea typeface="Arial" panose="020B0604020202020204" pitchFamily="34" charset="0"/>
                <a:cs typeface="Times New Roman" panose="02020603050405020304" pitchFamily="18" charset="0"/>
              </a:rPr>
              <a:t>- Công khai thực đơn, thực phẩm, đơn giá hàng ngày, có bảng tài chính công khai tại </a:t>
            </a:r>
            <a:r>
              <a:rPr lang="en-US">
                <a:latin typeface="Tahoma" panose="020B0604030504040204" pitchFamily="34" charset="0"/>
                <a:ea typeface="Arial" panose="020B0604020202020204" pitchFamily="34" charset="0"/>
                <a:cs typeface="Times New Roman" panose="02020603050405020304" pitchFamily="18" charset="0"/>
              </a:rPr>
              <a:t>khu vực phụ huynh dễ quan sát (tầng 1)</a:t>
            </a:r>
            <a:r>
              <a:rPr lang="vi-VN">
                <a:latin typeface="Tahoma" panose="020B0604030504040204" pitchFamily="34" charset="0"/>
                <a:ea typeface="Arial" panose="020B0604020202020204" pitchFamily="34" charset="0"/>
                <a:cs typeface="Times New Roman" panose="02020603050405020304" pitchFamily="18" charset="0"/>
              </a:rPr>
              <a:t>. Đối với những </a:t>
            </a:r>
            <a:r>
              <a:rPr lang="en-US">
                <a:latin typeface="Tahoma" panose="020B0604030504040204" pitchFamily="34" charset="0"/>
                <a:ea typeface="Arial" panose="020B0604020202020204" pitchFamily="34" charset="0"/>
                <a:cs typeface="Times New Roman" panose="02020603050405020304" pitchFamily="18" charset="0"/>
              </a:rPr>
              <a:t>CS</a:t>
            </a:r>
            <a:r>
              <a:rPr lang="vi-VN">
                <a:latin typeface="Tahoma" panose="020B0604030504040204" pitchFamily="34" charset="0"/>
                <a:ea typeface="Arial" panose="020B0604020202020204" pitchFamily="34" charset="0"/>
                <a:cs typeface="Times New Roman" panose="02020603050405020304" pitchFamily="18" charset="0"/>
              </a:rPr>
              <a:t>GDMN có điểm lẻ, cách xa trung tâm, việc giao nhận </a:t>
            </a:r>
            <a:r>
              <a:rPr lang="en-US">
                <a:latin typeface="Tahoma" panose="020B0604030504040204" pitchFamily="34" charset="0"/>
                <a:ea typeface="Arial" panose="020B0604020202020204" pitchFamily="34" charset="0"/>
                <a:cs typeface="Times New Roman" panose="02020603050405020304" pitchFamily="18" charset="0"/>
              </a:rPr>
              <a:t>TP</a:t>
            </a:r>
            <a:r>
              <a:rPr lang="vi-VN">
                <a:latin typeface="Tahoma" panose="020B0604030504040204" pitchFamily="34" charset="0"/>
                <a:ea typeface="Arial" panose="020B0604020202020204" pitchFamily="34" charset="0"/>
                <a:cs typeface="Times New Roman" panose="02020603050405020304" pitchFamily="18" charset="0"/>
              </a:rPr>
              <a:t> có thể giao trực tiếp tại các điểm lẻ, phân công người tham gia giao nhận phù hợp với đặc thù, điều kiện của từng cơ sở GDMN. Trường hợp điểm lẻ không có bếp ăn, cần có 01 Bảng tài chính công khai tại cổng </a:t>
            </a:r>
            <a:r>
              <a:rPr lang="vi-VN" spc="-20">
                <a:latin typeface="Tahoma" panose="020B0604030504040204" pitchFamily="34" charset="0"/>
                <a:ea typeface="Arial" panose="020B0604020202020204" pitchFamily="34" charset="0"/>
                <a:cs typeface="Times New Roman" panose="02020603050405020304" pitchFamily="18" charset="0"/>
              </a:rPr>
              <a:t>trường, công khai số lượng xuất ăn, định mức số trẻ thực ăn hàng ngày tại điểm lẻ.</a:t>
            </a:r>
            <a:r>
              <a:rPr lang="vi-VN">
                <a:latin typeface="Tahoma" panose="020B0604030504040204" pitchFamily="34" charset="0"/>
                <a:ea typeface="Arial" panose="020B0604020202020204" pitchFamily="34" charset="0"/>
                <a:cs typeface="Times New Roman" panose="02020603050405020304" pitchFamily="18" charset="0"/>
              </a:rPr>
              <a:t> </a:t>
            </a:r>
            <a:endParaRPr lang="en-US">
              <a:latin typeface="Arial" panose="020B0604020202020204" pitchFamily="34" charset="0"/>
              <a:ea typeface="Arial" panose="020B0604020202020204" pitchFamily="34" charset="0"/>
              <a:cs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685800" y="2772687"/>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29757722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95400"/>
            <a:ext cx="7891452" cy="4337854"/>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a:solidFill>
                  <a:srgbClr val="000000"/>
                </a:solidFill>
                <a:latin typeface="Tahoma" panose="020B0604030504040204" pitchFamily="34" charset="0"/>
                <a:ea typeface="Times New Roman" panose="02020603050405020304" pitchFamily="18" charset="0"/>
              </a:rPr>
              <a:t>+ Giao nhận thực phẩm: Bao gồm các thành phần như người giao hàng, kế toán, nhân viên nấu chính, giáo viên, đại diện Ban Giám hiệu, nhân viên y tế, thanh tra, cha mẹ trẻ... và ghi số lượng tại bước 1 theo mẫu sổ kiểm thực 3 bước</a:t>
            </a:r>
            <a:r>
              <a:rPr lang="en-US">
                <a:solidFill>
                  <a:srgbClr val="000000"/>
                </a:solidFill>
                <a:latin typeface="Tahoma" panose="020B0604030504040204" pitchFamily="34" charset="0"/>
                <a:ea typeface="Times New Roman" panose="02020603050405020304" pitchFamily="18" charset="0"/>
              </a:rPr>
              <a:t>,</a:t>
            </a:r>
            <a:r>
              <a:rPr lang="vi-VN">
                <a:solidFill>
                  <a:srgbClr val="000000"/>
                </a:solidFill>
                <a:latin typeface="Tahoma" panose="020B0604030504040204" pitchFamily="34" charset="0"/>
                <a:ea typeface="Times New Roman" panose="02020603050405020304" pitchFamily="18" charset="0"/>
              </a:rPr>
              <a:t> được in sẵn tên thực phẩm và nội dung của các cột mục khác; kí tại thời điểm giao nhận (để dư 3-4 dòng để bổ sung thực phẩm thừa, thiếu ghi trực tiếp).</a:t>
            </a:r>
            <a:endParaRPr lang="en-US">
              <a:solidFill>
                <a:srgbClr val="000000"/>
              </a:solidFill>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solidFill>
                  <a:srgbClr val="000000"/>
                </a:solidFill>
                <a:latin typeface="Tahoma" panose="020B0604030504040204" pitchFamily="34" charset="0"/>
                <a:ea typeface="Times New Roman" panose="02020603050405020304" pitchFamily="18" charset="0"/>
              </a:rPr>
              <a:t>+ Bước 2, 3 của sổ kiểm thực 3 bước: in</a:t>
            </a:r>
            <a:r>
              <a:rPr lang="en-US">
                <a:solidFill>
                  <a:srgbClr val="000000"/>
                </a:solidFill>
                <a:latin typeface="Tahoma" panose="020B0604030504040204" pitchFamily="34" charset="0"/>
                <a:ea typeface="Times New Roman" panose="02020603050405020304" pitchFamily="18" charset="0"/>
              </a:rPr>
              <a:t> (ghi)</a:t>
            </a:r>
            <a:r>
              <a:rPr lang="vi-VN">
                <a:solidFill>
                  <a:srgbClr val="000000"/>
                </a:solidFill>
                <a:latin typeface="Tahoma" panose="020B0604030504040204" pitchFamily="34" charset="0"/>
                <a:ea typeface="Times New Roman" panose="02020603050405020304" pitchFamily="18" charset="0"/>
              </a:rPr>
              <a:t> sẵn tên thực phẩm, tên món ăn theo thực đơn. Tại thời điểm thực hiện bước 2 và 3: viết tay ghi rõ số lượng và thời gian… theo cột mục (cập nhật đúng thời điểm).</a:t>
            </a:r>
            <a:endParaRPr lang="en-US">
              <a:solidFill>
                <a:srgbClr val="000000"/>
              </a:solidFill>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solidFill>
                  <a:srgbClr val="000000"/>
                </a:solidFill>
                <a:latin typeface="Tahoma" panose="020B0604030504040204" pitchFamily="34" charset="0"/>
                <a:ea typeface="Times New Roman" panose="02020603050405020304" pitchFamily="18" charset="0"/>
              </a:rPr>
              <a:t>+ Lưu nghiệm và hủy mẫu thức ăn: Theo đúng qui định, in</a:t>
            </a:r>
            <a:r>
              <a:rPr lang="en-US">
                <a:solidFill>
                  <a:srgbClr val="000000"/>
                </a:solidFill>
                <a:latin typeface="Tahoma" panose="020B0604030504040204" pitchFamily="34" charset="0"/>
                <a:ea typeface="Times New Roman" panose="02020603050405020304" pitchFamily="18" charset="0"/>
              </a:rPr>
              <a:t> (ghi)</a:t>
            </a:r>
            <a:r>
              <a:rPr lang="vi-VN">
                <a:solidFill>
                  <a:srgbClr val="000000"/>
                </a:solidFill>
                <a:latin typeface="Tahoma" panose="020B0604030504040204" pitchFamily="34" charset="0"/>
                <a:ea typeface="Times New Roman" panose="02020603050405020304" pitchFamily="18" charset="0"/>
              </a:rPr>
              <a:t> sẵn tên bữa ăn, món ăn. Tại thời điểm lưu nghiệm và hủy mẫu thức ăn ghi rõ định lượng, thời gian lưu, hủy, người thực hiện ghi rõ họ tên, ký…</a:t>
            </a:r>
            <a:r>
              <a:rPr lang="en-US">
                <a:solidFill>
                  <a:srgbClr val="000000"/>
                </a:solidFill>
                <a:latin typeface="Tahoma" panose="020B0604030504040204" pitchFamily="34" charset="0"/>
                <a:ea typeface="Times New Roman" panose="02020603050405020304" pitchFamily="18" charset="0"/>
              </a:rPr>
              <a:t> </a:t>
            </a:r>
            <a:r>
              <a:rPr lang="vi-VN">
                <a:solidFill>
                  <a:srgbClr val="000000"/>
                </a:solidFill>
                <a:latin typeface="Tahoma" panose="020B0604030504040204" pitchFamily="34" charset="0"/>
                <a:ea typeface="Times New Roman" panose="02020603050405020304" pitchFamily="18" charset="0"/>
              </a:rPr>
              <a:t>niêm phong theo quy định.</a:t>
            </a:r>
            <a:r>
              <a:rPr lang="en-US">
                <a:solidFill>
                  <a:srgbClr val="000000"/>
                </a:solidFill>
                <a:latin typeface="Tahoma" panose="020B0604030504040204" pitchFamily="34" charset="0"/>
                <a:ea typeface="Times New Roman" panose="02020603050405020304" pitchFamily="18" charset="0"/>
              </a:rPr>
              <a:t> </a:t>
            </a:r>
            <a:endParaRPr lang="en-US" b="1">
              <a:solidFill>
                <a:srgbClr val="000000"/>
              </a:solidFill>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40133706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133600" y="931214"/>
            <a:ext cx="9677400" cy="5092009"/>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304801" y="2173735"/>
            <a:ext cx="2819400" cy="224586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250842" y="1148647"/>
            <a:ext cx="8331558" cy="4642553"/>
          </a:xfrm>
          <a:prstGeom prst="rect">
            <a:avLst/>
          </a:prstGeom>
          <a:noFill/>
        </p:spPr>
        <p:txBody>
          <a:bodyPr wrap="square" rtlCol="0">
            <a:spAutoFit/>
          </a:bodyPr>
          <a:lstStyle/>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Các </a:t>
            </a:r>
            <a:r>
              <a:rPr lang="en-US">
                <a:latin typeface="Tahoma" panose="020B0604030504040204" pitchFamily="34" charset="0"/>
                <a:ea typeface="Times New Roman" panose="02020603050405020304" pitchFamily="18" charset="0"/>
              </a:rPr>
              <a:t>CS </a:t>
            </a:r>
            <a:r>
              <a:rPr lang="vi-VN">
                <a:latin typeface="Tahoma" panose="020B0604030504040204" pitchFamily="34" charset="0"/>
                <a:ea typeface="Times New Roman" panose="02020603050405020304" pitchFamily="18" charset="0"/>
              </a:rPr>
              <a:t>GDMN lựa chọn đơn vị cung ứng thực phẩm đã được Phòng y tế thẩm định phê duyệt theo báo cáo số 353/BC-YT ngày 08/8/2024 của Phòng Y tế quận về việc báo cáo kết quả đánh giá hồ sơ của các cơ sở đăng ký cung cấp thực phẩm/suất ăn sẵn/dịch vụ nấu ăn tại các trường cho các trường học trên địa bàn quận năm học 2024-2025. Lưu đầy đủ hồ sơ theo quy định; Công khai tới </a:t>
            </a:r>
            <a:r>
              <a:rPr lang="en-US">
                <a:latin typeface="Tahoma" panose="020B0604030504040204" pitchFamily="34" charset="0"/>
                <a:ea typeface="Times New Roman" panose="02020603050405020304" pitchFamily="18" charset="0"/>
              </a:rPr>
              <a:t>GVNV</a:t>
            </a:r>
            <a:r>
              <a:rPr lang="vi-VN">
                <a:latin typeface="Tahoma" panose="020B0604030504040204" pitchFamily="34" charset="0"/>
                <a:ea typeface="Times New Roman" panose="02020603050405020304" pitchFamily="18" charset="0"/>
              </a:rPr>
              <a:t> và </a:t>
            </a:r>
            <a:r>
              <a:rPr lang="en-US">
                <a:latin typeface="Tahoma" panose="020B0604030504040204" pitchFamily="34" charset="0"/>
                <a:ea typeface="Times New Roman" panose="02020603050405020304" pitchFamily="18" charset="0"/>
              </a:rPr>
              <a:t>CMHS</a:t>
            </a:r>
            <a:r>
              <a:rPr lang="vi-VN">
                <a:latin typeface="Tahoma" panose="020B0604030504040204" pitchFamily="34" charset="0"/>
                <a:ea typeface="Times New Roman" panose="02020603050405020304" pitchFamily="18" charset="0"/>
              </a:rPr>
              <a:t>. Hiệu trưởng/chủ cơ sở/chủ nhóm lớp chịu trách </a:t>
            </a:r>
            <a:r>
              <a:rPr lang="vi-VN" spc="-30">
                <a:latin typeface="Tahoma" panose="020B0604030504040204" pitchFamily="34" charset="0"/>
                <a:ea typeface="Times New Roman" panose="02020603050405020304" pitchFamily="18" charset="0"/>
              </a:rPr>
              <a:t>nhiệm về việc ký kết hợp đồng cung ứng </a:t>
            </a:r>
            <a:r>
              <a:rPr lang="en-US" spc="-30">
                <a:latin typeface="Tahoma" panose="020B0604030504040204" pitchFamily="34" charset="0"/>
                <a:ea typeface="Times New Roman" panose="02020603050405020304" pitchFamily="18" charset="0"/>
              </a:rPr>
              <a:t>TP </a:t>
            </a:r>
            <a:r>
              <a:rPr lang="vi-VN" spc="-30">
                <a:latin typeface="Tahoma" panose="020B0604030504040204" pitchFamily="34" charset="0"/>
                <a:ea typeface="Times New Roman" panose="02020603050405020304" pitchFamily="18" charset="0"/>
              </a:rPr>
              <a:t>và sử dụng </a:t>
            </a:r>
            <a:r>
              <a:rPr lang="en-US" spc="-30">
                <a:latin typeface="Tahoma" panose="020B0604030504040204" pitchFamily="34" charset="0"/>
                <a:ea typeface="Times New Roman" panose="02020603050405020304" pitchFamily="18" charset="0"/>
              </a:rPr>
              <a:t>TP</a:t>
            </a:r>
            <a:r>
              <a:rPr lang="vi-VN" spc="-30">
                <a:latin typeface="Tahoma" panose="020B0604030504040204" pitchFamily="34" charset="0"/>
                <a:ea typeface="Times New Roman" panose="02020603050405020304" pitchFamily="18" charset="0"/>
              </a:rPr>
              <a:t> tại đơn vị.</a:t>
            </a:r>
            <a:r>
              <a:rPr lang="vi-VN">
                <a:latin typeface="Tahoma" panose="020B0604030504040204" pitchFamily="34" charset="0"/>
                <a:ea typeface="Times New Roman" panose="02020603050405020304" pitchFamily="18" charset="0"/>
              </a:rPr>
              <a:t>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Ứng dụng công nghệ thông tin trong công tác quản lý nuôi dưỡng, chăm sóc trẻ, sử dụng các phần mềm được Bộ GDĐT và Viện Dinh dưỡng quốc gia thẩm định để xây dựng thực đơn, tính khẩu phần ăn, cân đối định lượng và tỷ lệ các chất theo quy định.</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Tăng cường phối hợp với Ban đại diện cha mẹ học sinh giám sát quá trình tổ chức hoạt động nuôi dưỡng: giao nhận thực phẩm, chế biến, tổ chức bữa ăn cho trẻ với các hình thức: trực tiếp, qua camera… tại cơ sở GDMN. </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685800" y="2772687"/>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32981927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6" name="Freeform 245">
            <a:extLst>
              <a:ext uri="{FF2B5EF4-FFF2-40B4-BE49-F238E27FC236}">
                <a16:creationId xmlns:a16="http://schemas.microsoft.com/office/drawing/2014/main" id="{612E01C7-BB16-F174-8F0C-B7D30BBF1D88}"/>
              </a:ext>
            </a:extLst>
          </p:cNvPr>
          <p:cNvSpPr>
            <a:spLocks noChangeAspect="1"/>
          </p:cNvSpPr>
          <p:nvPr/>
        </p:nvSpPr>
        <p:spPr bwMode="auto">
          <a:xfrm>
            <a:off x="10044297" y="2631956"/>
            <a:ext cx="231606" cy="228577"/>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7" name="Group 35">
            <a:extLst>
              <a:ext uri="{FF2B5EF4-FFF2-40B4-BE49-F238E27FC236}">
                <a16:creationId xmlns:a16="http://schemas.microsoft.com/office/drawing/2014/main" id="{E799F086-EF05-91D6-DA10-7EB3BC475492}"/>
              </a:ext>
            </a:extLst>
          </p:cNvPr>
          <p:cNvGrpSpPr/>
          <p:nvPr/>
        </p:nvGrpSpPr>
        <p:grpSpPr>
          <a:xfrm>
            <a:off x="3581400" y="1847311"/>
            <a:ext cx="2505801" cy="3258089"/>
            <a:chOff x="4712085" y="1619135"/>
            <a:chExt cx="1981627" cy="2675719"/>
          </a:xfrm>
          <a:solidFill>
            <a:schemeClr val="accent5">
              <a:lumMod val="40000"/>
              <a:lumOff val="60000"/>
            </a:schemeClr>
          </a:solidFill>
        </p:grpSpPr>
        <p:sp>
          <p:nvSpPr>
            <p:cNvPr id="18" name="Rectangle 15">
              <a:extLst>
                <a:ext uri="{FF2B5EF4-FFF2-40B4-BE49-F238E27FC236}">
                  <a16:creationId xmlns:a16="http://schemas.microsoft.com/office/drawing/2014/main" id="{099A4C30-E815-9DB7-1BB6-7CBEC9BF897E}"/>
                </a:ext>
              </a:extLst>
            </p:cNvPr>
            <p:cNvSpPr/>
            <p:nvPr/>
          </p:nvSpPr>
          <p:spPr>
            <a:xfrm>
              <a:off x="4712085" y="1780254"/>
              <a:ext cx="1981627" cy="2514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Group 16">
              <a:extLst>
                <a:ext uri="{FF2B5EF4-FFF2-40B4-BE49-F238E27FC236}">
                  <a16:creationId xmlns:a16="http://schemas.microsoft.com/office/drawing/2014/main" id="{1EDEDCE6-9C9C-A0D7-4890-0CB0C1C01C48}"/>
                </a:ext>
              </a:extLst>
            </p:cNvPr>
            <p:cNvGrpSpPr/>
            <p:nvPr/>
          </p:nvGrpSpPr>
          <p:grpSpPr>
            <a:xfrm>
              <a:off x="5069708" y="1619135"/>
              <a:ext cx="1123950" cy="363103"/>
              <a:chOff x="2643623" y="1953431"/>
              <a:chExt cx="1123950" cy="363103"/>
            </a:xfrm>
            <a:grpFill/>
          </p:grpSpPr>
          <p:sp>
            <p:nvSpPr>
              <p:cNvPr id="20" name="Trapezoid 17">
                <a:extLst>
                  <a:ext uri="{FF2B5EF4-FFF2-40B4-BE49-F238E27FC236}">
                    <a16:creationId xmlns:a16="http://schemas.microsoft.com/office/drawing/2014/main" id="{59DA2DD6-4524-5319-4975-23F8308C68AE}"/>
                  </a:ext>
                </a:extLst>
              </p:cNvPr>
              <p:cNvSpPr/>
              <p:nvPr/>
            </p:nvSpPr>
            <p:spPr>
              <a:xfrm>
                <a:off x="2643623" y="1953431"/>
                <a:ext cx="1123950" cy="156210"/>
              </a:xfrm>
              <a:prstGeom prst="trapezoid">
                <a:avLst>
                  <a:gd name="adj" fmla="val 6792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Pentagon 18">
                <a:extLst>
                  <a:ext uri="{FF2B5EF4-FFF2-40B4-BE49-F238E27FC236}">
                    <a16:creationId xmlns:a16="http://schemas.microsoft.com/office/drawing/2014/main" id="{5ECC6CE7-BB5F-8071-2E08-AB7A3844A36D}"/>
                  </a:ext>
                </a:extLst>
              </p:cNvPr>
              <p:cNvSpPr/>
              <p:nvPr/>
            </p:nvSpPr>
            <p:spPr>
              <a:xfrm rot="5400000">
                <a:off x="3032819" y="1678218"/>
                <a:ext cx="362232" cy="914400"/>
              </a:xfrm>
              <a:prstGeom prst="homePlate">
                <a:avLst>
                  <a:gd name="adj" fmla="val 3172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2" name="Text Placeholder 3">
            <a:extLst>
              <a:ext uri="{FF2B5EF4-FFF2-40B4-BE49-F238E27FC236}">
                <a16:creationId xmlns:a16="http://schemas.microsoft.com/office/drawing/2014/main" id="{16674AC1-94D4-169D-6AB4-B3A71FEBBCC1}"/>
              </a:ext>
            </a:extLst>
          </p:cNvPr>
          <p:cNvSpPr txBox="1">
            <a:spLocks/>
          </p:cNvSpPr>
          <p:nvPr/>
        </p:nvSpPr>
        <p:spPr>
          <a:xfrm>
            <a:off x="3810000" y="2514600"/>
            <a:ext cx="2014198" cy="184665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0" lang="it-IT" sz="2400" b="1" i="0" u="none" strike="noStrike" cap="none" normalizeH="0" baseline="0">
                <a:ln>
                  <a:noFill/>
                </a:ln>
                <a:effectLst/>
                <a:latin typeface="Times New Roman" pitchFamily="18" charset="0"/>
                <a:ea typeface="Times New Roman" pitchFamily="18" charset="0"/>
                <a:cs typeface="Times New Roman" pitchFamily="18" charset="0"/>
              </a:rPr>
              <a:t> </a:t>
            </a:r>
            <a:r>
              <a:rPr lang="en-US" sz="2400" b="1"/>
              <a:t>Hướng dẫn thực hiện </a:t>
            </a:r>
            <a:endParaRPr lang="en-US" sz="2400" b="1" smtClean="0"/>
          </a:p>
          <a:p>
            <a:pPr lvl="0"/>
            <a:r>
              <a:rPr lang="en-US" sz="2400" b="1" smtClean="0"/>
              <a:t>công </a:t>
            </a:r>
            <a:r>
              <a:rPr lang="en-US" sz="2400" b="1"/>
              <a:t>tác CSND năm học </a:t>
            </a:r>
            <a:endParaRPr lang="en-US" sz="2400" b="1" smtClean="0"/>
          </a:p>
          <a:p>
            <a:pPr lvl="0"/>
            <a:r>
              <a:rPr lang="en-US" sz="2400" b="1" smtClean="0"/>
              <a:t>2024 </a:t>
            </a:r>
            <a:r>
              <a:rPr lang="en-US" sz="2400" b="1"/>
              <a:t>- 2025</a:t>
            </a:r>
          </a:p>
        </p:txBody>
      </p:sp>
      <p:sp>
        <p:nvSpPr>
          <p:cNvPr id="23" name="Freeform 245">
            <a:extLst>
              <a:ext uri="{FF2B5EF4-FFF2-40B4-BE49-F238E27FC236}">
                <a16:creationId xmlns:a16="http://schemas.microsoft.com/office/drawing/2014/main" id="{660368D4-CAA1-ECAA-AC0D-4AA37394BCAA}"/>
              </a:ext>
            </a:extLst>
          </p:cNvPr>
          <p:cNvSpPr>
            <a:spLocks noChangeAspect="1"/>
          </p:cNvSpPr>
          <p:nvPr/>
        </p:nvSpPr>
        <p:spPr bwMode="auto">
          <a:xfrm>
            <a:off x="4636219" y="2015913"/>
            <a:ext cx="244647" cy="241448"/>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Group 35">
            <a:extLst>
              <a:ext uri="{FF2B5EF4-FFF2-40B4-BE49-F238E27FC236}">
                <a16:creationId xmlns:a16="http://schemas.microsoft.com/office/drawing/2014/main" id="{923069EC-3485-16AD-1EED-C413984C4F78}"/>
              </a:ext>
            </a:extLst>
          </p:cNvPr>
          <p:cNvGrpSpPr/>
          <p:nvPr/>
        </p:nvGrpSpPr>
        <p:grpSpPr>
          <a:xfrm>
            <a:off x="6351715" y="2168438"/>
            <a:ext cx="2377828" cy="3305760"/>
            <a:chOff x="4712085" y="1619135"/>
            <a:chExt cx="1981627" cy="2675719"/>
          </a:xfrm>
          <a:solidFill>
            <a:schemeClr val="tx2">
              <a:lumMod val="20000"/>
              <a:lumOff val="80000"/>
            </a:schemeClr>
          </a:solidFill>
        </p:grpSpPr>
        <p:sp>
          <p:nvSpPr>
            <p:cNvPr id="28" name="Rectangle 15">
              <a:extLst>
                <a:ext uri="{FF2B5EF4-FFF2-40B4-BE49-F238E27FC236}">
                  <a16:creationId xmlns:a16="http://schemas.microsoft.com/office/drawing/2014/main" id="{45C06034-3B32-3D07-3DFC-D0D289AEAFC1}"/>
                </a:ext>
              </a:extLst>
            </p:cNvPr>
            <p:cNvSpPr/>
            <p:nvPr/>
          </p:nvSpPr>
          <p:spPr>
            <a:xfrm>
              <a:off x="4712085" y="1780254"/>
              <a:ext cx="1981627" cy="2514600"/>
            </a:xfrm>
            <a:prstGeom prst="rect">
              <a:avLst/>
            </a:prstGeom>
            <a:solidFill>
              <a:srgbClr val="D4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9" name="Group 16">
              <a:extLst>
                <a:ext uri="{FF2B5EF4-FFF2-40B4-BE49-F238E27FC236}">
                  <a16:creationId xmlns:a16="http://schemas.microsoft.com/office/drawing/2014/main" id="{C7A4F783-B0FD-884D-8734-124EB0F6F0E2}"/>
                </a:ext>
              </a:extLst>
            </p:cNvPr>
            <p:cNvGrpSpPr/>
            <p:nvPr/>
          </p:nvGrpSpPr>
          <p:grpSpPr>
            <a:xfrm>
              <a:off x="5069708" y="1619135"/>
              <a:ext cx="1123950" cy="363103"/>
              <a:chOff x="2643623" y="1953431"/>
              <a:chExt cx="1123950" cy="363103"/>
            </a:xfrm>
            <a:grpFill/>
          </p:grpSpPr>
          <p:sp>
            <p:nvSpPr>
              <p:cNvPr id="30" name="Trapezoid 17">
                <a:extLst>
                  <a:ext uri="{FF2B5EF4-FFF2-40B4-BE49-F238E27FC236}">
                    <a16:creationId xmlns:a16="http://schemas.microsoft.com/office/drawing/2014/main" id="{E2E8CE60-7E65-7396-A869-6E0369E37410}"/>
                  </a:ext>
                </a:extLst>
              </p:cNvPr>
              <p:cNvSpPr/>
              <p:nvPr/>
            </p:nvSpPr>
            <p:spPr>
              <a:xfrm>
                <a:off x="2643623" y="1953431"/>
                <a:ext cx="1123950" cy="156210"/>
              </a:xfrm>
              <a:prstGeom prst="trapezoid">
                <a:avLst>
                  <a:gd name="adj" fmla="val 6792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Pentagon 18">
                <a:extLst>
                  <a:ext uri="{FF2B5EF4-FFF2-40B4-BE49-F238E27FC236}">
                    <a16:creationId xmlns:a16="http://schemas.microsoft.com/office/drawing/2014/main" id="{2FDDD8CF-B25F-8254-C984-6009E1A2CC36}"/>
                  </a:ext>
                </a:extLst>
              </p:cNvPr>
              <p:cNvSpPr/>
              <p:nvPr/>
            </p:nvSpPr>
            <p:spPr>
              <a:xfrm rot="5400000">
                <a:off x="3032819" y="1678218"/>
                <a:ext cx="362232" cy="914400"/>
              </a:xfrm>
              <a:prstGeom prst="homePlate">
                <a:avLst>
                  <a:gd name="adj" fmla="val 31720"/>
                </a:avLst>
              </a:prstGeom>
              <a:solidFill>
                <a:srgbClr val="915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32" name="Freeform 245">
            <a:extLst>
              <a:ext uri="{FF2B5EF4-FFF2-40B4-BE49-F238E27FC236}">
                <a16:creationId xmlns:a16="http://schemas.microsoft.com/office/drawing/2014/main" id="{B518B549-EC66-596B-773E-F220AB3A0E99}"/>
              </a:ext>
            </a:extLst>
          </p:cNvPr>
          <p:cNvSpPr>
            <a:spLocks noChangeAspect="1"/>
          </p:cNvSpPr>
          <p:nvPr/>
        </p:nvSpPr>
        <p:spPr bwMode="auto">
          <a:xfrm>
            <a:off x="10581581" y="3758319"/>
            <a:ext cx="261247" cy="257830"/>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Text Placeholder 3">
            <a:extLst>
              <a:ext uri="{FF2B5EF4-FFF2-40B4-BE49-F238E27FC236}">
                <a16:creationId xmlns:a16="http://schemas.microsoft.com/office/drawing/2014/main" id="{853A7CF0-A391-46C1-D3E1-02493B2FEFBA}"/>
              </a:ext>
            </a:extLst>
          </p:cNvPr>
          <p:cNvSpPr txBox="1">
            <a:spLocks/>
          </p:cNvSpPr>
          <p:nvPr/>
        </p:nvSpPr>
        <p:spPr>
          <a:xfrm>
            <a:off x="6533331" y="2918936"/>
            <a:ext cx="2118000" cy="7386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z="2400" b="1"/>
              <a:t>Một số lưu ý công tác CSND</a:t>
            </a:r>
          </a:p>
        </p:txBody>
      </p:sp>
      <p:grpSp>
        <p:nvGrpSpPr>
          <p:cNvPr id="6" name="Group 35">
            <a:extLst>
              <a:ext uri="{FF2B5EF4-FFF2-40B4-BE49-F238E27FC236}">
                <a16:creationId xmlns:a16="http://schemas.microsoft.com/office/drawing/2014/main" id="{8D29CA63-5FFA-5691-552F-DEA5FA4D15A8}"/>
              </a:ext>
            </a:extLst>
          </p:cNvPr>
          <p:cNvGrpSpPr/>
          <p:nvPr/>
        </p:nvGrpSpPr>
        <p:grpSpPr>
          <a:xfrm>
            <a:off x="838200" y="1524000"/>
            <a:ext cx="2441048" cy="3205659"/>
            <a:chOff x="4712085" y="1619135"/>
            <a:chExt cx="1981627" cy="2675719"/>
          </a:xfrm>
          <a:solidFill>
            <a:schemeClr val="tx2">
              <a:lumMod val="20000"/>
              <a:lumOff val="80000"/>
            </a:schemeClr>
          </a:solidFill>
        </p:grpSpPr>
        <p:sp>
          <p:nvSpPr>
            <p:cNvPr id="8" name="Rectangle 15">
              <a:extLst>
                <a:ext uri="{FF2B5EF4-FFF2-40B4-BE49-F238E27FC236}">
                  <a16:creationId xmlns:a16="http://schemas.microsoft.com/office/drawing/2014/main" id="{28AAEAFA-4C35-8308-43EA-6B519A3B6DD8}"/>
                </a:ext>
              </a:extLst>
            </p:cNvPr>
            <p:cNvSpPr/>
            <p:nvPr/>
          </p:nvSpPr>
          <p:spPr>
            <a:xfrm>
              <a:off x="4712085" y="1780254"/>
              <a:ext cx="1981627" cy="2514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4" name="Group 16">
              <a:extLst>
                <a:ext uri="{FF2B5EF4-FFF2-40B4-BE49-F238E27FC236}">
                  <a16:creationId xmlns:a16="http://schemas.microsoft.com/office/drawing/2014/main" id="{D185D279-27F8-FB63-A915-7D59B468C2C1}"/>
                </a:ext>
              </a:extLst>
            </p:cNvPr>
            <p:cNvGrpSpPr/>
            <p:nvPr/>
          </p:nvGrpSpPr>
          <p:grpSpPr>
            <a:xfrm>
              <a:off x="5069708" y="1619135"/>
              <a:ext cx="1123950" cy="363103"/>
              <a:chOff x="2643623" y="1953431"/>
              <a:chExt cx="1123950" cy="363103"/>
            </a:xfrm>
            <a:grpFill/>
          </p:grpSpPr>
          <p:sp>
            <p:nvSpPr>
              <p:cNvPr id="25" name="Trapezoid 17">
                <a:extLst>
                  <a:ext uri="{FF2B5EF4-FFF2-40B4-BE49-F238E27FC236}">
                    <a16:creationId xmlns:a16="http://schemas.microsoft.com/office/drawing/2014/main" id="{6F5154BA-C2B0-4FE5-67D1-65DE1F28ABE0}"/>
                  </a:ext>
                </a:extLst>
              </p:cNvPr>
              <p:cNvSpPr/>
              <p:nvPr/>
            </p:nvSpPr>
            <p:spPr>
              <a:xfrm>
                <a:off x="2643623" y="1953431"/>
                <a:ext cx="1123950" cy="156210"/>
              </a:xfrm>
              <a:prstGeom prst="trapezoid">
                <a:avLst>
                  <a:gd name="adj" fmla="val 6792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Pentagon 18">
                <a:extLst>
                  <a:ext uri="{FF2B5EF4-FFF2-40B4-BE49-F238E27FC236}">
                    <a16:creationId xmlns:a16="http://schemas.microsoft.com/office/drawing/2014/main" id="{D58E4506-C74B-4AE3-BE52-7B3792A2D987}"/>
                  </a:ext>
                </a:extLst>
              </p:cNvPr>
              <p:cNvSpPr/>
              <p:nvPr/>
            </p:nvSpPr>
            <p:spPr>
              <a:xfrm rot="5400000">
                <a:off x="3032819" y="1678218"/>
                <a:ext cx="362232" cy="914400"/>
              </a:xfrm>
              <a:prstGeom prst="homePlate">
                <a:avLst>
                  <a:gd name="adj" fmla="val 3172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39" name="Freeform 245">
            <a:extLst>
              <a:ext uri="{FF2B5EF4-FFF2-40B4-BE49-F238E27FC236}">
                <a16:creationId xmlns:a16="http://schemas.microsoft.com/office/drawing/2014/main" id="{3EB9ED58-48B1-A882-C346-CCE463370A00}"/>
              </a:ext>
            </a:extLst>
          </p:cNvPr>
          <p:cNvSpPr>
            <a:spLocks noChangeAspect="1"/>
          </p:cNvSpPr>
          <p:nvPr/>
        </p:nvSpPr>
        <p:spPr bwMode="auto">
          <a:xfrm>
            <a:off x="1523852" y="1287428"/>
            <a:ext cx="261247" cy="257830"/>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Text Placeholder 3">
            <a:extLst>
              <a:ext uri="{FF2B5EF4-FFF2-40B4-BE49-F238E27FC236}">
                <a16:creationId xmlns:a16="http://schemas.microsoft.com/office/drawing/2014/main" id="{CD533972-CC5D-2EDD-8167-93B053343AAB}"/>
              </a:ext>
            </a:extLst>
          </p:cNvPr>
          <p:cNvSpPr txBox="1">
            <a:spLocks/>
          </p:cNvSpPr>
          <p:nvPr/>
        </p:nvSpPr>
        <p:spPr>
          <a:xfrm>
            <a:off x="706197" y="2168604"/>
            <a:ext cx="2646603" cy="147732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z="2400" b="1">
                <a:solidFill>
                  <a:schemeClr val="tx1"/>
                </a:solidFill>
              </a:rPr>
              <a:t>Đánh giá </a:t>
            </a:r>
            <a:endParaRPr lang="en-US" sz="2400" b="1" smtClean="0">
              <a:solidFill>
                <a:schemeClr val="tx1"/>
              </a:solidFill>
            </a:endParaRPr>
          </a:p>
          <a:p>
            <a:pPr lvl="0"/>
            <a:r>
              <a:rPr lang="en-US" sz="2400" b="1" smtClean="0">
                <a:solidFill>
                  <a:schemeClr val="tx1"/>
                </a:solidFill>
              </a:rPr>
              <a:t>công </a:t>
            </a:r>
            <a:r>
              <a:rPr lang="en-US" sz="2400" b="1">
                <a:solidFill>
                  <a:schemeClr val="tx1"/>
                </a:solidFill>
              </a:rPr>
              <a:t>tác CSND </a:t>
            </a:r>
            <a:endParaRPr lang="en-US" sz="2400" b="1" smtClean="0">
              <a:solidFill>
                <a:schemeClr val="tx1"/>
              </a:solidFill>
            </a:endParaRPr>
          </a:p>
          <a:p>
            <a:pPr lvl="0"/>
            <a:r>
              <a:rPr lang="en-US" sz="2400" b="1" smtClean="0">
                <a:solidFill>
                  <a:schemeClr val="tx1"/>
                </a:solidFill>
              </a:rPr>
              <a:t>năm </a:t>
            </a:r>
            <a:r>
              <a:rPr lang="en-US" sz="2400" b="1">
                <a:solidFill>
                  <a:schemeClr val="tx1"/>
                </a:solidFill>
              </a:rPr>
              <a:t>học </a:t>
            </a:r>
            <a:endParaRPr lang="en-US" sz="2400" b="1" smtClean="0">
              <a:solidFill>
                <a:schemeClr val="tx1"/>
              </a:solidFill>
            </a:endParaRPr>
          </a:p>
          <a:p>
            <a:pPr lvl="0"/>
            <a:r>
              <a:rPr lang="en-US" sz="2400" b="1" smtClean="0">
                <a:solidFill>
                  <a:schemeClr val="tx1"/>
                </a:solidFill>
              </a:rPr>
              <a:t>2023 </a:t>
            </a:r>
            <a:r>
              <a:rPr lang="en-US" sz="2400" b="1">
                <a:solidFill>
                  <a:schemeClr val="tx1"/>
                </a:solidFill>
              </a:rPr>
              <a:t>- 2024</a:t>
            </a:r>
          </a:p>
        </p:txBody>
      </p:sp>
      <p:grpSp>
        <p:nvGrpSpPr>
          <p:cNvPr id="9" name="Group 34">
            <a:extLst>
              <a:ext uri="{FF2B5EF4-FFF2-40B4-BE49-F238E27FC236}">
                <a16:creationId xmlns:a16="http://schemas.microsoft.com/office/drawing/2014/main" id="{1C8B3890-2B3E-A803-8985-F09A0091E802}"/>
              </a:ext>
            </a:extLst>
          </p:cNvPr>
          <p:cNvGrpSpPr/>
          <p:nvPr/>
        </p:nvGrpSpPr>
        <p:grpSpPr>
          <a:xfrm>
            <a:off x="9007461" y="2559493"/>
            <a:ext cx="2346340" cy="3307907"/>
            <a:chOff x="2790186" y="1624679"/>
            <a:chExt cx="1843548" cy="2670175"/>
          </a:xfrm>
        </p:grpSpPr>
        <p:sp>
          <p:nvSpPr>
            <p:cNvPr id="10" name="Rectangle 9">
              <a:extLst>
                <a:ext uri="{FF2B5EF4-FFF2-40B4-BE49-F238E27FC236}">
                  <a16:creationId xmlns:a16="http://schemas.microsoft.com/office/drawing/2014/main" id="{48DCC27F-0EFF-C159-4AF6-B4A8C8A24761}"/>
                </a:ext>
              </a:extLst>
            </p:cNvPr>
            <p:cNvSpPr/>
            <p:nvPr/>
          </p:nvSpPr>
          <p:spPr>
            <a:xfrm>
              <a:off x="2790186" y="1780254"/>
              <a:ext cx="1843548" cy="2514600"/>
            </a:xfrm>
            <a:prstGeom prst="rect">
              <a:avLst/>
            </a:prstGeom>
            <a:solidFill>
              <a:srgbClr val="F8E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Group 11">
              <a:extLst>
                <a:ext uri="{FF2B5EF4-FFF2-40B4-BE49-F238E27FC236}">
                  <a16:creationId xmlns:a16="http://schemas.microsoft.com/office/drawing/2014/main" id="{B6B1224E-E736-323A-6FF7-6B0F88BB7DA5}"/>
                </a:ext>
              </a:extLst>
            </p:cNvPr>
            <p:cNvGrpSpPr/>
            <p:nvPr/>
          </p:nvGrpSpPr>
          <p:grpSpPr>
            <a:xfrm>
              <a:off x="3149985" y="1624679"/>
              <a:ext cx="1123950" cy="343965"/>
              <a:chOff x="2645799" y="1958975"/>
              <a:chExt cx="1123950" cy="343965"/>
            </a:xfrm>
          </p:grpSpPr>
          <p:sp>
            <p:nvSpPr>
              <p:cNvPr id="12" name="Trapezoid 11">
                <a:extLst>
                  <a:ext uri="{FF2B5EF4-FFF2-40B4-BE49-F238E27FC236}">
                    <a16:creationId xmlns:a16="http://schemas.microsoft.com/office/drawing/2014/main" id="{9C77CFDC-883D-C60E-65B6-603C2E730D5C}"/>
                  </a:ext>
                </a:extLst>
              </p:cNvPr>
              <p:cNvSpPr/>
              <p:nvPr/>
            </p:nvSpPr>
            <p:spPr>
              <a:xfrm>
                <a:off x="2645799" y="1958975"/>
                <a:ext cx="1123950" cy="156210"/>
              </a:xfrm>
              <a:prstGeom prst="trapezoid">
                <a:avLst>
                  <a:gd name="adj" fmla="val 6792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Pentagon 9">
                <a:extLst>
                  <a:ext uri="{FF2B5EF4-FFF2-40B4-BE49-F238E27FC236}">
                    <a16:creationId xmlns:a16="http://schemas.microsoft.com/office/drawing/2014/main" id="{26EAC9CE-45E4-3C0A-F9AF-3D1CC949E935}"/>
                  </a:ext>
                </a:extLst>
              </p:cNvPr>
              <p:cNvSpPr/>
              <p:nvPr/>
            </p:nvSpPr>
            <p:spPr>
              <a:xfrm rot="5400000">
                <a:off x="3049364" y="1677483"/>
                <a:ext cx="336514" cy="914400"/>
              </a:xfrm>
              <a:prstGeom prst="homePlate">
                <a:avLst>
                  <a:gd name="adj" fmla="val 3172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13" name="TextBox 12">
            <a:extLst>
              <a:ext uri="{FF2B5EF4-FFF2-40B4-BE49-F238E27FC236}">
                <a16:creationId xmlns:a16="http://schemas.microsoft.com/office/drawing/2014/main" id="{AE6088B7-E843-A484-1005-245BC86C3336}"/>
              </a:ext>
            </a:extLst>
          </p:cNvPr>
          <p:cNvSpPr txBox="1"/>
          <p:nvPr/>
        </p:nvSpPr>
        <p:spPr>
          <a:xfrm>
            <a:off x="9049837" y="3018625"/>
            <a:ext cx="2371133" cy="1200329"/>
          </a:xfrm>
          <a:prstGeom prst="rect">
            <a:avLst/>
          </a:prstGeom>
          <a:noFill/>
        </p:spPr>
        <p:txBody>
          <a:bodyPr wrap="square">
            <a:spAutoFit/>
          </a:bodyPr>
          <a:lstStyle/>
          <a:p>
            <a:pPr lvl="0" algn="ctr" fontAlgn="base"/>
            <a:r>
              <a:rPr lang="en-US" sz="2400" b="1"/>
              <a:t>Hướng </a:t>
            </a:r>
            <a:r>
              <a:rPr lang="en-US" sz="2400" b="1" smtClean="0"/>
              <a:t>dẫn</a:t>
            </a:r>
          </a:p>
          <a:p>
            <a:pPr lvl="0" algn="ctr" fontAlgn="base"/>
            <a:r>
              <a:rPr lang="en-US" sz="2400" b="1" smtClean="0"/>
              <a:t> </a:t>
            </a:r>
            <a:r>
              <a:rPr lang="en-US" sz="2400" b="1"/>
              <a:t>thực hiện hồ </a:t>
            </a:r>
            <a:r>
              <a:rPr lang="en-US" sz="2400" b="1" smtClean="0"/>
              <a:t>sơ nuôi </a:t>
            </a:r>
            <a:r>
              <a:rPr lang="en-US" sz="2400" b="1"/>
              <a:t>dưỡng</a:t>
            </a:r>
            <a:endParaRPr kumimoji="0" lang="en-US" sz="2400" b="0" i="0" u="none" strike="noStrike" cap="none" normalizeH="0" baseline="0" dirty="0">
              <a:ln>
                <a:noFill/>
              </a:ln>
              <a:effectLst/>
              <a:latin typeface="Times New Roman" pitchFamily="18" charset="0"/>
              <a:cs typeface="Times New Roman" pitchFamily="18" charset="0"/>
            </a:endParaRPr>
          </a:p>
        </p:txBody>
      </p:sp>
      <p:sp>
        <p:nvSpPr>
          <p:cNvPr id="35" name="Freeform 245">
            <a:extLst>
              <a:ext uri="{FF2B5EF4-FFF2-40B4-BE49-F238E27FC236}">
                <a16:creationId xmlns:a16="http://schemas.microsoft.com/office/drawing/2014/main" id="{69E89E37-82DA-E5E9-876D-31DF86AA97DB}"/>
              </a:ext>
            </a:extLst>
          </p:cNvPr>
          <p:cNvSpPr>
            <a:spLocks noChangeAspect="1"/>
          </p:cNvSpPr>
          <p:nvPr/>
        </p:nvSpPr>
        <p:spPr bwMode="auto">
          <a:xfrm>
            <a:off x="10146014" y="2625622"/>
            <a:ext cx="244647" cy="241448"/>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TextBox 8">
            <a:extLst>
              <a:ext uri="{FF2B5EF4-FFF2-40B4-BE49-F238E27FC236}">
                <a16:creationId xmlns:a16="http://schemas.microsoft.com/office/drawing/2014/main" id="{C4763EDC-DC1F-6286-ED40-808587B2FB97}"/>
              </a:ext>
            </a:extLst>
          </p:cNvPr>
          <p:cNvSpPr txBox="1"/>
          <p:nvPr/>
        </p:nvSpPr>
        <p:spPr>
          <a:xfrm>
            <a:off x="4648200" y="228600"/>
            <a:ext cx="7162800" cy="370743"/>
          </a:xfrm>
          <a:prstGeom prst="rect">
            <a:avLst/>
          </a:prstGeom>
        </p:spPr>
        <p:txBody>
          <a:bodyPr wrap="square" lIns="0" tIns="0" rIns="0" bIns="0" rtlCol="0" anchor="t">
            <a:spAutoFit/>
          </a:bodyPr>
          <a:lstStyle/>
          <a:p>
            <a:pPr>
              <a:lnSpc>
                <a:spcPct val="150000"/>
              </a:lnSpc>
            </a:pPr>
            <a:r>
              <a:rPr lang="vi-VN" b="1">
                <a:solidFill>
                  <a:srgbClr val="FFFFFF"/>
                </a:solidFill>
              </a:rPr>
              <a:t>A. CÔNG TÁC CHĂM SÓC - NUÔI DƯỠNG</a:t>
            </a:r>
            <a:endParaRPr lang="en-US" sz="1200">
              <a:solidFill>
                <a:srgbClr val="FFFFFF"/>
              </a:solidFill>
            </a:endParaRPr>
          </a:p>
        </p:txBody>
      </p:sp>
    </p:spTree>
    <p:extLst>
      <p:ext uri="{BB962C8B-B14F-4D97-AF65-F5344CB8AC3E}">
        <p14:creationId xmlns:p14="http://schemas.microsoft.com/office/powerpoint/2010/main" val="28609502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95400"/>
            <a:ext cx="7891452" cy="4337854"/>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b="1">
                <a:latin typeface="Tahoma" panose="020B0604030504040204" pitchFamily="34" charset="0"/>
                <a:ea typeface="Times New Roman" panose="02020603050405020304" pitchFamily="18" charset="0"/>
              </a:rPr>
              <a:t>* Thực hiện nghiêm túc qui trình quản lý nuôi dưỡng</a:t>
            </a:r>
            <a:endParaRPr lang="en-US" b="1">
              <a:latin typeface="Times New Roman" panose="02020603050405020304" pitchFamily="18" charset="0"/>
              <a:ea typeface="Times New Roman" panose="02020603050405020304" pitchFamily="18" charset="0"/>
            </a:endParaRPr>
          </a:p>
          <a:p>
            <a:pPr algn="just">
              <a:lnSpc>
                <a:spcPct val="110000"/>
              </a:lnSpc>
              <a:spcBef>
                <a:spcPts val="600"/>
              </a:spcBef>
              <a:spcAft>
                <a:spcPts val="600"/>
              </a:spcAft>
            </a:pPr>
            <a:r>
              <a:rPr lang="en-US">
                <a:latin typeface="Tahoma" panose="020B0604030504040204" pitchFamily="34" charset="0"/>
                <a:ea typeface="Arial" panose="020B0604020202020204" pitchFamily="34" charset="0"/>
                <a:cs typeface="Times New Roman" panose="02020603050405020304" pitchFamily="18" charset="0"/>
              </a:rPr>
              <a:t>       </a:t>
            </a:r>
            <a:r>
              <a:rPr lang="vi-VN">
                <a:latin typeface="Tahoma" panose="020B0604030504040204" pitchFamily="34" charset="0"/>
                <a:ea typeface="Arial" panose="020B0604020202020204" pitchFamily="34" charset="0"/>
                <a:cs typeface="Times New Roman" panose="02020603050405020304" pitchFamily="18" charset="0"/>
              </a:rPr>
              <a:t>Thực hiện đúng qui định về hồ sơ, qui trình, nguyên tắc quản lý nuôi dưỡng như năm học trước</a:t>
            </a:r>
            <a:r>
              <a:rPr lang="en-US">
                <a:latin typeface="Tahoma" panose="020B0604030504040204" pitchFamily="34" charset="0"/>
                <a:ea typeface="Arial" panose="020B0604020202020204" pitchFamily="34" charset="0"/>
                <a:cs typeface="Times New Roman" panose="02020603050405020304" pitchFamily="18" charset="0"/>
              </a:rPr>
              <a:t>.</a:t>
            </a:r>
            <a:r>
              <a:rPr lang="vi-VN">
                <a:latin typeface="Tahoma" panose="020B0604030504040204" pitchFamily="34" charset="0"/>
                <a:ea typeface="Arial" panose="020B0604020202020204" pitchFamily="34" charset="0"/>
                <a:cs typeface="Times New Roman" panose="02020603050405020304" pitchFamily="18" charset="0"/>
              </a:rPr>
              <a:t> Lưu ý các vấn đề sau:</a:t>
            </a:r>
            <a:endParaRPr lang="en-US">
              <a:latin typeface="Arial" panose="020B0604020202020204" pitchFamily="34" charset="0"/>
              <a:ea typeface="Arial" panose="020B0604020202020204" pitchFamily="34" charset="0"/>
              <a:cs typeface="Times New Roman" panose="02020603050405020304" pitchFamily="18" charset="0"/>
            </a:endParaRPr>
          </a:p>
          <a:p>
            <a:pPr algn="just">
              <a:lnSpc>
                <a:spcPct val="110000"/>
              </a:lnSpc>
              <a:spcBef>
                <a:spcPts val="600"/>
              </a:spcBef>
              <a:spcAft>
                <a:spcPts val="600"/>
              </a:spcAft>
            </a:pPr>
            <a:r>
              <a:rPr lang="en-US">
                <a:latin typeface="Tahoma" panose="020B0604030504040204" pitchFamily="34" charset="0"/>
                <a:ea typeface="Arial" panose="020B0604020202020204" pitchFamily="34" charset="0"/>
                <a:cs typeface="Times New Roman" panose="02020603050405020304" pitchFamily="18" charset="0"/>
              </a:rPr>
              <a:t>       - </a:t>
            </a:r>
            <a:r>
              <a:rPr lang="vi-VN">
                <a:latin typeface="Tahoma" panose="020B0604030504040204" pitchFamily="34" charset="0"/>
                <a:ea typeface="Arial" panose="020B0604020202020204" pitchFamily="34" charset="0"/>
                <a:cs typeface="Times New Roman" panose="02020603050405020304" pitchFamily="18" charset="0"/>
              </a:rPr>
              <a:t>Cán bộ quản lý các cơ sở GDMN cần quản lý chặt chẽ thực phẩm của trẻ từ khâu giao nhận đến khi chế biến thành các món ăn và đưa khẩu phần ăn của trẻ về các lớp. Nghiêm cấm vi phạm khẩu phần ăn của trẻ dưới mọi hình thức. Thực hiện nghiêm túc việc công khai các khoản thu, thanh toán, thực đơn, thực phẩm, đơn giá hàng ngày (kể cả các khu, điểm lẻ).</a:t>
            </a:r>
            <a:endParaRPr lang="en-US">
              <a:latin typeface="Tahoma" panose="020B0604030504040204" pitchFamily="34" charset="0"/>
              <a:ea typeface="Arial" panose="020B0604020202020204" pitchFamily="34" charset="0"/>
              <a:cs typeface="Times New Roman" panose="02020603050405020304" pitchFamily="18" charset="0"/>
            </a:endParaRPr>
          </a:p>
          <a:p>
            <a:pPr algn="just">
              <a:lnSpc>
                <a:spcPct val="110000"/>
              </a:lnSpc>
              <a:spcBef>
                <a:spcPts val="600"/>
              </a:spcBef>
              <a:spcAft>
                <a:spcPts val="600"/>
              </a:spcAft>
            </a:pPr>
            <a:r>
              <a:rPr lang="en-US" b="1">
                <a:latin typeface="Tahoma" panose="020B0604030504040204" pitchFamily="34" charset="0"/>
                <a:ea typeface="Arial" panose="020B0604020202020204" pitchFamily="34" charset="0"/>
                <a:cs typeface="Times New Roman" panose="02020603050405020304" pitchFamily="18" charset="0"/>
              </a:rPr>
              <a:t>       - </a:t>
            </a:r>
            <a:r>
              <a:rPr lang="vi-VN" b="1">
                <a:latin typeface="Tahoma" panose="020B0604030504040204" pitchFamily="34" charset="0"/>
                <a:ea typeface="Arial" panose="020B0604020202020204" pitchFamily="34" charset="0"/>
                <a:cs typeface="Times New Roman" panose="02020603050405020304" pitchFamily="18" charset="0"/>
              </a:rPr>
              <a:t>Quản lý chặt chẽ hợp đồng, phiếu xuất kho</a:t>
            </a:r>
            <a:r>
              <a:rPr lang="vi-VN">
                <a:latin typeface="Tahoma" panose="020B0604030504040204" pitchFamily="34" charset="0"/>
                <a:ea typeface="Arial" panose="020B0604020202020204" pitchFamily="34" charset="0"/>
                <a:cs typeface="Times New Roman" panose="02020603050405020304" pitchFamily="18" charset="0"/>
              </a:rPr>
              <a:t> (hóa đơn giao hàng), nghiệm thu, xác nhận theo khối lượng, giá thị trường (đối với sản phẩm thu hoạch tại trường) với thực tế giao nhận thực phẩm và cập nhật đầy đủ chứng từ tiền ăn của trẻ hàng ngày. </a:t>
            </a:r>
            <a:endParaRPr lang="en-US">
              <a:latin typeface="Arial" panose="020B0604020202020204" pitchFamily="34" charset="0"/>
              <a:ea typeface="Arial" panose="020B0604020202020204" pitchFamily="34" charset="0"/>
              <a:cs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1761073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8"/>
            <a:ext cx="9103791" cy="483546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143000"/>
            <a:ext cx="7891452" cy="4642553"/>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b="1">
                <a:latin typeface="Tahoma" panose="020B0604030504040204" pitchFamily="34" charset="0"/>
                <a:ea typeface="Times New Roman" panose="02020603050405020304" pitchFamily="18" charset="0"/>
              </a:rPr>
              <a:t>- Thu và thanh toán: </a:t>
            </a:r>
            <a:r>
              <a:rPr lang="vi-VN">
                <a:latin typeface="Tahoma" panose="020B0604030504040204" pitchFamily="34" charset="0"/>
                <a:ea typeface="Times New Roman" panose="02020603050405020304" pitchFamily="18" charset="0"/>
              </a:rPr>
              <a:t>Các khoản thu của cơ sở GDMN đều phải vào sổ thu (phần mềm quản lý tài chính), được công khai tới 100% cán bộ, giáo viên, nhân viên trong cơ sở GDMN và cha mẹ học sinh, thu tiền phải có biên lai thu theo quy định. Thanh toán dứt điểm với cha mẹ học sinh theo năm học, làm báo cáo các khoản tiền tồn, chuyển vào năm học sau đúng qui định.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b="1">
                <a:latin typeface="Tahoma" panose="020B0604030504040204" pitchFamily="34" charset="0"/>
                <a:ea typeface="Times New Roman" panose="02020603050405020304" pitchFamily="18" charset="0"/>
              </a:rPr>
              <a:t>- Giao nhận thực phẩm hàng ngày</a:t>
            </a:r>
            <a:r>
              <a:rPr lang="vi-VN">
                <a:latin typeface="Tahoma" panose="020B0604030504040204" pitchFamily="34" charset="0"/>
                <a:ea typeface="Times New Roman" panose="02020603050405020304" pitchFamily="18" charset="0"/>
              </a:rPr>
              <a:t>: Giao nhận trực tiếp gồm cả hàng kho và hàng tươi sống; khi nhận phải có đủ các thành phần tham gia, ghi chép và ký </a:t>
            </a:r>
            <a:r>
              <a:rPr lang="vi-VN" spc="-30">
                <a:latin typeface="Tahoma" panose="020B0604030504040204" pitchFamily="34" charset="0"/>
                <a:ea typeface="Times New Roman" panose="02020603050405020304" pitchFamily="18" charset="0"/>
              </a:rPr>
              <a:t>nhận đầy đủ tại sổ kiểm thực ba bước. Cần ghi rõ thời gian nhận lần 1, lần 2 (nếu có).</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b="1">
                <a:latin typeface="Tahoma" panose="020B0604030504040204" pitchFamily="34" charset="0"/>
                <a:ea typeface="Arial" panose="020B0604020202020204" pitchFamily="34" charset="0"/>
              </a:rPr>
              <a:t>+ </a:t>
            </a:r>
            <a:r>
              <a:rPr lang="vi-VN">
                <a:latin typeface="Tahoma" panose="020B0604030504040204" pitchFamily="34" charset="0"/>
                <a:ea typeface="Times New Roman" panose="02020603050405020304" pitchFamily="18" charset="0"/>
              </a:rPr>
              <a:t>Giao đủ định lượng theo suất ăn hàng ngày của trẻ. Không để thừa, thiếu quá 3 suất ăn/ngày/cơ sở GDMN. Đối với cơ sở GDMN có số lượng trẻ ăn bán trú trên 500 suất ăn, không để thừa, thiếu quá 5 suất ăn/ngày (cộng dồn không quá 5 suất ăn/tuần/tháng).</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5045637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7"/>
            <a:ext cx="9103791" cy="4991285"/>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143000"/>
            <a:ext cx="7891452" cy="4795223"/>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a:latin typeface="Tahoma" panose="020B0604030504040204" pitchFamily="34" charset="0"/>
                <a:ea typeface="Times New Roman" panose="02020603050405020304" pitchFamily="18" charset="0"/>
              </a:rPr>
              <a:t>+ Phân công ca trực để cùng nhận thực phẩm và ký xác nhận, đảm bảo tối thiểu đủ 3 thành phần khi giao nhận thực phẩm (Người giao thực phẩm, người trực tiếp nấu và thành phần khác: Ban giám hiệu, giáo viên, kế toán, thanh tra…)</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en-US">
                <a:latin typeface="Times New Roman" panose="02020603050405020304" pitchFamily="18" charset="0"/>
                <a:ea typeface="Arial" panose="020B0604020202020204" pitchFamily="34" charset="0"/>
                <a:cs typeface="Times New Roman" panose="02020603050405020304" pitchFamily="18" charset="0"/>
              </a:rPr>
              <a:t>+</a:t>
            </a:r>
            <a:r>
              <a:rPr lang="vi-VN">
                <a:latin typeface="Tahoma" panose="020B0604030504040204" pitchFamily="34" charset="0"/>
                <a:ea typeface="Arial" panose="020B0604020202020204" pitchFamily="34" charset="0"/>
                <a:cs typeface="Times New Roman" panose="02020603050405020304" pitchFamily="18" charset="0"/>
              </a:rPr>
              <a:t> Những đơn vị có bếp ăn ở điểm lẻ cách xa 3km trở lên, trưởng khu (khối) chịu trách nhiệm giao nhận thực phẩm hàng ngày tại điểm lẻ thay nhiệm vụ của kế toán.</a:t>
            </a:r>
            <a:endParaRPr lang="en-US">
              <a:latin typeface="Arial" panose="020B0604020202020204" pitchFamily="34" charset="0"/>
              <a:ea typeface="Arial" panose="020B0604020202020204" pitchFamily="34" charset="0"/>
              <a:cs typeface="Times New Roman" panose="02020603050405020304" pitchFamily="18" charset="0"/>
            </a:endParaRPr>
          </a:p>
          <a:p>
            <a:pPr indent="450215" algn="just">
              <a:lnSpc>
                <a:spcPct val="110000"/>
              </a:lnSpc>
              <a:spcBef>
                <a:spcPts val="600"/>
              </a:spcBef>
              <a:spcAft>
                <a:spcPts val="600"/>
              </a:spcAft>
            </a:pPr>
            <a:r>
              <a:rPr lang="vi-VN" i="1">
                <a:latin typeface="Tahoma" panose="020B0604030504040204" pitchFamily="34" charset="0"/>
                <a:ea typeface="Arial" panose="020B0604020202020204" pitchFamily="34" charset="0"/>
                <a:cs typeface="Times New Roman" panose="02020603050405020304" pitchFamily="18" charset="0"/>
              </a:rPr>
              <a:t>Người giao hàng</a:t>
            </a:r>
            <a:r>
              <a:rPr lang="vi-VN">
                <a:latin typeface="Tahoma" panose="020B0604030504040204" pitchFamily="34" charset="0"/>
                <a:ea typeface="Arial" panose="020B0604020202020204" pitchFamily="34" charset="0"/>
                <a:cs typeface="Times New Roman" panose="02020603050405020304" pitchFamily="18" charset="0"/>
              </a:rPr>
              <a:t>: giao hóa đơn/phiếu xuất kho và ký bàn giao số lượng thực phẩm đã giao cho cơ sở GDMN.   </a:t>
            </a:r>
            <a:endParaRPr lang="en-US">
              <a:latin typeface="Arial" panose="020B0604020202020204" pitchFamily="34" charset="0"/>
              <a:ea typeface="Arial" panose="020B0604020202020204" pitchFamily="34" charset="0"/>
              <a:cs typeface="Times New Roman" panose="02020603050405020304" pitchFamily="18" charset="0"/>
            </a:endParaRPr>
          </a:p>
          <a:p>
            <a:pPr indent="450215" algn="just">
              <a:lnSpc>
                <a:spcPct val="110000"/>
              </a:lnSpc>
              <a:spcBef>
                <a:spcPts val="600"/>
              </a:spcBef>
              <a:spcAft>
                <a:spcPts val="600"/>
              </a:spcAft>
            </a:pPr>
            <a:r>
              <a:rPr lang="vi-VN" i="1">
                <a:latin typeface="Tahoma" panose="020B0604030504040204" pitchFamily="34" charset="0"/>
                <a:ea typeface="Arial" panose="020B0604020202020204" pitchFamily="34" charset="0"/>
                <a:cs typeface="Times New Roman" panose="02020603050405020304" pitchFamily="18" charset="0"/>
              </a:rPr>
              <a:t>Người trực tiếp nấu ăn</a:t>
            </a:r>
            <a:r>
              <a:rPr lang="vi-VN">
                <a:latin typeface="Tahoma" panose="020B0604030504040204" pitchFamily="34" charset="0"/>
                <a:ea typeface="Arial" panose="020B0604020202020204" pitchFamily="34" charset="0"/>
                <a:cs typeface="Times New Roman" panose="02020603050405020304" pitchFamily="18" charset="0"/>
              </a:rPr>
              <a:t>: Nhận thực phẩm, kiểm tra chất lượng thực phẩm, ghi đúng số lượng được nhận, thời gian nhận và ký xác nhận vào sổ kiểm thực 3 bước, công khai nội dung giao nhận thực phẩm (bước 1) trên bảng tại bếp ăn. Báo cáo ngay với BGH nếu thực phẩm nhận không đảm bảo vệ sinh ATTP để có biện pháp xử lý kịp thời.</a:t>
            </a:r>
            <a:endParaRPr lang="en-US">
              <a:latin typeface="Arial" panose="020B0604020202020204" pitchFamily="34" charset="0"/>
              <a:ea typeface="Arial" panose="020B0604020202020204" pitchFamily="34" charset="0"/>
              <a:cs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29849192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7"/>
            <a:ext cx="9103791" cy="4835463"/>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453143"/>
            <a:ext cx="7891452" cy="3728457"/>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a:latin typeface="Tahoma" panose="020B0604030504040204" pitchFamily="34" charset="0"/>
                <a:ea typeface="Times New Roman" panose="02020603050405020304" pitchFamily="18" charset="0"/>
              </a:rPr>
              <a:t>+ Loại thực phẩm tươi sống, thực phẩm đông lạnh: Kiểm tra tên thực phẩm, khối lượng, giấy chứng nhận kiểm dịch động vật; thông tin trên nhãn sản phẩm (tên sản phẩm, nhà sản xuất, địa chỉ sản xuất, ngày sản xuất, hạn dùng…)</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Loại thực phẩm bao gói sẵn, phụ gia thực phẩm: Kiểm tra tên sản phẩm, khối lượng, thời hạn sử dụng…</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Kiểm tra, đánh giá tình trạng cảm quan về chất lượng, an toàn thực phẩm: màu sắc, mùi vị, tính nguyên vẹn của sản phẩm... và điều kiện bảo quản thực tế (nếu có yêu cầu). Trường hợp nguyên liệu, thực phẩm được kiểm tra, đánh giá không đạt yêu cầu về chất lượng, an toàn thực phẩm cần lập biên bản và ghi rõ biện pháp xử lý với sản phẩm đó.</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17982910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7"/>
            <a:ext cx="9103791" cy="4835463"/>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95400"/>
            <a:ext cx="7891452" cy="4337854"/>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i="1">
                <a:latin typeface="Tahoma" panose="020B0604030504040204" pitchFamily="34" charset="0"/>
                <a:ea typeface="Times New Roman" panose="02020603050405020304" pitchFamily="18" charset="0"/>
              </a:rPr>
              <a:t>Giáo viên</a:t>
            </a:r>
            <a:r>
              <a:rPr lang="vi-VN">
                <a:latin typeface="Tahoma" panose="020B0604030504040204" pitchFamily="34" charset="0"/>
                <a:ea typeface="Times New Roman" panose="02020603050405020304" pitchFamily="18" charset="0"/>
              </a:rPr>
              <a:t>: Ban Giám hiệu phân công luân phiên giáo viên hàng ngày kiểm tra, giám sát việc giao nhận thực phẩm và định lượng khẩu phần ăn của trẻ, ký xác nhận vào sổ kiểm thực ba bước tại thời điểm giao nhận.</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i="1">
                <a:latin typeface="Tahoma" panose="020B0604030504040204" pitchFamily="34" charset="0"/>
                <a:ea typeface="Times New Roman" panose="02020603050405020304" pitchFamily="18" charset="0"/>
              </a:rPr>
              <a:t>Thanh tra + y tế:</a:t>
            </a:r>
            <a:r>
              <a:rPr lang="vi-VN">
                <a:latin typeface="Tahoma" panose="020B0604030504040204" pitchFamily="34" charset="0"/>
                <a:ea typeface="Times New Roman" panose="02020603050405020304" pitchFamily="18" charset="0"/>
              </a:rPr>
              <a:t> Tham gia kiểm tra (đột xuất) việc giao nhận thực phẩm, chế biến thực phẩm, chia định lượng khẩu phần ăn cho trẻ, ký xác nhận kết quả kiểm tra.</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i="1">
                <a:latin typeface="Tahoma" panose="020B0604030504040204" pitchFamily="34" charset="0"/>
                <a:ea typeface="Times New Roman" panose="02020603050405020304" pitchFamily="18" charset="0"/>
              </a:rPr>
              <a:t>Kế toán</a:t>
            </a:r>
            <a:r>
              <a:rPr lang="vi-VN">
                <a:latin typeface="Tahoma" panose="020B0604030504040204" pitchFamily="34" charset="0"/>
                <a:ea typeface="Times New Roman" panose="02020603050405020304" pitchFamily="18" charset="0"/>
              </a:rPr>
              <a:t>: Tham gia giao nhận thực phẩm hàng ngày và ký xác nhận. Những đơn vị có bếp ăn ở điểm lẻ cách xa điểm trung tâm 03 km trở lên, trưởng khu (điểm) chịu trách nhiệm giao nhận thực phẩm hàng ngày thay kế toán. Riêng việc tính khẩu phần ăn hàng ngày của trẻ tại các cơ sở GDMN, do đồng chí Hiệu trưởng, chủ trường, chủ nhóm trẻ, lớp Mẫu giáo, lớp mầm non độc lập phân công phù hợp</a:t>
            </a:r>
            <a:r>
              <a:rPr lang="en-US">
                <a:latin typeface="Tahoma" panose="020B0604030504040204" pitchFamily="34" charset="0"/>
                <a:ea typeface="Times New Roman" panose="02020603050405020304" pitchFamily="18" charset="0"/>
              </a:rPr>
              <a:t> với</a:t>
            </a:r>
            <a:r>
              <a:rPr lang="vi-VN">
                <a:latin typeface="Tahoma" panose="020B0604030504040204" pitchFamily="34" charset="0"/>
                <a:ea typeface="Times New Roman" panose="02020603050405020304" pitchFamily="18" charset="0"/>
              </a:rPr>
              <a:t> nghiệp vụ đào tạo và tình hình thực tế tại đơn vị.</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2307978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7"/>
            <a:ext cx="9103791" cy="4835463"/>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95400"/>
            <a:ext cx="7891452" cy="4337854"/>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i="1">
                <a:latin typeface="Tahoma" panose="020B0604030504040204" pitchFamily="34" charset="0"/>
                <a:ea typeface="Times New Roman" panose="02020603050405020304" pitchFamily="18" charset="0"/>
              </a:rPr>
              <a:t>Thủ kho</a:t>
            </a:r>
            <a:r>
              <a:rPr lang="vi-VN">
                <a:latin typeface="Tahoma" panose="020B0604030504040204" pitchFamily="34" charset="0"/>
                <a:ea typeface="Times New Roman" panose="02020603050405020304" pitchFamily="18" charset="0"/>
              </a:rPr>
              <a:t>: Thủ kho chịu trách nhiệm quản lý thực phẩm trong kho, có sổ theo dõi xuất, nhập kho, cuối tháng kiểm kê</a:t>
            </a:r>
            <a:r>
              <a:rPr lang="en-US">
                <a:latin typeface="Tahoma" panose="020B0604030504040204" pitchFamily="34" charset="0"/>
                <a:ea typeface="Times New Roman" panose="02020603050405020304" pitchFamily="18" charset="0"/>
              </a:rPr>
              <a:t> có đủ thành phần tham dự, có biên bản kiểm kê số lượng thực tế và số lượng trên sổ sách</a:t>
            </a:r>
            <a:r>
              <a:rPr lang="vi-VN">
                <a:latin typeface="Tahoma" panose="020B0604030504040204" pitchFamily="34" charset="0"/>
                <a:ea typeface="Times New Roman" panose="02020603050405020304" pitchFamily="18" charset="0"/>
              </a:rPr>
              <a:t>. Nhập lương thực, thực phẩm dự trữ trong kho phải phù hợp với thời gian bảo quản để đảm bảo chất lượng thực phẩm. Xuất, nhập thực phẩm kho phải có phiếu ký duyệt của Ban Giám hiệu, kế toán.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i="1">
                <a:latin typeface="Tahoma" panose="020B0604030504040204" pitchFamily="34" charset="0"/>
                <a:ea typeface="Times New Roman" panose="02020603050405020304" pitchFamily="18" charset="0"/>
              </a:rPr>
              <a:t>Ban giám hiệu</a:t>
            </a:r>
            <a:r>
              <a:rPr lang="vi-VN">
                <a:latin typeface="Tahoma" panose="020B0604030504040204" pitchFamily="34" charset="0"/>
                <a:ea typeface="Times New Roman" panose="02020603050405020304" pitchFamily="18" charset="0"/>
              </a:rPr>
              <a:t>: Hàng ngày, luân phiên phân công kiểm tra, giám sát việc giao nhận thực phẩm và chia định lượng khẩu phần ăn của trẻ, ký xác nhận tại sổ kiểm thực 3 bước.</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b="1" i="1" u="sng">
                <a:latin typeface="Tahoma" panose="020B0604030504040204" pitchFamily="34" charset="0"/>
                <a:ea typeface="Times New Roman" panose="02020603050405020304" pitchFamily="18" charset="0"/>
              </a:rPr>
              <a:t>Lưu ý</a:t>
            </a:r>
            <a:r>
              <a:rPr lang="vi-VN" b="1" i="1">
                <a:latin typeface="Tahoma" panose="020B0604030504040204" pitchFamily="34" charset="0"/>
                <a:ea typeface="Times New Roman" panose="02020603050405020304" pitchFamily="18" charset="0"/>
              </a:rPr>
              <a:t>:</a:t>
            </a:r>
            <a:r>
              <a:rPr lang="vi-VN">
                <a:latin typeface="Tahoma" panose="020B0604030504040204" pitchFamily="34" charset="0"/>
                <a:ea typeface="Times New Roman" panose="02020603050405020304" pitchFamily="18" charset="0"/>
              </a:rPr>
              <a:t> Các cơ sở GDMN tuyệt đối không phân công nhân viên nuôi dưỡng kiêm thủ kho, gọi thực phẩm, kiêm thủ quỹ, cân đối định lượng thức ăn cho trẻ. Không phân công một người vừa gọi thực phẩm, vừa tính khẩu phần ăn của trẻ.</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29927235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7"/>
            <a:ext cx="9103791" cy="4835463"/>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95400"/>
            <a:ext cx="7891452" cy="4337854"/>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b="1">
                <a:latin typeface="Tahoma" panose="020B0604030504040204" pitchFamily="34" charset="0"/>
                <a:ea typeface="Times New Roman" panose="02020603050405020304" pitchFamily="18" charset="0"/>
              </a:rPr>
              <a:t>+ Chế biến thực phẩm và chia ăn</a:t>
            </a:r>
            <a:r>
              <a:rPr lang="vi-VN">
                <a:latin typeface="Tahoma" panose="020B0604030504040204" pitchFamily="34" charset="0"/>
                <a:ea typeface="Times New Roman" panose="02020603050405020304" pitchFamily="18" charset="0"/>
              </a:rPr>
              <a:t>: Nhân viên nuôi dưỡng mặc trang phục đảm bảo đúng, đủ theo quy định, đeo khẩu trang khi chế biến, chia ăn. Chế biến đúng thực đơn, đúng kỹ thuật, đảm bảo vệ sinh an toàn thực phẩm. Thực phẩm thừa trong ngày không để lưu tại cơ sở GDMN.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Định lượng thức ăn chín của từng lớp thể hiện trên bảng chia định lượng thực phẩm chín tại bếp ăn; trong sổ giao nhận với nhóm lớp, có xác nhận của giáo viên khi nhận</a:t>
            </a:r>
            <a:r>
              <a:rPr lang="vi-VN" spc="-100">
                <a:latin typeface="Tahoma" panose="020B0604030504040204" pitchFamily="34" charset="0"/>
                <a:ea typeface="Times New Roman" panose="02020603050405020304" pitchFamily="18" charset="0"/>
              </a:rPr>
              <a:t>.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b="1">
                <a:latin typeface="Tahoma" panose="020B0604030504040204" pitchFamily="34" charset="0"/>
                <a:ea typeface="Times New Roman" panose="02020603050405020304" pitchFamily="18" charset="0"/>
              </a:rPr>
              <a:t>+ Lưu nghiệm thức ăn: </a:t>
            </a:r>
            <a:r>
              <a:rPr lang="vi-VN">
                <a:latin typeface="Tahoma" panose="020B0604030504040204" pitchFamily="34" charset="0"/>
                <a:ea typeface="Times New Roman" panose="02020603050405020304" pitchFamily="18" charset="0"/>
              </a:rPr>
              <a:t>lấy mẫu, bảo quản, ghi chép, lưu giữ tài liệu liên quan đúng theo quy định; ghi chép tại sổ kiểm thực 3 bước, rõ thời gian lấy và thời gian hủy mẫu lưu, tên và chữ ký của người lưu nghiệm. </a:t>
            </a:r>
            <a:r>
              <a:rPr lang="vi-VN" b="1" i="1">
                <a:latin typeface="Tahoma" panose="020B0604030504040204" pitchFamily="34" charset="0"/>
                <a:ea typeface="Times New Roman" panose="02020603050405020304" pitchFamily="18" charset="0"/>
              </a:rPr>
              <a:t>Thức ăn lưu đủ 24h</a:t>
            </a:r>
            <a:r>
              <a:rPr lang="vi-VN">
                <a:latin typeface="Tahoma" panose="020B0604030504040204" pitchFamily="34" charset="0"/>
                <a:ea typeface="Times New Roman" panose="02020603050405020304" pitchFamily="18" charset="0"/>
              </a:rPr>
              <a:t>. Khi có nghi ngờ ngộ độc thực phẩm hoặc có yêu cầu của cơ quan quản lý thì không được hủy mẫu lưu cho đến khi có thông báo khác.</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4700792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031937"/>
            <a:ext cx="9103791" cy="4835463"/>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295400"/>
            <a:ext cx="7891452" cy="3569182"/>
          </a:xfrm>
          <a:prstGeom prst="rect">
            <a:avLst/>
          </a:prstGeom>
          <a:noFill/>
        </p:spPr>
        <p:txBody>
          <a:bodyPr wrap="square" rtlCol="0">
            <a:spAutoFit/>
          </a:bodyPr>
          <a:lstStyle/>
          <a:p>
            <a:pPr indent="450215" algn="just">
              <a:lnSpc>
                <a:spcPct val="110000"/>
              </a:lnSpc>
              <a:spcBef>
                <a:spcPts val="600"/>
              </a:spcBef>
              <a:spcAft>
                <a:spcPts val="600"/>
              </a:spcAft>
            </a:pPr>
            <a:r>
              <a:rPr lang="en-US">
                <a:latin typeface="Times New Roman" panose="02020603050405020304" pitchFamily="18" charset="0"/>
                <a:ea typeface="Times New Roman" panose="02020603050405020304" pitchFamily="18" charset="0"/>
              </a:rPr>
              <a:t> </a:t>
            </a:r>
            <a:r>
              <a:rPr lang="vi-VN" b="1">
                <a:latin typeface="Tahoma" panose="020B0604030504040204" pitchFamily="34" charset="0"/>
                <a:ea typeface="Times New Roman" panose="02020603050405020304" pitchFamily="18" charset="0"/>
              </a:rPr>
              <a:t>+ Hồ sơ sổ sách</a:t>
            </a:r>
            <a:r>
              <a:rPr lang="vi-VN">
                <a:latin typeface="Tahoma" panose="020B0604030504040204" pitchFamily="34" charset="0"/>
                <a:ea typeface="Times New Roman" panose="02020603050405020304" pitchFamily="18" charset="0"/>
              </a:rPr>
              <a:t>: Quản lý chặt chẽ hợp đồng cung ứng </a:t>
            </a:r>
            <a:r>
              <a:rPr lang="en-US">
                <a:latin typeface="Tahoma" panose="020B0604030504040204" pitchFamily="34" charset="0"/>
                <a:ea typeface="Times New Roman" panose="02020603050405020304" pitchFamily="18" charset="0"/>
              </a:rPr>
              <a:t>TP</a:t>
            </a:r>
            <a:r>
              <a:rPr lang="vi-VN">
                <a:latin typeface="Tahoma" panose="020B0604030504040204" pitchFamily="34" charset="0"/>
                <a:ea typeface="Times New Roman" panose="02020603050405020304" pitchFamily="18" charset="0"/>
              </a:rPr>
              <a:t>; cập nhật đầy đủ chứng từ tiền ăn của trẻ hàng ngày theo thực tế giao nhận (phiếu xuất kho, hóa đơn giao hàng...). Các đơn vị sử dụng phần mềm quản lý nuôi dưỡng đã được Bộ GDĐT thẩm định: thực hiện quy trình quản lý nuôi dưỡng theo quy định; Sổ tính khẩu phần ăn mỗi ngày in riêng, có đủ chữ ký các thành phần, cuối tháng đóng thành quyển, đóng dấu </a:t>
            </a:r>
            <a:r>
              <a:rPr lang="en-US">
                <a:latin typeface="Tahoma" panose="020B0604030504040204" pitchFamily="34" charset="0"/>
                <a:ea typeface="Times New Roman" panose="02020603050405020304" pitchFamily="18" charset="0"/>
              </a:rPr>
              <a:t>đầy đủ</a:t>
            </a:r>
            <a:r>
              <a:rPr lang="vi-VN">
                <a:latin typeface="Tahoma" panose="020B0604030504040204" pitchFamily="34" charset="0"/>
                <a:ea typeface="Times New Roman" panose="02020603050405020304" pitchFamily="18" charset="0"/>
              </a:rPr>
              <a:t>. </a:t>
            </a:r>
            <a:endParaRPr lang="en-US">
              <a:latin typeface="Times New Roman" panose="02020603050405020304" pitchFamily="18" charset="0"/>
              <a:ea typeface="Times New Roman" panose="02020603050405020304" pitchFamily="18" charset="0"/>
            </a:endParaRPr>
          </a:p>
          <a:p>
            <a:pPr indent="450215" algn="just">
              <a:lnSpc>
                <a:spcPct val="110000"/>
              </a:lnSpc>
              <a:spcBef>
                <a:spcPts val="600"/>
              </a:spcBef>
              <a:spcAft>
                <a:spcPts val="600"/>
              </a:spcAft>
            </a:pPr>
            <a:r>
              <a:rPr lang="vi-VN">
                <a:latin typeface="Tahoma" panose="020B0604030504040204" pitchFamily="34" charset="0"/>
                <a:ea typeface="Times New Roman" panose="02020603050405020304" pitchFamily="18" charset="0"/>
              </a:rPr>
              <a:t> Hoàn thiện chứng từ tiền ăn của trẻ hàng ngày theo thực tế giao nhận thực phẩm, có giấy xác nhận thực phẩm của </a:t>
            </a:r>
            <a:r>
              <a:rPr lang="en-US">
                <a:latin typeface="Tahoma" panose="020B0604030504040204" pitchFamily="34" charset="0"/>
                <a:ea typeface="Times New Roman" panose="02020603050405020304" pitchFamily="18" charset="0"/>
              </a:rPr>
              <a:t>NVND</a:t>
            </a:r>
            <a:r>
              <a:rPr lang="vi-VN">
                <a:latin typeface="Tahoma" panose="020B0604030504040204" pitchFamily="34" charset="0"/>
                <a:ea typeface="Times New Roman" panose="02020603050405020304" pitchFamily="18" charset="0"/>
              </a:rPr>
              <a:t> (Nấu chính), thanh quyết toán tiền ăn của trẻ có thể theo tuần hoặc theo tháng, có giấy đề nghị thanh toán của Thủ quỹ. Cuối tháng quyết toán tiền ăn của trẻ trong tháng.</a:t>
            </a:r>
            <a:endParaRPr lang="en-US">
              <a:latin typeface="Tahoma" panose="020B0604030504040204" pitchFamily="34"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33505647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723008" y="1120339"/>
            <a:ext cx="9103791" cy="4442261"/>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dirty="0">
              <a:solidFill>
                <a:srgbClr val="0679F8">
                  <a:lumMod val="50000"/>
                </a:srgbClr>
              </a:solidFill>
              <a:latin typeface="Arial" panose="020B0604020202020204" pitchFamily="34" charset="0"/>
              <a:ea typeface="Tahoma" panose="020B060403050404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lnSpc>
                  <a:spcPct val="150000"/>
                </a:lnSpc>
                <a:defRPr/>
              </a:pPr>
              <a:endParaRPr lang="en-US" sz="2400" kern="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CA6B796-B89C-C149-656E-0EA0DB410A96}"/>
              </a:ext>
            </a:extLst>
          </p:cNvPr>
          <p:cNvSpPr txBox="1"/>
          <p:nvPr/>
        </p:nvSpPr>
        <p:spPr>
          <a:xfrm>
            <a:off x="3690948" y="1375253"/>
            <a:ext cx="7891452" cy="3272947"/>
          </a:xfrm>
          <a:prstGeom prst="rect">
            <a:avLst/>
          </a:prstGeom>
          <a:noFill/>
        </p:spPr>
        <p:txBody>
          <a:bodyPr wrap="square" rtlCol="0">
            <a:spAutoFit/>
          </a:bodyPr>
          <a:lstStyle/>
          <a:p>
            <a:pPr algn="just">
              <a:lnSpc>
                <a:spcPct val="110000"/>
              </a:lnSpc>
              <a:spcBef>
                <a:spcPts val="600"/>
              </a:spcBef>
              <a:spcAft>
                <a:spcPts val="600"/>
              </a:spcAft>
            </a:pPr>
            <a:r>
              <a:rPr lang="vi-VN" b="1">
                <a:latin typeface="Tahoma" panose="020B0604030504040204" pitchFamily="34" charset="0"/>
                <a:ea typeface="Times New Roman" panose="02020603050405020304" pitchFamily="18" charset="0"/>
              </a:rPr>
              <a:t>+ Tổ chức ăn trưa cho cán bộ, giáo viên, nhân viên</a:t>
            </a:r>
            <a:r>
              <a:rPr lang="vi-VN">
                <a:latin typeface="Tahoma" panose="020B0604030504040204" pitchFamily="34" charset="0"/>
                <a:ea typeface="Times New Roman" panose="02020603050405020304" pitchFamily="18" charset="0"/>
              </a:rPr>
              <a:t>: </a:t>
            </a:r>
            <a:endParaRPr lang="en-US">
              <a:latin typeface="Tahoma" panose="020B0604030504040204" pitchFamily="34" charset="0"/>
              <a:ea typeface="Times New Roman" panose="02020603050405020304" pitchFamily="18" charset="0"/>
            </a:endParaRPr>
          </a:p>
          <a:p>
            <a:pPr marL="285750" indent="-285750" algn="just">
              <a:lnSpc>
                <a:spcPct val="110000"/>
              </a:lnSpc>
              <a:spcBef>
                <a:spcPts val="600"/>
              </a:spcBef>
              <a:spcAft>
                <a:spcPts val="600"/>
              </a:spcAft>
              <a:buFont typeface="Arial" pitchFamily="34" charset="0"/>
              <a:buChar char="•"/>
            </a:pPr>
            <a:r>
              <a:rPr lang="vi-VN">
                <a:latin typeface="Tahoma" panose="020B0604030504040204" pitchFamily="34" charset="0"/>
                <a:ea typeface="Times New Roman" panose="02020603050405020304" pitchFamily="18" charset="0"/>
              </a:rPr>
              <a:t>Thực đơn, thực phẩm không trùng với trẻ, có đủ sổ sách quản lý ăn theo quy định (mẫu của Sở GDĐT); công khai, minh bạch, thanh quyết toán vào cuối tháng. </a:t>
            </a:r>
            <a:endParaRPr lang="en-US">
              <a:latin typeface="Tahoma" panose="020B0604030504040204" pitchFamily="34" charset="0"/>
              <a:ea typeface="Times New Roman" panose="02020603050405020304" pitchFamily="18" charset="0"/>
            </a:endParaRPr>
          </a:p>
          <a:p>
            <a:pPr marL="285750" indent="-285750" algn="just">
              <a:lnSpc>
                <a:spcPct val="110000"/>
              </a:lnSpc>
              <a:spcBef>
                <a:spcPts val="600"/>
              </a:spcBef>
              <a:spcAft>
                <a:spcPts val="600"/>
              </a:spcAft>
              <a:buFont typeface="Arial" pitchFamily="34" charset="0"/>
              <a:buChar char="•"/>
            </a:pPr>
            <a:r>
              <a:rPr lang="vi-VN">
                <a:latin typeface="Tahoma" panose="020B0604030504040204" pitchFamily="34" charset="0"/>
                <a:ea typeface="Times New Roman" panose="02020603050405020304" pitchFamily="18" charset="0"/>
              </a:rPr>
              <a:t>Thực phẩm lưu cùng kho với trẻ phải được bảo quản riêng. </a:t>
            </a:r>
            <a:endParaRPr lang="en-US">
              <a:latin typeface="Tahoma" panose="020B0604030504040204" pitchFamily="34" charset="0"/>
              <a:ea typeface="Times New Roman" panose="02020603050405020304" pitchFamily="18" charset="0"/>
            </a:endParaRPr>
          </a:p>
          <a:p>
            <a:pPr marL="285750" indent="-285750" algn="just">
              <a:lnSpc>
                <a:spcPct val="110000"/>
              </a:lnSpc>
              <a:spcBef>
                <a:spcPts val="600"/>
              </a:spcBef>
              <a:spcAft>
                <a:spcPts val="600"/>
              </a:spcAft>
              <a:buFont typeface="Arial" pitchFamily="34" charset="0"/>
              <a:buChar char="•"/>
            </a:pPr>
            <a:r>
              <a:rPr lang="vi-VN">
                <a:latin typeface="Tahoma" panose="020B0604030504040204" pitchFamily="34" charset="0"/>
                <a:ea typeface="Times New Roman" panose="02020603050405020304" pitchFamily="18" charset="0"/>
              </a:rPr>
              <a:t>Tổ chức ăn trưa của cán bộ quản lý, giáo viên và nhân viên theo ca trực, không để giáo viên ăn trưa tại lớp học, bố trí phân công ca trực hợp lý về thời gian (luân phiên) để đảm bảo việc quản lý trẻ ngủ trên lớp theo quy định. </a:t>
            </a:r>
            <a:endParaRPr lang="en-US">
              <a:latin typeface="Times New Roman" panose="02020603050405020304" pitchFamily="18" charset="0"/>
              <a:ea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861766"/>
            <a:ext cx="1600200" cy="8720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150000"/>
              </a:lnSpc>
            </a:pPr>
            <a:r>
              <a:rPr lang="nl-NL" sz="1800" b="1" dirty="0">
                <a:effectLst/>
                <a:latin typeface="Arial" panose="020B0604020202020204" pitchFamily="34" charset="0"/>
                <a:ea typeface="Times New Roman" panose="02020603050405020304" pitchFamily="18" charset="0"/>
                <a:cs typeface="Arial" panose="020B0604020202020204" pitchFamily="34" charset="0"/>
              </a:rPr>
              <a:t>Chăm sóc nuôi dưỡng</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3657600" y="269878"/>
            <a:ext cx="8077200" cy="369332"/>
          </a:xfrm>
          <a:prstGeom prst="rect">
            <a:avLst/>
          </a:prstGeom>
        </p:spPr>
        <p:txBody>
          <a:bodyPr wrap="square" lIns="0" tIns="0" rIns="0" bIns="0" rtlCol="0" anchor="t">
            <a:spAutoFit/>
          </a:bodyPr>
          <a:lstStyle/>
          <a:p>
            <a:pPr lvl="0"/>
            <a:r>
              <a:rPr lang="en-US" sz="2400" b="1">
                <a:solidFill>
                  <a:srgbClr val="FFFFFF"/>
                </a:solidFill>
              </a:rPr>
              <a:t>Hướng dẫn thực hiện </a:t>
            </a:r>
            <a:r>
              <a:rPr lang="en-US" sz="2400" b="1" smtClean="0">
                <a:solidFill>
                  <a:srgbClr val="FFFFFF"/>
                </a:solidFill>
              </a:rPr>
              <a:t>công </a:t>
            </a:r>
            <a:r>
              <a:rPr lang="en-US" sz="2400" b="1">
                <a:solidFill>
                  <a:srgbClr val="FFFFFF"/>
                </a:solidFill>
              </a:rPr>
              <a:t>tác CSND năm học </a:t>
            </a:r>
            <a:r>
              <a:rPr lang="en-US" sz="2400" b="1" smtClean="0">
                <a:solidFill>
                  <a:srgbClr val="FFFFFF"/>
                </a:solidFill>
              </a:rPr>
              <a:t>2024 </a:t>
            </a:r>
            <a:r>
              <a:rPr lang="en-US" sz="2400" b="1">
                <a:solidFill>
                  <a:srgbClr val="FFFFFF"/>
                </a:solidFill>
              </a:rPr>
              <a:t>- 2025</a:t>
            </a:r>
          </a:p>
        </p:txBody>
      </p:sp>
    </p:spTree>
    <p:extLst>
      <p:ext uri="{BB962C8B-B14F-4D97-AF65-F5344CB8AC3E}">
        <p14:creationId xmlns:p14="http://schemas.microsoft.com/office/powerpoint/2010/main" val="34784364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744555"/>
            <a:ext cx="11194388" cy="50466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016526"/>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295400"/>
            <a:ext cx="1422701"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smtClean="0">
                <a:solidFill>
                  <a:srgbClr val="FF0000"/>
                </a:solidFill>
                <a:latin typeface="Arial" panose="020B0604020202020204" pitchFamily="34" charset="0"/>
                <a:cs typeface="Arial" panose="020B0604020202020204" pitchFamily="34" charset="0"/>
              </a:rPr>
              <a:t>Một số </a:t>
            </a:r>
          </a:p>
          <a:p>
            <a:pPr algn="ctr"/>
            <a:r>
              <a:rPr lang="en-US" sz="2400" b="1" smtClean="0">
                <a:solidFill>
                  <a:srgbClr val="FF0000"/>
                </a:solidFill>
                <a:latin typeface="Arial" panose="020B0604020202020204" pitchFamily="34" charset="0"/>
                <a:cs typeface="Arial" panose="020B0604020202020204" pitchFamily="34" charset="0"/>
              </a:rPr>
              <a:t>lưu ý</a:t>
            </a:r>
            <a:endParaRPr lang="en-US" sz="24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219200"/>
            <a:ext cx="7966081" cy="425706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文本框 47">
            <a:extLst>
              <a:ext uri="{FF2B5EF4-FFF2-40B4-BE49-F238E27FC236}">
                <a16:creationId xmlns:a16="http://schemas.microsoft.com/office/drawing/2014/main" id="{845069BC-BB57-82E5-7440-431E26BDBD25}"/>
              </a:ext>
            </a:extLst>
          </p:cNvPr>
          <p:cNvSpPr txBox="1"/>
          <p:nvPr/>
        </p:nvSpPr>
        <p:spPr>
          <a:xfrm>
            <a:off x="3618707" y="1376969"/>
            <a:ext cx="7474382" cy="3804631"/>
          </a:xfrm>
          <a:prstGeom prst="rect">
            <a:avLst/>
          </a:prstGeom>
          <a:noFill/>
        </p:spPr>
        <p:txBody>
          <a:bodyPr wrap="square" rtlCol="0">
            <a:spAutoFit/>
          </a:bodyPr>
          <a:lstStyle/>
          <a:p>
            <a:pPr algn="just">
              <a:lnSpc>
                <a:spcPct val="130000"/>
              </a:lnSpc>
              <a:spcBef>
                <a:spcPts val="600"/>
              </a:spcBef>
              <a:spcAft>
                <a:spcPts val="600"/>
              </a:spcAft>
            </a:pPr>
            <a:r>
              <a:rPr lang="en-US" b="1" smtClean="0">
                <a:latin typeface="Tahoma" pitchFamily="34" charset="0"/>
                <a:ea typeface="Tahoma" pitchFamily="34" charset="0"/>
                <a:cs typeface="Tahoma" pitchFamily="34" charset="0"/>
              </a:rPr>
              <a:t>*</a:t>
            </a:r>
            <a:r>
              <a:rPr lang="en-US" smtClean="0">
                <a:latin typeface="Tahoma" pitchFamily="34" charset="0"/>
                <a:ea typeface="Tahoma" pitchFamily="34" charset="0"/>
                <a:cs typeface="Tahoma" pitchFamily="34" charset="0"/>
              </a:rPr>
              <a:t> Người tính khẩu phần ăn phải dự tính thực phẩm chợ và kho của ngày hôm sau từ chiều hôm trước để gọi thực phẩm ngày hôm sau, phiếu xuất kho có số lượng trẻ được dự tính. Sáng hôm sau, thủ kho căn cứ vào phiếu xuất kho đã có số lượng lần 1 mới được xuất kho (Tuyệt đối không xuất kho từ ngày hôm trước). </a:t>
            </a:r>
          </a:p>
          <a:p>
            <a:pPr algn="just">
              <a:lnSpc>
                <a:spcPct val="130000"/>
              </a:lnSpc>
              <a:spcBef>
                <a:spcPts val="600"/>
              </a:spcBef>
              <a:spcAft>
                <a:spcPts val="600"/>
              </a:spcAft>
            </a:pPr>
            <a:r>
              <a:rPr lang="en-US" smtClean="0">
                <a:latin typeface="Tahoma" pitchFamily="34" charset="0"/>
                <a:ea typeface="Tahoma" pitchFamily="34" charset="0"/>
                <a:cs typeface="Tahoma" pitchFamily="34" charset="0"/>
              </a:rPr>
              <a:t>* Buổi sáng, thủ kho cầm </a:t>
            </a:r>
            <a:r>
              <a:rPr lang="en-US" b="1" smtClean="0">
                <a:latin typeface="Tahoma" pitchFamily="34" charset="0"/>
                <a:ea typeface="Tahoma" pitchFamily="34" charset="0"/>
                <a:cs typeface="Tahoma" pitchFamily="34" charset="0"/>
              </a:rPr>
              <a:t>phiếu xuất kho</a:t>
            </a:r>
            <a:r>
              <a:rPr lang="en-US" smtClean="0">
                <a:latin typeface="Tahoma" pitchFamily="34" charset="0"/>
                <a:ea typeface="Tahoma" pitchFamily="34" charset="0"/>
                <a:cs typeface="Tahoma" pitchFamily="34" charset="0"/>
              </a:rPr>
              <a:t> và </a:t>
            </a:r>
            <a:r>
              <a:rPr lang="en-US" b="1" smtClean="0">
                <a:latin typeface="Tahoma" pitchFamily="34" charset="0"/>
                <a:ea typeface="Tahoma" pitchFamily="34" charset="0"/>
                <a:cs typeface="Tahoma" pitchFamily="34" charset="0"/>
              </a:rPr>
              <a:t>sổ xuất nhập kho</a:t>
            </a:r>
            <a:r>
              <a:rPr lang="en-US" smtClean="0">
                <a:latin typeface="Tahoma" pitchFamily="34" charset="0"/>
                <a:ea typeface="Tahoma" pitchFamily="34" charset="0"/>
                <a:cs typeface="Tahoma" pitchFamily="34" charset="0"/>
              </a:rPr>
              <a:t> để xuất kho lần 1, xuất đến đâu ghi luôn vào </a:t>
            </a:r>
            <a:r>
              <a:rPr lang="en-US" b="1" smtClean="0">
                <a:latin typeface="Tahoma" pitchFamily="34" charset="0"/>
                <a:ea typeface="Tahoma" pitchFamily="34" charset="0"/>
                <a:cs typeface="Tahoma" pitchFamily="34" charset="0"/>
              </a:rPr>
              <a:t>sổ xuất nhập kho</a:t>
            </a:r>
            <a:r>
              <a:rPr lang="en-US" smtClean="0">
                <a:latin typeface="Tahoma" pitchFamily="34" charset="0"/>
                <a:ea typeface="Tahoma" pitchFamily="34" charset="0"/>
                <a:cs typeface="Tahoma" pitchFamily="34" charset="0"/>
              </a:rPr>
              <a:t> và </a:t>
            </a:r>
            <a:r>
              <a:rPr lang="en-US" b="1" smtClean="0">
                <a:latin typeface="Tahoma" pitchFamily="34" charset="0"/>
                <a:ea typeface="Tahoma" pitchFamily="34" charset="0"/>
                <a:cs typeface="Tahoma" pitchFamily="34" charset="0"/>
              </a:rPr>
              <a:t>sổ kiểm thực ba bước</a:t>
            </a:r>
            <a:r>
              <a:rPr lang="en-US" smtClean="0">
                <a:latin typeface="Tahoma" pitchFamily="34" charset="0"/>
                <a:ea typeface="Tahoma" pitchFamily="34" charset="0"/>
                <a:cs typeface="Tahoma" pitchFamily="34" charset="0"/>
              </a:rPr>
              <a:t> theo số lượng đã có trong </a:t>
            </a:r>
            <a:r>
              <a:rPr lang="en-US" b="1" smtClean="0">
                <a:latin typeface="Tahoma" pitchFamily="34" charset="0"/>
                <a:ea typeface="Tahoma" pitchFamily="34" charset="0"/>
                <a:cs typeface="Tahoma" pitchFamily="34" charset="0"/>
              </a:rPr>
              <a:t>phiếu xuất kho</a:t>
            </a:r>
            <a:r>
              <a:rPr lang="en-US" smtClean="0">
                <a:latin typeface="Tahoma" pitchFamily="34" charset="0"/>
                <a:ea typeface="Tahoma" pitchFamily="34" charset="0"/>
                <a:cs typeface="Tahoma" pitchFamily="34" charset="0"/>
              </a:rPr>
              <a:t> lần 1 cùng các thành viên có mặt theo quy định của giao nhận thực phẩm chứng kiến và ký vào phiếu xuất kho. </a:t>
            </a:r>
            <a:endParaRPr lang="en-US">
              <a:latin typeface="Tahoma" pitchFamily="34" charset="0"/>
              <a:ea typeface="Tahoma" pitchFamily="34" charset="0"/>
              <a:cs typeface="Tahoma"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5117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2"/>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2"/>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2"/>
              </a:solidFill>
              <a:latin typeface="Arial" panose="020B0604020202020204" pitchFamily="34" charset="0"/>
              <a:cs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3674555670"/>
              </p:ext>
            </p:extLst>
          </p:nvPr>
        </p:nvGraphicFramePr>
        <p:xfrm>
          <a:off x="1600200" y="1219200"/>
          <a:ext cx="9601200" cy="4419600"/>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81245">
                <a:tc>
                  <a:txBody>
                    <a:bodyPr/>
                    <a:lstStyle/>
                    <a:p>
                      <a:pPr marL="0" lvl="0" indent="0" algn="ctr" defTabSz="1244600">
                        <a:lnSpc>
                          <a:spcPct val="90000"/>
                        </a:lnSpc>
                        <a:spcBef>
                          <a:spcPct val="0"/>
                        </a:spcBef>
                        <a:spcAft>
                          <a:spcPct val="35000"/>
                        </a:spcAft>
                        <a:buNone/>
                      </a:pPr>
                      <a:r>
                        <a:rPr lang="en-US" sz="2000" b="1" kern="1200" smtClean="0">
                          <a:solidFill>
                            <a:srgbClr val="000000"/>
                          </a:solidFill>
                        </a:rPr>
                        <a:t>Đánh giá tình hình thực hiện công tác CSND năm học 2023 - 2024</a:t>
                      </a:r>
                      <a:endParaRPr lang="en-US" sz="20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938355">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p>
                      <a:pPr marL="342900" indent="-342900" algn="l">
                        <a:lnSpc>
                          <a:spcPct val="110000"/>
                        </a:lnSpc>
                        <a:spcBef>
                          <a:spcPts val="600"/>
                        </a:spcBef>
                        <a:spcAft>
                          <a:spcPts val="600"/>
                        </a:spcAft>
                        <a:buAutoNum type="arabicPeriod"/>
                      </a:pPr>
                      <a:r>
                        <a:rPr lang="en-US" sz="1800" b="1">
                          <a:solidFill>
                            <a:srgbClr val="000000"/>
                          </a:solidFill>
                          <a:effectLst/>
                          <a:latin typeface="Arial" panose="020B0604020202020204" pitchFamily="34" charset="0"/>
                          <a:cs typeface="Arial" panose="020B0604020202020204" pitchFamily="34" charset="0"/>
                        </a:rPr>
                        <a:t> </a:t>
                      </a:r>
                      <a:r>
                        <a:rPr lang="vi-VN" sz="1800" b="1" smtClean="0">
                          <a:latin typeface="Tahoma" panose="020B0604030504040204" pitchFamily="34" charset="0"/>
                          <a:ea typeface="Tahoma" panose="020B0604030504040204" pitchFamily="34" charset="0"/>
                          <a:cs typeface="Tahoma" panose="020B0604030504040204" pitchFamily="34" charset="0"/>
                        </a:rPr>
                        <a:t>Ư</a:t>
                      </a:r>
                      <a:r>
                        <a:rPr lang="en-US" sz="1800" b="1" smtClean="0">
                          <a:latin typeface="Tahoma" panose="020B0604030504040204" pitchFamily="34" charset="0"/>
                          <a:ea typeface="Tahoma" panose="020B0604030504040204" pitchFamily="34" charset="0"/>
                          <a:cs typeface="Tahoma" panose="020B0604030504040204" pitchFamily="34" charset="0"/>
                        </a:rPr>
                        <a:t>u điểm</a:t>
                      </a: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Các đơn vị thực hiện nghiêm túc việc ký kết hợp đồng thực phẩm với các nhà cung cấp đã được kiểm duyệt VS ATTP.</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- 100% bếp ăn của các nhà trường được sắp xếp gọn gàng, vệ sinh sạch sẽ hàng ngày, được cấp giấy chứng nhận bếp ăn đủ điều kiện VS ATTP. </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Thực hiện nghiêm túc việc lưu nghiệm thức ăn, lưu đủ lượng thức ăn, dán tem niêm phong đầy đủ theo quy định; </a:t>
                      </a:r>
                      <a:r>
                        <a:rPr lang="it-IT" sz="1800" smtClean="0">
                          <a:latin typeface="Tahoma" panose="020B0604030504040204" pitchFamily="34" charset="0"/>
                          <a:ea typeface="Tahoma" panose="020B0604030504040204" pitchFamily="34" charset="0"/>
                          <a:cs typeface="Tahoma" panose="020B0604030504040204" pitchFamily="34" charset="0"/>
                        </a:rPr>
                        <a:t>các hộp đựng có ký hiệu nhãn mác rõ ràng, khoa học.</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Thực đơn xây dựng khoa học theo mùa, thực đơn của trẻ không trùng với thực đơn của cô.</a:t>
                      </a:r>
                    </a:p>
                    <a:p>
                      <a:pPr algn="just">
                        <a:lnSpc>
                          <a:spcPct val="110000"/>
                        </a:lnSpc>
                        <a:spcBef>
                          <a:spcPts val="600"/>
                        </a:spcBef>
                        <a:spcAft>
                          <a:spcPts val="600"/>
                        </a:spcAft>
                      </a:pPr>
                      <a:r>
                        <a:rPr lang="it-IT" sz="1800" smtClean="0">
                          <a:latin typeface="Tahoma" panose="020B0604030504040204" pitchFamily="34" charset="0"/>
                          <a:ea typeface="Tahoma" panose="020B0604030504040204" pitchFamily="34" charset="0"/>
                          <a:cs typeface="Tahoma" panose="020B0604030504040204" pitchFamily="34" charset="0"/>
                        </a:rPr>
                        <a:t>- Thực hiện tính khẩu phần ăn đầy đủ trên phần mềm, tỷ lệ bữa ăn hợp lý.</a:t>
                      </a:r>
                      <a:endParaRPr lang="en-US" sz="1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Tree>
    <p:extLst>
      <p:ext uri="{BB962C8B-B14F-4D97-AF65-F5344CB8AC3E}">
        <p14:creationId xmlns:p14="http://schemas.microsoft.com/office/powerpoint/2010/main" val="38197517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744555"/>
            <a:ext cx="11194388" cy="50466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016526"/>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295400"/>
            <a:ext cx="1422701"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smtClean="0">
                <a:solidFill>
                  <a:srgbClr val="FF0000"/>
                </a:solidFill>
                <a:latin typeface="Arial" panose="020B0604020202020204" pitchFamily="34" charset="0"/>
                <a:cs typeface="Arial" panose="020B0604020202020204" pitchFamily="34" charset="0"/>
              </a:rPr>
              <a:t>Một số </a:t>
            </a:r>
          </a:p>
          <a:p>
            <a:pPr algn="ctr"/>
            <a:r>
              <a:rPr lang="en-US" sz="2400" b="1" smtClean="0">
                <a:solidFill>
                  <a:srgbClr val="FF0000"/>
                </a:solidFill>
                <a:latin typeface="Arial" panose="020B0604020202020204" pitchFamily="34" charset="0"/>
                <a:cs typeface="Arial" panose="020B0604020202020204" pitchFamily="34" charset="0"/>
              </a:rPr>
              <a:t>lưu ý</a:t>
            </a:r>
            <a:endParaRPr lang="en-US" sz="24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277398"/>
            <a:ext cx="7966081" cy="425706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文本框 47">
            <a:extLst>
              <a:ext uri="{FF2B5EF4-FFF2-40B4-BE49-F238E27FC236}">
                <a16:creationId xmlns:a16="http://schemas.microsoft.com/office/drawing/2014/main" id="{845069BC-BB57-82E5-7440-431E26BDBD25}"/>
              </a:ext>
            </a:extLst>
          </p:cNvPr>
          <p:cNvSpPr txBox="1"/>
          <p:nvPr/>
        </p:nvSpPr>
        <p:spPr>
          <a:xfrm>
            <a:off x="3618707" y="1411366"/>
            <a:ext cx="7474382" cy="3084434"/>
          </a:xfrm>
          <a:prstGeom prst="rect">
            <a:avLst/>
          </a:prstGeom>
          <a:noFill/>
        </p:spPr>
        <p:txBody>
          <a:bodyPr wrap="square" rtlCol="0">
            <a:spAutoFit/>
          </a:bodyPr>
          <a:lstStyle/>
          <a:p>
            <a:pPr algn="just">
              <a:lnSpc>
                <a:spcPct val="130000"/>
              </a:lnSpc>
              <a:spcBef>
                <a:spcPts val="600"/>
              </a:spcBef>
              <a:spcAft>
                <a:spcPts val="600"/>
              </a:spcAft>
            </a:pPr>
            <a:r>
              <a:rPr lang="en-US" b="1">
                <a:latin typeface="Tahoma" pitchFamily="34" charset="0"/>
                <a:ea typeface="Tahoma" pitchFamily="34" charset="0"/>
                <a:cs typeface="Tahoma" pitchFamily="34" charset="0"/>
              </a:rPr>
              <a:t>* Nhập thực phẩm tươi sống:</a:t>
            </a:r>
            <a:r>
              <a:rPr lang="en-US">
                <a:latin typeface="Tahoma" pitchFamily="34" charset="0"/>
                <a:ea typeface="Tahoma" pitchFamily="34" charset="0"/>
                <a:cs typeface="Tahoma" pitchFamily="34" charset="0"/>
              </a:rPr>
              <a:t> Nhập buổi sáng hàng ngày, tuyệt đối không nhập từ hôm trước hoặc nhập luôn nhiều ngày ăn trong tuần (Không tồn trong tủ lạnh). Khi nhập phải đầy đủ các thành phần theo quy định (Người nấu chính + Giáo viên + Đại diện BGH và kế toán).</a:t>
            </a:r>
          </a:p>
          <a:p>
            <a:pPr algn="just">
              <a:lnSpc>
                <a:spcPct val="130000"/>
              </a:lnSpc>
              <a:spcBef>
                <a:spcPts val="600"/>
              </a:spcBef>
              <a:spcAft>
                <a:spcPts val="600"/>
              </a:spcAft>
            </a:pPr>
            <a:r>
              <a:rPr lang="en-US" b="1">
                <a:latin typeface="Tahoma" pitchFamily="34" charset="0"/>
                <a:ea typeface="Tahoma" pitchFamily="34" charset="0"/>
                <a:cs typeface="Tahoma" pitchFamily="34" charset="0"/>
              </a:rPr>
              <a:t>* Khi nhận hàng kho</a:t>
            </a:r>
            <a:r>
              <a:rPr lang="en-US">
                <a:latin typeface="Tahoma" pitchFamily="34" charset="0"/>
                <a:ea typeface="Tahoma" pitchFamily="34" charset="0"/>
                <a:cs typeface="Tahoma" pitchFamily="34" charset="0"/>
              </a:rPr>
              <a:t>: Người nấu chính nhận số lượng hàng kho, ghi luôn số lượng nhận hàng kho vào sổ kiểm thực ba bước cùng đầy đủ những người chứng kiến đã được phân công rồi mới mang hàng ra khỏi kho.</a:t>
            </a:r>
          </a:p>
        </p:txBody>
      </p:sp>
      <p:sp>
        <p:nvSpPr>
          <p:cNvPr id="19"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081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744555"/>
            <a:ext cx="11194388" cy="50466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016526"/>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295400"/>
            <a:ext cx="1422701"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smtClean="0">
                <a:solidFill>
                  <a:srgbClr val="FF0000"/>
                </a:solidFill>
                <a:latin typeface="Arial" panose="020B0604020202020204" pitchFamily="34" charset="0"/>
                <a:cs typeface="Arial" panose="020B0604020202020204" pitchFamily="34" charset="0"/>
              </a:rPr>
              <a:t>Một số </a:t>
            </a:r>
          </a:p>
          <a:p>
            <a:pPr algn="ctr"/>
            <a:r>
              <a:rPr lang="en-US" sz="2400" b="1" smtClean="0">
                <a:solidFill>
                  <a:srgbClr val="FF0000"/>
                </a:solidFill>
                <a:latin typeface="Arial" panose="020B0604020202020204" pitchFamily="34" charset="0"/>
                <a:cs typeface="Arial" panose="020B0604020202020204" pitchFamily="34" charset="0"/>
              </a:rPr>
              <a:t>lưu ý</a:t>
            </a:r>
            <a:endParaRPr lang="en-US" sz="24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277398"/>
            <a:ext cx="7966081" cy="425706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文本框 47">
            <a:extLst>
              <a:ext uri="{FF2B5EF4-FFF2-40B4-BE49-F238E27FC236}">
                <a16:creationId xmlns:a16="http://schemas.microsoft.com/office/drawing/2014/main" id="{845069BC-BB57-82E5-7440-431E26BDBD25}"/>
              </a:ext>
            </a:extLst>
          </p:cNvPr>
          <p:cNvSpPr txBox="1"/>
          <p:nvPr/>
        </p:nvSpPr>
        <p:spPr>
          <a:xfrm>
            <a:off x="3618707" y="1376225"/>
            <a:ext cx="7474382" cy="3881575"/>
          </a:xfrm>
          <a:prstGeom prst="rect">
            <a:avLst/>
          </a:prstGeom>
          <a:noFill/>
        </p:spPr>
        <p:txBody>
          <a:bodyPr wrap="square" rtlCol="0">
            <a:spAutoFit/>
          </a:bodyPr>
          <a:lstStyle/>
          <a:p>
            <a:pPr algn="just">
              <a:lnSpc>
                <a:spcPct val="130000"/>
              </a:lnSpc>
              <a:spcAft>
                <a:spcPts val="600"/>
              </a:spcAft>
            </a:pPr>
            <a:r>
              <a:rPr lang="en-US" b="1">
                <a:latin typeface="Tahoma" pitchFamily="34" charset="0"/>
                <a:ea typeface="Tahoma" pitchFamily="34" charset="0"/>
                <a:cs typeface="Tahoma" pitchFamily="34" charset="0"/>
              </a:rPr>
              <a:t>* Khi công ty mang thực phẩm đến</a:t>
            </a:r>
            <a:r>
              <a:rPr lang="en-US">
                <a:latin typeface="Tahoma" pitchFamily="34" charset="0"/>
                <a:ea typeface="Tahoma" pitchFamily="34" charset="0"/>
                <a:cs typeface="Tahoma" pitchFamily="34" charset="0"/>
              </a:rPr>
              <a:t>: </a:t>
            </a:r>
          </a:p>
          <a:p>
            <a:pPr algn="just">
              <a:lnSpc>
                <a:spcPct val="130000"/>
              </a:lnSpc>
              <a:spcAft>
                <a:spcPts val="600"/>
              </a:spcAft>
            </a:pPr>
            <a:r>
              <a:rPr lang="en-US">
                <a:latin typeface="Tahoma" pitchFamily="34" charset="0"/>
                <a:ea typeface="Tahoma" pitchFamily="34" charset="0"/>
                <a:cs typeface="Tahoma" pitchFamily="34" charset="0"/>
              </a:rPr>
              <a:t>- Nhân viên nuôi dưỡng (Theo phân công dây chuyền) 01 người</a:t>
            </a:r>
            <a:r>
              <a:rPr lang="en-US" b="1">
                <a:latin typeface="Tahoma" pitchFamily="34" charset="0"/>
                <a:ea typeface="Tahoma" pitchFamily="34" charset="0"/>
                <a:cs typeface="Tahoma" pitchFamily="34" charset="0"/>
              </a:rPr>
              <a:t> </a:t>
            </a:r>
            <a:r>
              <a:rPr lang="en-US">
                <a:latin typeface="Tahoma" pitchFamily="34" charset="0"/>
                <a:ea typeface="Tahoma" pitchFamily="34" charset="0"/>
                <a:cs typeface="Tahoma" pitchFamily="34" charset="0"/>
              </a:rPr>
              <a:t>nhận hóa đơn và đọc số lượng thực phẩm trong hóa đơn, các thành viên nhìn số lượng cân, 01 người ghi chép số lượng vào sổ kiểm thực ba bước. </a:t>
            </a:r>
          </a:p>
          <a:p>
            <a:pPr algn="just">
              <a:lnSpc>
                <a:spcPct val="130000"/>
              </a:lnSpc>
              <a:spcAft>
                <a:spcPts val="600"/>
              </a:spcAft>
            </a:pPr>
            <a:r>
              <a:rPr lang="en-US">
                <a:latin typeface="Tahoma" pitchFamily="34" charset="0"/>
                <a:ea typeface="Tahoma" pitchFamily="34" charset="0"/>
                <a:cs typeface="Tahoma" pitchFamily="34" charset="0"/>
              </a:rPr>
              <a:t>- Ghi chép và nhận thực phẩm xong bước 1, người giao thực phẩm của công ty ký vào sổ kiểm thực ba bước (Người giao hàng ký ghi rõ họ tên). </a:t>
            </a:r>
          </a:p>
          <a:p>
            <a:pPr algn="just">
              <a:lnSpc>
                <a:spcPct val="130000"/>
              </a:lnSpc>
              <a:spcAft>
                <a:spcPts val="600"/>
              </a:spcAft>
            </a:pPr>
            <a:r>
              <a:rPr lang="en-US">
                <a:latin typeface="Tahoma" pitchFamily="34" charset="0"/>
                <a:ea typeface="Tahoma" pitchFamily="34" charset="0"/>
                <a:cs typeface="Tahoma" pitchFamily="34" charset="0"/>
              </a:rPr>
              <a:t>- Các thành viên được phân công theo quy định có mặt nhận thực phẩm phải ký ngay vào vị trí tên của mình, lúc này nhân viên bếp mới được mang thực phẩm ra sơ chế. </a:t>
            </a:r>
          </a:p>
        </p:txBody>
      </p:sp>
      <p:sp>
        <p:nvSpPr>
          <p:cNvPr id="19"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081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820755"/>
            <a:ext cx="11194388" cy="50466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016526"/>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295400"/>
            <a:ext cx="1422701"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smtClean="0">
                <a:solidFill>
                  <a:srgbClr val="FF0000"/>
                </a:solidFill>
                <a:latin typeface="Arial" panose="020B0604020202020204" pitchFamily="34" charset="0"/>
                <a:cs typeface="Arial" panose="020B0604020202020204" pitchFamily="34" charset="0"/>
              </a:rPr>
              <a:t>Một số </a:t>
            </a:r>
          </a:p>
          <a:p>
            <a:pPr algn="ctr"/>
            <a:r>
              <a:rPr lang="en-US" sz="2400" b="1" smtClean="0">
                <a:solidFill>
                  <a:srgbClr val="FF0000"/>
                </a:solidFill>
                <a:latin typeface="Arial" panose="020B0604020202020204" pitchFamily="34" charset="0"/>
                <a:cs typeface="Arial" panose="020B0604020202020204" pitchFamily="34" charset="0"/>
              </a:rPr>
              <a:t>lưu ý</a:t>
            </a:r>
            <a:endParaRPr lang="en-US" sz="24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277398"/>
            <a:ext cx="7966081" cy="425706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文本框 47">
            <a:extLst>
              <a:ext uri="{FF2B5EF4-FFF2-40B4-BE49-F238E27FC236}">
                <a16:creationId xmlns:a16="http://schemas.microsoft.com/office/drawing/2014/main" id="{845069BC-BB57-82E5-7440-431E26BDBD25}"/>
              </a:ext>
            </a:extLst>
          </p:cNvPr>
          <p:cNvSpPr txBox="1"/>
          <p:nvPr/>
        </p:nvSpPr>
        <p:spPr>
          <a:xfrm>
            <a:off x="3618707" y="1375480"/>
            <a:ext cx="7474382" cy="3958520"/>
          </a:xfrm>
          <a:prstGeom prst="rect">
            <a:avLst/>
          </a:prstGeom>
          <a:noFill/>
        </p:spPr>
        <p:txBody>
          <a:bodyPr wrap="square" rtlCol="0">
            <a:spAutoFit/>
          </a:bodyPr>
          <a:lstStyle/>
          <a:p>
            <a:pPr algn="just">
              <a:lnSpc>
                <a:spcPct val="130000"/>
              </a:lnSpc>
              <a:spcBef>
                <a:spcPts val="600"/>
              </a:spcBef>
              <a:spcAft>
                <a:spcPts val="600"/>
              </a:spcAft>
            </a:pPr>
            <a:r>
              <a:rPr lang="en-US" b="1">
                <a:latin typeface="Tahoma" pitchFamily="34" charset="0"/>
                <a:ea typeface="Tahoma" pitchFamily="34" charset="0"/>
                <a:cs typeface="Tahoma" pitchFamily="34" charset="0"/>
              </a:rPr>
              <a:t>* Ghi chép sổ kiểm thực 3 bước: </a:t>
            </a:r>
          </a:p>
          <a:p>
            <a:pPr algn="just">
              <a:lnSpc>
                <a:spcPct val="130000"/>
              </a:lnSpc>
              <a:spcBef>
                <a:spcPts val="600"/>
              </a:spcBef>
              <a:spcAft>
                <a:spcPts val="600"/>
              </a:spcAft>
            </a:pPr>
            <a:r>
              <a:rPr lang="en-US" b="1">
                <a:latin typeface="Tahoma" pitchFamily="34" charset="0"/>
                <a:ea typeface="Tahoma" pitchFamily="34" charset="0"/>
                <a:cs typeface="Tahoma" pitchFamily="34" charset="0"/>
              </a:rPr>
              <a:t>- </a:t>
            </a:r>
            <a:r>
              <a:rPr lang="en-US">
                <a:latin typeface="Tahoma" pitchFamily="34" charset="0"/>
                <a:ea typeface="Tahoma" pitchFamily="34" charset="0"/>
                <a:cs typeface="Tahoma" pitchFamily="34" charset="0"/>
              </a:rPr>
              <a:t>Giờ xuất kho - giờ nhận thực phẩm tươi sống - giờ sơ chế - giờ chế biến xong -  giờ lưu mẫu -  giờ chia món ăn xong và giờ ăn của trẻ phải có sự logic hợp lý với thực tế khi chế biến. </a:t>
            </a:r>
          </a:p>
          <a:p>
            <a:pPr algn="just">
              <a:lnSpc>
                <a:spcPct val="130000"/>
              </a:lnSpc>
              <a:spcBef>
                <a:spcPts val="600"/>
              </a:spcBef>
              <a:spcAft>
                <a:spcPts val="600"/>
              </a:spcAft>
            </a:pPr>
            <a:r>
              <a:rPr lang="en-US">
                <a:latin typeface="Tahoma" pitchFamily="34" charset="0"/>
                <a:ea typeface="Tahoma" pitchFamily="34" charset="0"/>
                <a:cs typeface="Tahoma" pitchFamily="34" charset="0"/>
              </a:rPr>
              <a:t>- Sổ kiểm thực ba bước phải để người nấu ghi chép (Theo phân công dây chuyền). Làm đến bước nào ghi chép vào sổ luôn. Không ghi sổ trước và không để nấu xong hết mới ghi sổ. (Cơ sở nào cuối ngày mới cập nhật sổ hoặc mang về nhà viết là không đúng). </a:t>
            </a:r>
            <a:r>
              <a:rPr lang="en-US" b="1">
                <a:latin typeface="Tahoma" pitchFamily="34" charset="0"/>
                <a:ea typeface="Tahoma" pitchFamily="34" charset="0"/>
                <a:cs typeface="Tahoma" pitchFamily="34" charset="0"/>
              </a:rPr>
              <a:t>Theo văn bản 115/2013 xử phạt viết không đúng sổ kiểm thực ba bước từ 4 - 8 triệu/cơ sở.</a:t>
            </a:r>
            <a:endParaRPr lang="en-US" dirty="0">
              <a:latin typeface="Tahoma" pitchFamily="34" charset="0"/>
              <a:ea typeface="Tahoma" pitchFamily="34" charset="0"/>
              <a:cs typeface="Tahoma"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081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556557" y="896955"/>
            <a:ext cx="11399831" cy="50466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838200" y="11630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143000" y="1455003"/>
            <a:ext cx="1422701"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smtClean="0">
                <a:solidFill>
                  <a:srgbClr val="FF0000"/>
                </a:solidFill>
                <a:latin typeface="Arial" panose="020B0604020202020204" pitchFamily="34" charset="0"/>
                <a:cs typeface="Arial" panose="020B0604020202020204" pitchFamily="34" charset="0"/>
              </a:rPr>
              <a:t>Một số </a:t>
            </a:r>
          </a:p>
          <a:p>
            <a:pPr algn="ctr"/>
            <a:r>
              <a:rPr lang="en-US" sz="2400" b="1" smtClean="0">
                <a:solidFill>
                  <a:srgbClr val="FF0000"/>
                </a:solidFill>
                <a:latin typeface="Arial" panose="020B0604020202020204" pitchFamily="34" charset="0"/>
                <a:cs typeface="Arial" panose="020B0604020202020204" pitchFamily="34" charset="0"/>
              </a:rPr>
              <a:t>lưu ý</a:t>
            </a:r>
            <a:endParaRPr lang="en-US" sz="24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2971800" y="1307602"/>
            <a:ext cx="8763000" cy="4483598"/>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文本框 47">
            <a:extLst>
              <a:ext uri="{FF2B5EF4-FFF2-40B4-BE49-F238E27FC236}">
                <a16:creationId xmlns:a16="http://schemas.microsoft.com/office/drawing/2014/main" id="{845069BC-BB57-82E5-7440-431E26BDBD25}"/>
              </a:ext>
            </a:extLst>
          </p:cNvPr>
          <p:cNvSpPr txBox="1"/>
          <p:nvPr/>
        </p:nvSpPr>
        <p:spPr>
          <a:xfrm>
            <a:off x="3276600" y="1475530"/>
            <a:ext cx="8153400" cy="4696670"/>
          </a:xfrm>
          <a:prstGeom prst="rect">
            <a:avLst/>
          </a:prstGeom>
          <a:noFill/>
        </p:spPr>
        <p:txBody>
          <a:bodyPr wrap="square" rtlCol="0">
            <a:spAutoFit/>
          </a:bodyPr>
          <a:lstStyle/>
          <a:p>
            <a:pPr algn="just">
              <a:lnSpc>
                <a:spcPct val="120000"/>
              </a:lnSpc>
              <a:spcBef>
                <a:spcPts val="600"/>
              </a:spcBef>
              <a:spcAft>
                <a:spcPts val="600"/>
              </a:spcAft>
            </a:pPr>
            <a:r>
              <a:rPr lang="en-US" b="1">
                <a:latin typeface="Tahoma" pitchFamily="34" charset="0"/>
                <a:ea typeface="Tahoma" pitchFamily="34" charset="0"/>
                <a:cs typeface="Tahoma" pitchFamily="34" charset="0"/>
              </a:rPr>
              <a:t>* Khi cần gọi thực phẩm bổ sung:</a:t>
            </a:r>
            <a:r>
              <a:rPr lang="en-US">
                <a:latin typeface="Tahoma" pitchFamily="34" charset="0"/>
                <a:ea typeface="Tahoma" pitchFamily="34" charset="0"/>
                <a:cs typeface="Tahoma" pitchFamily="34" charset="0"/>
              </a:rPr>
              <a:t> phải gọi công ty cung cấp thực phẩm mang đến, tuyệt đối không được ra chợ mua. (Nếu trường hợp đột xuất hôm đó giảm số lượng cháu thì phải báo công ty đến nhận lại thực phẩm thừa). </a:t>
            </a:r>
            <a:r>
              <a:rPr lang="en-US" b="1">
                <a:latin typeface="Tahoma" pitchFamily="34" charset="0"/>
                <a:ea typeface="Tahoma" pitchFamily="34" charset="0"/>
                <a:cs typeface="Tahoma" pitchFamily="34" charset="0"/>
              </a:rPr>
              <a:t>Tuyệt đối không được để lưu thực phẩm còn lại trong tủ lạnh sang ngày hôm sau.</a:t>
            </a:r>
          </a:p>
          <a:p>
            <a:pPr lvl="0" algn="just">
              <a:lnSpc>
                <a:spcPct val="120000"/>
              </a:lnSpc>
              <a:spcBef>
                <a:spcPts val="600"/>
              </a:spcBef>
              <a:spcAft>
                <a:spcPts val="600"/>
              </a:spcAft>
            </a:pPr>
            <a:r>
              <a:rPr lang="en-US" b="1" smtClean="0">
                <a:latin typeface="Tahoma" pitchFamily="34" charset="0"/>
                <a:ea typeface="Tahoma" pitchFamily="34" charset="0"/>
                <a:cs typeface="Tahoma" pitchFamily="34" charset="0"/>
              </a:rPr>
              <a:t>* Tuyệt </a:t>
            </a:r>
            <a:r>
              <a:rPr lang="en-US" b="1">
                <a:latin typeface="Tahoma" pitchFamily="34" charset="0"/>
                <a:ea typeface="Tahoma" pitchFamily="34" charset="0"/>
                <a:cs typeface="Tahoma" pitchFamily="34" charset="0"/>
              </a:rPr>
              <a:t>đối không gọi thịt do công ty cung cấp xay sẵn</a:t>
            </a:r>
            <a:r>
              <a:rPr lang="en-US" b="1" smtClean="0">
                <a:latin typeface="Tahoma" pitchFamily="34" charset="0"/>
                <a:ea typeface="Tahoma" pitchFamily="34" charset="0"/>
                <a:cs typeface="Tahoma" pitchFamily="34" charset="0"/>
              </a:rPr>
              <a:t>.</a:t>
            </a:r>
          </a:p>
          <a:p>
            <a:pPr algn="just">
              <a:lnSpc>
                <a:spcPct val="120000"/>
              </a:lnSpc>
              <a:spcBef>
                <a:spcPts val="600"/>
              </a:spcBef>
              <a:spcAft>
                <a:spcPts val="600"/>
              </a:spcAft>
            </a:pPr>
            <a:r>
              <a:rPr lang="en-US" b="1">
                <a:latin typeface="Tahoma" pitchFamily="34" charset="0"/>
                <a:ea typeface="Tahoma" pitchFamily="34" charset="0"/>
                <a:cs typeface="Tahoma" pitchFamily="34" charset="0"/>
              </a:rPr>
              <a:t>* Bảng tài chính công khai: </a:t>
            </a:r>
            <a:r>
              <a:rPr lang="en-US">
                <a:latin typeface="Tahoma" pitchFamily="34" charset="0"/>
                <a:ea typeface="Tahoma" pitchFamily="34" charset="0"/>
                <a:cs typeface="Tahoma" pitchFamily="34" charset="0"/>
              </a:rPr>
              <a:t>Yêu cầu</a:t>
            </a:r>
            <a:r>
              <a:rPr lang="en-US" b="1">
                <a:latin typeface="Tahoma" pitchFamily="34" charset="0"/>
                <a:ea typeface="Tahoma" pitchFamily="34" charset="0"/>
                <a:cs typeface="Tahoma" pitchFamily="34" charset="0"/>
              </a:rPr>
              <a:t> </a:t>
            </a:r>
            <a:r>
              <a:rPr lang="en-US">
                <a:latin typeface="Tahoma" pitchFamily="34" charset="0"/>
                <a:ea typeface="Tahoma" pitchFamily="34" charset="0"/>
                <a:cs typeface="Tahoma" pitchFamily="34" charset="0"/>
              </a:rPr>
              <a:t>phải cập nhật hàng ngày trước 15h cùng ngày và không xóa trước 15h ngày hôm sau (Để phụ huynh cập nhật buổi chiều khi đón con và buổi sáng hôm sau đưa con đến trường).</a:t>
            </a:r>
          </a:p>
          <a:p>
            <a:pPr algn="just">
              <a:lnSpc>
                <a:spcPct val="120000"/>
              </a:lnSpc>
              <a:spcBef>
                <a:spcPts val="600"/>
              </a:spcBef>
              <a:spcAft>
                <a:spcPts val="600"/>
              </a:spcAft>
            </a:pPr>
            <a:r>
              <a:rPr lang="en-US" b="1">
                <a:latin typeface="Tahoma" pitchFamily="34" charset="0"/>
                <a:ea typeface="Tahoma" pitchFamily="34" charset="0"/>
                <a:cs typeface="Tahoma" pitchFamily="34" charset="0"/>
              </a:rPr>
              <a:t>* Bảng công khai giao nhận thực phẩm: </a:t>
            </a:r>
            <a:r>
              <a:rPr lang="en-US">
                <a:latin typeface="Tahoma" pitchFamily="34" charset="0"/>
                <a:ea typeface="Tahoma" pitchFamily="34" charset="0"/>
                <a:cs typeface="Tahoma" pitchFamily="34" charset="0"/>
              </a:rPr>
              <a:t>đặt tại bếp để tất cả </a:t>
            </a:r>
            <a:r>
              <a:rPr lang="en-US" smtClean="0">
                <a:latin typeface="Tahoma" pitchFamily="34" charset="0"/>
                <a:ea typeface="Tahoma" pitchFamily="34" charset="0"/>
                <a:cs typeface="Tahoma" pitchFamily="34" charset="0"/>
              </a:rPr>
              <a:t>NVND </a:t>
            </a:r>
            <a:r>
              <a:rPr lang="en-US">
                <a:latin typeface="Tahoma" pitchFamily="34" charset="0"/>
                <a:ea typeface="Tahoma" pitchFamily="34" charset="0"/>
                <a:cs typeface="Tahoma" pitchFamily="34" charset="0"/>
              </a:rPr>
              <a:t>đều cập nhật được hàng ngày các số lượng nhận thực phẩm trong ngày.</a:t>
            </a:r>
          </a:p>
          <a:p>
            <a:pPr lvl="0" algn="just">
              <a:lnSpc>
                <a:spcPct val="120000"/>
              </a:lnSpc>
              <a:spcBef>
                <a:spcPts val="600"/>
              </a:spcBef>
              <a:spcAft>
                <a:spcPts val="600"/>
              </a:spcAft>
            </a:pPr>
            <a:endParaRPr lang="en-US">
              <a:latin typeface="Tahoma" pitchFamily="34" charset="0"/>
              <a:ea typeface="Tahoma" pitchFamily="34" charset="0"/>
              <a:cs typeface="Tahoma"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7191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
            <a:extLst>
              <a:ext uri="{FF2B5EF4-FFF2-40B4-BE49-F238E27FC236}">
                <a16:creationId xmlns:a16="http://schemas.microsoft.com/office/drawing/2014/main" id="{EE6F9B84-7CFC-49FB-CE79-875E6D19B2C9}"/>
              </a:ext>
            </a:extLst>
          </p:cNvPr>
          <p:cNvSpPr/>
          <p:nvPr/>
        </p:nvSpPr>
        <p:spPr>
          <a:xfrm>
            <a:off x="304800" y="1523999"/>
            <a:ext cx="11625567"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9" name="Round Diagonal Corner Rectangle 8"/>
          <p:cNvSpPr/>
          <p:nvPr/>
        </p:nvSpPr>
        <p:spPr>
          <a:xfrm flipH="1">
            <a:off x="1066800" y="1079002"/>
            <a:ext cx="3809999" cy="4635998"/>
          </a:xfrm>
          <a:prstGeom prst="round2Diag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9211" y="1143000"/>
            <a:ext cx="6499389" cy="4407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Subtitle 2"/>
          <p:cNvSpPr txBox="1">
            <a:spLocks/>
          </p:cNvSpPr>
          <p:nvPr/>
        </p:nvSpPr>
        <p:spPr>
          <a:xfrm>
            <a:off x="1219200" y="1676400"/>
            <a:ext cx="4953000" cy="29718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900" b="1">
                <a:latin typeface="Tahoma" pitchFamily="34" charset="0"/>
                <a:ea typeface="Tahoma" pitchFamily="34" charset="0"/>
                <a:cs typeface="Tahoma" pitchFamily="34" charset="0"/>
              </a:rPr>
              <a:t>Hồ sơ nuôi dưỡng gồm có: </a:t>
            </a:r>
          </a:p>
          <a:p>
            <a:pPr marL="0" indent="0">
              <a:spcBef>
                <a:spcPts val="600"/>
              </a:spcBef>
              <a:spcAft>
                <a:spcPts val="600"/>
              </a:spcAft>
              <a:buNone/>
            </a:pPr>
            <a:r>
              <a:rPr lang="en-US" sz="1800">
                <a:latin typeface="Tahoma" pitchFamily="34" charset="0"/>
                <a:ea typeface="Tahoma" pitchFamily="34" charset="0"/>
                <a:cs typeface="Tahoma" pitchFamily="34" charset="0"/>
              </a:rPr>
              <a:t>1. SỔ KIỂM THỰC BA BƯỚC</a:t>
            </a:r>
          </a:p>
          <a:p>
            <a:pPr marL="0" indent="0">
              <a:spcBef>
                <a:spcPts val="600"/>
              </a:spcBef>
              <a:spcAft>
                <a:spcPts val="600"/>
              </a:spcAft>
              <a:buNone/>
            </a:pPr>
            <a:r>
              <a:rPr lang="en-US" sz="1800">
                <a:latin typeface="Tahoma" pitchFamily="34" charset="0"/>
                <a:ea typeface="Tahoma" pitchFamily="34" charset="0"/>
                <a:cs typeface="Tahoma" pitchFamily="34" charset="0"/>
              </a:rPr>
              <a:t>2. SỔ LƯU VÀ HUỶ MẪU THỨC ĂN</a:t>
            </a:r>
          </a:p>
          <a:p>
            <a:pPr marL="0" indent="0">
              <a:spcBef>
                <a:spcPts val="600"/>
              </a:spcBef>
              <a:spcAft>
                <a:spcPts val="600"/>
              </a:spcAft>
              <a:buNone/>
            </a:pPr>
            <a:r>
              <a:rPr lang="en-US" sz="1800">
                <a:latin typeface="Tahoma" pitchFamily="34" charset="0"/>
                <a:ea typeface="Tahoma" pitchFamily="34" charset="0"/>
                <a:cs typeface="Tahoma" pitchFamily="34" charset="0"/>
              </a:rPr>
              <a:t>3. SỔ THEO DÕI XUẤT NHẬP KHO</a:t>
            </a:r>
          </a:p>
          <a:p>
            <a:pPr marL="0" indent="0">
              <a:spcBef>
                <a:spcPts val="600"/>
              </a:spcBef>
              <a:spcAft>
                <a:spcPts val="600"/>
              </a:spcAft>
              <a:buNone/>
            </a:pPr>
            <a:r>
              <a:rPr lang="en-US" sz="1800">
                <a:latin typeface="Tahoma" pitchFamily="34" charset="0"/>
                <a:ea typeface="Tahoma" pitchFamily="34" charset="0"/>
                <a:cs typeface="Tahoma" pitchFamily="34" charset="0"/>
              </a:rPr>
              <a:t>4. PHIẾU XUẤT KHO</a:t>
            </a:r>
          </a:p>
          <a:p>
            <a:pPr marL="0" indent="0">
              <a:spcBef>
                <a:spcPts val="600"/>
              </a:spcBef>
              <a:spcAft>
                <a:spcPts val="600"/>
              </a:spcAft>
              <a:buNone/>
            </a:pPr>
            <a:r>
              <a:rPr lang="en-US" sz="1800">
                <a:latin typeface="Tahoma" pitchFamily="34" charset="0"/>
                <a:ea typeface="Tahoma" pitchFamily="34" charset="0"/>
                <a:cs typeface="Tahoma" pitchFamily="34" charset="0"/>
              </a:rPr>
              <a:t>5. PHIẾU NHẬP KHO</a:t>
            </a:r>
          </a:p>
          <a:p>
            <a:pPr marL="0" indent="0">
              <a:spcBef>
                <a:spcPts val="600"/>
              </a:spcBef>
              <a:spcAft>
                <a:spcPts val="600"/>
              </a:spcAft>
              <a:buNone/>
            </a:pPr>
            <a:r>
              <a:rPr lang="en-US" sz="1800">
                <a:latin typeface="Tahoma" pitchFamily="34" charset="0"/>
                <a:ea typeface="Tahoma" pitchFamily="34" charset="0"/>
                <a:cs typeface="Tahoma" pitchFamily="34" charset="0"/>
              </a:rPr>
              <a:t>6. SỔ TÍNH KHẨU PHẦN ĂN</a:t>
            </a:r>
          </a:p>
          <a:p>
            <a:pPr marL="0" indent="0">
              <a:spcBef>
                <a:spcPts val="600"/>
              </a:spcBef>
              <a:spcAft>
                <a:spcPts val="600"/>
              </a:spcAft>
              <a:buNone/>
            </a:pPr>
            <a:r>
              <a:rPr lang="en-US" sz="1800">
                <a:latin typeface="Tahoma" pitchFamily="34" charset="0"/>
                <a:ea typeface="Tahoma" pitchFamily="34" charset="0"/>
                <a:cs typeface="Tahoma" pitchFamily="34" charset="0"/>
              </a:rPr>
              <a:t>7. </a:t>
            </a:r>
            <a:r>
              <a:rPr lang="en-US" sz="1800" smtClean="0">
                <a:latin typeface="Tahoma" pitchFamily="34" charset="0"/>
                <a:ea typeface="Tahoma" pitchFamily="34" charset="0"/>
                <a:cs typeface="Tahoma" pitchFamily="34" charset="0"/>
              </a:rPr>
              <a:t>SỔ BÁO ĂN VÀ </a:t>
            </a:r>
            <a:r>
              <a:rPr lang="en-US" sz="1800">
                <a:latin typeface="Tahoma" pitchFamily="34" charset="0"/>
                <a:ea typeface="Tahoma" pitchFamily="34" charset="0"/>
                <a:cs typeface="Tahoma" pitchFamily="34" charset="0"/>
              </a:rPr>
              <a:t>CHIA ĂN</a:t>
            </a:r>
          </a:p>
          <a:p>
            <a:endParaRPr lang="en-US"/>
          </a:p>
        </p:txBody>
      </p:sp>
    </p:spTree>
    <p:extLst>
      <p:ext uri="{BB962C8B-B14F-4D97-AF65-F5344CB8AC3E}">
        <p14:creationId xmlns:p14="http://schemas.microsoft.com/office/powerpoint/2010/main" val="5323359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a:extLst>
              <a:ext uri="{FF2B5EF4-FFF2-40B4-BE49-F238E27FC236}">
                <a16:creationId xmlns:a16="http://schemas.microsoft.com/office/drawing/2014/main" id="{EE6F9B84-7CFC-49FB-CE79-875E6D19B2C9}"/>
              </a:ext>
            </a:extLst>
          </p:cNvPr>
          <p:cNvSpPr/>
          <p:nvPr/>
        </p:nvSpPr>
        <p:spPr>
          <a:xfrm>
            <a:off x="609600" y="1523999"/>
            <a:ext cx="11049000"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2" name="Rounded Rectangle 1"/>
          <p:cNvSpPr/>
          <p:nvPr/>
        </p:nvSpPr>
        <p:spPr>
          <a:xfrm>
            <a:off x="914400" y="990600"/>
            <a:ext cx="10439400" cy="1752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9" name="Subtitle 2"/>
          <p:cNvSpPr txBox="1">
            <a:spLocks/>
          </p:cNvSpPr>
          <p:nvPr/>
        </p:nvSpPr>
        <p:spPr>
          <a:xfrm>
            <a:off x="1371600" y="1066800"/>
            <a:ext cx="9601200" cy="1752600"/>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spcAft>
                <a:spcPts val="600"/>
              </a:spcAft>
              <a:buNone/>
            </a:pPr>
            <a:r>
              <a:rPr lang="en-US" b="1" smtClean="0">
                <a:latin typeface="Tahoma" pitchFamily="34" charset="0"/>
                <a:ea typeface="Tahoma" pitchFamily="34" charset="0"/>
                <a:cs typeface="Tahoma" pitchFamily="34" charset="0"/>
              </a:rPr>
              <a:t>1/ Sổ kiểm thực ba bước</a:t>
            </a:r>
            <a:r>
              <a:rPr lang="en-US" smtClean="0">
                <a:latin typeface="Tahoma" pitchFamily="34" charset="0"/>
                <a:ea typeface="Tahoma" pitchFamily="34" charset="0"/>
                <a:cs typeface="Tahoma" pitchFamily="34" charset="0"/>
              </a:rPr>
              <a:t>: </a:t>
            </a:r>
          </a:p>
          <a:p>
            <a:pPr marL="0" indent="0" algn="just">
              <a:lnSpc>
                <a:spcPct val="130000"/>
              </a:lnSpc>
              <a:spcBef>
                <a:spcPts val="600"/>
              </a:spcBef>
              <a:spcAft>
                <a:spcPts val="600"/>
              </a:spcAft>
              <a:buNone/>
            </a:pPr>
            <a:r>
              <a:rPr lang="en-US" b="1" i="1" smtClean="0">
                <a:latin typeface="Tahoma" pitchFamily="34" charset="0"/>
                <a:ea typeface="Tahoma" pitchFamily="34" charset="0"/>
                <a:cs typeface="Tahoma" pitchFamily="34" charset="0"/>
              </a:rPr>
              <a:t>Bước 1:</a:t>
            </a:r>
            <a:r>
              <a:rPr lang="en-US" b="1" smtClean="0">
                <a:latin typeface="Tahoma" pitchFamily="34" charset="0"/>
                <a:ea typeface="Tahoma" pitchFamily="34" charset="0"/>
                <a:cs typeface="Tahoma" pitchFamily="34" charset="0"/>
              </a:rPr>
              <a:t> </a:t>
            </a:r>
            <a:r>
              <a:rPr lang="en-US" smtClean="0">
                <a:latin typeface="Tahoma" pitchFamily="34" charset="0"/>
                <a:ea typeface="Tahoma" pitchFamily="34" charset="0"/>
                <a:cs typeface="Tahoma" pitchFamily="34" charset="0"/>
              </a:rPr>
              <a:t>Ghi đầy đủ nội dung không bỏ trống phần nào (ghi cả số phiếu xuất kho).</a:t>
            </a:r>
          </a:p>
          <a:p>
            <a:pPr marL="0" indent="0" algn="just">
              <a:lnSpc>
                <a:spcPct val="130000"/>
              </a:lnSpc>
              <a:spcBef>
                <a:spcPts val="600"/>
              </a:spcBef>
              <a:spcAft>
                <a:spcPts val="600"/>
              </a:spcAft>
              <a:buNone/>
            </a:pPr>
            <a:r>
              <a:rPr lang="en-US" smtClean="0">
                <a:latin typeface="Tahoma" pitchFamily="34" charset="0"/>
                <a:ea typeface="Tahoma" pitchFamily="34" charset="0"/>
                <a:cs typeface="Tahoma" pitchFamily="34" charset="0"/>
              </a:rPr>
              <a:t>+ Phần hàng kho ghi đầy đủ nội dung các mặt hàng xuất trong kho theo mẫu sổ (Ghi cụ thể thời gian xuất kho)</a:t>
            </a:r>
          </a:p>
          <a:p>
            <a:pPr algn="just"/>
            <a:endParaRPr lang="en-US">
              <a:solidFill>
                <a:schemeClr val="accent3">
                  <a:lumMod val="50000"/>
                </a:schemeClr>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2875716"/>
            <a:ext cx="5105400" cy="367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15005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a:extLst>
              <a:ext uri="{FF2B5EF4-FFF2-40B4-BE49-F238E27FC236}">
                <a16:creationId xmlns:a16="http://schemas.microsoft.com/office/drawing/2014/main" id="{EE6F9B84-7CFC-49FB-CE79-875E6D19B2C9}"/>
              </a:ext>
            </a:extLst>
          </p:cNvPr>
          <p:cNvSpPr/>
          <p:nvPr/>
        </p:nvSpPr>
        <p:spPr>
          <a:xfrm>
            <a:off x="609600" y="1523999"/>
            <a:ext cx="11049000"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2" name="Rounded Rectangle 11"/>
          <p:cNvSpPr/>
          <p:nvPr/>
        </p:nvSpPr>
        <p:spPr>
          <a:xfrm>
            <a:off x="1143000" y="990600"/>
            <a:ext cx="9982200" cy="990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9" name="Subtitle 2"/>
          <p:cNvSpPr txBox="1">
            <a:spLocks/>
          </p:cNvSpPr>
          <p:nvPr/>
        </p:nvSpPr>
        <p:spPr>
          <a:xfrm>
            <a:off x="1447800" y="1143000"/>
            <a:ext cx="9448800" cy="838200"/>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spcAft>
                <a:spcPts val="600"/>
              </a:spcAft>
              <a:buNone/>
            </a:pPr>
            <a:r>
              <a:rPr lang="en-US" smtClean="0">
                <a:latin typeface="Tahoma" pitchFamily="34" charset="0"/>
                <a:ea typeface="Tahoma" pitchFamily="34" charset="0"/>
                <a:cs typeface="Tahoma" pitchFamily="34" charset="0"/>
              </a:rPr>
              <a:t>+ Phần thực phẩm tươi sống ghi đầy đủ các mặt hàng thực phẩm công ty giao buổi sáng (Ghi cụ thể thời gian nhận TP). Khi ghi số phiếu xuất kho lưu ý ghi cả phần chữ và số.</a:t>
            </a:r>
          </a:p>
          <a:p>
            <a:pPr algn="just"/>
            <a:endParaRPr lang="en-US">
              <a:solidFill>
                <a:schemeClr val="accent3">
                  <a:lumMod val="50000"/>
                </a:scheme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2226189"/>
            <a:ext cx="6172200" cy="4301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15005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2">
            <a:extLst>
              <a:ext uri="{FF2B5EF4-FFF2-40B4-BE49-F238E27FC236}">
                <a16:creationId xmlns:a16="http://schemas.microsoft.com/office/drawing/2014/main" id="{EE6F9B84-7CFC-49FB-CE79-875E6D19B2C9}"/>
              </a:ext>
            </a:extLst>
          </p:cNvPr>
          <p:cNvSpPr/>
          <p:nvPr/>
        </p:nvSpPr>
        <p:spPr>
          <a:xfrm>
            <a:off x="609600" y="1523999"/>
            <a:ext cx="11049000"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Rounded Rectangle 12"/>
          <p:cNvSpPr/>
          <p:nvPr/>
        </p:nvSpPr>
        <p:spPr>
          <a:xfrm>
            <a:off x="1143000" y="990600"/>
            <a:ext cx="9982200" cy="990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9" name="Subtitle 2"/>
          <p:cNvSpPr txBox="1">
            <a:spLocks/>
          </p:cNvSpPr>
          <p:nvPr/>
        </p:nvSpPr>
        <p:spPr>
          <a:xfrm>
            <a:off x="1447800" y="1143000"/>
            <a:ext cx="9448800" cy="8382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spcBef>
                <a:spcPts val="600"/>
              </a:spcBef>
              <a:spcAft>
                <a:spcPts val="600"/>
              </a:spcAft>
            </a:pPr>
            <a:r>
              <a:rPr lang="en-US" b="1" i="1" smtClean="0">
                <a:latin typeface="Tahoma" pitchFamily="34" charset="0"/>
                <a:ea typeface="Tahoma" pitchFamily="34" charset="0"/>
                <a:cs typeface="Tahoma" pitchFamily="34" charset="0"/>
              </a:rPr>
              <a:t>Bước 2:</a:t>
            </a:r>
            <a:r>
              <a:rPr lang="en-US" smtClean="0">
                <a:latin typeface="Tahoma" pitchFamily="34" charset="0"/>
                <a:ea typeface="Tahoma" pitchFamily="34" charset="0"/>
                <a:cs typeface="Tahoma" pitchFamily="34" charset="0"/>
              </a:rPr>
              <a:t> Ghi đầy đủ số lượng thực phẩm; thời gian sơ chế và thời gian chế biến của từng món ăn</a:t>
            </a:r>
          </a:p>
          <a:p>
            <a:pPr algn="just"/>
            <a:endParaRPr lang="en-US">
              <a:solidFill>
                <a:schemeClr val="accent3">
                  <a:lumMod val="50000"/>
                </a:scheme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859" y="2248793"/>
            <a:ext cx="5605941" cy="4265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15005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a:extLst>
              <a:ext uri="{FF2B5EF4-FFF2-40B4-BE49-F238E27FC236}">
                <a16:creationId xmlns:a16="http://schemas.microsoft.com/office/drawing/2014/main" id="{EE6F9B84-7CFC-49FB-CE79-875E6D19B2C9}"/>
              </a:ext>
            </a:extLst>
          </p:cNvPr>
          <p:cNvSpPr/>
          <p:nvPr/>
        </p:nvSpPr>
        <p:spPr>
          <a:xfrm>
            <a:off x="609600" y="1371600"/>
            <a:ext cx="11049000"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2" name="Rounded Rectangle 11"/>
          <p:cNvSpPr/>
          <p:nvPr/>
        </p:nvSpPr>
        <p:spPr>
          <a:xfrm>
            <a:off x="1143000" y="990600"/>
            <a:ext cx="9982200" cy="609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9" name="Subtitle 2"/>
          <p:cNvSpPr txBox="1">
            <a:spLocks/>
          </p:cNvSpPr>
          <p:nvPr/>
        </p:nvSpPr>
        <p:spPr>
          <a:xfrm>
            <a:off x="1524000" y="1066800"/>
            <a:ext cx="7239000" cy="7620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spcBef>
                <a:spcPts val="600"/>
              </a:spcBef>
              <a:spcAft>
                <a:spcPts val="600"/>
              </a:spcAft>
            </a:pPr>
            <a:r>
              <a:rPr lang="en-US" b="1" i="1" smtClean="0">
                <a:latin typeface="Tahoma" pitchFamily="34" charset="0"/>
                <a:ea typeface="Tahoma" pitchFamily="34" charset="0"/>
                <a:cs typeface="Tahoma" pitchFamily="34" charset="0"/>
              </a:rPr>
              <a:t>Bước 3:</a:t>
            </a:r>
            <a:r>
              <a:rPr lang="en-US" smtClean="0">
                <a:latin typeface="Tahoma" pitchFamily="34" charset="0"/>
                <a:ea typeface="Tahoma" pitchFamily="34" charset="0"/>
                <a:cs typeface="Tahoma" pitchFamily="34" charset="0"/>
              </a:rPr>
              <a:t> Điền đầy đủ thông tin phần kiểm tra trước khi ăn.</a:t>
            </a:r>
          </a:p>
          <a:p>
            <a:pPr algn="just"/>
            <a:endParaRPr lang="en-US">
              <a:solidFill>
                <a:schemeClr val="accent3">
                  <a:lumMod val="50000"/>
                </a:scheme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0303" y="1905000"/>
            <a:ext cx="6162405"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15005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a:extLst>
              <a:ext uri="{FF2B5EF4-FFF2-40B4-BE49-F238E27FC236}">
                <a16:creationId xmlns:a16="http://schemas.microsoft.com/office/drawing/2014/main" id="{EE6F9B84-7CFC-49FB-CE79-875E6D19B2C9}"/>
              </a:ext>
            </a:extLst>
          </p:cNvPr>
          <p:cNvSpPr/>
          <p:nvPr/>
        </p:nvSpPr>
        <p:spPr>
          <a:xfrm>
            <a:off x="685800" y="1219200"/>
            <a:ext cx="11049000"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schemeClr val="tx1"/>
              </a:solidFill>
              <a:latin typeface="思源黑体旧字形 ExtraLight" panose="020B0200000000000000" pitchFamily="34" charset="-128"/>
              <a:ea typeface="思源黑体旧字形 ExtraLight" panose="020B0200000000000000" pitchFamily="34" charset="-128"/>
            </a:endParaRPr>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9" name="Subtitle 2"/>
          <p:cNvSpPr txBox="1">
            <a:spLocks/>
          </p:cNvSpPr>
          <p:nvPr/>
        </p:nvSpPr>
        <p:spPr>
          <a:xfrm>
            <a:off x="1524000" y="1066799"/>
            <a:ext cx="9372600" cy="49564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1800">
              <a:solidFill>
                <a:schemeClr val="accent3">
                  <a:lumMod val="50000"/>
                </a:schemeClr>
              </a:solidFill>
            </a:endParaRPr>
          </a:p>
        </p:txBody>
      </p:sp>
      <p:sp>
        <p:nvSpPr>
          <p:cNvPr id="16" name="Content Placeholder 4"/>
          <p:cNvSpPr txBox="1">
            <a:spLocks/>
          </p:cNvSpPr>
          <p:nvPr/>
        </p:nvSpPr>
        <p:spPr>
          <a:xfrm>
            <a:off x="1371600" y="1460309"/>
            <a:ext cx="9753600" cy="4559491"/>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spcAft>
                <a:spcPts val="600"/>
              </a:spcAft>
              <a:buFont typeface="Arial" panose="020B0604020202020204" pitchFamily="34" charset="0"/>
              <a:buNone/>
            </a:pPr>
            <a:r>
              <a:rPr lang="en-US" b="1" smtClean="0">
                <a:latin typeface="Tahoma" pitchFamily="34" charset="0"/>
                <a:ea typeface="Tahoma" pitchFamily="34" charset="0"/>
                <a:cs typeface="Tahoma" pitchFamily="34" charset="0"/>
              </a:rPr>
              <a:t>2/ Sổ lưu và hủy mẫu thức ăn </a:t>
            </a:r>
            <a:r>
              <a:rPr lang="en-US" smtClean="0">
                <a:latin typeface="Tahoma" pitchFamily="34" charset="0"/>
                <a:ea typeface="Tahoma" pitchFamily="34" charset="0"/>
                <a:cs typeface="Tahoma" pitchFamily="34" charset="0"/>
              </a:rPr>
              <a:t>(Mở sổ riêng theo yêu cầu của phòng Y Tế Quận Long Biên):</a:t>
            </a:r>
          </a:p>
          <a:p>
            <a:pPr marL="0" indent="0" algn="just">
              <a:lnSpc>
                <a:spcPct val="130000"/>
              </a:lnSpc>
              <a:spcBef>
                <a:spcPts val="600"/>
              </a:spcBef>
              <a:spcAft>
                <a:spcPts val="600"/>
              </a:spcAft>
              <a:buFont typeface="Arial" panose="020B0604020202020204" pitchFamily="34" charset="0"/>
              <a:buNone/>
            </a:pPr>
            <a:r>
              <a:rPr lang="en-US" smtClean="0">
                <a:latin typeface="Tahoma" pitchFamily="34" charset="0"/>
                <a:ea typeface="Tahoma" pitchFamily="34" charset="0"/>
                <a:cs typeface="Tahoma" pitchFamily="34" charset="0"/>
              </a:rPr>
              <a:t>- Đề nghị lưu và ghi đủ định lượng thức ăn lưu:</a:t>
            </a:r>
          </a:p>
          <a:p>
            <a:pPr marL="0" indent="0" algn="just">
              <a:lnSpc>
                <a:spcPct val="130000"/>
              </a:lnSpc>
              <a:spcBef>
                <a:spcPts val="600"/>
              </a:spcBef>
              <a:spcAft>
                <a:spcPts val="600"/>
              </a:spcAft>
              <a:buFont typeface="Arial" panose="020B0604020202020204" pitchFamily="34" charset="0"/>
              <a:buNone/>
            </a:pPr>
            <a:r>
              <a:rPr lang="en-US" smtClean="0">
                <a:latin typeface="Tahoma" pitchFamily="34" charset="0"/>
                <a:ea typeface="Tahoma" pitchFamily="34" charset="0"/>
                <a:cs typeface="Tahoma" pitchFamily="34" charset="0"/>
              </a:rPr>
              <a:t>+ Thức ăn đặc: 100g – 150g</a:t>
            </a:r>
          </a:p>
          <a:p>
            <a:pPr marL="0" indent="0" algn="just">
              <a:lnSpc>
                <a:spcPct val="130000"/>
              </a:lnSpc>
              <a:spcBef>
                <a:spcPts val="600"/>
              </a:spcBef>
              <a:spcAft>
                <a:spcPts val="600"/>
              </a:spcAft>
              <a:buFont typeface="Arial" panose="020B0604020202020204" pitchFamily="34" charset="0"/>
              <a:buNone/>
            </a:pPr>
            <a:r>
              <a:rPr lang="en-US" smtClean="0">
                <a:latin typeface="Tahoma" pitchFamily="34" charset="0"/>
                <a:ea typeface="Tahoma" pitchFamily="34" charset="0"/>
                <a:cs typeface="Tahoma" pitchFamily="34" charset="0"/>
              </a:rPr>
              <a:t>+ Thức ăn nước, lỏng: 150g – 200g</a:t>
            </a:r>
          </a:p>
          <a:p>
            <a:pPr marL="0" indent="0" algn="just">
              <a:lnSpc>
                <a:spcPct val="130000"/>
              </a:lnSpc>
              <a:spcBef>
                <a:spcPts val="600"/>
              </a:spcBef>
              <a:spcAft>
                <a:spcPts val="600"/>
              </a:spcAft>
              <a:buFont typeface="Arial" panose="020B0604020202020204" pitchFamily="34" charset="0"/>
              <a:buNone/>
            </a:pPr>
            <a:r>
              <a:rPr lang="en-US" smtClean="0">
                <a:latin typeface="Tahoma" pitchFamily="34" charset="0"/>
                <a:ea typeface="Tahoma" pitchFamily="34" charset="0"/>
                <a:cs typeface="Tahoma" pitchFamily="34" charset="0"/>
              </a:rPr>
              <a:t>- Lưu trong tủ lạnh 5-8 độ C (Ghi sổ là 5 độ C) đủ 24 giờ.</a:t>
            </a:r>
          </a:p>
          <a:p>
            <a:pPr marL="0" indent="0" algn="just">
              <a:lnSpc>
                <a:spcPct val="130000"/>
              </a:lnSpc>
              <a:spcBef>
                <a:spcPts val="600"/>
              </a:spcBef>
              <a:spcAft>
                <a:spcPts val="600"/>
              </a:spcAft>
              <a:buFont typeface="Arial" panose="020B0604020202020204" pitchFamily="34" charset="0"/>
              <a:buNone/>
            </a:pPr>
            <a:r>
              <a:rPr lang="en-US" smtClean="0">
                <a:latin typeface="Tahoma" pitchFamily="34" charset="0"/>
                <a:ea typeface="Tahoma" pitchFamily="34" charset="0"/>
                <a:cs typeface="Tahoma" pitchFamily="34" charset="0"/>
              </a:rPr>
              <a:t>- Lưu và hủy theo từng bữa, ghi đúng giờ thực lưu vào sổ lưu mẫu. Ký tên và ghi rõ họ tên từng bữa lưu và hủy thức ăn. </a:t>
            </a:r>
            <a:r>
              <a:rPr lang="en-US" b="1" smtClean="0">
                <a:latin typeface="Tahoma" pitchFamily="34" charset="0"/>
                <a:ea typeface="Tahoma" pitchFamily="34" charset="0"/>
                <a:cs typeface="Tahoma" pitchFamily="34" charset="0"/>
              </a:rPr>
              <a:t>Lưu đủ 24 giờ</a:t>
            </a:r>
            <a:r>
              <a:rPr lang="en-US" smtClean="0">
                <a:latin typeface="Tahoma" pitchFamily="34" charset="0"/>
                <a:ea typeface="Tahoma" pitchFamily="34" charset="0"/>
                <a:cs typeface="Tahoma" pitchFamily="34" charset="0"/>
              </a:rPr>
              <a:t>, </a:t>
            </a:r>
            <a:r>
              <a:rPr lang="en-US" b="1" smtClean="0">
                <a:latin typeface="Tahoma" pitchFamily="34" charset="0"/>
                <a:ea typeface="Tahoma" pitchFamily="34" charset="0"/>
                <a:cs typeface="Tahoma" pitchFamily="34" charset="0"/>
              </a:rPr>
              <a:t>tuyệt đối không viết trước vào sổ khi chưa lưu mẫu</a:t>
            </a:r>
            <a:r>
              <a:rPr lang="en-US" smtClean="0">
                <a:latin typeface="Tahoma" pitchFamily="34" charset="0"/>
                <a:ea typeface="Tahoma" pitchFamily="34" charset="0"/>
                <a:cs typeface="Tahoma" pitchFamily="34" charset="0"/>
              </a:rPr>
              <a:t>. Sau 36 giờ được phép hủy hết mẫu lưu luôn từ sáng</a:t>
            </a:r>
            <a:r>
              <a:rPr lang="en-US" b="1" smtClean="0">
                <a:latin typeface="Tahoma" pitchFamily="34" charset="0"/>
                <a:ea typeface="Tahoma" pitchFamily="34" charset="0"/>
                <a:cs typeface="Tahoma" pitchFamily="34" charset="0"/>
              </a:rPr>
              <a:t> </a:t>
            </a:r>
            <a:r>
              <a:rPr lang="en-US" smtClean="0">
                <a:latin typeface="Tahoma" pitchFamily="34" charset="0"/>
                <a:ea typeface="Tahoma" pitchFamily="34" charset="0"/>
                <a:cs typeface="Tahoma" pitchFamily="34" charset="0"/>
              </a:rPr>
              <a:t>(Ví dụ: được nghỉ qua một ngày chủ nhật, sáng thứ hai được phép hủy hết mẫu lưu của ngày thứ bảy lúc đầu giờ sáng).</a:t>
            </a:r>
          </a:p>
          <a:p>
            <a:endParaRPr lang="en-US"/>
          </a:p>
        </p:txBody>
      </p:sp>
    </p:spTree>
    <p:extLst>
      <p:ext uri="{BB962C8B-B14F-4D97-AF65-F5344CB8AC3E}">
        <p14:creationId xmlns:p14="http://schemas.microsoft.com/office/powerpoint/2010/main" val="28026452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2"/>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2"/>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2"/>
              </a:solidFill>
              <a:latin typeface="Arial" panose="020B0604020202020204" pitchFamily="34" charset="0"/>
              <a:cs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572215771"/>
              </p:ext>
            </p:extLst>
          </p:nvPr>
        </p:nvGraphicFramePr>
        <p:xfrm>
          <a:off x="1600200" y="1219200"/>
          <a:ext cx="9601200" cy="4419600"/>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81245">
                <a:tc>
                  <a:txBody>
                    <a:bodyPr/>
                    <a:lstStyle/>
                    <a:p>
                      <a:pPr marL="0" lvl="0" indent="0" algn="ctr" defTabSz="1244600">
                        <a:lnSpc>
                          <a:spcPct val="90000"/>
                        </a:lnSpc>
                        <a:spcBef>
                          <a:spcPct val="0"/>
                        </a:spcBef>
                        <a:spcAft>
                          <a:spcPct val="35000"/>
                        </a:spcAft>
                        <a:buNone/>
                      </a:pPr>
                      <a:r>
                        <a:rPr lang="en-US" sz="2000" b="1" kern="1200" smtClean="0">
                          <a:solidFill>
                            <a:srgbClr val="000000"/>
                          </a:solidFill>
                        </a:rPr>
                        <a:t>Đánh giá tình hình thực hiện công tác CSND năm học 2023 - 2024</a:t>
                      </a:r>
                      <a:endParaRPr lang="en-US" sz="20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938355">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p>
                      <a:pPr marL="342900" indent="-342900" algn="l">
                        <a:lnSpc>
                          <a:spcPct val="110000"/>
                        </a:lnSpc>
                        <a:spcBef>
                          <a:spcPts val="600"/>
                        </a:spcBef>
                        <a:spcAft>
                          <a:spcPts val="600"/>
                        </a:spcAft>
                        <a:buAutoNum type="arabicPeriod"/>
                      </a:pPr>
                      <a:r>
                        <a:rPr lang="en-US" sz="1800" b="1">
                          <a:solidFill>
                            <a:srgbClr val="000000"/>
                          </a:solidFill>
                          <a:effectLst/>
                          <a:latin typeface="Arial" panose="020B0604020202020204" pitchFamily="34" charset="0"/>
                          <a:cs typeface="Arial" panose="020B0604020202020204" pitchFamily="34" charset="0"/>
                        </a:rPr>
                        <a:t> </a:t>
                      </a:r>
                      <a:r>
                        <a:rPr lang="vi-VN" sz="1800" b="1" smtClean="0">
                          <a:latin typeface="Tahoma" panose="020B0604030504040204" pitchFamily="34" charset="0"/>
                          <a:ea typeface="Tahoma" panose="020B0604030504040204" pitchFamily="34" charset="0"/>
                          <a:cs typeface="Tahoma" panose="020B0604030504040204" pitchFamily="34" charset="0"/>
                        </a:rPr>
                        <a:t>Ư</a:t>
                      </a:r>
                      <a:r>
                        <a:rPr lang="en-US" sz="1800" b="1" smtClean="0">
                          <a:latin typeface="Tahoma" panose="020B0604030504040204" pitchFamily="34" charset="0"/>
                          <a:ea typeface="Tahoma" panose="020B0604030504040204" pitchFamily="34" charset="0"/>
                          <a:cs typeface="Tahoma" panose="020B0604030504040204" pitchFamily="34" charset="0"/>
                        </a:rPr>
                        <a:t>u điểm</a:t>
                      </a: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Hồ sơ sổ sách nuôi dưỡng được cập nhật hàng ngày đầy đủ, ghi chép đúng quy định.</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Nhân viên nuôi dưỡng nghiêm túc thực hiện dây chuyền theo phân công, đảm bảo rõ người rõ việc, đúng quy trình, trang phục đồng bộ, nghiêm chỉnh.</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Kho sắp xếp riêng </a:t>
                      </a:r>
                      <a:r>
                        <a:rPr lang="it-IT" sz="1800" smtClean="0">
                          <a:latin typeface="Tahoma" panose="020B0604030504040204" pitchFamily="34" charset="0"/>
                          <a:ea typeface="Tahoma" panose="020B0604030504040204" pitchFamily="34" charset="0"/>
                          <a:cs typeface="Tahoma" panose="020B0604030504040204" pitchFamily="34" charset="0"/>
                        </a:rPr>
                        <a:t>của trẻ, của cô sạch sẽ, gọn gàng</a:t>
                      </a:r>
                    </a:p>
                    <a:p>
                      <a:pPr algn="just">
                        <a:lnSpc>
                          <a:spcPct val="110000"/>
                        </a:lnSpc>
                        <a:spcBef>
                          <a:spcPts val="600"/>
                        </a:spcBef>
                        <a:spcAft>
                          <a:spcPts val="600"/>
                        </a:spcAft>
                      </a:pPr>
                      <a:r>
                        <a:rPr lang="it-IT" sz="1800" smtClean="0">
                          <a:latin typeface="Tahoma" panose="020B0604030504040204" pitchFamily="34" charset="0"/>
                          <a:ea typeface="Tahoma" panose="020B0604030504040204" pitchFamily="34" charset="0"/>
                          <a:cs typeface="Tahoma" panose="020B0604030504040204" pitchFamily="34" charset="0"/>
                        </a:rPr>
                        <a:t>- Các bảng biểu được cập nhật đúng tiến độ, kịp thời</a:t>
                      </a:r>
                      <a:r>
                        <a:rPr lang="en-US" sz="1800" smtClean="0">
                          <a:latin typeface="Tahoma" panose="020B0604030504040204" pitchFamily="34" charset="0"/>
                          <a:ea typeface="Tahoma" panose="020B0604030504040204" pitchFamily="34" charset="0"/>
                          <a:cs typeface="Tahoma" panose="020B0604030504040204" pitchFamily="34" charset="0"/>
                        </a:rPr>
                        <a:t>.</a:t>
                      </a:r>
                    </a:p>
                    <a:p>
                      <a:pPr algn="just">
                        <a:lnSpc>
                          <a:spcPct val="110000"/>
                        </a:lnSpc>
                        <a:spcBef>
                          <a:spcPts val="600"/>
                        </a:spcBef>
                        <a:spcAft>
                          <a:spcPts val="600"/>
                        </a:spcAft>
                      </a:pPr>
                      <a:r>
                        <a:rPr lang="it-IT" sz="1800" smtClean="0">
                          <a:latin typeface="Tahoma" panose="020B0604030504040204" pitchFamily="34" charset="0"/>
                          <a:ea typeface="Tahoma" panose="020B0604030504040204" pitchFamily="34" charset="0"/>
                          <a:cs typeface="Tahoma" panose="020B0604030504040204" pitchFamily="34" charset="0"/>
                        </a:rPr>
                        <a:t>- Có đủ biên bản giám sát ATTP hàng ngày</a:t>
                      </a:r>
                      <a:endParaRPr lang="en-US" sz="1800" smtClean="0">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latin typeface="Tahoma" panose="020B0604030504040204" pitchFamily="34" charset="0"/>
                          <a:ea typeface="Tahoma" panose="020B0604030504040204" pitchFamily="34" charset="0"/>
                          <a:cs typeface="Tahoma" panose="020B0604030504040204" pitchFamily="34" charset="0"/>
                        </a:rPr>
                        <a:t>- Hồ sơ ATTP có đầy đủ văn bản chỉ đạo, tài liệu chuyên môn, các kế hoạch</a:t>
                      </a:r>
                      <a:endParaRPr lang="en-US" sz="180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Tree>
    <p:extLst>
      <p:ext uri="{BB962C8B-B14F-4D97-AF65-F5344CB8AC3E}">
        <p14:creationId xmlns:p14="http://schemas.microsoft.com/office/powerpoint/2010/main" val="20587316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EE6F9B84-7CFC-49FB-CE79-875E6D19B2C9}"/>
              </a:ext>
            </a:extLst>
          </p:cNvPr>
          <p:cNvSpPr/>
          <p:nvPr/>
        </p:nvSpPr>
        <p:spPr>
          <a:xfrm>
            <a:off x="685800" y="1219200"/>
            <a:ext cx="11049000"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schemeClr val="tx1"/>
              </a:solidFill>
              <a:latin typeface="思源黑体旧字形 ExtraLight" panose="020B0200000000000000" pitchFamily="34" charset="-128"/>
              <a:ea typeface="思源黑体旧字形 ExtraLight" panose="020B0200000000000000" pitchFamily="34" charset="-128"/>
            </a:endParaRPr>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12" name="矩形 4">
            <a:extLst>
              <a:ext uri="{FF2B5EF4-FFF2-40B4-BE49-F238E27FC236}">
                <a16:creationId xmlns:a16="http://schemas.microsoft.com/office/drawing/2014/main" id="{1983DE13-4DC2-697D-B00E-2693340EAA32}"/>
              </a:ext>
            </a:extLst>
          </p:cNvPr>
          <p:cNvSpPr/>
          <p:nvPr/>
        </p:nvSpPr>
        <p:spPr>
          <a:xfrm>
            <a:off x="838200" y="13916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文本框 5">
            <a:extLst>
              <a:ext uri="{FF2B5EF4-FFF2-40B4-BE49-F238E27FC236}">
                <a16:creationId xmlns:a16="http://schemas.microsoft.com/office/drawing/2014/main" id="{EF06BFFE-997A-80D4-A73C-6C6E022B3F1F}"/>
              </a:ext>
            </a:extLst>
          </p:cNvPr>
          <p:cNvSpPr txBox="1"/>
          <p:nvPr/>
        </p:nvSpPr>
        <p:spPr>
          <a:xfrm>
            <a:off x="1066800" y="1524000"/>
            <a:ext cx="1422701"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smtClean="0">
                <a:solidFill>
                  <a:srgbClr val="FF0000"/>
                </a:solidFill>
                <a:latin typeface="Arial" panose="020B0604020202020204" pitchFamily="34" charset="0"/>
                <a:cs typeface="Arial" panose="020B0604020202020204" pitchFamily="34" charset="0"/>
              </a:rPr>
              <a:t>Sổ lưu và huỷ mẫu thức ăn</a:t>
            </a:r>
            <a:endParaRPr lang="en-US" sz="2000" b="1" dirty="0">
              <a:solidFill>
                <a:srgbClr val="FF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295400"/>
            <a:ext cx="6764919"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15005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EE6F9B84-7CFC-49FB-CE79-875E6D19B2C9}"/>
              </a:ext>
            </a:extLst>
          </p:cNvPr>
          <p:cNvSpPr/>
          <p:nvPr/>
        </p:nvSpPr>
        <p:spPr>
          <a:xfrm>
            <a:off x="609600" y="1371600"/>
            <a:ext cx="11049000" cy="479431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schemeClr val="tx1"/>
              </a:solidFill>
              <a:latin typeface="思源黑体旧字形 ExtraLight" panose="020B0200000000000000" pitchFamily="34" charset="-128"/>
              <a:ea typeface="思源黑体旧字形 ExtraLight" panose="020B0200000000000000" pitchFamily="34" charset="-128"/>
            </a:endParaRPr>
          </a:p>
        </p:txBody>
      </p:sp>
      <p:sp>
        <p:nvSpPr>
          <p:cNvPr id="16" name="Rounded Rectangle 15"/>
          <p:cNvSpPr/>
          <p:nvPr/>
        </p:nvSpPr>
        <p:spPr>
          <a:xfrm>
            <a:off x="1143000" y="914399"/>
            <a:ext cx="9982200" cy="213360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12" name="Content Placeholder 1"/>
          <p:cNvSpPr txBox="1">
            <a:spLocks/>
          </p:cNvSpPr>
          <p:nvPr/>
        </p:nvSpPr>
        <p:spPr>
          <a:xfrm>
            <a:off x="1295400" y="990600"/>
            <a:ext cx="9677400" cy="243840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30000"/>
              </a:lnSpc>
              <a:spcBef>
                <a:spcPts val="600"/>
              </a:spcBef>
              <a:spcAft>
                <a:spcPts val="600"/>
              </a:spcAft>
              <a:buFont typeface="Arial" pitchFamily="34" charset="0"/>
              <a:buNone/>
            </a:pPr>
            <a:r>
              <a:rPr lang="en-US" sz="3300" b="1" smtClean="0">
                <a:latin typeface="Tahoma" pitchFamily="34" charset="0"/>
                <a:ea typeface="Tahoma" pitchFamily="34" charset="0"/>
                <a:cs typeface="Tahoma" pitchFamily="34" charset="0"/>
              </a:rPr>
              <a:t>* Việc thực hiện lưu Sữa bột công thức: </a:t>
            </a:r>
            <a:r>
              <a:rPr lang="en-US" sz="3300" smtClean="0">
                <a:latin typeface="Tahoma" pitchFamily="34" charset="0"/>
                <a:ea typeface="Tahoma" pitchFamily="34" charset="0"/>
                <a:cs typeface="Tahoma" pitchFamily="34" charset="0"/>
              </a:rPr>
              <a:t>lưu sữa thành phẩm (đã pha).</a:t>
            </a:r>
          </a:p>
          <a:p>
            <a:pPr marL="0" indent="0" algn="just">
              <a:lnSpc>
                <a:spcPct val="130000"/>
              </a:lnSpc>
              <a:spcBef>
                <a:spcPts val="600"/>
              </a:spcBef>
              <a:spcAft>
                <a:spcPts val="600"/>
              </a:spcAft>
              <a:buFont typeface="Arial" pitchFamily="34" charset="0"/>
              <a:buNone/>
            </a:pPr>
            <a:r>
              <a:rPr lang="en-US" sz="3300" b="1" smtClean="0">
                <a:latin typeface="Tahoma" pitchFamily="34" charset="0"/>
                <a:ea typeface="Tahoma" pitchFamily="34" charset="0"/>
                <a:cs typeface="Tahoma" pitchFamily="34" charset="0"/>
              </a:rPr>
              <a:t>* Nếu cho trẻ ăn hoa quả: </a:t>
            </a:r>
            <a:r>
              <a:rPr lang="en-US" sz="3300" smtClean="0">
                <a:latin typeface="Tahoma" pitchFamily="34" charset="0"/>
                <a:ea typeface="Tahoma" pitchFamily="34" charset="0"/>
                <a:cs typeface="Tahoma" pitchFamily="34" charset="0"/>
              </a:rPr>
              <a:t>Lưu đủ 100g - 150g. (Nếu lưu quả chuối thì không được ghi số quả, mà ghi trong sổ lưu là 100g hay 150g (tương đương khối lượng 02 quả chuối). Lưu chuối chín.</a:t>
            </a:r>
          </a:p>
          <a:p>
            <a:pPr marL="0" indent="0" algn="just">
              <a:lnSpc>
                <a:spcPct val="130000"/>
              </a:lnSpc>
              <a:spcBef>
                <a:spcPts val="600"/>
              </a:spcBef>
              <a:spcAft>
                <a:spcPts val="600"/>
              </a:spcAft>
              <a:buNone/>
            </a:pPr>
            <a:r>
              <a:rPr lang="en-US" sz="3300">
                <a:latin typeface="Tahoma" pitchFamily="34" charset="0"/>
                <a:ea typeface="Tahoma" pitchFamily="34" charset="0"/>
                <a:cs typeface="Tahoma" pitchFamily="34" charset="0"/>
              </a:rPr>
              <a:t>* Cốc lưu mẫu: Lưu mỗi loại thức ăn vào 1 cốc có dán </a:t>
            </a:r>
            <a:r>
              <a:rPr lang="en-US" sz="3300" smtClean="0">
                <a:latin typeface="Tahoma" pitchFamily="34" charset="0"/>
                <a:ea typeface="Tahoma" pitchFamily="34" charset="0"/>
                <a:cs typeface="Tahoma" pitchFamily="34" charset="0"/>
              </a:rPr>
              <a:t>tem, </a:t>
            </a:r>
            <a:r>
              <a:rPr lang="en-US" sz="3300">
                <a:latin typeface="Tahoma" pitchFamily="34" charset="0"/>
                <a:ea typeface="Tahoma" pitchFamily="34" charset="0"/>
                <a:cs typeface="Tahoma" pitchFamily="34" charset="0"/>
              </a:rPr>
              <a:t>ghi chép họ tên người lưu + số lượng thức ăn và ký theo mẫu đã quy định, </a:t>
            </a:r>
            <a:r>
              <a:rPr lang="en-US" sz="3300" smtClean="0">
                <a:latin typeface="Tahoma" pitchFamily="34" charset="0"/>
                <a:ea typeface="Tahoma" pitchFamily="34" charset="0"/>
                <a:cs typeface="Tahoma" pitchFamily="34" charset="0"/>
              </a:rPr>
              <a:t>dán tem </a:t>
            </a:r>
            <a:r>
              <a:rPr lang="en-US" sz="3300">
                <a:latin typeface="Tahoma" pitchFamily="34" charset="0"/>
                <a:ea typeface="Tahoma" pitchFamily="34" charset="0"/>
                <a:cs typeface="Tahoma" pitchFamily="34" charset="0"/>
              </a:rPr>
              <a:t>niêm </a:t>
            </a:r>
            <a:r>
              <a:rPr lang="en-US" sz="3300" smtClean="0">
                <a:latin typeface="Tahoma" pitchFamily="34" charset="0"/>
                <a:ea typeface="Tahoma" pitchFamily="34" charset="0"/>
                <a:cs typeface="Tahoma" pitchFamily="34" charset="0"/>
              </a:rPr>
              <a:t>phong. Thường xuyên vệ sinh sạch sẽ cốc lưu mẫu để cốc không bị lem keo dính của tem.</a:t>
            </a:r>
            <a:endParaRPr lang="en-US" sz="3300">
              <a:latin typeface="Tahoma" pitchFamily="34" charset="0"/>
              <a:ea typeface="Tahoma" pitchFamily="34" charset="0"/>
              <a:cs typeface="Tahoma" pitchFamily="34" charset="0"/>
            </a:endParaRPr>
          </a:p>
          <a:p>
            <a:pPr marL="0" indent="0" algn="just">
              <a:lnSpc>
                <a:spcPct val="130000"/>
              </a:lnSpc>
              <a:spcBef>
                <a:spcPts val="600"/>
              </a:spcBef>
              <a:spcAft>
                <a:spcPts val="600"/>
              </a:spcAft>
              <a:buFont typeface="Arial" pitchFamily="34" charset="0"/>
              <a:buNone/>
            </a:pPr>
            <a:endParaRPr lang="en-US" sz="3100" dirty="0">
              <a:latin typeface="Tahoma" pitchFamily="34" charset="0"/>
              <a:ea typeface="Tahoma" pitchFamily="34" charset="0"/>
              <a:cs typeface="Tahoma"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6986" y="3200400"/>
            <a:ext cx="5272214"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30036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EE6F9B84-7CFC-49FB-CE79-875E6D19B2C9}"/>
              </a:ext>
            </a:extLst>
          </p:cNvPr>
          <p:cNvSpPr/>
          <p:nvPr/>
        </p:nvSpPr>
        <p:spPr>
          <a:xfrm>
            <a:off x="609600" y="1371600"/>
            <a:ext cx="11049000" cy="479431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schemeClr val="tx1"/>
              </a:solidFill>
              <a:latin typeface="思源黑体旧字形 ExtraLight" panose="020B0200000000000000" pitchFamily="34" charset="-128"/>
              <a:ea typeface="思源黑体旧字形 ExtraLight" panose="020B0200000000000000" pitchFamily="34" charset="-128"/>
            </a:endParaRPr>
          </a:p>
        </p:txBody>
      </p:sp>
      <p:sp>
        <p:nvSpPr>
          <p:cNvPr id="16" name="Rounded Rectangle 15"/>
          <p:cNvSpPr/>
          <p:nvPr/>
        </p:nvSpPr>
        <p:spPr>
          <a:xfrm>
            <a:off x="1143000" y="914399"/>
            <a:ext cx="9982200" cy="152400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17" name="Content Placeholder 1"/>
          <p:cNvSpPr txBox="1">
            <a:spLocks/>
          </p:cNvSpPr>
          <p:nvPr/>
        </p:nvSpPr>
        <p:spPr>
          <a:xfrm>
            <a:off x="1371600" y="1066800"/>
            <a:ext cx="9525000" cy="1371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600"/>
              </a:spcBef>
              <a:spcAft>
                <a:spcPts val="600"/>
              </a:spcAft>
              <a:buFont typeface="Arial" panose="020B0604020202020204" pitchFamily="34" charset="0"/>
              <a:buNone/>
            </a:pPr>
            <a:r>
              <a:rPr lang="en-US" sz="2100" smtClean="0">
                <a:latin typeface="Tahoma" pitchFamily="34" charset="0"/>
                <a:ea typeface="Tahoma" pitchFamily="34" charset="0"/>
                <a:cs typeface="Tahoma" pitchFamily="34" charset="0"/>
              </a:rPr>
              <a:t>– Mỗi bữa để các cốc lưu mẫu vào 1 hộp to, bên ngoài hộp dán nhãn ghi tên bữa ăn và các món ăn. Ví dụ: bữa trưa; bữa phụ chiều MG; Bữa phụ chiều NT; bữa chính chiều NT. </a:t>
            </a:r>
            <a:endParaRPr lang="en-US"/>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501603" y="2590800"/>
            <a:ext cx="5642397" cy="4114800"/>
          </a:xfrm>
          <a:prstGeom prst="rect">
            <a:avLst/>
          </a:prstGeom>
          <a:ln>
            <a:noFill/>
          </a:ln>
          <a:effectLst>
            <a:softEdge rad="112500"/>
          </a:effectLst>
        </p:spPr>
      </p:pic>
    </p:spTree>
    <p:extLst>
      <p:ext uri="{BB962C8B-B14F-4D97-AF65-F5344CB8AC3E}">
        <p14:creationId xmlns:p14="http://schemas.microsoft.com/office/powerpoint/2010/main" val="3177979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
            <a:extLst>
              <a:ext uri="{FF2B5EF4-FFF2-40B4-BE49-F238E27FC236}">
                <a16:creationId xmlns:a16="http://schemas.microsoft.com/office/drawing/2014/main" id="{EE6F9B84-7CFC-49FB-CE79-875E6D19B2C9}"/>
              </a:ext>
            </a:extLst>
          </p:cNvPr>
          <p:cNvSpPr/>
          <p:nvPr/>
        </p:nvSpPr>
        <p:spPr>
          <a:xfrm>
            <a:off x="304800" y="1523999"/>
            <a:ext cx="11625567"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9" name="Round Diagonal Corner Rectangle 8"/>
          <p:cNvSpPr/>
          <p:nvPr/>
        </p:nvSpPr>
        <p:spPr>
          <a:xfrm flipH="1">
            <a:off x="1524000" y="963179"/>
            <a:ext cx="4724400" cy="5361421"/>
          </a:xfrm>
          <a:prstGeom prst="round2Diag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13" name="Content Placeholder 1"/>
          <p:cNvSpPr txBox="1">
            <a:spLocks/>
          </p:cNvSpPr>
          <p:nvPr/>
        </p:nvSpPr>
        <p:spPr>
          <a:xfrm>
            <a:off x="1828799" y="1110777"/>
            <a:ext cx="4267201" cy="49465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600"/>
              </a:spcBef>
              <a:spcAft>
                <a:spcPts val="600"/>
              </a:spcAft>
              <a:buFont typeface="Arial" panose="020B0604020202020204" pitchFamily="34" charset="0"/>
              <a:buNone/>
            </a:pPr>
            <a:r>
              <a:rPr lang="en-US" sz="1800" b="1" smtClean="0">
                <a:latin typeface="Tahoma" pitchFamily="34" charset="0"/>
                <a:ea typeface="Tahoma" pitchFamily="34" charset="0"/>
                <a:cs typeface="Tahoma" pitchFamily="34" charset="0"/>
              </a:rPr>
              <a:t>3/ Sổ theo dõi xuất nhập kho:</a:t>
            </a:r>
            <a:endParaRPr lang="en-US" sz="1800" smtClean="0">
              <a:latin typeface="Tahoma" pitchFamily="34" charset="0"/>
              <a:ea typeface="Tahoma" pitchFamily="34" charset="0"/>
              <a:cs typeface="Tahoma" pitchFamily="34" charset="0"/>
            </a:endParaRPr>
          </a:p>
          <a:p>
            <a:pPr marL="0" indent="0" algn="just">
              <a:lnSpc>
                <a:spcPct val="120000"/>
              </a:lnSpc>
              <a:spcBef>
                <a:spcPts val="600"/>
              </a:spcBef>
              <a:spcAft>
                <a:spcPts val="600"/>
              </a:spcAft>
              <a:buFont typeface="Arial" panose="020B0604020202020204" pitchFamily="34" charset="0"/>
              <a:buNone/>
            </a:pPr>
            <a:r>
              <a:rPr lang="en-US" sz="1800" smtClean="0">
                <a:latin typeface="Tahoma" pitchFamily="34" charset="0"/>
                <a:ea typeface="Tahoma" pitchFamily="34" charset="0"/>
                <a:cs typeface="Tahoma" pitchFamily="34" charset="0"/>
              </a:rPr>
              <a:t>Trang đầu sổ ghi từng phiếu nhập kho theo thứ tự.</a:t>
            </a:r>
          </a:p>
          <a:p>
            <a:pPr marL="0" indent="0" algn="just">
              <a:lnSpc>
                <a:spcPct val="120000"/>
              </a:lnSpc>
              <a:spcBef>
                <a:spcPts val="600"/>
              </a:spcBef>
              <a:spcAft>
                <a:spcPts val="600"/>
              </a:spcAft>
              <a:buFont typeface="Arial" panose="020B0604020202020204" pitchFamily="34" charset="0"/>
              <a:buNone/>
            </a:pPr>
            <a:r>
              <a:rPr lang="en-US" sz="1800" smtClean="0">
                <a:latin typeface="Tahoma" pitchFamily="34" charset="0"/>
                <a:ea typeface="Tahoma" pitchFamily="34" charset="0"/>
                <a:cs typeface="Tahoma" pitchFamily="34" charset="0"/>
              </a:rPr>
              <a:t>* </a:t>
            </a:r>
            <a:r>
              <a:rPr lang="en-US" sz="1800" b="1" smtClean="0">
                <a:latin typeface="Tahoma" pitchFamily="34" charset="0"/>
                <a:ea typeface="Tahoma" pitchFamily="34" charset="0"/>
                <a:cs typeface="Tahoma" pitchFamily="34" charset="0"/>
              </a:rPr>
              <a:t>Cắt góc các mục hàng kho</a:t>
            </a:r>
            <a:r>
              <a:rPr lang="en-US" sz="1800" smtClean="0">
                <a:latin typeface="Tahoma" pitchFamily="34" charset="0"/>
                <a:ea typeface="Tahoma" pitchFamily="34" charset="0"/>
                <a:cs typeface="Tahoma" pitchFamily="34" charset="0"/>
              </a:rPr>
              <a:t>. Ghi đầy đủ thông tin: Nhập – Xuất – Tồn theo mẫu sổ. Trừ đuổi hàng tồn trong kho mỗi ngày. Chú ý: Với hàng Gas bếp: Không trừ đuổi Gas hàng ngày, chỉ ghi nhập và chốt cuối tháng.</a:t>
            </a:r>
          </a:p>
          <a:p>
            <a:pPr marL="0" indent="0" algn="just">
              <a:lnSpc>
                <a:spcPct val="120000"/>
              </a:lnSpc>
              <a:spcBef>
                <a:spcPts val="600"/>
              </a:spcBef>
              <a:spcAft>
                <a:spcPts val="600"/>
              </a:spcAft>
              <a:buFont typeface="Arial" panose="020B0604020202020204" pitchFamily="34" charset="0"/>
              <a:buNone/>
            </a:pPr>
            <a:r>
              <a:rPr lang="en-US" sz="1800" b="1" smtClean="0">
                <a:latin typeface="Tahoma" pitchFamily="34" charset="0"/>
                <a:ea typeface="Tahoma" pitchFamily="34" charset="0"/>
                <a:cs typeface="Tahoma" pitchFamily="34" charset="0"/>
              </a:rPr>
              <a:t>* Lưu ý</a:t>
            </a:r>
            <a:r>
              <a:rPr lang="en-US" sz="1800" smtClean="0">
                <a:latin typeface="Tahoma" pitchFamily="34" charset="0"/>
                <a:ea typeface="Tahoma" pitchFamily="34" charset="0"/>
                <a:cs typeface="Tahoma" pitchFamily="34" charset="0"/>
              </a:rPr>
              <a:t>: Sau mỗi cuối tháng kẻ chốt cuối tháng và đưa hàng tồn sang tháng sau (chuyển số lượng hàng tồn tháng trước sang cột hàng tồn tháng sau).</a:t>
            </a:r>
            <a:endParaRPr lang="en-US" sz="1800">
              <a:latin typeface="Tahoma" pitchFamily="34" charset="0"/>
              <a:ea typeface="Tahoma" pitchFamily="34" charset="0"/>
              <a:cs typeface="Tahoma"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7304" y="1020936"/>
            <a:ext cx="3651057" cy="5227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798947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a:extLst>
              <a:ext uri="{FF2B5EF4-FFF2-40B4-BE49-F238E27FC236}">
                <a16:creationId xmlns:a16="http://schemas.microsoft.com/office/drawing/2014/main" id="{EE6F9B84-7CFC-49FB-CE79-875E6D19B2C9}"/>
              </a:ext>
            </a:extLst>
          </p:cNvPr>
          <p:cNvSpPr/>
          <p:nvPr/>
        </p:nvSpPr>
        <p:spPr>
          <a:xfrm>
            <a:off x="685800" y="1219200"/>
            <a:ext cx="11049000"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schemeClr val="tx1"/>
              </a:solidFill>
              <a:latin typeface="思源黑体旧字形 ExtraLight" panose="020B0200000000000000" pitchFamily="34" charset="-128"/>
              <a:ea typeface="思源黑体旧字形 ExtraLight" panose="020B0200000000000000" pitchFamily="34" charset="-128"/>
            </a:endParaRPr>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9" name="Subtitle 2"/>
          <p:cNvSpPr txBox="1">
            <a:spLocks/>
          </p:cNvSpPr>
          <p:nvPr/>
        </p:nvSpPr>
        <p:spPr>
          <a:xfrm>
            <a:off x="1524000" y="1066799"/>
            <a:ext cx="9372600" cy="49564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1800">
              <a:solidFill>
                <a:schemeClr val="accent3">
                  <a:lumMod val="50000"/>
                </a:schemeClr>
              </a:solidFill>
            </a:endParaRPr>
          </a:p>
        </p:txBody>
      </p:sp>
      <p:sp>
        <p:nvSpPr>
          <p:cNvPr id="12" name="Content Placeholder 1"/>
          <p:cNvSpPr txBox="1">
            <a:spLocks/>
          </p:cNvSpPr>
          <p:nvPr/>
        </p:nvSpPr>
        <p:spPr>
          <a:xfrm>
            <a:off x="1295400" y="1570037"/>
            <a:ext cx="9982200" cy="4525963"/>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spcAft>
                <a:spcPts val="600"/>
              </a:spcAft>
              <a:buFont typeface="Arial" panose="020B0604020202020204" pitchFamily="34" charset="0"/>
              <a:buNone/>
            </a:pPr>
            <a:r>
              <a:rPr lang="en-US" sz="7200" b="1" smtClean="0">
                <a:latin typeface="Tahoma" pitchFamily="34" charset="0"/>
                <a:ea typeface="Tahoma" pitchFamily="34" charset="0"/>
                <a:cs typeface="Tahoma" pitchFamily="34" charset="0"/>
              </a:rPr>
              <a:t>4. Phiếu xuất kho: (Theo mẫu)</a:t>
            </a:r>
            <a:endParaRPr lang="en-US" sz="7200" smtClean="0">
              <a:latin typeface="Tahoma" pitchFamily="34" charset="0"/>
              <a:ea typeface="Tahoma" pitchFamily="34" charset="0"/>
              <a:cs typeface="Tahoma" pitchFamily="34" charset="0"/>
            </a:endParaRPr>
          </a:p>
          <a:p>
            <a:pPr marL="0" indent="0" algn="just">
              <a:lnSpc>
                <a:spcPct val="130000"/>
              </a:lnSpc>
              <a:spcBef>
                <a:spcPts val="600"/>
              </a:spcBef>
              <a:spcAft>
                <a:spcPts val="600"/>
              </a:spcAft>
              <a:buFont typeface="Arial" panose="020B0604020202020204" pitchFamily="34" charset="0"/>
              <a:buNone/>
            </a:pPr>
            <a:r>
              <a:rPr lang="en-US" sz="7200" b="1" smtClean="0">
                <a:latin typeface="Tahoma" pitchFamily="34" charset="0"/>
                <a:ea typeface="Tahoma" pitchFamily="34" charset="0"/>
                <a:cs typeface="Tahoma" pitchFamily="34" charset="0"/>
              </a:rPr>
              <a:t>+ Xuất lần 1</a:t>
            </a:r>
            <a:r>
              <a:rPr lang="en-US" sz="7200" smtClean="0">
                <a:latin typeface="Tahoma" pitchFamily="34" charset="0"/>
                <a:ea typeface="Tahoma" pitchFamily="34" charset="0"/>
                <a:cs typeface="Tahoma" pitchFamily="34" charset="0"/>
              </a:rPr>
              <a:t> (mở kho lần 1): Ghi thời gian xuất, người nấu chính nhận và các thành viên chứng kiến ký phía dưới phiếu xuất kho. Xuất gạo và tất cả các loại gia vị luôn lần 1 từ phiếu xuất kho để nhà bếp có gia vị ướp thực phẩm (số lượng lần 1 có thể in từ máy được).                                                                                                               </a:t>
            </a:r>
          </a:p>
          <a:p>
            <a:pPr marL="0" indent="0" algn="just">
              <a:lnSpc>
                <a:spcPct val="130000"/>
              </a:lnSpc>
              <a:spcBef>
                <a:spcPts val="600"/>
              </a:spcBef>
              <a:spcAft>
                <a:spcPts val="600"/>
              </a:spcAft>
              <a:buFont typeface="Arial" panose="020B0604020202020204" pitchFamily="34" charset="0"/>
              <a:buNone/>
            </a:pPr>
            <a:r>
              <a:rPr lang="en-US" sz="7200" b="1" smtClean="0">
                <a:latin typeface="Tahoma" pitchFamily="34" charset="0"/>
                <a:ea typeface="Tahoma" pitchFamily="34" charset="0"/>
                <a:cs typeface="Tahoma" pitchFamily="34" charset="0"/>
              </a:rPr>
              <a:t>+ Xuất lần 2</a:t>
            </a:r>
            <a:r>
              <a:rPr lang="en-US" sz="7200" smtClean="0">
                <a:latin typeface="Tahoma" pitchFamily="34" charset="0"/>
                <a:ea typeface="Tahoma" pitchFamily="34" charset="0"/>
                <a:cs typeface="Tahoma" pitchFamily="34" charset="0"/>
              </a:rPr>
              <a:t> khi đã có cháu đủ (mở kho lần 2): Ghi thời gian xuất, người nấu chính nhận bổ sung lần 2 ký nháy bên cột ký nhận. Số lượng lần 2 phải viết tay.</a:t>
            </a:r>
          </a:p>
          <a:p>
            <a:pPr marL="0" indent="0" algn="just">
              <a:lnSpc>
                <a:spcPct val="130000"/>
              </a:lnSpc>
              <a:spcBef>
                <a:spcPts val="600"/>
              </a:spcBef>
              <a:spcAft>
                <a:spcPts val="600"/>
              </a:spcAft>
              <a:buFont typeface="Arial" panose="020B0604020202020204" pitchFamily="34" charset="0"/>
              <a:buNone/>
            </a:pPr>
            <a:r>
              <a:rPr lang="en-US" sz="7200" b="1" smtClean="0">
                <a:latin typeface="Tahoma" pitchFamily="34" charset="0"/>
                <a:ea typeface="Tahoma" pitchFamily="34" charset="0"/>
                <a:cs typeface="Tahoma" pitchFamily="34" charset="0"/>
              </a:rPr>
              <a:t>+ Xuất lần 3</a:t>
            </a:r>
            <a:r>
              <a:rPr lang="en-US" sz="7200" smtClean="0">
                <a:latin typeface="Tahoma" pitchFamily="34" charset="0"/>
                <a:ea typeface="Tahoma" pitchFamily="34" charset="0"/>
                <a:cs typeface="Tahoma" pitchFamily="34" charset="0"/>
              </a:rPr>
              <a:t> (Mở kho lần 3): Ghi thời gian xuất, người nấu chính nhận bổ sung lần 3 ký nháy bên cột ký nhận. Số lượng lần 3 phải viết tay.</a:t>
            </a:r>
          </a:p>
          <a:p>
            <a:pPr marL="0" indent="0" algn="just">
              <a:lnSpc>
                <a:spcPct val="130000"/>
              </a:lnSpc>
              <a:spcBef>
                <a:spcPts val="600"/>
              </a:spcBef>
              <a:spcAft>
                <a:spcPts val="600"/>
              </a:spcAft>
              <a:buFont typeface="Arial" panose="020B0604020202020204" pitchFamily="34" charset="0"/>
              <a:buNone/>
            </a:pPr>
            <a:r>
              <a:rPr lang="en-US" sz="7200" b="1" smtClean="0">
                <a:latin typeface="Tahoma" pitchFamily="34" charset="0"/>
                <a:ea typeface="Tahoma" pitchFamily="34" charset="0"/>
                <a:cs typeface="Tahoma" pitchFamily="34" charset="0"/>
              </a:rPr>
              <a:t>* Phiếu xuất kho không ghi xuất Gas bếp </a:t>
            </a:r>
            <a:r>
              <a:rPr lang="en-US" sz="7200" smtClean="0">
                <a:latin typeface="Tahoma" pitchFamily="34" charset="0"/>
                <a:ea typeface="Tahoma" pitchFamily="34" charset="0"/>
                <a:cs typeface="Tahoma" pitchFamily="34" charset="0"/>
              </a:rPr>
              <a:t>(Gas bếp ghi số lượng và thành tiền chỉ thể hiện trong sổ tính khẩu phần ăn hàng ngày).</a:t>
            </a:r>
          </a:p>
          <a:p>
            <a:endParaRPr lang="en-US"/>
          </a:p>
        </p:txBody>
      </p:sp>
    </p:spTree>
    <p:extLst>
      <p:ext uri="{BB962C8B-B14F-4D97-AF65-F5344CB8AC3E}">
        <p14:creationId xmlns:p14="http://schemas.microsoft.com/office/powerpoint/2010/main" val="10747709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a:extLst>
              <a:ext uri="{FF2B5EF4-FFF2-40B4-BE49-F238E27FC236}">
                <a16:creationId xmlns:a16="http://schemas.microsoft.com/office/drawing/2014/main" id="{EE6F9B84-7CFC-49FB-CE79-875E6D19B2C9}"/>
              </a:ext>
            </a:extLst>
          </p:cNvPr>
          <p:cNvSpPr/>
          <p:nvPr/>
        </p:nvSpPr>
        <p:spPr>
          <a:xfrm>
            <a:off x="685800" y="1219200"/>
            <a:ext cx="11049000"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schemeClr val="tx1"/>
              </a:solidFill>
              <a:latin typeface="思源黑体旧字形 ExtraLight" panose="020B0200000000000000" pitchFamily="34" charset="-128"/>
              <a:ea typeface="思源黑体旧字形 ExtraLight" panose="020B0200000000000000" pitchFamily="34" charset="-128"/>
            </a:endParaRPr>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9" name="Subtitle 2"/>
          <p:cNvSpPr txBox="1">
            <a:spLocks/>
          </p:cNvSpPr>
          <p:nvPr/>
        </p:nvSpPr>
        <p:spPr>
          <a:xfrm>
            <a:off x="1524000" y="1066799"/>
            <a:ext cx="9372600" cy="49564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1800">
              <a:solidFill>
                <a:schemeClr val="accent3">
                  <a:lumMod val="50000"/>
                </a:schemeClr>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6971" y="1219200"/>
            <a:ext cx="3664029"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矩形 4">
            <a:extLst>
              <a:ext uri="{FF2B5EF4-FFF2-40B4-BE49-F238E27FC236}">
                <a16:creationId xmlns:a16="http://schemas.microsoft.com/office/drawing/2014/main" id="{1983DE13-4DC2-697D-B00E-2693340EAA32}"/>
              </a:ext>
            </a:extLst>
          </p:cNvPr>
          <p:cNvSpPr/>
          <p:nvPr/>
        </p:nvSpPr>
        <p:spPr>
          <a:xfrm>
            <a:off x="838200" y="13916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文本框 5">
            <a:extLst>
              <a:ext uri="{FF2B5EF4-FFF2-40B4-BE49-F238E27FC236}">
                <a16:creationId xmlns:a16="http://schemas.microsoft.com/office/drawing/2014/main" id="{EF06BFFE-997A-80D4-A73C-6C6E022B3F1F}"/>
              </a:ext>
            </a:extLst>
          </p:cNvPr>
          <p:cNvSpPr txBox="1"/>
          <p:nvPr/>
        </p:nvSpPr>
        <p:spPr>
          <a:xfrm>
            <a:off x="1066800" y="1524000"/>
            <a:ext cx="1422701"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a:solidFill>
                  <a:srgbClr val="FF0000"/>
                </a:solidFill>
                <a:latin typeface="Arial" panose="020B0604020202020204" pitchFamily="34" charset="0"/>
                <a:cs typeface="Arial" panose="020B0604020202020204" pitchFamily="34" charset="0"/>
              </a:rPr>
              <a:t>P</a:t>
            </a:r>
            <a:r>
              <a:rPr lang="en-US" sz="2400" b="1" smtClean="0">
                <a:solidFill>
                  <a:srgbClr val="FF0000"/>
                </a:solidFill>
                <a:latin typeface="Arial" panose="020B0604020202020204" pitchFamily="34" charset="0"/>
                <a:cs typeface="Arial" panose="020B0604020202020204" pitchFamily="34" charset="0"/>
              </a:rPr>
              <a:t>hiếu xuất kho</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7709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a:extLst>
              <a:ext uri="{FF2B5EF4-FFF2-40B4-BE49-F238E27FC236}">
                <a16:creationId xmlns:a16="http://schemas.microsoft.com/office/drawing/2014/main" id="{EE6F9B84-7CFC-49FB-CE79-875E6D19B2C9}"/>
              </a:ext>
            </a:extLst>
          </p:cNvPr>
          <p:cNvSpPr/>
          <p:nvPr/>
        </p:nvSpPr>
        <p:spPr>
          <a:xfrm>
            <a:off x="609600" y="1371600"/>
            <a:ext cx="11049000"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2" name="Rounded Rectangle 11"/>
          <p:cNvSpPr/>
          <p:nvPr/>
        </p:nvSpPr>
        <p:spPr>
          <a:xfrm>
            <a:off x="1143000" y="990600"/>
            <a:ext cx="9982200" cy="9144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9" name="Subtitle 2"/>
          <p:cNvSpPr txBox="1">
            <a:spLocks/>
          </p:cNvSpPr>
          <p:nvPr/>
        </p:nvSpPr>
        <p:spPr>
          <a:xfrm>
            <a:off x="1371600" y="1066800"/>
            <a:ext cx="9601200" cy="762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spcAft>
                <a:spcPts val="600"/>
              </a:spcAft>
              <a:buNone/>
            </a:pPr>
            <a:r>
              <a:rPr lang="en-US" sz="1800" b="1">
                <a:latin typeface="Tahoma" pitchFamily="34" charset="0"/>
                <a:ea typeface="Tahoma" pitchFamily="34" charset="0"/>
                <a:cs typeface="Tahoma" pitchFamily="34" charset="0"/>
              </a:rPr>
              <a:t>5/ Phiếu nhập kho: </a:t>
            </a:r>
            <a:r>
              <a:rPr lang="en-US" sz="1800">
                <a:latin typeface="Tahoma" pitchFamily="34" charset="0"/>
                <a:ea typeface="Tahoma" pitchFamily="34" charset="0"/>
                <a:cs typeface="Tahoma" pitchFamily="34" charset="0"/>
              </a:rPr>
              <a:t>Khi có hàng nhập kho, Hiệu </a:t>
            </a:r>
            <a:r>
              <a:rPr lang="en-US" sz="1800" smtClean="0">
                <a:latin typeface="Tahoma" pitchFamily="34" charset="0"/>
                <a:ea typeface="Tahoma" pitchFamily="34" charset="0"/>
                <a:cs typeface="Tahoma" pitchFamily="34" charset="0"/>
              </a:rPr>
              <a:t>trưởng kiểm tra số lượng, chất lượng hàng nhập kho, sau đó </a:t>
            </a:r>
            <a:r>
              <a:rPr lang="en-US" sz="1800">
                <a:latin typeface="Tahoma" pitchFamily="34" charset="0"/>
                <a:ea typeface="Tahoma" pitchFamily="34" charset="0"/>
                <a:cs typeface="Tahoma" pitchFamily="34" charset="0"/>
              </a:rPr>
              <a:t>ký và đóng dấu </a:t>
            </a:r>
            <a:r>
              <a:rPr lang="en-US" sz="1800" smtClean="0">
                <a:latin typeface="Tahoma" pitchFamily="34" charset="0"/>
                <a:ea typeface="Tahoma" pitchFamily="34" charset="0"/>
                <a:cs typeface="Tahoma" pitchFamily="34" charset="0"/>
              </a:rPr>
              <a:t>đầy đủ.</a:t>
            </a:r>
            <a:endParaRPr lang="en-US" sz="1800">
              <a:latin typeface="Tahoma" pitchFamily="34" charset="0"/>
              <a:ea typeface="Tahoma" pitchFamily="34" charset="0"/>
              <a:cs typeface="Tahoma" pitchFamily="34" charset="0"/>
            </a:endParaRPr>
          </a:p>
          <a:p>
            <a:pPr marL="0" indent="0" algn="just">
              <a:buNone/>
            </a:pPr>
            <a:endParaRPr lang="en-US" sz="1800">
              <a:solidFill>
                <a:schemeClr val="accent3">
                  <a:lumMod val="50000"/>
                </a:schemeClr>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599" y="2133600"/>
            <a:ext cx="5990897"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80547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a:extLst>
              <a:ext uri="{FF2B5EF4-FFF2-40B4-BE49-F238E27FC236}">
                <a16:creationId xmlns:a16="http://schemas.microsoft.com/office/drawing/2014/main" id="{EE6F9B84-7CFC-49FB-CE79-875E6D19B2C9}"/>
              </a:ext>
            </a:extLst>
          </p:cNvPr>
          <p:cNvSpPr/>
          <p:nvPr/>
        </p:nvSpPr>
        <p:spPr>
          <a:xfrm>
            <a:off x="609600" y="1371600"/>
            <a:ext cx="11049000"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2" name="Rounded Rectangle 11"/>
          <p:cNvSpPr/>
          <p:nvPr/>
        </p:nvSpPr>
        <p:spPr>
          <a:xfrm>
            <a:off x="1143000" y="914400"/>
            <a:ext cx="9982200" cy="19812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17" name="Content Placeholder 1"/>
          <p:cNvSpPr txBox="1">
            <a:spLocks/>
          </p:cNvSpPr>
          <p:nvPr/>
        </p:nvSpPr>
        <p:spPr>
          <a:xfrm>
            <a:off x="1295400" y="1028163"/>
            <a:ext cx="9601200" cy="2057399"/>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600"/>
              </a:spcBef>
              <a:spcAft>
                <a:spcPts val="600"/>
              </a:spcAft>
              <a:buFont typeface="Arial" panose="020B0604020202020204" pitchFamily="34" charset="0"/>
              <a:buNone/>
            </a:pPr>
            <a:r>
              <a:rPr lang="en-US" sz="4500" b="1" smtClean="0">
                <a:latin typeface="Tahoma" pitchFamily="34" charset="0"/>
                <a:ea typeface="Tahoma" pitchFamily="34" charset="0"/>
                <a:cs typeface="Tahoma" pitchFamily="34" charset="0"/>
              </a:rPr>
              <a:t>6/ Sổ tính khẩu phần ăn:</a:t>
            </a:r>
            <a:endParaRPr lang="en-US" sz="4500" smtClean="0">
              <a:latin typeface="Tahoma" pitchFamily="34" charset="0"/>
              <a:ea typeface="Tahoma" pitchFamily="34" charset="0"/>
              <a:cs typeface="Tahoma" pitchFamily="34" charset="0"/>
            </a:endParaRPr>
          </a:p>
          <a:p>
            <a:pPr marL="0" indent="0" algn="just">
              <a:lnSpc>
                <a:spcPct val="120000"/>
              </a:lnSpc>
              <a:spcBef>
                <a:spcPts val="600"/>
              </a:spcBef>
              <a:spcAft>
                <a:spcPts val="600"/>
              </a:spcAft>
              <a:buFont typeface="Arial" panose="020B0604020202020204" pitchFamily="34" charset="0"/>
              <a:buNone/>
            </a:pPr>
            <a:r>
              <a:rPr lang="en-US" sz="4500" smtClean="0">
                <a:latin typeface="Tahoma" pitchFamily="34" charset="0"/>
                <a:ea typeface="Tahoma" pitchFamily="34" charset="0"/>
                <a:cs typeface="Tahoma" pitchFamily="34" charset="0"/>
              </a:rPr>
              <a:t>- Yêu cầu các CS GDMN sử dụng phần mềm đã được Bộ GD-ĐT thẩm định phê duyệt</a:t>
            </a:r>
          </a:p>
          <a:p>
            <a:pPr marL="0" indent="0" algn="just">
              <a:lnSpc>
                <a:spcPct val="120000"/>
              </a:lnSpc>
              <a:spcBef>
                <a:spcPts val="600"/>
              </a:spcBef>
              <a:spcAft>
                <a:spcPts val="600"/>
              </a:spcAft>
              <a:buFont typeface="Arial" panose="020B0604020202020204" pitchFamily="34" charset="0"/>
              <a:buNone/>
            </a:pPr>
            <a:r>
              <a:rPr lang="en-US" sz="4500" smtClean="0">
                <a:latin typeface="Tahoma" pitchFamily="34" charset="0"/>
                <a:ea typeface="Tahoma" pitchFamily="34" charset="0"/>
                <a:cs typeface="Tahoma" pitchFamily="34" charset="0"/>
              </a:rPr>
              <a:t>- Sổ tính khẩu phần ăn được in từ phần mềm ra, ký tên các thành viên và đóng dấu hàng ngày. </a:t>
            </a:r>
            <a:r>
              <a:rPr lang="en-US" sz="4500" b="1" smtClean="0">
                <a:latin typeface="Tahoma" pitchFamily="34" charset="0"/>
                <a:ea typeface="Tahoma" pitchFamily="34" charset="0"/>
                <a:cs typeface="Tahoma" pitchFamily="34" charset="0"/>
              </a:rPr>
              <a:t>Lưu ý: Chốt cuối tháng đầy đủ, tịnh kho và ghi đầy đủ số lượng hàng kho thực tế vào sổ.</a:t>
            </a:r>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3204" y="2947116"/>
            <a:ext cx="5387307" cy="3653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83866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
            <a:extLst>
              <a:ext uri="{FF2B5EF4-FFF2-40B4-BE49-F238E27FC236}">
                <a16:creationId xmlns:a16="http://schemas.microsoft.com/office/drawing/2014/main" id="{EE6F9B84-7CFC-49FB-CE79-875E6D19B2C9}"/>
              </a:ext>
            </a:extLst>
          </p:cNvPr>
          <p:cNvSpPr/>
          <p:nvPr/>
        </p:nvSpPr>
        <p:spPr>
          <a:xfrm>
            <a:off x="304800" y="1523999"/>
            <a:ext cx="11625567"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9" name="Round Diagonal Corner Rectangle 8"/>
          <p:cNvSpPr/>
          <p:nvPr/>
        </p:nvSpPr>
        <p:spPr>
          <a:xfrm flipH="1">
            <a:off x="1828798" y="963179"/>
            <a:ext cx="4267201" cy="4980421"/>
          </a:xfrm>
          <a:prstGeom prst="round2Diag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17" name="Content Placeholder 1"/>
          <p:cNvSpPr txBox="1">
            <a:spLocks/>
          </p:cNvSpPr>
          <p:nvPr/>
        </p:nvSpPr>
        <p:spPr>
          <a:xfrm>
            <a:off x="2057400" y="1460003"/>
            <a:ext cx="3810000" cy="4331197"/>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spcAft>
                <a:spcPts val="600"/>
              </a:spcAft>
              <a:buFont typeface="Arial" panose="020B0604020202020204" pitchFamily="34" charset="0"/>
              <a:buNone/>
            </a:pPr>
            <a:r>
              <a:rPr lang="en-US" sz="2300" b="1" smtClean="0">
                <a:latin typeface="Tahoma" pitchFamily="34" charset="0"/>
                <a:ea typeface="Tahoma" pitchFamily="34" charset="0"/>
                <a:cs typeface="Tahoma" pitchFamily="34" charset="0"/>
              </a:rPr>
              <a:t>7. Sổ báo ăn và chia ăn: </a:t>
            </a:r>
            <a:r>
              <a:rPr lang="en-US" sz="2300" smtClean="0">
                <a:latin typeface="Tahoma" pitchFamily="34" charset="0"/>
                <a:ea typeface="Tahoma" pitchFamily="34" charset="0"/>
                <a:cs typeface="Tahoma" pitchFamily="34" charset="0"/>
              </a:rPr>
              <a:t>(Giáo viên ký nhận vào sổ khi nhận thức ăn của lớp các bữa trong ngày)</a:t>
            </a:r>
          </a:p>
          <a:p>
            <a:pPr marL="0" indent="0" algn="just">
              <a:lnSpc>
                <a:spcPct val="130000"/>
              </a:lnSpc>
              <a:spcBef>
                <a:spcPts val="600"/>
              </a:spcBef>
              <a:spcAft>
                <a:spcPts val="600"/>
              </a:spcAft>
              <a:buFont typeface="Arial" panose="020B0604020202020204" pitchFamily="34" charset="0"/>
              <a:buNone/>
            </a:pPr>
            <a:r>
              <a:rPr lang="en-US" sz="2300" b="1" smtClean="0">
                <a:latin typeface="Tahoma" pitchFamily="34" charset="0"/>
                <a:ea typeface="Tahoma" pitchFamily="34" charset="0"/>
                <a:cs typeface="Tahoma" pitchFamily="34" charset="0"/>
              </a:rPr>
              <a:t>- </a:t>
            </a:r>
            <a:r>
              <a:rPr lang="en-US" sz="2300" smtClean="0">
                <a:latin typeface="Tahoma" pitchFamily="34" charset="0"/>
                <a:ea typeface="Tahoma" pitchFamily="34" charset="0"/>
                <a:cs typeface="Tahoma" pitchFamily="34" charset="0"/>
              </a:rPr>
              <a:t>Nhà trường sau khi đã cân đối định lượng thức ăn: Ghi lên bảng chia định lượng thức ăn (Tại bếp) và sổ chia ăn của các lớp.</a:t>
            </a:r>
          </a:p>
          <a:p>
            <a:pPr marL="0" indent="0" algn="just">
              <a:lnSpc>
                <a:spcPct val="130000"/>
              </a:lnSpc>
              <a:spcBef>
                <a:spcPts val="600"/>
              </a:spcBef>
              <a:spcAft>
                <a:spcPts val="600"/>
              </a:spcAft>
              <a:buFont typeface="Arial" panose="020B0604020202020204" pitchFamily="34" charset="0"/>
              <a:buNone/>
            </a:pPr>
            <a:r>
              <a:rPr lang="en-US" sz="2300" smtClean="0">
                <a:latin typeface="Tahoma" pitchFamily="34" charset="0"/>
                <a:ea typeface="Tahoma" pitchFamily="34" charset="0"/>
                <a:cs typeface="Tahoma" pitchFamily="34" charset="0"/>
              </a:rPr>
              <a:t>- Nhà bếp đưa thức ăn đã được chia lên lớp kèm theo sổ chia ăn và cân. GV các lớp nhận và nhìn cân đủ với số lượng thức ăn ký sổ khi nhận thức ăn.</a:t>
            </a:r>
          </a:p>
          <a:p>
            <a:endParaRPr lang="en-US" smtClean="0"/>
          </a:p>
          <a:p>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7577" y="1025365"/>
            <a:ext cx="3601823" cy="5299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7981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
            <a:extLst>
              <a:ext uri="{FF2B5EF4-FFF2-40B4-BE49-F238E27FC236}">
                <a16:creationId xmlns:a16="http://schemas.microsoft.com/office/drawing/2014/main" id="{EE6F9B84-7CFC-49FB-CE79-875E6D19B2C9}"/>
              </a:ext>
            </a:extLst>
          </p:cNvPr>
          <p:cNvSpPr/>
          <p:nvPr/>
        </p:nvSpPr>
        <p:spPr>
          <a:xfrm>
            <a:off x="304800" y="1523999"/>
            <a:ext cx="11625567"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9" name="Round Diagonal Corner Rectangle 8"/>
          <p:cNvSpPr/>
          <p:nvPr/>
        </p:nvSpPr>
        <p:spPr>
          <a:xfrm flipH="1">
            <a:off x="685800" y="1101540"/>
            <a:ext cx="4114801" cy="3721598"/>
          </a:xfrm>
          <a:prstGeom prst="round2Diag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20" name="Subtitle 2"/>
          <p:cNvSpPr txBox="1">
            <a:spLocks/>
          </p:cNvSpPr>
          <p:nvPr/>
        </p:nvSpPr>
        <p:spPr>
          <a:xfrm>
            <a:off x="838200" y="1371600"/>
            <a:ext cx="4953000" cy="297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900" b="1">
                <a:latin typeface="Tahoma" pitchFamily="34" charset="0"/>
                <a:ea typeface="Tahoma" pitchFamily="34" charset="0"/>
                <a:cs typeface="Tahoma" pitchFamily="34" charset="0"/>
              </a:rPr>
              <a:t>Hồ sơ </a:t>
            </a:r>
            <a:r>
              <a:rPr lang="en-US" sz="1900" b="1" smtClean="0">
                <a:latin typeface="Tahoma" pitchFamily="34" charset="0"/>
                <a:ea typeface="Tahoma" pitchFamily="34" charset="0"/>
                <a:cs typeface="Tahoma" pitchFamily="34" charset="0"/>
              </a:rPr>
              <a:t>ăn công đoàn gồm </a:t>
            </a:r>
            <a:r>
              <a:rPr lang="en-US" sz="1900" b="1">
                <a:latin typeface="Tahoma" pitchFamily="34" charset="0"/>
                <a:ea typeface="Tahoma" pitchFamily="34" charset="0"/>
                <a:cs typeface="Tahoma" pitchFamily="34" charset="0"/>
              </a:rPr>
              <a:t>có: </a:t>
            </a:r>
          </a:p>
          <a:p>
            <a:pPr marL="0" indent="0">
              <a:spcBef>
                <a:spcPts val="600"/>
              </a:spcBef>
              <a:spcAft>
                <a:spcPts val="600"/>
              </a:spcAft>
              <a:buNone/>
            </a:pPr>
            <a:r>
              <a:rPr lang="en-US" sz="1800">
                <a:latin typeface="Tahoma" pitchFamily="34" charset="0"/>
                <a:ea typeface="Tahoma" pitchFamily="34" charset="0"/>
                <a:cs typeface="Tahoma" pitchFamily="34" charset="0"/>
              </a:rPr>
              <a:t>1. </a:t>
            </a:r>
            <a:r>
              <a:rPr lang="en-US" sz="1800" smtClean="0">
                <a:latin typeface="Tahoma" pitchFamily="34" charset="0"/>
                <a:ea typeface="Tahoma" pitchFamily="34" charset="0"/>
                <a:cs typeface="Tahoma" pitchFamily="34" charset="0"/>
              </a:rPr>
              <a:t>Sổ kiểm thực 3 bước, lưu huỷ mẫu</a:t>
            </a:r>
            <a:endParaRPr lang="en-US" sz="1800">
              <a:latin typeface="Tahoma" pitchFamily="34" charset="0"/>
              <a:ea typeface="Tahoma" pitchFamily="34" charset="0"/>
              <a:cs typeface="Tahoma" pitchFamily="34" charset="0"/>
            </a:endParaRPr>
          </a:p>
          <a:p>
            <a:pPr marL="0" indent="0">
              <a:spcBef>
                <a:spcPts val="600"/>
              </a:spcBef>
              <a:spcAft>
                <a:spcPts val="600"/>
              </a:spcAft>
              <a:buNone/>
            </a:pPr>
            <a:r>
              <a:rPr lang="en-US" sz="1800">
                <a:latin typeface="Tahoma" pitchFamily="34" charset="0"/>
                <a:ea typeface="Tahoma" pitchFamily="34" charset="0"/>
                <a:cs typeface="Tahoma" pitchFamily="34" charset="0"/>
              </a:rPr>
              <a:t>2. </a:t>
            </a:r>
            <a:r>
              <a:rPr lang="en-US" sz="1800" smtClean="0">
                <a:latin typeface="Tahoma" pitchFamily="34" charset="0"/>
                <a:ea typeface="Tahoma" pitchFamily="34" charset="0"/>
                <a:cs typeface="Tahoma" pitchFamily="34" charset="0"/>
              </a:rPr>
              <a:t>Sổ quản lý bữa ăn công đoàn</a:t>
            </a:r>
            <a:endParaRPr lang="en-US" sz="1800">
              <a:latin typeface="Tahoma" pitchFamily="34" charset="0"/>
              <a:ea typeface="Tahoma" pitchFamily="34" charset="0"/>
              <a:cs typeface="Tahoma" pitchFamily="34" charset="0"/>
            </a:endParaRPr>
          </a:p>
          <a:p>
            <a:pPr marL="0" indent="0">
              <a:spcBef>
                <a:spcPts val="600"/>
              </a:spcBef>
              <a:spcAft>
                <a:spcPts val="600"/>
              </a:spcAft>
              <a:buNone/>
            </a:pPr>
            <a:r>
              <a:rPr lang="en-US" sz="1800">
                <a:latin typeface="Tahoma" pitchFamily="34" charset="0"/>
                <a:ea typeface="Tahoma" pitchFamily="34" charset="0"/>
                <a:cs typeface="Tahoma" pitchFamily="34" charset="0"/>
              </a:rPr>
              <a:t>3. </a:t>
            </a:r>
            <a:r>
              <a:rPr lang="en-US" sz="1800" smtClean="0">
                <a:latin typeface="Tahoma" pitchFamily="34" charset="0"/>
                <a:ea typeface="Tahoma" pitchFamily="34" charset="0"/>
                <a:cs typeface="Tahoma" pitchFamily="34" charset="0"/>
              </a:rPr>
              <a:t>Sổ theo dõi xuất nhập kho</a:t>
            </a:r>
            <a:endParaRPr lang="en-US" sz="1800">
              <a:latin typeface="Tahoma" pitchFamily="34" charset="0"/>
              <a:ea typeface="Tahoma" pitchFamily="34" charset="0"/>
              <a:cs typeface="Tahoma" pitchFamily="34" charset="0"/>
            </a:endParaRPr>
          </a:p>
          <a:p>
            <a:pPr marL="0" indent="0">
              <a:spcBef>
                <a:spcPts val="600"/>
              </a:spcBef>
              <a:spcAft>
                <a:spcPts val="600"/>
              </a:spcAft>
              <a:buNone/>
            </a:pPr>
            <a:r>
              <a:rPr lang="en-US" sz="1800">
                <a:latin typeface="Tahoma" pitchFamily="34" charset="0"/>
                <a:ea typeface="Tahoma" pitchFamily="34" charset="0"/>
                <a:cs typeface="Tahoma" pitchFamily="34" charset="0"/>
              </a:rPr>
              <a:t>4. </a:t>
            </a:r>
            <a:r>
              <a:rPr lang="en-US" sz="1800" smtClean="0">
                <a:latin typeface="Tahoma" pitchFamily="34" charset="0"/>
                <a:ea typeface="Tahoma" pitchFamily="34" charset="0"/>
                <a:cs typeface="Tahoma" pitchFamily="34" charset="0"/>
              </a:rPr>
              <a:t>Phiếu nhập kho</a:t>
            </a:r>
            <a:endParaRPr lang="en-US" sz="1800">
              <a:latin typeface="Tahoma" pitchFamily="34" charset="0"/>
              <a:ea typeface="Tahoma" pitchFamily="34" charset="0"/>
              <a:cs typeface="Tahoma" pitchFamily="34" charset="0"/>
            </a:endParaRPr>
          </a:p>
          <a:p>
            <a:pPr marL="0" indent="0">
              <a:spcBef>
                <a:spcPts val="600"/>
              </a:spcBef>
              <a:spcAft>
                <a:spcPts val="600"/>
              </a:spcAft>
              <a:buNone/>
            </a:pPr>
            <a:r>
              <a:rPr lang="en-US" sz="1800">
                <a:latin typeface="Tahoma" pitchFamily="34" charset="0"/>
                <a:ea typeface="Tahoma" pitchFamily="34" charset="0"/>
                <a:cs typeface="Tahoma" pitchFamily="34" charset="0"/>
              </a:rPr>
              <a:t>5. </a:t>
            </a:r>
            <a:r>
              <a:rPr lang="en-US" sz="1800" smtClean="0">
                <a:latin typeface="Tahoma" pitchFamily="34" charset="0"/>
                <a:ea typeface="Tahoma" pitchFamily="34" charset="0"/>
                <a:cs typeface="Tahoma" pitchFamily="34" charset="0"/>
              </a:rPr>
              <a:t>Phiếu xuất kho</a:t>
            </a:r>
            <a:endParaRPr lang="en-US" sz="1800">
              <a:latin typeface="Tahoma" pitchFamily="34" charset="0"/>
              <a:ea typeface="Tahoma" pitchFamily="34" charset="0"/>
              <a:cs typeface="Tahoma" pitchFamily="34" charset="0"/>
            </a:endParaRPr>
          </a:p>
          <a:p>
            <a:endParaRPr lang="en-US"/>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tretch>
            <a:fillRect/>
          </a:stretch>
        </p:blipFill>
        <p:spPr>
          <a:xfrm rot="16200000">
            <a:off x="5810250" y="95250"/>
            <a:ext cx="5143500" cy="6858000"/>
          </a:xfrm>
          <a:prstGeom prst="rect">
            <a:avLst/>
          </a:prstGeom>
          <a:ln>
            <a:noFill/>
          </a:ln>
          <a:effectLst>
            <a:softEdge rad="112500"/>
          </a:effectLst>
        </p:spPr>
      </p:pic>
    </p:spTree>
    <p:extLst>
      <p:ext uri="{BB962C8B-B14F-4D97-AF65-F5344CB8AC3E}">
        <p14:creationId xmlns:p14="http://schemas.microsoft.com/office/powerpoint/2010/main" val="42838668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2"/>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2"/>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2"/>
              </a:solidFill>
              <a:latin typeface="Arial" panose="020B0604020202020204" pitchFamily="34" charset="0"/>
              <a:cs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1134779813"/>
              </p:ext>
            </p:extLst>
          </p:nvPr>
        </p:nvGraphicFramePr>
        <p:xfrm>
          <a:off x="1600200" y="1162420"/>
          <a:ext cx="9601200" cy="4628780"/>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504023">
                <a:tc>
                  <a:txBody>
                    <a:bodyPr/>
                    <a:lstStyle/>
                    <a:p>
                      <a:pPr marL="0" lvl="0" indent="0" algn="ctr" defTabSz="1244600">
                        <a:lnSpc>
                          <a:spcPct val="90000"/>
                        </a:lnSpc>
                        <a:spcBef>
                          <a:spcPct val="0"/>
                        </a:spcBef>
                        <a:spcAft>
                          <a:spcPct val="35000"/>
                        </a:spcAft>
                        <a:buNone/>
                      </a:pPr>
                      <a:r>
                        <a:rPr lang="en-US" sz="2000" b="1" kern="1200" smtClean="0">
                          <a:solidFill>
                            <a:srgbClr val="000000"/>
                          </a:solidFill>
                        </a:rPr>
                        <a:t>Đánh giá tình hình thực hiện công tác CSND năm học 2023 - 2024</a:t>
                      </a:r>
                      <a:endParaRPr lang="en-US" sz="20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4124757">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p>
                      <a:pPr marL="0" indent="0" algn="l">
                        <a:lnSpc>
                          <a:spcPct val="110000"/>
                        </a:lnSpc>
                        <a:spcBef>
                          <a:spcPts val="600"/>
                        </a:spcBef>
                        <a:spcAft>
                          <a:spcPts val="600"/>
                        </a:spcAft>
                        <a:buNone/>
                      </a:pPr>
                      <a:r>
                        <a:rPr lang="en-US" sz="1800" b="1" smtClean="0">
                          <a:solidFill>
                            <a:srgbClr val="000000"/>
                          </a:solidFill>
                          <a:effectLst/>
                          <a:latin typeface="Arial" panose="020B0604020202020204" pitchFamily="34" charset="0"/>
                          <a:cs typeface="Arial" panose="020B0604020202020204" pitchFamily="34" charset="0"/>
                        </a:rPr>
                        <a:t>2.   Tồn</a:t>
                      </a:r>
                      <a:r>
                        <a:rPr lang="en-US" sz="1800" b="1" baseline="0" smtClean="0">
                          <a:solidFill>
                            <a:srgbClr val="000000"/>
                          </a:solidFill>
                          <a:effectLst/>
                          <a:latin typeface="Arial" panose="020B0604020202020204" pitchFamily="34" charset="0"/>
                          <a:cs typeface="Arial" panose="020B0604020202020204" pitchFamily="34" charset="0"/>
                        </a:rPr>
                        <a:t> tại</a:t>
                      </a:r>
                      <a:endParaRPr lang="en-US" sz="1800" b="1" smtClean="0">
                        <a:latin typeface="Tahoma" panose="020B0604030504040204" pitchFamily="34" charset="0"/>
                        <a:ea typeface="Tahoma" panose="020B0604030504040204" pitchFamily="34" charset="0"/>
                        <a:cs typeface="Tahoma" panose="020B0604030504040204" pitchFamily="34" charset="0"/>
                      </a:endParaRPr>
                    </a:p>
                    <a:p>
                      <a:pPr algn="just">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Thùng đựng gạo không có vạch chia hoặc có vạch chia bên ngoài nhưng không có vạch chia bên trong, khó bao quát số lượng (MN Long Biên, MN Hoa Mộc Lan).</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Còn lưu sữa chua ký gửi của đơn vị cung cấp tại tủ lạnh </a:t>
                      </a:r>
                      <a:r>
                        <a:rPr lang="it-IT" smtClean="0">
                          <a:latin typeface="Tahoma" panose="020B0604030504040204" pitchFamily="34" charset="0"/>
                          <a:ea typeface="Tahoma" panose="020B0604030504040204" pitchFamily="34" charset="0"/>
                          <a:cs typeface="Tahoma" panose="020B0604030504040204" pitchFamily="34" charset="0"/>
                        </a:rPr>
                        <a:t>bếp (MN Hoa Hướng Dương)</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Thực đơn của trẻ còn sử dụng nhiều củ quả, ít rau xanh; có ngày chưa có chất tanh, chưa có món </a:t>
                      </a:r>
                      <a:r>
                        <a:rPr lang="it-IT" smtClean="0">
                          <a:latin typeface="Tahoma" panose="020B0604030504040204" pitchFamily="34" charset="0"/>
                          <a:ea typeface="Tahoma" panose="020B0604030504040204" pitchFamily="34" charset="0"/>
                          <a:cs typeface="Tahoma" panose="020B0604030504040204" pitchFamily="34" charset="0"/>
                        </a:rPr>
                        <a:t>xào (MN Hoa Hướng Dương, MN Thạch Bàn, MN Hoa Mộc Lan); Thực đơn mùa hè có rau trái mùa (bắp cải) (MN Long Biên).</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Ăn trưa công đoàn: phần chấm ăn của CBGVNV và thu tiền còn chưa khớp (MN Bắc Biên); sổ ăn công đoàn còn chưa đầy đủ chữ ký của BGH và đại diện công đoàn (MN Long Biên); bột canh công đoàn và bột canh của trẻ dùng cùng 1 </a:t>
                      </a:r>
                      <a:r>
                        <a:rPr lang="it-IT" smtClean="0">
                          <a:latin typeface="Tahoma" panose="020B0604030504040204" pitchFamily="34" charset="0"/>
                          <a:ea typeface="Tahoma" panose="020B0604030504040204" pitchFamily="34" charset="0"/>
                          <a:cs typeface="Tahoma" panose="020B0604030504040204" pitchFamily="34" charset="0"/>
                        </a:rPr>
                        <a:t>loại (MN Tràng An); </a:t>
                      </a:r>
                      <a:r>
                        <a:rPr lang="vi-VN" smtClean="0">
                          <a:latin typeface="Tahoma" pitchFamily="34" charset="0"/>
                          <a:ea typeface="Tahoma" pitchFamily="34" charset="0"/>
                          <a:cs typeface="Tahoma" pitchFamily="34" charset="0"/>
                        </a:rPr>
                        <a:t>dầu ăn trùng hãng </a:t>
                      </a:r>
                      <a:r>
                        <a:rPr lang="en-US" smtClean="0">
                          <a:latin typeface="Tahoma" pitchFamily="34" charset="0"/>
                          <a:ea typeface="Tahoma" pitchFamily="34" charset="0"/>
                          <a:cs typeface="Tahoma" pitchFamily="34" charset="0"/>
                        </a:rPr>
                        <a:t>N</a:t>
                      </a:r>
                      <a:r>
                        <a:rPr lang="vi-VN" smtClean="0">
                          <a:latin typeface="Tahoma" pitchFamily="34" charset="0"/>
                          <a:ea typeface="Tahoma" pitchFamily="34" charset="0"/>
                          <a:cs typeface="Tahoma" pitchFamily="34" charset="0"/>
                        </a:rPr>
                        <a:t>eptuyn giống của trẻ</a:t>
                      </a:r>
                      <a:r>
                        <a:rPr lang="en-US" smtClean="0">
                          <a:latin typeface="Tahoma" pitchFamily="34" charset="0"/>
                          <a:ea typeface="Tahoma" pitchFamily="34" charset="0"/>
                          <a:cs typeface="Tahoma" pitchFamily="34" charset="0"/>
                        </a:rPr>
                        <a:t> (MN Long Biên A)</a:t>
                      </a:r>
                      <a:endParaRPr lang="it-IT" sz="1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Tree>
    <p:extLst>
      <p:ext uri="{BB962C8B-B14F-4D97-AF65-F5344CB8AC3E}">
        <p14:creationId xmlns:p14="http://schemas.microsoft.com/office/powerpoint/2010/main" val="18623971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
            <a:extLst>
              <a:ext uri="{FF2B5EF4-FFF2-40B4-BE49-F238E27FC236}">
                <a16:creationId xmlns:a16="http://schemas.microsoft.com/office/drawing/2014/main" id="{EE6F9B84-7CFC-49FB-CE79-875E6D19B2C9}"/>
              </a:ext>
            </a:extLst>
          </p:cNvPr>
          <p:cNvSpPr/>
          <p:nvPr/>
        </p:nvSpPr>
        <p:spPr>
          <a:xfrm>
            <a:off x="304800" y="1523999"/>
            <a:ext cx="11625567" cy="5029201"/>
          </a:xfrm>
          <a:prstGeom prst="rect">
            <a:avLst/>
          </a:prstGeom>
          <a:solidFill>
            <a:schemeClr val="accent4">
              <a:lumMod val="20000"/>
              <a:lumOff val="8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9" name="Round Diagonal Corner Rectangle 8"/>
          <p:cNvSpPr/>
          <p:nvPr/>
        </p:nvSpPr>
        <p:spPr>
          <a:xfrm flipH="1">
            <a:off x="762000" y="1079002"/>
            <a:ext cx="4038600" cy="3721598"/>
          </a:xfrm>
          <a:prstGeom prst="round2Diag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19" name="TextBox 8">
            <a:extLst>
              <a:ext uri="{FF2B5EF4-FFF2-40B4-BE49-F238E27FC236}">
                <a16:creationId xmlns:a16="http://schemas.microsoft.com/office/drawing/2014/main" id="{C4763EDC-DC1F-6286-ED40-808587B2FB97}"/>
              </a:ext>
            </a:extLst>
          </p:cNvPr>
          <p:cNvSpPr txBox="1"/>
          <p:nvPr/>
        </p:nvSpPr>
        <p:spPr>
          <a:xfrm>
            <a:off x="4267200" y="228600"/>
            <a:ext cx="8534400" cy="461665"/>
          </a:xfrm>
          <a:prstGeom prst="rect">
            <a:avLst/>
          </a:prstGeom>
        </p:spPr>
        <p:txBody>
          <a:bodyPr wrap="square" lIns="0" tIns="0" rIns="0" bIns="0" rtlCol="0" anchor="t">
            <a:spAutoFit/>
          </a:bodyPr>
          <a:lstStyle/>
          <a:p>
            <a:pPr>
              <a:lnSpc>
                <a:spcPct val="150000"/>
              </a:lnSpc>
            </a:pPr>
            <a:r>
              <a:rPr lang="en-US"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HƯỚNG DẪN THỰC HIỆN HỒ SƠ NUÔI DƯỠNG</a:t>
            </a:r>
            <a:endParaRPr lang="vi-VN" sz="2000" dirty="0">
              <a:solidFill>
                <a:schemeClr val="bg1"/>
              </a:solidFill>
              <a:latin typeface="Arial" panose="020B0604020202020204" pitchFamily="34" charset="0"/>
              <a:cs typeface="Arial" panose="020B0604020202020204" pitchFamily="34" charset="0"/>
            </a:endParaRPr>
          </a:p>
        </p:txBody>
      </p:sp>
      <p:sp>
        <p:nvSpPr>
          <p:cNvPr id="20" name="Subtitle 2"/>
          <p:cNvSpPr txBox="1">
            <a:spLocks/>
          </p:cNvSpPr>
          <p:nvPr/>
        </p:nvSpPr>
        <p:spPr>
          <a:xfrm>
            <a:off x="914400" y="1295400"/>
            <a:ext cx="4953000" cy="297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900" b="1">
                <a:latin typeface="Tahoma" pitchFamily="34" charset="0"/>
                <a:ea typeface="Tahoma" pitchFamily="34" charset="0"/>
                <a:cs typeface="Tahoma" pitchFamily="34" charset="0"/>
              </a:rPr>
              <a:t>Hồ sơ </a:t>
            </a:r>
            <a:r>
              <a:rPr lang="en-US" sz="1900" b="1" smtClean="0">
                <a:latin typeface="Tahoma" pitchFamily="34" charset="0"/>
                <a:ea typeface="Tahoma" pitchFamily="34" charset="0"/>
                <a:cs typeface="Tahoma" pitchFamily="34" charset="0"/>
              </a:rPr>
              <a:t>ăn sáng của trẻ </a:t>
            </a:r>
            <a:r>
              <a:rPr lang="en-US" sz="1900" b="1">
                <a:latin typeface="Tahoma" pitchFamily="34" charset="0"/>
                <a:ea typeface="Tahoma" pitchFamily="34" charset="0"/>
                <a:cs typeface="Tahoma" pitchFamily="34" charset="0"/>
              </a:rPr>
              <a:t>gồm có: </a:t>
            </a:r>
          </a:p>
          <a:p>
            <a:pPr marL="0" indent="0">
              <a:spcBef>
                <a:spcPts val="600"/>
              </a:spcBef>
              <a:spcAft>
                <a:spcPts val="600"/>
              </a:spcAft>
              <a:buNone/>
            </a:pPr>
            <a:r>
              <a:rPr lang="en-US" sz="1800">
                <a:latin typeface="Tahoma" pitchFamily="34" charset="0"/>
                <a:ea typeface="Tahoma" pitchFamily="34" charset="0"/>
                <a:cs typeface="Tahoma" pitchFamily="34" charset="0"/>
              </a:rPr>
              <a:t>1. </a:t>
            </a:r>
            <a:r>
              <a:rPr lang="en-US" sz="1800" smtClean="0">
                <a:latin typeface="Tahoma" pitchFamily="34" charset="0"/>
                <a:ea typeface="Tahoma" pitchFamily="34" charset="0"/>
                <a:cs typeface="Tahoma" pitchFamily="34" charset="0"/>
              </a:rPr>
              <a:t>Sổ quản lý bữa ăn sáng của trẻ</a:t>
            </a:r>
            <a:endParaRPr lang="en-US" sz="1800">
              <a:latin typeface="Tahoma" pitchFamily="34" charset="0"/>
              <a:ea typeface="Tahoma" pitchFamily="34" charset="0"/>
              <a:cs typeface="Tahoma" pitchFamily="34" charset="0"/>
            </a:endParaRPr>
          </a:p>
          <a:p>
            <a:pPr marL="0" indent="0">
              <a:spcBef>
                <a:spcPts val="600"/>
              </a:spcBef>
              <a:spcAft>
                <a:spcPts val="600"/>
              </a:spcAft>
              <a:buNone/>
            </a:pPr>
            <a:r>
              <a:rPr lang="en-US" sz="1800">
                <a:latin typeface="Tahoma" pitchFamily="34" charset="0"/>
                <a:ea typeface="Tahoma" pitchFamily="34" charset="0"/>
                <a:cs typeface="Tahoma" pitchFamily="34" charset="0"/>
              </a:rPr>
              <a:t>2. </a:t>
            </a:r>
            <a:r>
              <a:rPr lang="en-US" sz="1800" smtClean="0">
                <a:latin typeface="Tahoma" pitchFamily="34" charset="0"/>
                <a:ea typeface="Tahoma" pitchFamily="34" charset="0"/>
                <a:cs typeface="Tahoma" pitchFamily="34" charset="0"/>
              </a:rPr>
              <a:t>Sổ theo dõi xuất nhập kho</a:t>
            </a:r>
            <a:endParaRPr lang="en-US" sz="1800">
              <a:latin typeface="Tahoma" pitchFamily="34" charset="0"/>
              <a:ea typeface="Tahoma" pitchFamily="34" charset="0"/>
              <a:cs typeface="Tahoma" pitchFamily="34" charset="0"/>
            </a:endParaRPr>
          </a:p>
          <a:p>
            <a:pPr marL="0" indent="0">
              <a:spcBef>
                <a:spcPts val="600"/>
              </a:spcBef>
              <a:spcAft>
                <a:spcPts val="600"/>
              </a:spcAft>
              <a:buNone/>
            </a:pPr>
            <a:r>
              <a:rPr lang="en-US" sz="1800">
                <a:latin typeface="Tahoma" pitchFamily="34" charset="0"/>
                <a:ea typeface="Tahoma" pitchFamily="34" charset="0"/>
                <a:cs typeface="Tahoma" pitchFamily="34" charset="0"/>
              </a:rPr>
              <a:t>3. </a:t>
            </a:r>
            <a:r>
              <a:rPr lang="en-US" sz="1800" smtClean="0">
                <a:latin typeface="Tahoma" pitchFamily="34" charset="0"/>
                <a:ea typeface="Tahoma" pitchFamily="34" charset="0"/>
                <a:cs typeface="Tahoma" pitchFamily="34" charset="0"/>
              </a:rPr>
              <a:t>Phiếu nhập kho</a:t>
            </a:r>
            <a:endParaRPr lang="en-US" sz="1800">
              <a:latin typeface="Tahoma" pitchFamily="34" charset="0"/>
              <a:ea typeface="Tahoma" pitchFamily="34" charset="0"/>
              <a:cs typeface="Tahoma" pitchFamily="34" charset="0"/>
            </a:endParaRPr>
          </a:p>
          <a:p>
            <a:pPr marL="0" indent="0">
              <a:spcBef>
                <a:spcPts val="600"/>
              </a:spcBef>
              <a:spcAft>
                <a:spcPts val="600"/>
              </a:spcAft>
              <a:buNone/>
            </a:pPr>
            <a:r>
              <a:rPr lang="en-US" sz="1800">
                <a:latin typeface="Tahoma" pitchFamily="34" charset="0"/>
                <a:ea typeface="Tahoma" pitchFamily="34" charset="0"/>
                <a:cs typeface="Tahoma" pitchFamily="34" charset="0"/>
              </a:rPr>
              <a:t>4. </a:t>
            </a:r>
            <a:r>
              <a:rPr lang="en-US" sz="1800" smtClean="0">
                <a:latin typeface="Tahoma" pitchFamily="34" charset="0"/>
                <a:ea typeface="Tahoma" pitchFamily="34" charset="0"/>
                <a:cs typeface="Tahoma" pitchFamily="34" charset="0"/>
              </a:rPr>
              <a:t>Hoá đơn, chứng từ</a:t>
            </a:r>
            <a:endParaRPr lang="en-US" sz="1800">
              <a:latin typeface="Tahoma" pitchFamily="34" charset="0"/>
              <a:ea typeface="Tahoma" pitchFamily="34" charset="0"/>
              <a:cs typeface="Tahoma" pitchFamily="34" charset="0"/>
            </a:endParaRPr>
          </a:p>
          <a:p>
            <a:pPr marL="0" indent="0">
              <a:spcBef>
                <a:spcPts val="600"/>
              </a:spcBef>
              <a:spcAft>
                <a:spcPts val="600"/>
              </a:spcAft>
              <a:buNone/>
            </a:pPr>
            <a:r>
              <a:rPr lang="en-US" sz="1800">
                <a:latin typeface="Tahoma" pitchFamily="34" charset="0"/>
                <a:ea typeface="Tahoma" pitchFamily="34" charset="0"/>
                <a:cs typeface="Tahoma" pitchFamily="34" charset="0"/>
              </a:rPr>
              <a:t>5. </a:t>
            </a:r>
            <a:r>
              <a:rPr lang="en-US" sz="1800" smtClean="0">
                <a:latin typeface="Tahoma" pitchFamily="34" charset="0"/>
                <a:ea typeface="Tahoma" pitchFamily="34" charset="0"/>
                <a:cs typeface="Tahoma" pitchFamily="34" charset="0"/>
              </a:rPr>
              <a:t>Sổ báo ăn và chia ăn (ăn sáng)</a:t>
            </a:r>
            <a:endParaRPr lang="en-US" sz="180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tretch>
            <a:fillRect/>
          </a:stretch>
        </p:blipFill>
        <p:spPr>
          <a:xfrm rot="10800000">
            <a:off x="4876800" y="992091"/>
            <a:ext cx="6934201" cy="5200651"/>
          </a:xfrm>
          <a:prstGeom prst="rect">
            <a:avLst/>
          </a:prstGeom>
          <a:ln>
            <a:noFill/>
          </a:ln>
          <a:effectLst>
            <a:softEdge rad="112500"/>
          </a:effectLst>
        </p:spPr>
      </p:pic>
    </p:spTree>
    <p:extLst>
      <p:ext uri="{BB962C8B-B14F-4D97-AF65-F5344CB8AC3E}">
        <p14:creationId xmlns:p14="http://schemas.microsoft.com/office/powerpoint/2010/main" val="42838668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
            <a:extLst>
              <a:ext uri="{FF2B5EF4-FFF2-40B4-BE49-F238E27FC236}">
                <a16:creationId xmlns:a16="http://schemas.microsoft.com/office/drawing/2014/main" id="{EE6F9B84-7CFC-49FB-CE79-875E6D19B2C9}"/>
              </a:ext>
            </a:extLst>
          </p:cNvPr>
          <p:cNvSpPr/>
          <p:nvPr/>
        </p:nvSpPr>
        <p:spPr>
          <a:xfrm>
            <a:off x="533400" y="1277955"/>
            <a:ext cx="11194388" cy="50466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98239" y="154263"/>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4953000" y="224135"/>
            <a:ext cx="7162800" cy="461665"/>
          </a:xfrm>
          <a:prstGeom prst="rect">
            <a:avLst/>
          </a:prstGeom>
        </p:spPr>
        <p:txBody>
          <a:bodyPr wrap="square" lIns="0" tIns="0" rIns="0" bIns="0" rtlCol="0" anchor="t">
            <a:spAutoFit/>
          </a:bodyPr>
          <a:lstStyle/>
          <a:p>
            <a:pPr>
              <a:lnSpc>
                <a:spcPct val="150000"/>
              </a:lnSpc>
            </a:pPr>
            <a:r>
              <a:rPr lang="en-US" sz="2000" b="1" smtClean="0">
                <a:solidFill>
                  <a:schemeClr val="bg2"/>
                </a:solidFill>
                <a:latin typeface="Arial" panose="020B0604020202020204" pitchFamily="34" charset="0"/>
                <a:cs typeface="Arial" panose="020B0604020202020204" pitchFamily="34" charset="0"/>
              </a:rPr>
              <a:t>NỘI DUNG GIAO BAN CHUYÊN MÔN</a:t>
            </a:r>
            <a:endParaRPr lang="vi-VN" sz="2000" dirty="0">
              <a:solidFill>
                <a:schemeClr val="bg2"/>
              </a:solidFill>
              <a:latin typeface="Arial" panose="020B0604020202020204" pitchFamily="34" charset="0"/>
              <a:cs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grpSp>
        <p:nvGrpSpPr>
          <p:cNvPr id="8" name="Group 34">
            <a:extLst>
              <a:ext uri="{FF2B5EF4-FFF2-40B4-BE49-F238E27FC236}">
                <a16:creationId xmlns:a16="http://schemas.microsoft.com/office/drawing/2014/main" id="{1C8B3890-2B3E-A803-8985-F09A0091E802}"/>
              </a:ext>
            </a:extLst>
          </p:cNvPr>
          <p:cNvGrpSpPr/>
          <p:nvPr/>
        </p:nvGrpSpPr>
        <p:grpSpPr>
          <a:xfrm>
            <a:off x="4740320" y="1752600"/>
            <a:ext cx="3336880" cy="3604266"/>
            <a:chOff x="2790186" y="1624679"/>
            <a:chExt cx="1843548" cy="2670175"/>
          </a:xfrm>
        </p:grpSpPr>
        <p:sp>
          <p:nvSpPr>
            <p:cNvPr id="9" name="Rectangle 8">
              <a:extLst>
                <a:ext uri="{FF2B5EF4-FFF2-40B4-BE49-F238E27FC236}">
                  <a16:creationId xmlns:a16="http://schemas.microsoft.com/office/drawing/2014/main" id="{48DCC27F-0EFF-C159-4AF6-B4A8C8A24761}"/>
                </a:ext>
              </a:extLst>
            </p:cNvPr>
            <p:cNvSpPr/>
            <p:nvPr/>
          </p:nvSpPr>
          <p:spPr>
            <a:xfrm>
              <a:off x="2790186" y="1780254"/>
              <a:ext cx="1843548" cy="2514600"/>
            </a:xfrm>
            <a:prstGeom prst="rect">
              <a:avLst/>
            </a:prstGeom>
            <a:solidFill>
              <a:srgbClr val="F8E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Group 11">
              <a:extLst>
                <a:ext uri="{FF2B5EF4-FFF2-40B4-BE49-F238E27FC236}">
                  <a16:creationId xmlns:a16="http://schemas.microsoft.com/office/drawing/2014/main" id="{B6B1224E-E736-323A-6FF7-6B0F88BB7DA5}"/>
                </a:ext>
              </a:extLst>
            </p:cNvPr>
            <p:cNvGrpSpPr/>
            <p:nvPr/>
          </p:nvGrpSpPr>
          <p:grpSpPr>
            <a:xfrm>
              <a:off x="3149985" y="1624679"/>
              <a:ext cx="1123950" cy="343965"/>
              <a:chOff x="2645799" y="1958975"/>
              <a:chExt cx="1123950" cy="343965"/>
            </a:xfrm>
          </p:grpSpPr>
          <p:sp>
            <p:nvSpPr>
              <p:cNvPr id="11" name="Trapezoid 10">
                <a:extLst>
                  <a:ext uri="{FF2B5EF4-FFF2-40B4-BE49-F238E27FC236}">
                    <a16:creationId xmlns:a16="http://schemas.microsoft.com/office/drawing/2014/main" id="{9C77CFDC-883D-C60E-65B6-603C2E730D5C}"/>
                  </a:ext>
                </a:extLst>
              </p:cNvPr>
              <p:cNvSpPr/>
              <p:nvPr/>
            </p:nvSpPr>
            <p:spPr>
              <a:xfrm>
                <a:off x="2645799" y="1958975"/>
                <a:ext cx="1123950" cy="156210"/>
              </a:xfrm>
              <a:prstGeom prst="trapezoid">
                <a:avLst>
                  <a:gd name="adj" fmla="val 6792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Pentagon 9">
                <a:extLst>
                  <a:ext uri="{FF2B5EF4-FFF2-40B4-BE49-F238E27FC236}">
                    <a16:creationId xmlns:a16="http://schemas.microsoft.com/office/drawing/2014/main" id="{26EAC9CE-45E4-3C0A-F9AF-3D1CC949E935}"/>
                  </a:ext>
                </a:extLst>
              </p:cNvPr>
              <p:cNvSpPr/>
              <p:nvPr/>
            </p:nvSpPr>
            <p:spPr>
              <a:xfrm rot="5400000">
                <a:off x="3049364" y="1677483"/>
                <a:ext cx="336514" cy="914400"/>
              </a:xfrm>
              <a:prstGeom prst="homePlate">
                <a:avLst>
                  <a:gd name="adj" fmla="val 3172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13" name="TextBox 12">
            <a:extLst>
              <a:ext uri="{FF2B5EF4-FFF2-40B4-BE49-F238E27FC236}">
                <a16:creationId xmlns:a16="http://schemas.microsoft.com/office/drawing/2014/main" id="{AE6088B7-E843-A484-1005-245BC86C3336}"/>
              </a:ext>
            </a:extLst>
          </p:cNvPr>
          <p:cNvSpPr txBox="1"/>
          <p:nvPr/>
        </p:nvSpPr>
        <p:spPr>
          <a:xfrm>
            <a:off x="5012723" y="2667000"/>
            <a:ext cx="2827722" cy="1200329"/>
          </a:xfrm>
          <a:prstGeom prst="rect">
            <a:avLst/>
          </a:prstGeom>
          <a:noFill/>
        </p:spPr>
        <p:txBody>
          <a:bodyPr wrap="square">
            <a:spAutoFit/>
          </a:bodyPr>
          <a:lstStyle/>
          <a:p>
            <a:pPr algn="ctr">
              <a:lnSpc>
                <a:spcPct val="150000"/>
              </a:lnSpc>
            </a:pPr>
            <a:r>
              <a:rPr lang="en-US" sz="2400" b="1">
                <a:latin typeface="Arial" pitchFamily="34" charset="0"/>
                <a:cs typeface="Arial" pitchFamily="34" charset="0"/>
              </a:rPr>
              <a:t>B</a:t>
            </a:r>
            <a:r>
              <a:rPr lang="vi-VN" sz="2400" b="1" smtClean="0"/>
              <a:t>. CÔNG </a:t>
            </a:r>
            <a:r>
              <a:rPr lang="vi-VN" sz="2400" b="1"/>
              <a:t>TÁC </a:t>
            </a:r>
            <a:r>
              <a:rPr lang="en-US" sz="2400" b="1" smtClean="0">
                <a:latin typeface="Arial" pitchFamily="34" charset="0"/>
                <a:cs typeface="Arial" pitchFamily="34" charset="0"/>
              </a:rPr>
              <a:t>GIÁO DỤC</a:t>
            </a:r>
            <a:endParaRPr lang="en-US" sz="1600">
              <a:latin typeface="Arial" pitchFamily="34" charset="0"/>
              <a:cs typeface="Arial" pitchFamily="34" charset="0"/>
            </a:endParaRPr>
          </a:p>
        </p:txBody>
      </p:sp>
      <p:sp>
        <p:nvSpPr>
          <p:cNvPr id="16" name="Freeform 245">
            <a:extLst>
              <a:ext uri="{FF2B5EF4-FFF2-40B4-BE49-F238E27FC236}">
                <a16:creationId xmlns:a16="http://schemas.microsoft.com/office/drawing/2014/main" id="{612E01C7-BB16-F174-8F0C-B7D30BBF1D88}"/>
              </a:ext>
            </a:extLst>
          </p:cNvPr>
          <p:cNvSpPr>
            <a:spLocks noChangeAspect="1"/>
          </p:cNvSpPr>
          <p:nvPr/>
        </p:nvSpPr>
        <p:spPr bwMode="auto">
          <a:xfrm>
            <a:off x="6267478" y="1858028"/>
            <a:ext cx="282563" cy="278867"/>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6283111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6" name="Freeform 245">
            <a:extLst>
              <a:ext uri="{FF2B5EF4-FFF2-40B4-BE49-F238E27FC236}">
                <a16:creationId xmlns:a16="http://schemas.microsoft.com/office/drawing/2014/main" id="{612E01C7-BB16-F174-8F0C-B7D30BBF1D88}"/>
              </a:ext>
            </a:extLst>
          </p:cNvPr>
          <p:cNvSpPr>
            <a:spLocks noChangeAspect="1"/>
          </p:cNvSpPr>
          <p:nvPr/>
        </p:nvSpPr>
        <p:spPr bwMode="auto">
          <a:xfrm>
            <a:off x="10044297" y="2631956"/>
            <a:ext cx="231606" cy="228577"/>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7" name="Group 35">
            <a:extLst>
              <a:ext uri="{FF2B5EF4-FFF2-40B4-BE49-F238E27FC236}">
                <a16:creationId xmlns:a16="http://schemas.microsoft.com/office/drawing/2014/main" id="{E799F086-EF05-91D6-DA10-7EB3BC475492}"/>
              </a:ext>
            </a:extLst>
          </p:cNvPr>
          <p:cNvGrpSpPr/>
          <p:nvPr/>
        </p:nvGrpSpPr>
        <p:grpSpPr>
          <a:xfrm>
            <a:off x="5105400" y="1999711"/>
            <a:ext cx="2505801" cy="3258089"/>
            <a:chOff x="4712085" y="1619135"/>
            <a:chExt cx="1981627" cy="2675719"/>
          </a:xfrm>
          <a:solidFill>
            <a:schemeClr val="accent5">
              <a:lumMod val="40000"/>
              <a:lumOff val="60000"/>
            </a:schemeClr>
          </a:solidFill>
        </p:grpSpPr>
        <p:sp>
          <p:nvSpPr>
            <p:cNvPr id="18" name="Rectangle 15">
              <a:extLst>
                <a:ext uri="{FF2B5EF4-FFF2-40B4-BE49-F238E27FC236}">
                  <a16:creationId xmlns:a16="http://schemas.microsoft.com/office/drawing/2014/main" id="{099A4C30-E815-9DB7-1BB6-7CBEC9BF897E}"/>
                </a:ext>
              </a:extLst>
            </p:cNvPr>
            <p:cNvSpPr/>
            <p:nvPr/>
          </p:nvSpPr>
          <p:spPr>
            <a:xfrm>
              <a:off x="4712085" y="1780254"/>
              <a:ext cx="1981627" cy="2514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Group 16">
              <a:extLst>
                <a:ext uri="{FF2B5EF4-FFF2-40B4-BE49-F238E27FC236}">
                  <a16:creationId xmlns:a16="http://schemas.microsoft.com/office/drawing/2014/main" id="{1EDEDCE6-9C9C-A0D7-4890-0CB0C1C01C48}"/>
                </a:ext>
              </a:extLst>
            </p:cNvPr>
            <p:cNvGrpSpPr/>
            <p:nvPr/>
          </p:nvGrpSpPr>
          <p:grpSpPr>
            <a:xfrm>
              <a:off x="5069708" y="1619135"/>
              <a:ext cx="1123950" cy="363103"/>
              <a:chOff x="2643623" y="1953431"/>
              <a:chExt cx="1123950" cy="363103"/>
            </a:xfrm>
            <a:grpFill/>
          </p:grpSpPr>
          <p:sp>
            <p:nvSpPr>
              <p:cNvPr id="20" name="Trapezoid 17">
                <a:extLst>
                  <a:ext uri="{FF2B5EF4-FFF2-40B4-BE49-F238E27FC236}">
                    <a16:creationId xmlns:a16="http://schemas.microsoft.com/office/drawing/2014/main" id="{59DA2DD6-4524-5319-4975-23F8308C68AE}"/>
                  </a:ext>
                </a:extLst>
              </p:cNvPr>
              <p:cNvSpPr/>
              <p:nvPr/>
            </p:nvSpPr>
            <p:spPr>
              <a:xfrm>
                <a:off x="2643623" y="1953431"/>
                <a:ext cx="1123950" cy="156210"/>
              </a:xfrm>
              <a:prstGeom prst="trapezoid">
                <a:avLst>
                  <a:gd name="adj" fmla="val 6792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Pentagon 18">
                <a:extLst>
                  <a:ext uri="{FF2B5EF4-FFF2-40B4-BE49-F238E27FC236}">
                    <a16:creationId xmlns:a16="http://schemas.microsoft.com/office/drawing/2014/main" id="{5ECC6CE7-BB5F-8071-2E08-AB7A3844A36D}"/>
                  </a:ext>
                </a:extLst>
              </p:cNvPr>
              <p:cNvSpPr/>
              <p:nvPr/>
            </p:nvSpPr>
            <p:spPr>
              <a:xfrm rot="5400000">
                <a:off x="3032819" y="1678218"/>
                <a:ext cx="362232" cy="914400"/>
              </a:xfrm>
              <a:prstGeom prst="homePlate">
                <a:avLst>
                  <a:gd name="adj" fmla="val 3172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2" name="Text Placeholder 3">
            <a:extLst>
              <a:ext uri="{FF2B5EF4-FFF2-40B4-BE49-F238E27FC236}">
                <a16:creationId xmlns:a16="http://schemas.microsoft.com/office/drawing/2014/main" id="{16674AC1-94D4-169D-6AB4-B3A71FEBBCC1}"/>
              </a:ext>
            </a:extLst>
          </p:cNvPr>
          <p:cNvSpPr txBox="1">
            <a:spLocks/>
          </p:cNvSpPr>
          <p:nvPr/>
        </p:nvSpPr>
        <p:spPr>
          <a:xfrm>
            <a:off x="5351444" y="2649141"/>
            <a:ext cx="2014198" cy="184665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0" lang="it-IT" sz="2400" b="1" i="0" u="none" strike="noStrike" cap="none" normalizeH="0" baseline="0">
                <a:ln>
                  <a:noFill/>
                </a:ln>
                <a:effectLst/>
                <a:latin typeface="Times New Roman" pitchFamily="18" charset="0"/>
                <a:ea typeface="Times New Roman" pitchFamily="18" charset="0"/>
                <a:cs typeface="Times New Roman" pitchFamily="18" charset="0"/>
              </a:rPr>
              <a:t> </a:t>
            </a:r>
            <a:r>
              <a:rPr lang="en-US" sz="2400" b="1"/>
              <a:t>Hướng dẫn thực hiện </a:t>
            </a:r>
            <a:endParaRPr lang="en-US" sz="2400" b="1" smtClean="0"/>
          </a:p>
          <a:p>
            <a:pPr lvl="0"/>
            <a:r>
              <a:rPr lang="en-US" sz="2400" b="1" smtClean="0"/>
              <a:t>công </a:t>
            </a:r>
            <a:r>
              <a:rPr lang="en-US" sz="2400" b="1"/>
              <a:t>tác </a:t>
            </a:r>
            <a:r>
              <a:rPr lang="en-US" sz="2400" b="1" smtClean="0"/>
              <a:t>GD </a:t>
            </a:r>
            <a:r>
              <a:rPr lang="en-US" sz="2400" b="1"/>
              <a:t>năm học </a:t>
            </a:r>
            <a:endParaRPr lang="en-US" sz="2400" b="1" smtClean="0"/>
          </a:p>
          <a:p>
            <a:pPr lvl="0"/>
            <a:r>
              <a:rPr lang="en-US" sz="2400" b="1" smtClean="0"/>
              <a:t>2024 </a:t>
            </a:r>
            <a:r>
              <a:rPr lang="en-US" sz="2400" b="1"/>
              <a:t>- 2025</a:t>
            </a:r>
          </a:p>
        </p:txBody>
      </p:sp>
      <p:sp>
        <p:nvSpPr>
          <p:cNvPr id="23" name="Freeform 245">
            <a:extLst>
              <a:ext uri="{FF2B5EF4-FFF2-40B4-BE49-F238E27FC236}">
                <a16:creationId xmlns:a16="http://schemas.microsoft.com/office/drawing/2014/main" id="{660368D4-CAA1-ECAA-AC0D-4AA37394BCAA}"/>
              </a:ext>
            </a:extLst>
          </p:cNvPr>
          <p:cNvSpPr>
            <a:spLocks noChangeAspect="1"/>
          </p:cNvSpPr>
          <p:nvPr/>
        </p:nvSpPr>
        <p:spPr bwMode="auto">
          <a:xfrm>
            <a:off x="4636219" y="2015913"/>
            <a:ext cx="244647" cy="241448"/>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Freeform 245">
            <a:extLst>
              <a:ext uri="{FF2B5EF4-FFF2-40B4-BE49-F238E27FC236}">
                <a16:creationId xmlns:a16="http://schemas.microsoft.com/office/drawing/2014/main" id="{B518B549-EC66-596B-773E-F220AB3A0E99}"/>
              </a:ext>
            </a:extLst>
          </p:cNvPr>
          <p:cNvSpPr>
            <a:spLocks noChangeAspect="1"/>
          </p:cNvSpPr>
          <p:nvPr/>
        </p:nvSpPr>
        <p:spPr bwMode="auto">
          <a:xfrm>
            <a:off x="10581581" y="3758319"/>
            <a:ext cx="261247" cy="257830"/>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Group 35">
            <a:extLst>
              <a:ext uri="{FF2B5EF4-FFF2-40B4-BE49-F238E27FC236}">
                <a16:creationId xmlns:a16="http://schemas.microsoft.com/office/drawing/2014/main" id="{8D29CA63-5FFA-5691-552F-DEA5FA4D15A8}"/>
              </a:ext>
            </a:extLst>
          </p:cNvPr>
          <p:cNvGrpSpPr/>
          <p:nvPr/>
        </p:nvGrpSpPr>
        <p:grpSpPr>
          <a:xfrm>
            <a:off x="1368952" y="1524000"/>
            <a:ext cx="2441048" cy="3205659"/>
            <a:chOff x="4712085" y="1619135"/>
            <a:chExt cx="1981627" cy="2675719"/>
          </a:xfrm>
          <a:solidFill>
            <a:schemeClr val="tx2">
              <a:lumMod val="20000"/>
              <a:lumOff val="80000"/>
            </a:schemeClr>
          </a:solidFill>
        </p:grpSpPr>
        <p:sp>
          <p:nvSpPr>
            <p:cNvPr id="8" name="Rectangle 15">
              <a:extLst>
                <a:ext uri="{FF2B5EF4-FFF2-40B4-BE49-F238E27FC236}">
                  <a16:creationId xmlns:a16="http://schemas.microsoft.com/office/drawing/2014/main" id="{28AAEAFA-4C35-8308-43EA-6B519A3B6DD8}"/>
                </a:ext>
              </a:extLst>
            </p:cNvPr>
            <p:cNvSpPr/>
            <p:nvPr/>
          </p:nvSpPr>
          <p:spPr>
            <a:xfrm>
              <a:off x="4712085" y="1780254"/>
              <a:ext cx="1981627" cy="2514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4" name="Group 16">
              <a:extLst>
                <a:ext uri="{FF2B5EF4-FFF2-40B4-BE49-F238E27FC236}">
                  <a16:creationId xmlns:a16="http://schemas.microsoft.com/office/drawing/2014/main" id="{D185D279-27F8-FB63-A915-7D59B468C2C1}"/>
                </a:ext>
              </a:extLst>
            </p:cNvPr>
            <p:cNvGrpSpPr/>
            <p:nvPr/>
          </p:nvGrpSpPr>
          <p:grpSpPr>
            <a:xfrm>
              <a:off x="5069708" y="1619135"/>
              <a:ext cx="1123950" cy="363103"/>
              <a:chOff x="2643623" y="1953431"/>
              <a:chExt cx="1123950" cy="363103"/>
            </a:xfrm>
            <a:grpFill/>
          </p:grpSpPr>
          <p:sp>
            <p:nvSpPr>
              <p:cNvPr id="25" name="Trapezoid 17">
                <a:extLst>
                  <a:ext uri="{FF2B5EF4-FFF2-40B4-BE49-F238E27FC236}">
                    <a16:creationId xmlns:a16="http://schemas.microsoft.com/office/drawing/2014/main" id="{6F5154BA-C2B0-4FE5-67D1-65DE1F28ABE0}"/>
                  </a:ext>
                </a:extLst>
              </p:cNvPr>
              <p:cNvSpPr/>
              <p:nvPr/>
            </p:nvSpPr>
            <p:spPr>
              <a:xfrm>
                <a:off x="2643623" y="1953431"/>
                <a:ext cx="1123950" cy="156210"/>
              </a:xfrm>
              <a:prstGeom prst="trapezoid">
                <a:avLst>
                  <a:gd name="adj" fmla="val 6792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Pentagon 18">
                <a:extLst>
                  <a:ext uri="{FF2B5EF4-FFF2-40B4-BE49-F238E27FC236}">
                    <a16:creationId xmlns:a16="http://schemas.microsoft.com/office/drawing/2014/main" id="{D58E4506-C74B-4AE3-BE52-7B3792A2D987}"/>
                  </a:ext>
                </a:extLst>
              </p:cNvPr>
              <p:cNvSpPr/>
              <p:nvPr/>
            </p:nvSpPr>
            <p:spPr>
              <a:xfrm rot="5400000">
                <a:off x="3032819" y="1678218"/>
                <a:ext cx="362232" cy="914400"/>
              </a:xfrm>
              <a:prstGeom prst="homePlate">
                <a:avLst>
                  <a:gd name="adj" fmla="val 3172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39" name="Freeform 245">
            <a:extLst>
              <a:ext uri="{FF2B5EF4-FFF2-40B4-BE49-F238E27FC236}">
                <a16:creationId xmlns:a16="http://schemas.microsoft.com/office/drawing/2014/main" id="{3EB9ED58-48B1-A882-C346-CCE463370A00}"/>
              </a:ext>
            </a:extLst>
          </p:cNvPr>
          <p:cNvSpPr>
            <a:spLocks noChangeAspect="1"/>
          </p:cNvSpPr>
          <p:nvPr/>
        </p:nvSpPr>
        <p:spPr bwMode="auto">
          <a:xfrm>
            <a:off x="1523852" y="1287428"/>
            <a:ext cx="261247" cy="257830"/>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Text Placeholder 3">
            <a:extLst>
              <a:ext uri="{FF2B5EF4-FFF2-40B4-BE49-F238E27FC236}">
                <a16:creationId xmlns:a16="http://schemas.microsoft.com/office/drawing/2014/main" id="{CD533972-CC5D-2EDD-8167-93B053343AAB}"/>
              </a:ext>
            </a:extLst>
          </p:cNvPr>
          <p:cNvSpPr txBox="1">
            <a:spLocks/>
          </p:cNvSpPr>
          <p:nvPr/>
        </p:nvSpPr>
        <p:spPr>
          <a:xfrm>
            <a:off x="1302918" y="2168604"/>
            <a:ext cx="2646603" cy="147732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z="2400" b="1">
                <a:solidFill>
                  <a:schemeClr val="tx1"/>
                </a:solidFill>
              </a:rPr>
              <a:t>Đánh giá </a:t>
            </a:r>
            <a:endParaRPr lang="en-US" sz="2400" b="1" smtClean="0">
              <a:solidFill>
                <a:schemeClr val="tx1"/>
              </a:solidFill>
            </a:endParaRPr>
          </a:p>
          <a:p>
            <a:pPr lvl="0"/>
            <a:r>
              <a:rPr lang="en-US" sz="2400" b="1" smtClean="0">
                <a:solidFill>
                  <a:schemeClr val="tx1"/>
                </a:solidFill>
              </a:rPr>
              <a:t>công </a:t>
            </a:r>
            <a:r>
              <a:rPr lang="en-US" sz="2400" b="1">
                <a:solidFill>
                  <a:schemeClr val="tx1"/>
                </a:solidFill>
              </a:rPr>
              <a:t>tác </a:t>
            </a:r>
            <a:r>
              <a:rPr lang="en-US" sz="2400" b="1" smtClean="0">
                <a:solidFill>
                  <a:schemeClr val="tx1"/>
                </a:solidFill>
              </a:rPr>
              <a:t>GD </a:t>
            </a:r>
          </a:p>
          <a:p>
            <a:pPr lvl="0"/>
            <a:r>
              <a:rPr lang="en-US" sz="2400" b="1" smtClean="0">
                <a:solidFill>
                  <a:schemeClr val="tx1"/>
                </a:solidFill>
              </a:rPr>
              <a:t>năm </a:t>
            </a:r>
            <a:r>
              <a:rPr lang="en-US" sz="2400" b="1">
                <a:solidFill>
                  <a:schemeClr val="tx1"/>
                </a:solidFill>
              </a:rPr>
              <a:t>học </a:t>
            </a:r>
            <a:endParaRPr lang="en-US" sz="2400" b="1" smtClean="0">
              <a:solidFill>
                <a:schemeClr val="tx1"/>
              </a:solidFill>
            </a:endParaRPr>
          </a:p>
          <a:p>
            <a:pPr lvl="0"/>
            <a:r>
              <a:rPr lang="en-US" sz="2400" b="1" smtClean="0">
                <a:solidFill>
                  <a:schemeClr val="tx1"/>
                </a:solidFill>
              </a:rPr>
              <a:t>2023 </a:t>
            </a:r>
            <a:r>
              <a:rPr lang="en-US" sz="2400" b="1">
                <a:solidFill>
                  <a:schemeClr val="tx1"/>
                </a:solidFill>
              </a:rPr>
              <a:t>- 2024</a:t>
            </a:r>
          </a:p>
        </p:txBody>
      </p:sp>
      <p:grpSp>
        <p:nvGrpSpPr>
          <p:cNvPr id="9" name="Group 34">
            <a:extLst>
              <a:ext uri="{FF2B5EF4-FFF2-40B4-BE49-F238E27FC236}">
                <a16:creationId xmlns:a16="http://schemas.microsoft.com/office/drawing/2014/main" id="{1C8B3890-2B3E-A803-8985-F09A0091E802}"/>
              </a:ext>
            </a:extLst>
          </p:cNvPr>
          <p:cNvGrpSpPr/>
          <p:nvPr/>
        </p:nvGrpSpPr>
        <p:grpSpPr>
          <a:xfrm>
            <a:off x="8778860" y="2559493"/>
            <a:ext cx="2346340" cy="3307907"/>
            <a:chOff x="2790186" y="1624679"/>
            <a:chExt cx="1843548" cy="2670175"/>
          </a:xfrm>
        </p:grpSpPr>
        <p:sp>
          <p:nvSpPr>
            <p:cNvPr id="10" name="Rectangle 9">
              <a:extLst>
                <a:ext uri="{FF2B5EF4-FFF2-40B4-BE49-F238E27FC236}">
                  <a16:creationId xmlns:a16="http://schemas.microsoft.com/office/drawing/2014/main" id="{48DCC27F-0EFF-C159-4AF6-B4A8C8A24761}"/>
                </a:ext>
              </a:extLst>
            </p:cNvPr>
            <p:cNvSpPr/>
            <p:nvPr/>
          </p:nvSpPr>
          <p:spPr>
            <a:xfrm>
              <a:off x="2790186" y="1780254"/>
              <a:ext cx="1843548" cy="2514600"/>
            </a:xfrm>
            <a:prstGeom prst="rect">
              <a:avLst/>
            </a:prstGeom>
            <a:solidFill>
              <a:srgbClr val="F8E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Group 11">
              <a:extLst>
                <a:ext uri="{FF2B5EF4-FFF2-40B4-BE49-F238E27FC236}">
                  <a16:creationId xmlns:a16="http://schemas.microsoft.com/office/drawing/2014/main" id="{B6B1224E-E736-323A-6FF7-6B0F88BB7DA5}"/>
                </a:ext>
              </a:extLst>
            </p:cNvPr>
            <p:cNvGrpSpPr/>
            <p:nvPr/>
          </p:nvGrpSpPr>
          <p:grpSpPr>
            <a:xfrm>
              <a:off x="3149985" y="1624679"/>
              <a:ext cx="1123950" cy="343965"/>
              <a:chOff x="2645799" y="1958975"/>
              <a:chExt cx="1123950" cy="343965"/>
            </a:xfrm>
          </p:grpSpPr>
          <p:sp>
            <p:nvSpPr>
              <p:cNvPr id="12" name="Trapezoid 11">
                <a:extLst>
                  <a:ext uri="{FF2B5EF4-FFF2-40B4-BE49-F238E27FC236}">
                    <a16:creationId xmlns:a16="http://schemas.microsoft.com/office/drawing/2014/main" id="{9C77CFDC-883D-C60E-65B6-603C2E730D5C}"/>
                  </a:ext>
                </a:extLst>
              </p:cNvPr>
              <p:cNvSpPr/>
              <p:nvPr/>
            </p:nvSpPr>
            <p:spPr>
              <a:xfrm>
                <a:off x="2645799" y="1958975"/>
                <a:ext cx="1123950" cy="156210"/>
              </a:xfrm>
              <a:prstGeom prst="trapezoid">
                <a:avLst>
                  <a:gd name="adj" fmla="val 6792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Pentagon 9">
                <a:extLst>
                  <a:ext uri="{FF2B5EF4-FFF2-40B4-BE49-F238E27FC236}">
                    <a16:creationId xmlns:a16="http://schemas.microsoft.com/office/drawing/2014/main" id="{26EAC9CE-45E4-3C0A-F9AF-3D1CC949E935}"/>
                  </a:ext>
                </a:extLst>
              </p:cNvPr>
              <p:cNvSpPr/>
              <p:nvPr/>
            </p:nvSpPr>
            <p:spPr>
              <a:xfrm rot="5400000">
                <a:off x="3049364" y="1677483"/>
                <a:ext cx="336514" cy="914400"/>
              </a:xfrm>
              <a:prstGeom prst="homePlate">
                <a:avLst>
                  <a:gd name="adj" fmla="val 3172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13" name="TextBox 12">
            <a:extLst>
              <a:ext uri="{FF2B5EF4-FFF2-40B4-BE49-F238E27FC236}">
                <a16:creationId xmlns:a16="http://schemas.microsoft.com/office/drawing/2014/main" id="{AE6088B7-E843-A484-1005-245BC86C3336}"/>
              </a:ext>
            </a:extLst>
          </p:cNvPr>
          <p:cNvSpPr txBox="1"/>
          <p:nvPr/>
        </p:nvSpPr>
        <p:spPr>
          <a:xfrm>
            <a:off x="8763000" y="3124200"/>
            <a:ext cx="2371133" cy="830997"/>
          </a:xfrm>
          <a:prstGeom prst="rect">
            <a:avLst/>
          </a:prstGeom>
          <a:noFill/>
        </p:spPr>
        <p:txBody>
          <a:bodyPr wrap="square">
            <a:spAutoFit/>
          </a:bodyPr>
          <a:lstStyle/>
          <a:p>
            <a:pPr lvl="0" algn="ctr" fontAlgn="base"/>
            <a:r>
              <a:rPr lang="en-US" sz="2400" b="1"/>
              <a:t>Hướng </a:t>
            </a:r>
            <a:r>
              <a:rPr lang="en-US" sz="2400" b="1" smtClean="0"/>
              <a:t>dẫn</a:t>
            </a:r>
          </a:p>
          <a:p>
            <a:pPr lvl="0" algn="ctr" fontAlgn="base"/>
            <a:r>
              <a:rPr lang="en-US" sz="2400" b="1" smtClean="0"/>
              <a:t> </a:t>
            </a:r>
            <a:r>
              <a:rPr lang="en-US" sz="2400" b="1"/>
              <a:t>thực hiện hồ </a:t>
            </a:r>
            <a:r>
              <a:rPr lang="en-US" sz="2400" b="1" smtClean="0"/>
              <a:t>sơ</a:t>
            </a:r>
            <a:endParaRPr kumimoji="0" lang="en-US" sz="2400" b="0" i="0" u="none" strike="noStrike" cap="none" normalizeH="0" baseline="0" dirty="0">
              <a:ln>
                <a:noFill/>
              </a:ln>
              <a:effectLst/>
              <a:latin typeface="Times New Roman" pitchFamily="18" charset="0"/>
              <a:cs typeface="Times New Roman" pitchFamily="18" charset="0"/>
            </a:endParaRPr>
          </a:p>
        </p:txBody>
      </p:sp>
      <p:sp>
        <p:nvSpPr>
          <p:cNvPr id="35" name="Freeform 245">
            <a:extLst>
              <a:ext uri="{FF2B5EF4-FFF2-40B4-BE49-F238E27FC236}">
                <a16:creationId xmlns:a16="http://schemas.microsoft.com/office/drawing/2014/main" id="{69E89E37-82DA-E5E9-876D-31DF86AA97DB}"/>
              </a:ext>
            </a:extLst>
          </p:cNvPr>
          <p:cNvSpPr>
            <a:spLocks noChangeAspect="1"/>
          </p:cNvSpPr>
          <p:nvPr/>
        </p:nvSpPr>
        <p:spPr bwMode="auto">
          <a:xfrm>
            <a:off x="9829800" y="2625622"/>
            <a:ext cx="244647" cy="241448"/>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TextBox 8">
            <a:extLst>
              <a:ext uri="{FF2B5EF4-FFF2-40B4-BE49-F238E27FC236}">
                <a16:creationId xmlns:a16="http://schemas.microsoft.com/office/drawing/2014/main" id="{C4763EDC-DC1F-6286-ED40-808587B2FB97}"/>
              </a:ext>
            </a:extLst>
          </p:cNvPr>
          <p:cNvSpPr txBox="1"/>
          <p:nvPr/>
        </p:nvSpPr>
        <p:spPr>
          <a:xfrm>
            <a:off x="4648200" y="228600"/>
            <a:ext cx="7162800" cy="370743"/>
          </a:xfrm>
          <a:prstGeom prst="rect">
            <a:avLst/>
          </a:prstGeom>
        </p:spPr>
        <p:txBody>
          <a:bodyPr wrap="square" lIns="0" tIns="0" rIns="0" bIns="0" rtlCol="0" anchor="t">
            <a:spAutoFit/>
          </a:bodyPr>
          <a:lstStyle/>
          <a:p>
            <a:pPr>
              <a:lnSpc>
                <a:spcPct val="150000"/>
              </a:lnSpc>
            </a:pPr>
            <a:r>
              <a:rPr lang="vi-VN" b="1">
                <a:solidFill>
                  <a:srgbClr val="FFFFFF"/>
                </a:solidFill>
              </a:rPr>
              <a:t>A. CÔNG TÁC CHĂM SÓC - NUÔI DƯỠNG</a:t>
            </a:r>
            <a:endParaRPr lang="en-US" sz="1200">
              <a:solidFill>
                <a:srgbClr val="FFFFFF"/>
              </a:solidFill>
            </a:endParaRPr>
          </a:p>
        </p:txBody>
      </p:sp>
      <p:sp>
        <p:nvSpPr>
          <p:cNvPr id="38" name="Freeform 245">
            <a:extLst>
              <a:ext uri="{FF2B5EF4-FFF2-40B4-BE49-F238E27FC236}">
                <a16:creationId xmlns:a16="http://schemas.microsoft.com/office/drawing/2014/main" id="{69E89E37-82DA-E5E9-876D-31DF86AA97DB}"/>
              </a:ext>
            </a:extLst>
          </p:cNvPr>
          <p:cNvSpPr>
            <a:spLocks noChangeAspect="1"/>
          </p:cNvSpPr>
          <p:nvPr/>
        </p:nvSpPr>
        <p:spPr bwMode="auto">
          <a:xfrm>
            <a:off x="6156465" y="2094815"/>
            <a:ext cx="244647" cy="241448"/>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Freeform 245">
            <a:extLst>
              <a:ext uri="{FF2B5EF4-FFF2-40B4-BE49-F238E27FC236}">
                <a16:creationId xmlns:a16="http://schemas.microsoft.com/office/drawing/2014/main" id="{69E89E37-82DA-E5E9-876D-31DF86AA97DB}"/>
              </a:ext>
            </a:extLst>
          </p:cNvPr>
          <p:cNvSpPr>
            <a:spLocks noChangeAspect="1"/>
          </p:cNvSpPr>
          <p:nvPr/>
        </p:nvSpPr>
        <p:spPr bwMode="auto">
          <a:xfrm>
            <a:off x="2373683" y="1621306"/>
            <a:ext cx="244647" cy="241448"/>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82880" tIns="91440" rIns="182880" bIns="91440" numCol="1" anchor="t" anchorCtr="0" compatLnSpc="1">
            <a:prstTxWarp prst="textNoShape">
              <a:avLst/>
            </a:prstTxWarp>
          </a:bodyPr>
          <a:lstStyle/>
          <a:p>
            <a:pPr defTabSz="1371600">
              <a:defRPr/>
            </a:pPr>
            <a:endParaRPr lang="en-US" sz="2700" kern="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983419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2764592125"/>
              </p:ext>
            </p:extLst>
          </p:nvPr>
        </p:nvGraphicFramePr>
        <p:xfrm>
          <a:off x="1600200" y="1219200"/>
          <a:ext cx="9601200" cy="4434483"/>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82865">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951618">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A08F7EFD-0548-4AC4-F977-E9A8FBB195ED}"/>
              </a:ext>
            </a:extLst>
          </p:cNvPr>
          <p:cNvSpPr txBox="1"/>
          <p:nvPr/>
        </p:nvSpPr>
        <p:spPr>
          <a:xfrm>
            <a:off x="1905000" y="1865055"/>
            <a:ext cx="8994863" cy="2246769"/>
          </a:xfrm>
          <a:prstGeom prst="rect">
            <a:avLst/>
          </a:prstGeom>
          <a:noFill/>
        </p:spPr>
        <p:txBody>
          <a:bodyPr wrap="square" rtlCol="0">
            <a:spAutoFit/>
          </a:bodyPr>
          <a:lstStyle/>
          <a:p>
            <a:pPr indent="228600" algn="just">
              <a:spcBef>
                <a:spcPts val="600"/>
              </a:spcBef>
              <a:spcAft>
                <a:spcPts val="600"/>
              </a:spcAft>
            </a:pPr>
            <a:r>
              <a:rPr lang="en-US" sz="2400" b="1" dirty="0">
                <a:effectLst/>
                <a:latin typeface="Times New Roman" panose="02020603050405020304" pitchFamily="18" charset="0"/>
                <a:ea typeface="Times New Roman" panose="02020603050405020304" pitchFamily="18" charset="0"/>
              </a:rPr>
              <a:t>1. </a:t>
            </a:r>
            <a:r>
              <a:rPr lang="en-US" sz="2400" b="1" dirty="0" err="1">
                <a:effectLst/>
                <a:latin typeface="Times New Roman" panose="02020603050405020304" pitchFamily="18" charset="0"/>
                <a:ea typeface="Times New Roman" panose="02020603050405020304" pitchFamily="18" charset="0"/>
              </a:rPr>
              <a:t>Hồ</a:t>
            </a:r>
            <a:r>
              <a:rPr lang="en-US" sz="2400" b="1" dirty="0">
                <a:effectLst/>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a:t>
            </a:r>
            <a:r>
              <a:rPr lang="en-US" sz="2400" b="1" dirty="0" err="1">
                <a:effectLst/>
                <a:latin typeface="Times New Roman" panose="02020603050405020304" pitchFamily="18" charset="0"/>
                <a:ea typeface="Times New Roman" panose="02020603050405020304" pitchFamily="18" charset="0"/>
              </a:rPr>
              <a:t>ơ</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sổ</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sách</a:t>
            </a:r>
            <a:r>
              <a:rPr lang="en-US"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indent="228600" algn="just">
              <a:spcBef>
                <a:spcPts val="600"/>
              </a:spcBef>
              <a:spcAft>
                <a:spcPts val="600"/>
              </a:spcAft>
            </a:pP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Ưu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điểm</a:t>
            </a:r>
            <a:r>
              <a:rPr lang="en-US" sz="2400" b="1" i="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mở</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đủ</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cập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rPr>
              <a:t>kịp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tuổi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ngắn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đủ</a:t>
            </a:r>
            <a:r>
              <a:rPr lang="en-US" sz="2400" dirty="0">
                <a:effectLst/>
                <a:latin typeface="Times New Roman" panose="02020603050405020304" pitchFamily="18" charset="0"/>
                <a:ea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rPr>
              <a:t>sạch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khoa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p>
        </p:txBody>
      </p:sp>
      <p:sp>
        <p:nvSpPr>
          <p:cNvPr id="13" name="TextBox 12">
            <a:extLst>
              <a:ext uri="{FF2B5EF4-FFF2-40B4-BE49-F238E27FC236}">
                <a16:creationId xmlns:a16="http://schemas.microsoft.com/office/drawing/2014/main" id="{D0694F41-BA00-9E38-63EB-0E36A03DCC49}"/>
              </a:ext>
            </a:extLst>
          </p:cNvPr>
          <p:cNvSpPr txBox="1"/>
          <p:nvPr/>
        </p:nvSpPr>
        <p:spPr>
          <a:xfrm>
            <a:off x="1901737" y="4114800"/>
            <a:ext cx="8994863" cy="1538883"/>
          </a:xfrm>
          <a:prstGeom prst="rect">
            <a:avLst/>
          </a:prstGeom>
          <a:noFill/>
        </p:spPr>
        <p:txBody>
          <a:bodyPr wrap="square" rtlCol="0">
            <a:spAutoFit/>
          </a:bodyPr>
          <a:lstStyle/>
          <a:p>
            <a:pPr algn="just"/>
            <a:r>
              <a:rPr lang="en-US" sz="28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đủ</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rPr>
              <a:t>phù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đúng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hướng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dẫn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cập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ngày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đúng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rPr>
              <a:t>. </a:t>
            </a:r>
          </a:p>
          <a:p>
            <a:endParaRPr lang="en-US" dirty="0">
              <a:solidFill>
                <a:schemeClr val="accent1">
                  <a:lumMod val="50000"/>
                </a:schemeClr>
              </a:solidFill>
            </a:endParaRPr>
          </a:p>
        </p:txBody>
      </p:sp>
    </p:spTree>
    <p:extLst>
      <p:ext uri="{BB962C8B-B14F-4D97-AF65-F5344CB8AC3E}">
        <p14:creationId xmlns:p14="http://schemas.microsoft.com/office/powerpoint/2010/main" val="9610907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3664152307"/>
              </p:ext>
            </p:extLst>
          </p:nvPr>
        </p:nvGraphicFramePr>
        <p:xfrm>
          <a:off x="1600200" y="1219200"/>
          <a:ext cx="9601200" cy="4419600"/>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81245">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938355">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28E8DDEC-3DD0-EACB-BF4A-DB223AC4B041}"/>
              </a:ext>
            </a:extLst>
          </p:cNvPr>
          <p:cNvSpPr txBox="1"/>
          <p:nvPr/>
        </p:nvSpPr>
        <p:spPr>
          <a:xfrm>
            <a:off x="1762300" y="1905000"/>
            <a:ext cx="9286699" cy="954107"/>
          </a:xfrm>
          <a:prstGeom prst="rect">
            <a:avLst/>
          </a:prstGeom>
          <a:noFill/>
        </p:spPr>
        <p:txBody>
          <a:bodyPr wrap="square" rtlCol="0">
            <a:spAutoFit/>
          </a:bodyPr>
          <a:lstStyle/>
          <a:p>
            <a:pPr algn="just">
              <a:spcBef>
                <a:spcPts val="600"/>
              </a:spcBef>
              <a:spcAft>
                <a:spcPts val="600"/>
              </a:spcAft>
            </a:pP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đủ</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FA5350C8-2752-87F9-EC02-EDEA841542EF}"/>
              </a:ext>
            </a:extLst>
          </p:cNvPr>
          <p:cNvSpPr txBox="1"/>
          <p:nvPr/>
        </p:nvSpPr>
        <p:spPr>
          <a:xfrm>
            <a:off x="1762300" y="2971800"/>
            <a:ext cx="9286699" cy="954107"/>
          </a:xfrm>
          <a:prstGeom prst="rect">
            <a:avLst/>
          </a:prstGeom>
          <a:noFill/>
        </p:spPr>
        <p:txBody>
          <a:bodyPr wrap="square" rtlCol="0">
            <a:spAutoFit/>
          </a:bodyPr>
          <a:lstStyle/>
          <a:p>
            <a:pPr algn="just">
              <a:spcBef>
                <a:spcPts val="600"/>
              </a:spcBef>
              <a:spcAft>
                <a:spcPts val="600"/>
              </a:spcAft>
            </a:pP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viên</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công</a:t>
            </a:r>
            <a:r>
              <a:rPr lang="vi-VN" sz="2800" dirty="0">
                <a:effectLst/>
                <a:latin typeface="Times New Roman" panose="02020603050405020304" pitchFamily="18" charset="0"/>
                <a:ea typeface="Times New Roman" panose="02020603050405020304" pitchFamily="18" charset="0"/>
              </a:rPr>
              <a:t> lập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đủ</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a:t>
            </a:r>
          </a:p>
        </p:txBody>
      </p:sp>
      <p:sp>
        <p:nvSpPr>
          <p:cNvPr id="16" name="TextBox 15">
            <a:extLst>
              <a:ext uri="{FF2B5EF4-FFF2-40B4-BE49-F238E27FC236}">
                <a16:creationId xmlns:a16="http://schemas.microsoft.com/office/drawing/2014/main" id="{B21A9278-B14F-7E40-C133-E5BC0CA66859}"/>
              </a:ext>
            </a:extLst>
          </p:cNvPr>
          <p:cNvSpPr txBox="1"/>
          <p:nvPr/>
        </p:nvSpPr>
        <p:spPr>
          <a:xfrm>
            <a:off x="1762302" y="4038600"/>
            <a:ext cx="9286698" cy="1892826"/>
          </a:xfrm>
          <a:prstGeom prst="rect">
            <a:avLst/>
          </a:prstGeom>
          <a:noFill/>
        </p:spPr>
        <p:txBody>
          <a:bodyPr wrap="square" rtlCol="0">
            <a:spAutoFit/>
          </a:bodyPr>
          <a:lstStyle/>
          <a:p>
            <a:pPr algn="just">
              <a:spcBef>
                <a:spcPts val="600"/>
              </a:spcBef>
              <a:spcAft>
                <a:spcPts val="600"/>
              </a:spcAft>
            </a:pPr>
            <a:r>
              <a:rPr lang="en-US" sz="2800" dirty="0">
                <a:solidFill>
                  <a:schemeClr val="accent1">
                    <a:lumMod val="75000"/>
                  </a:schemeClr>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mầm</a:t>
            </a:r>
            <a:r>
              <a:rPr lang="en-US" sz="2800" dirty="0">
                <a:latin typeface="Times New Roman" panose="02020603050405020304" pitchFamily="18" charset="0"/>
                <a:ea typeface="Times New Roman" panose="02020603050405020304" pitchFamily="18" charset="0"/>
              </a:rPr>
              <a:t> non (2 </a:t>
            </a:r>
            <a:r>
              <a:rPr lang="en-US" sz="2800" dirty="0" err="1">
                <a:latin typeface="Times New Roman" panose="02020603050405020304" pitchFamily="18" charset="0"/>
                <a:ea typeface="Times New Roman" panose="02020603050405020304" pitchFamily="18" charset="0"/>
              </a:rPr>
              <a:t>tuần</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endParaRPr lang="en-US" sz="2800" dirty="0">
              <a:solidFill>
                <a:schemeClr val="accent1">
                  <a:lumMod val="50000"/>
                </a:schemeClr>
              </a:solidFill>
            </a:endParaRPr>
          </a:p>
        </p:txBody>
      </p:sp>
    </p:spTree>
    <p:extLst>
      <p:ext uri="{BB962C8B-B14F-4D97-AF65-F5344CB8AC3E}">
        <p14:creationId xmlns:p14="http://schemas.microsoft.com/office/powerpoint/2010/main" val="4155020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1486043224"/>
              </p:ext>
            </p:extLst>
          </p:nvPr>
        </p:nvGraphicFramePr>
        <p:xfrm>
          <a:off x="1600200" y="1219200"/>
          <a:ext cx="9601200" cy="4419600"/>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81245">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938355">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A8114A4A-31AD-6E4F-BE81-55408536108C}"/>
              </a:ext>
            </a:extLst>
          </p:cNvPr>
          <p:cNvSpPr txBox="1"/>
          <p:nvPr/>
        </p:nvSpPr>
        <p:spPr>
          <a:xfrm>
            <a:off x="1752600" y="1905000"/>
            <a:ext cx="9236836" cy="2908489"/>
          </a:xfrm>
          <a:prstGeom prst="rect">
            <a:avLst/>
          </a:prstGeom>
          <a:noFill/>
        </p:spPr>
        <p:txBody>
          <a:bodyPr wrap="square" rtlCol="0">
            <a:spAutoFit/>
          </a:bodyPr>
          <a:lstStyle/>
          <a:p>
            <a:pPr indent="228600" algn="just"/>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Hạn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chế</a:t>
            </a:r>
            <a:r>
              <a:rPr lang="en-US" sz="2800" b="1"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Sổ</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nhật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ký</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dõi</a:t>
            </a: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vẫn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dõi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huynh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ít</a:t>
            </a:r>
            <a:r>
              <a:rPr lang="en-US" sz="2800" dirty="0">
                <a:effectLst/>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MN</a:t>
            </a:r>
            <a:r>
              <a:rPr lang="en-US" sz="2800" dirty="0">
                <a:effectLst/>
                <a:latin typeface="Times New Roman" panose="02020603050405020304" pitchFamily="18" charset="0"/>
                <a:ea typeface="Times New Roman" panose="02020603050405020304" pitchFamily="18" charset="0"/>
              </a:rPr>
              <a:t> Hoa Anh </a:t>
            </a:r>
            <a:r>
              <a:rPr lang="en-US" sz="2800" dirty="0" err="1">
                <a:effectLst/>
                <a:latin typeface="Times New Roman" panose="02020603050405020304" pitchFamily="18" charset="0"/>
                <a:ea typeface="Times New Roman" panose="02020603050405020304" pitchFamily="18" charset="0"/>
              </a:rPr>
              <a:t>Đào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Nhỏ</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Tiến</a:t>
            </a:r>
            <a:r>
              <a:rPr lang="en-US" sz="2800" dirty="0">
                <a:effectLst/>
                <a:latin typeface="Times New Roman" panose="02020603050405020304" pitchFamily="18" charset="0"/>
                <a:ea typeface="Times New Roman" panose="02020603050405020304" pitchFamily="18" charset="0"/>
              </a:rPr>
              <a:t>, X22,…)</a:t>
            </a:r>
          </a:p>
        </p:txBody>
      </p:sp>
    </p:spTree>
    <p:extLst>
      <p:ext uri="{BB962C8B-B14F-4D97-AF65-F5344CB8AC3E}">
        <p14:creationId xmlns:p14="http://schemas.microsoft.com/office/powerpoint/2010/main" val="4155020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1988563036"/>
              </p:ext>
            </p:extLst>
          </p:nvPr>
        </p:nvGraphicFramePr>
        <p:xfrm>
          <a:off x="762000" y="1091018"/>
          <a:ext cx="10820400" cy="4852582"/>
        </p:xfrm>
        <a:graphic>
          <a:graphicData uri="http://schemas.openxmlformats.org/drawingml/2006/table">
            <a:tbl>
              <a:tblPr>
                <a:tableStyleId>{5C22544A-7EE6-4342-B048-85BDC9FD1C3A}</a:tableStyleId>
              </a:tblPr>
              <a:tblGrid>
                <a:gridCol w="10820400">
                  <a:extLst>
                    <a:ext uri="{9D8B030D-6E8A-4147-A177-3AD203B41FA5}">
                      <a16:colId xmlns:a16="http://schemas.microsoft.com/office/drawing/2014/main" val="4227655438"/>
                    </a:ext>
                  </a:extLst>
                </a:gridCol>
              </a:tblGrid>
              <a:tr h="528392">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4324190">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6C158DBE-F5A4-FCD0-EE8C-193FDBDCDDEF}"/>
              </a:ext>
            </a:extLst>
          </p:cNvPr>
          <p:cNvSpPr txBox="1"/>
          <p:nvPr/>
        </p:nvSpPr>
        <p:spPr>
          <a:xfrm>
            <a:off x="304800" y="914400"/>
            <a:ext cx="152901" cy="100418"/>
          </a:xfrm>
          <a:prstGeom prst="rect">
            <a:avLst/>
          </a:prstGeom>
          <a:noFill/>
        </p:spPr>
        <p:txBody>
          <a:bodyPr wrap="square" rtlCol="0">
            <a:spAutoFit/>
          </a:bodyPr>
          <a:lstStyle/>
          <a:p>
            <a:endParaRPr lang="en-US"/>
          </a:p>
        </p:txBody>
      </p:sp>
      <p:sp>
        <p:nvSpPr>
          <p:cNvPr id="13" name="TextBox 12">
            <a:extLst>
              <a:ext uri="{FF2B5EF4-FFF2-40B4-BE49-F238E27FC236}">
                <a16:creationId xmlns:a16="http://schemas.microsoft.com/office/drawing/2014/main" id="{8B94CBE5-BDA3-2E24-5161-9A53D599D235}"/>
              </a:ext>
            </a:extLst>
          </p:cNvPr>
          <p:cNvSpPr txBox="1"/>
          <p:nvPr/>
        </p:nvSpPr>
        <p:spPr>
          <a:xfrm>
            <a:off x="1143001" y="1761448"/>
            <a:ext cx="10134600" cy="1569660"/>
          </a:xfrm>
          <a:prstGeom prst="rect">
            <a:avLst/>
          </a:prstGeom>
          <a:noFill/>
        </p:spPr>
        <p:txBody>
          <a:bodyPr wrap="square" rtlCol="0">
            <a:spAutoFit/>
          </a:bodyPr>
          <a:lstStyle/>
          <a:p>
            <a:pPr indent="457200" algn="just"/>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Kế</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hoạch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giảng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dạy</a:t>
            </a:r>
            <a:r>
              <a:rPr lang="en-US" sz="2400" b="1"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indent="457200" algn="just"/>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khóa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lớp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sắp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trùng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dùng</a:t>
            </a:r>
            <a:r>
              <a:rPr lang="en-US" sz="2400">
                <a:latin typeface="Times New Roman" panose="02020603050405020304" pitchFamily="18" charset="0"/>
                <a:ea typeface="Times New Roman" panose="02020603050405020304" pitchFamily="18" charset="0"/>
              </a:rPr>
              <a:t>. </a:t>
            </a:r>
            <a:r>
              <a:rPr lang="en-US" sz="2400" smtClean="0">
                <a:latin typeface="Times New Roman" panose="02020603050405020304" pitchFamily="18" charset="0"/>
                <a:ea typeface="Times New Roman" panose="02020603050405020304" pitchFamily="18" charset="0"/>
              </a:rPr>
              <a:t>GV</a:t>
            </a:r>
            <a:r>
              <a:rPr lang="vi-VN" sz="240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giáo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 MN </a:t>
            </a:r>
            <a:r>
              <a:rPr lang="en-US" sz="2400" dirty="0" err="1">
                <a:effectLst/>
                <a:latin typeface="Times New Roman" panose="02020603050405020304" pitchFamily="18" charset="0"/>
                <a:ea typeface="Times New Roman" panose="02020603050405020304" pitchFamily="18" charset="0"/>
              </a:rPr>
              <a:t>Hồng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Tiến</a:t>
            </a:r>
            <a:r>
              <a:rPr lang="en-US" sz="2400" dirty="0">
                <a:effectLst/>
                <a:latin typeface="Times New Roman" panose="02020603050405020304" pitchFamily="18" charset="0"/>
                <a:ea typeface="Times New Roman" panose="02020603050405020304" pitchFamily="18" charset="0"/>
              </a:rPr>
              <a:t>, Hoa Anh </a:t>
            </a:r>
            <a:r>
              <a:rPr lang="en-US" sz="2400" dirty="0" err="1">
                <a:effectLst/>
                <a:latin typeface="Times New Roman" panose="02020603050405020304" pitchFamily="18" charset="0"/>
                <a:ea typeface="Times New Roman" panose="02020603050405020304" pitchFamily="18" charset="0"/>
              </a:rPr>
              <a:t>Đào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Nhỏ</a:t>
            </a:r>
            <a:r>
              <a:rPr lang="en-US" sz="2400" dirty="0">
                <a:effectLst/>
                <a:latin typeface="Times New Roman" panose="02020603050405020304" pitchFamily="18" charset="0"/>
                <a:ea typeface="Times New Roman" panose="02020603050405020304" pitchFamily="18" charset="0"/>
              </a:rPr>
              <a:t>)</a:t>
            </a:r>
          </a:p>
        </p:txBody>
      </p:sp>
      <p:sp>
        <p:nvSpPr>
          <p:cNvPr id="16" name="TextBox 15">
            <a:extLst>
              <a:ext uri="{FF2B5EF4-FFF2-40B4-BE49-F238E27FC236}">
                <a16:creationId xmlns:a16="http://schemas.microsoft.com/office/drawing/2014/main" id="{992100F0-B6F9-0EC8-711C-E8008A305BF3}"/>
              </a:ext>
            </a:extLst>
          </p:cNvPr>
          <p:cNvSpPr txBox="1"/>
          <p:nvPr/>
        </p:nvSpPr>
        <p:spPr>
          <a:xfrm>
            <a:off x="1143002" y="3352800"/>
            <a:ext cx="10134600" cy="1200329"/>
          </a:xfrm>
          <a:prstGeom prst="rect">
            <a:avLst/>
          </a:prstGeom>
          <a:noFill/>
        </p:spPr>
        <p:txBody>
          <a:bodyPr wrap="square" rtlCol="0">
            <a:spAutoFit/>
          </a:bodyPr>
          <a:lstStyle/>
          <a:p>
            <a:pPr indent="457200" algn="just"/>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cắt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coppy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cùng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lớp</a:t>
            </a:r>
            <a:r>
              <a:rPr lang="vi-VN" sz="2400" dirty="0">
                <a:effectLst/>
                <a:latin typeface="Times New Roman" panose="02020603050405020304" pitchFamily="18" charset="0"/>
                <a:ea typeface="Times New Roman" panose="02020603050405020304" pitchFamily="18" charset="0"/>
              </a:rPr>
              <a:t>, nhưng không chỉnh sửa cho phù hợp với đặc điểm trẻ của lớp mình</a:t>
            </a:r>
            <a:r>
              <a:rPr lang="en-US" sz="2400" dirty="0">
                <a:effectLst/>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a:t>
            </a:r>
            <a:r>
              <a:rPr lang="en-US" sz="2400" dirty="0" err="1">
                <a:effectLst/>
                <a:latin typeface="Times New Roman" panose="02020603050405020304" pitchFamily="18" charset="0"/>
                <a:ea typeface="Times New Roman" panose="02020603050405020304" pitchFamily="18" charset="0"/>
              </a:rPr>
              <a:t>uối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ngày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chưa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cập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ký</a:t>
            </a:r>
            <a:r>
              <a:rPr lang="en-US" sz="2400" dirty="0">
                <a:effectLst/>
                <a:latin typeface="Times New Roman" panose="02020603050405020304" pitchFamily="18" charset="0"/>
                <a:ea typeface="Times New Roman" panose="02020603050405020304" pitchFamily="18" charset="0"/>
              </a:rPr>
              <a:t> ( MN </a:t>
            </a:r>
            <a:r>
              <a:rPr lang="en-US" sz="2400" dirty="0" err="1">
                <a:effectLst/>
                <a:latin typeface="Times New Roman" panose="02020603050405020304" pitchFamily="18" charset="0"/>
                <a:ea typeface="Times New Roman" panose="02020603050405020304" pitchFamily="18" charset="0"/>
              </a:rPr>
              <a:t>Huệ</a:t>
            </a:r>
            <a:r>
              <a:rPr lang="en-US" sz="2400" dirty="0">
                <a:effectLst/>
                <a:latin typeface="Times New Roman" panose="02020603050405020304" pitchFamily="18" charset="0"/>
                <a:ea typeface="Times New Roman" panose="02020603050405020304" pitchFamily="18" charset="0"/>
              </a:rPr>
              <a:t> Minh,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Bé</a:t>
            </a:r>
            <a:r>
              <a:rPr lang="en-US" sz="2400" dirty="0">
                <a:effectLst/>
                <a:latin typeface="Times New Roman" panose="02020603050405020304" pitchFamily="18" charset="0"/>
                <a:ea typeface="Times New Roman" panose="02020603050405020304" pitchFamily="18" charset="0"/>
              </a:rPr>
              <a:t> Con).</a:t>
            </a:r>
          </a:p>
        </p:txBody>
      </p:sp>
      <p:sp>
        <p:nvSpPr>
          <p:cNvPr id="17" name="TextBox 16">
            <a:extLst>
              <a:ext uri="{FF2B5EF4-FFF2-40B4-BE49-F238E27FC236}">
                <a16:creationId xmlns:a16="http://schemas.microsoft.com/office/drawing/2014/main" id="{D49810C8-C01F-FEA4-E1D9-B8E57828D06E}"/>
              </a:ext>
            </a:extLst>
          </p:cNvPr>
          <p:cNvSpPr txBox="1"/>
          <p:nvPr/>
        </p:nvSpPr>
        <p:spPr>
          <a:xfrm>
            <a:off x="1143002" y="4572000"/>
            <a:ext cx="10134600" cy="1569660"/>
          </a:xfrm>
          <a:prstGeom prst="rect">
            <a:avLst/>
          </a:prstGeom>
          <a:noFill/>
        </p:spPr>
        <p:txBody>
          <a:bodyPr wrap="square" rtlCol="0">
            <a:spAutoFit/>
          </a:bodyPr>
          <a:lstStyle/>
          <a:p>
            <a:pPr indent="457200" algn="just"/>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hè</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trùng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rPr>
              <a:t>ôn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chưa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ôn</a:t>
            </a:r>
            <a:r>
              <a:rPr lang="en-US" sz="2400" dirty="0">
                <a:effectLst/>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a:t>
            </a:r>
            <a:r>
              <a:rPr lang="en-US" sz="2400" dirty="0" err="1">
                <a:effectLst/>
                <a:latin typeface="Times New Roman" panose="02020603050405020304" pitchFamily="18" charset="0"/>
                <a:ea typeface="Times New Roman" panose="02020603050405020304" pitchFamily="18" charset="0"/>
              </a:rPr>
              <a:t>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 MN Ban Mai </a:t>
            </a:r>
            <a:r>
              <a:rPr lang="en-US" sz="2400" dirty="0" err="1">
                <a:effectLst/>
                <a:latin typeface="Times New Roman" panose="02020603050405020304" pitchFamily="18" charset="0"/>
                <a:ea typeface="Times New Roman" panose="02020603050405020304" pitchFamily="18" charset="0"/>
              </a:rPr>
              <a:t>Xanh</a:t>
            </a:r>
            <a:r>
              <a:rPr lang="en-US" sz="2400" dirty="0">
                <a:effectLst/>
                <a:latin typeface="Times New Roman" panose="02020603050405020304" pitchFamily="18" charset="0"/>
                <a:ea typeface="Times New Roman" panose="02020603050405020304" pitchFamily="18" charset="0"/>
              </a:rPr>
              <a:t>, Hoa </a:t>
            </a:r>
            <a:r>
              <a:rPr lang="en-US" sz="2400" dirty="0" err="1">
                <a:effectLst/>
                <a:latin typeface="Times New Roman" panose="02020603050405020304" pitchFamily="18" charset="0"/>
                <a:ea typeface="Times New Roman" panose="02020603050405020304" pitchFamily="18" charset="0"/>
              </a:rPr>
              <a:t>Mộc</a:t>
            </a:r>
            <a:r>
              <a:rPr lang="en-US" sz="2400" dirty="0">
                <a:effectLst/>
                <a:latin typeface="Times New Roman" panose="02020603050405020304" pitchFamily="18" charset="0"/>
                <a:ea typeface="Times New Roman" panose="02020603050405020304" pitchFamily="18" charset="0"/>
              </a:rPr>
              <a:t> Lan, </a:t>
            </a:r>
            <a:r>
              <a:rPr lang="en-US" sz="2400" dirty="0" err="1">
                <a:effectLst/>
                <a:latin typeface="Times New Roman" panose="02020603050405020304" pitchFamily="18" charset="0"/>
                <a:ea typeface="Times New Roman" panose="02020603050405020304" pitchFamily="18" charset="0"/>
              </a:rPr>
              <a:t>Tràng</a:t>
            </a:r>
            <a:r>
              <a:rPr lang="en-US" sz="2400" dirty="0">
                <a:effectLst/>
                <a:latin typeface="Times New Roman" panose="02020603050405020304" pitchFamily="18" charset="0"/>
                <a:ea typeface="Times New Roman" panose="02020603050405020304" pitchFamily="18" charset="0"/>
              </a:rPr>
              <a:t> An)</a:t>
            </a:r>
          </a:p>
          <a:p>
            <a:endParaRPr lang="en-US" sz="2400" dirty="0"/>
          </a:p>
        </p:txBody>
      </p:sp>
    </p:spTree>
    <p:extLst>
      <p:ext uri="{BB962C8B-B14F-4D97-AF65-F5344CB8AC3E}">
        <p14:creationId xmlns:p14="http://schemas.microsoft.com/office/powerpoint/2010/main" val="4155020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3254476202"/>
              </p:ext>
            </p:extLst>
          </p:nvPr>
        </p:nvGraphicFramePr>
        <p:xfrm>
          <a:off x="990600" y="1219198"/>
          <a:ext cx="10667999" cy="5105401"/>
        </p:xfrm>
        <a:graphic>
          <a:graphicData uri="http://schemas.openxmlformats.org/drawingml/2006/table">
            <a:tbl>
              <a:tblPr>
                <a:tableStyleId>{5C22544A-7EE6-4342-B048-85BDC9FD1C3A}</a:tableStyleId>
              </a:tblPr>
              <a:tblGrid>
                <a:gridCol w="10667999">
                  <a:extLst>
                    <a:ext uri="{9D8B030D-6E8A-4147-A177-3AD203B41FA5}">
                      <a16:colId xmlns:a16="http://schemas.microsoft.com/office/drawing/2014/main" val="4227655438"/>
                    </a:ext>
                  </a:extLst>
                </a:gridCol>
              </a:tblGrid>
              <a:tr h="555921">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4549480">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F9E3AC9B-A217-03CA-41D1-D0B5487434C9}"/>
              </a:ext>
            </a:extLst>
          </p:cNvPr>
          <p:cNvSpPr txBox="1"/>
          <p:nvPr/>
        </p:nvSpPr>
        <p:spPr>
          <a:xfrm>
            <a:off x="1143001" y="1828800"/>
            <a:ext cx="10210799" cy="1646605"/>
          </a:xfrm>
          <a:prstGeom prst="rect">
            <a:avLst/>
          </a:prstGeom>
          <a:noFill/>
        </p:spPr>
        <p:txBody>
          <a:bodyPr wrap="square" rtlCol="0">
            <a:spAutoFit/>
          </a:bodyPr>
          <a:lstStyle/>
          <a:p>
            <a:pPr indent="457200" algn="just"/>
            <a:r>
              <a:rPr lang="en-US" sz="2400" b="1" dirty="0">
                <a:effectLst/>
                <a:latin typeface="Times New Roman" panose="02020603050405020304" pitchFamily="18" charset="0"/>
                <a:ea typeface="Times New Roman" panose="02020603050405020304" pitchFamily="18" charset="0"/>
              </a:rPr>
              <a:t>- Văn </a:t>
            </a:r>
            <a:r>
              <a:rPr lang="en-US" sz="2400" b="1" dirty="0" err="1">
                <a:effectLst/>
                <a:latin typeface="Times New Roman" panose="02020603050405020304" pitchFamily="18" charset="0"/>
                <a:ea typeface="Times New Roman" panose="02020603050405020304" pitchFamily="18" charset="0"/>
              </a:rPr>
              <a:t>bản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chỉ</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đạo</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hồ</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sơ</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sổ</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sách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tài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liệu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chuyên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môn</a:t>
            </a:r>
            <a:r>
              <a:rPr lang="en-US" sz="2400" b="1"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p>
          <a:p>
            <a:pPr indent="457200" algn="just">
              <a:spcBef>
                <a:spcPts val="600"/>
              </a:spcBef>
              <a:spcAft>
                <a:spcPts val="600"/>
              </a:spcAft>
            </a:pPr>
            <a:r>
              <a:rPr lang="en-US" sz="2400" dirty="0">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quy</a:t>
            </a:r>
            <a:r>
              <a:rPr lang="en-US" sz="2400" dirty="0">
                <a:effectLst/>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sắp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xếp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chưa</a:t>
            </a:r>
            <a:r>
              <a:rPr lang="en-US" sz="2400" dirty="0">
                <a:effectLst/>
                <a:latin typeface="Times New Roman" panose="02020603050405020304" pitchFamily="18" charset="0"/>
                <a:ea typeface="Times New Roman" panose="02020603050405020304" pitchFamily="18" charset="0"/>
              </a:rPr>
              <a:t> khoa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chưa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danh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rPr>
              <a:t> (MN </a:t>
            </a:r>
            <a:r>
              <a:rPr lang="en-US" sz="2400" dirty="0" err="1">
                <a:effectLst/>
                <a:latin typeface="Times New Roman" panose="02020603050405020304" pitchFamily="18" charset="0"/>
                <a:ea typeface="Times New Roman" panose="02020603050405020304" pitchFamily="18" charset="0"/>
              </a:rPr>
              <a:t>Hồng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Xanh</a:t>
            </a:r>
            <a:r>
              <a:rPr lang="en-US" sz="2400" dirty="0">
                <a:effectLst/>
                <a:latin typeface="Times New Roman" panose="02020603050405020304" pitchFamily="18" charset="0"/>
                <a:ea typeface="Times New Roman" panose="02020603050405020304" pitchFamily="18" charset="0"/>
              </a:rPr>
              <a:t>).</a:t>
            </a:r>
          </a:p>
        </p:txBody>
      </p:sp>
      <p:sp>
        <p:nvSpPr>
          <p:cNvPr id="13" name="TextBox 12">
            <a:extLst>
              <a:ext uri="{FF2B5EF4-FFF2-40B4-BE49-F238E27FC236}">
                <a16:creationId xmlns:a16="http://schemas.microsoft.com/office/drawing/2014/main" id="{5E9C22E9-B762-2304-6776-9B02B805F3BD}"/>
              </a:ext>
            </a:extLst>
          </p:cNvPr>
          <p:cNvSpPr txBox="1"/>
          <p:nvPr/>
        </p:nvSpPr>
        <p:spPr>
          <a:xfrm>
            <a:off x="1143001" y="3436203"/>
            <a:ext cx="10210800" cy="830997"/>
          </a:xfrm>
          <a:prstGeom prst="rect">
            <a:avLst/>
          </a:prstGeom>
          <a:noFill/>
        </p:spPr>
        <p:txBody>
          <a:bodyPr wrap="square" rtlCol="0">
            <a:spAutoFit/>
          </a:bodyPr>
          <a:lstStyle/>
          <a:p>
            <a:pPr indent="457200" algn="just"/>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chưa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đủ</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dấu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hoặc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chép</a:t>
            </a:r>
            <a:r>
              <a:rPr lang="en-US" sz="2400" dirty="0">
                <a:effectLst/>
                <a:latin typeface="Times New Roman" panose="02020603050405020304" pitchFamily="18" charset="0"/>
                <a:ea typeface="Times New Roman" panose="02020603050405020304" pitchFamily="18" charset="0"/>
              </a:rPr>
              <a:t> (MN X22, Xe </a:t>
            </a:r>
            <a:r>
              <a:rPr lang="en-US" sz="2400" dirty="0" err="1">
                <a:effectLst/>
                <a:latin typeface="Times New Roman" panose="02020603050405020304" pitchFamily="18" charset="0"/>
                <a:ea typeface="Times New Roman" panose="02020603050405020304" pitchFamily="18" charset="0"/>
              </a:rPr>
              <a:t>Lửa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Huệ</a:t>
            </a:r>
            <a:r>
              <a:rPr lang="en-US" sz="2400" dirty="0">
                <a:effectLst/>
                <a:latin typeface="Times New Roman" panose="02020603050405020304" pitchFamily="18" charset="0"/>
                <a:ea typeface="Times New Roman" panose="02020603050405020304" pitchFamily="18" charset="0"/>
              </a:rPr>
              <a:t> Minh). </a:t>
            </a:r>
          </a:p>
        </p:txBody>
      </p:sp>
      <p:sp>
        <p:nvSpPr>
          <p:cNvPr id="16" name="TextBox 15">
            <a:extLst>
              <a:ext uri="{FF2B5EF4-FFF2-40B4-BE49-F238E27FC236}">
                <a16:creationId xmlns:a16="http://schemas.microsoft.com/office/drawing/2014/main" id="{C4D34FAE-16C9-8C74-D388-24E4BAF41C55}"/>
              </a:ext>
            </a:extLst>
          </p:cNvPr>
          <p:cNvSpPr txBox="1"/>
          <p:nvPr/>
        </p:nvSpPr>
        <p:spPr>
          <a:xfrm>
            <a:off x="1143000" y="4209871"/>
            <a:ext cx="10210800" cy="830997"/>
          </a:xfrm>
          <a:prstGeom prst="rect">
            <a:avLst/>
          </a:prstGeom>
          <a:noFill/>
        </p:spPr>
        <p:txBody>
          <a:bodyPr wrap="square" rtlCol="0">
            <a:spAutoFit/>
          </a:bodyPr>
          <a:lstStyle/>
          <a:p>
            <a:pPr indent="457200" algn="just"/>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giờ</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BGH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phiếu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nhầm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tồn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err="1">
                <a:latin typeface="Times New Roman" panose="02020603050405020304" pitchFamily="18" charset="0"/>
                <a:ea typeface="Times New Roman" panose="02020603050405020304" pitchFamily="18" charset="0"/>
              </a:rPr>
              <a:t>nghị</a:t>
            </a:r>
            <a:r>
              <a:rPr lang="en-US" sz="2400">
                <a:latin typeface="Times New Roman" panose="02020603050405020304" pitchFamily="18" charset="0"/>
                <a:ea typeface="Times New Roman" panose="02020603050405020304" pitchFamily="18" charset="0"/>
              </a:rPr>
              <a:t> </a:t>
            </a:r>
            <a:r>
              <a:rPr lang="en-US" sz="2400" smtClean="0">
                <a:latin typeface="Times New Roman" panose="02020603050405020304" pitchFamily="18" charset="0"/>
                <a:ea typeface="Times New Roman" panose="02020603050405020304" pitchFamily="18" charset="0"/>
              </a:rPr>
              <a:t>(MN </a:t>
            </a:r>
            <a:r>
              <a:rPr lang="en-US" sz="2400" dirty="0" err="1">
                <a:latin typeface="Times New Roman" panose="02020603050405020304" pitchFamily="18" charset="0"/>
                <a:ea typeface="Times New Roman" panose="02020603050405020304" pitchFamily="18" charset="0"/>
              </a:rPr>
              <a:t>Bắc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 Hoa </a:t>
            </a:r>
            <a:r>
              <a:rPr lang="en-US" sz="2400" dirty="0" err="1">
                <a:latin typeface="Times New Roman" panose="02020603050405020304" pitchFamily="18" charset="0"/>
                <a:ea typeface="Times New Roman" panose="02020603050405020304" pitchFamily="18" charset="0"/>
              </a:rPr>
              <a:t>Mộc</a:t>
            </a:r>
            <a:r>
              <a:rPr lang="en-US" sz="2400" dirty="0">
                <a:latin typeface="Times New Roman" panose="02020603050405020304" pitchFamily="18" charset="0"/>
                <a:ea typeface="Times New Roman" panose="02020603050405020304" pitchFamily="18" charset="0"/>
              </a:rPr>
              <a:t> Lan, Long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90556635-4BBE-4E37-C04A-346E6E64CEFE}"/>
              </a:ext>
            </a:extLst>
          </p:cNvPr>
          <p:cNvSpPr txBox="1"/>
          <p:nvPr/>
        </p:nvSpPr>
        <p:spPr>
          <a:xfrm>
            <a:off x="1143001" y="5029200"/>
            <a:ext cx="10210799" cy="1200329"/>
          </a:xfrm>
          <a:prstGeom prst="rect">
            <a:avLst/>
          </a:prstGeom>
          <a:noFill/>
        </p:spPr>
        <p:txBody>
          <a:bodyPr wrap="square" rtlCol="0">
            <a:spAutoFit/>
          </a:bodyPr>
          <a:lstStyle/>
          <a:p>
            <a:pPr indent="457200" algn="just"/>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a:t>
            </a:r>
            <a:r>
              <a:rPr lang="en-US" sz="2400" dirty="0">
                <a:latin typeface="Times New Roman" panose="02020603050405020304" pitchFamily="18" charset="0"/>
                <a:ea typeface="Times New Roman" panose="02020603050405020304" pitchFamily="18" charset="0"/>
              </a:rPr>
              <a:t> </a:t>
            </a:r>
            <a:r>
              <a:rPr lang="en-US" sz="2400" err="1">
                <a:latin typeface="Times New Roman" panose="02020603050405020304" pitchFamily="18" charset="0"/>
                <a:ea typeface="Times New Roman" panose="02020603050405020304" pitchFamily="18" charset="0"/>
              </a:rPr>
              <a:t>sơ</a:t>
            </a:r>
            <a:r>
              <a:rPr lang="en-US" sz="2400">
                <a:latin typeface="Times New Roman" panose="02020603050405020304" pitchFamily="18" charset="0"/>
                <a:ea typeface="Times New Roman" panose="02020603050405020304" pitchFamily="18" charset="0"/>
              </a:rPr>
              <a:t> </a:t>
            </a:r>
            <a:r>
              <a:rPr lang="en-US" sz="2400" smtClean="0">
                <a:latin typeface="Times New Roman" panose="02020603050405020304" pitchFamily="18" charset="0"/>
                <a:ea typeface="Times New Roman" panose="02020603050405020304" pitchFamily="18" charset="0"/>
              </a:rPr>
              <a:t>GV </a:t>
            </a:r>
            <a:r>
              <a:rPr lang="en-US" sz="2400" dirty="0" err="1">
                <a:latin typeface="Times New Roman" panose="02020603050405020304" pitchFamily="18" charset="0"/>
                <a:ea typeface="Times New Roman" panose="02020603050405020304" pitchFamily="18" charset="0"/>
              </a:rPr>
              <a:t>giỏi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rPr>
              <a:t> </a:t>
            </a:r>
            <a:r>
              <a:rPr lang="en-US" sz="2400" err="1">
                <a:latin typeface="Times New Roman" panose="02020603050405020304" pitchFamily="18" charset="0"/>
                <a:ea typeface="Times New Roman" panose="02020603050405020304" pitchFamily="18" charset="0"/>
              </a:rPr>
              <a:t>lượng</a:t>
            </a:r>
            <a:r>
              <a:rPr lang="en-US" sz="2400">
                <a:latin typeface="Times New Roman" panose="02020603050405020304" pitchFamily="18" charset="0"/>
                <a:ea typeface="Times New Roman" panose="02020603050405020304" pitchFamily="18" charset="0"/>
              </a:rPr>
              <a:t> </a:t>
            </a:r>
            <a:r>
              <a:rPr lang="en-US" sz="2400" smtClean="0">
                <a:latin typeface="Times New Roman" panose="02020603050405020304" pitchFamily="18" charset="0"/>
                <a:ea typeface="Times New Roman" panose="02020603050405020304" pitchFamily="18" charset="0"/>
              </a:rPr>
              <a:t>GV tham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cấp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err="1">
                <a:latin typeface="Times New Roman" panose="02020603050405020304" pitchFamily="18" charset="0"/>
                <a:ea typeface="Times New Roman" panose="02020603050405020304" pitchFamily="18" charset="0"/>
              </a:rPr>
              <a:t>còn</a:t>
            </a:r>
            <a:r>
              <a:rPr lang="en-US" sz="2400">
                <a:latin typeface="Times New Roman" panose="02020603050405020304" pitchFamily="18" charset="0"/>
                <a:ea typeface="Times New Roman" panose="02020603050405020304" pitchFamily="18" charset="0"/>
              </a:rPr>
              <a:t> </a:t>
            </a:r>
            <a:r>
              <a:rPr lang="en-US" sz="2400" smtClean="0">
                <a:latin typeface="Times New Roman" panose="02020603050405020304" pitchFamily="18" charset="0"/>
                <a:ea typeface="Times New Roman" panose="02020603050405020304" pitchFamily="18" charset="0"/>
              </a:rPr>
              <a:t>ít (MN </a:t>
            </a:r>
            <a:r>
              <a:rPr lang="en-US" sz="2400" err="1">
                <a:latin typeface="Times New Roman" panose="02020603050405020304" pitchFamily="18" charset="0"/>
                <a:ea typeface="Times New Roman" panose="02020603050405020304" pitchFamily="18" charset="0"/>
              </a:rPr>
              <a:t>Hồng</a:t>
            </a:r>
            <a:r>
              <a:rPr lang="en-US" sz="2400">
                <a:latin typeface="Times New Roman" panose="02020603050405020304" pitchFamily="18" charset="0"/>
                <a:ea typeface="Times New Roman" panose="02020603050405020304" pitchFamily="18" charset="0"/>
              </a:rPr>
              <a:t> </a:t>
            </a:r>
            <a:r>
              <a:rPr lang="en-US" sz="2400" smtClean="0">
                <a:latin typeface="Times New Roman" panose="02020603050405020304" pitchFamily="18" charset="0"/>
                <a:ea typeface="Times New Roman" panose="02020603050405020304" pitchFamily="18" charset="0"/>
              </a:rPr>
              <a:t>Tiến),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chấm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chữ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BGK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a:t>
            </a:r>
            <a:r>
              <a:rPr lang="en-US" sz="2400" dirty="0">
                <a:latin typeface="Times New Roman" panose="02020603050405020304" pitchFamily="18" charset="0"/>
                <a:ea typeface="Times New Roman" panose="02020603050405020304" pitchFamily="18" charset="0"/>
              </a:rPr>
              <a:t> </a:t>
            </a:r>
            <a:r>
              <a:rPr lang="en-US" sz="2400" err="1">
                <a:latin typeface="Times New Roman" panose="02020603050405020304" pitchFamily="18" charset="0"/>
                <a:ea typeface="Times New Roman" panose="02020603050405020304" pitchFamily="18" charset="0"/>
              </a:rPr>
              <a:t>định</a:t>
            </a:r>
            <a:r>
              <a:rPr lang="en-US" sz="2400">
                <a:latin typeface="Times New Roman" panose="02020603050405020304" pitchFamily="18" charset="0"/>
                <a:ea typeface="Times New Roman" panose="02020603050405020304" pitchFamily="18" charset="0"/>
              </a:rPr>
              <a:t> </a:t>
            </a:r>
            <a:r>
              <a:rPr lang="en-US" sz="2400" smtClean="0">
                <a:latin typeface="Times New Roman" panose="02020603050405020304" pitchFamily="18" charset="0"/>
                <a:ea typeface="Times New Roman" panose="02020603050405020304" pitchFamily="18" charset="0"/>
              </a:rPr>
              <a:t>(MN </a:t>
            </a:r>
            <a:r>
              <a:rPr lang="en-US" sz="2400" dirty="0" err="1">
                <a:latin typeface="Times New Roman" panose="02020603050405020304" pitchFamily="18" charset="0"/>
                <a:ea typeface="Times New Roman" panose="02020603050405020304" pitchFamily="18" charset="0"/>
              </a:rPr>
              <a:t>Bắc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5020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1326805924"/>
              </p:ext>
            </p:extLst>
          </p:nvPr>
        </p:nvGraphicFramePr>
        <p:xfrm>
          <a:off x="1600200" y="1219200"/>
          <a:ext cx="9601200" cy="4419600"/>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81245">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938355">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5CC1C0E7-A608-F9B2-1ABF-8B41EAA17B69}"/>
              </a:ext>
            </a:extLst>
          </p:cNvPr>
          <p:cNvSpPr txBox="1"/>
          <p:nvPr/>
        </p:nvSpPr>
        <p:spPr>
          <a:xfrm>
            <a:off x="1784554" y="1752600"/>
            <a:ext cx="9188246" cy="1569660"/>
          </a:xfrm>
          <a:prstGeom prst="rect">
            <a:avLst/>
          </a:prstGeom>
          <a:noFill/>
        </p:spPr>
        <p:txBody>
          <a:bodyPr wrap="square" rtlCol="0">
            <a:spAutoFit/>
          </a:bodyPr>
          <a:lstStyle/>
          <a:p>
            <a:pPr indent="457200" algn="just"/>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rPr>
              <a:t>Vở</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rPr>
              <a:t>học</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rPr>
              <a:t>liệu</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rPr>
              <a:t>của</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p>
          <a:p>
            <a:pPr indent="457200" algn="just"/>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Nguyên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liệu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thể</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hiện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trong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vở</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phong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phú</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kỹ</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năng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của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tốt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tự</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bù</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bài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còn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thiếu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của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mình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ghi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đủ</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ngày</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tháng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thực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hiện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(MN NCL). </a:t>
            </a:r>
          </a:p>
        </p:txBody>
      </p:sp>
      <p:sp>
        <p:nvSpPr>
          <p:cNvPr id="13" name="TextBox 12">
            <a:extLst>
              <a:ext uri="{FF2B5EF4-FFF2-40B4-BE49-F238E27FC236}">
                <a16:creationId xmlns:a16="http://schemas.microsoft.com/office/drawing/2014/main" id="{B9966B58-A9A8-30C0-BA32-ED41C1C87B5C}"/>
              </a:ext>
            </a:extLst>
          </p:cNvPr>
          <p:cNvSpPr txBox="1"/>
          <p:nvPr/>
        </p:nvSpPr>
        <p:spPr>
          <a:xfrm>
            <a:off x="1784554" y="3429000"/>
            <a:ext cx="9188246" cy="2369880"/>
          </a:xfrm>
          <a:prstGeom prst="rect">
            <a:avLst/>
          </a:prstGeom>
          <a:noFill/>
        </p:spPr>
        <p:txBody>
          <a:bodyPr wrap="square" rtlCol="0">
            <a:spAutoFit/>
          </a:bodyPr>
          <a:lstStyle/>
          <a:p>
            <a:pPr indent="457200" algn="just"/>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rPr>
              <a:t>Hồ</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rPr>
              <a:t>sơ</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rPr>
              <a:t>tổ</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rPr>
              <a:t>chuyên</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rPr>
              <a:t>môn</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 </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p>
            <a:pPr indent="457200" algn="just"/>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Kế</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hoạch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tổ</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chuyên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môn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cụ</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thể</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còn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chung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chung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rõ</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tiêu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phấn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đấu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trong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năm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học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(MN Ban Mai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Xanh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Giang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Tràng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An)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và</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bản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sinh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hoạt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chuyên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môn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hàng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tháng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không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sự</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thống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nhất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khớp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nhau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(MN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Hồng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Tiến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t>
            </a:r>
          </a:p>
          <a:p>
            <a:endParaRPr lang="en-US" sz="2800" dirty="0">
              <a:solidFill>
                <a:schemeClr val="accent1">
                  <a:lumMod val="75000"/>
                </a:schemeClr>
              </a:solidFill>
            </a:endParaRPr>
          </a:p>
        </p:txBody>
      </p:sp>
    </p:spTree>
    <p:extLst>
      <p:ext uri="{BB962C8B-B14F-4D97-AF65-F5344CB8AC3E}">
        <p14:creationId xmlns:p14="http://schemas.microsoft.com/office/powerpoint/2010/main" val="4155020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901726081"/>
              </p:ext>
            </p:extLst>
          </p:nvPr>
        </p:nvGraphicFramePr>
        <p:xfrm>
          <a:off x="1600200" y="1219200"/>
          <a:ext cx="9601200" cy="4419600"/>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81245">
                <a:tc>
                  <a:txBody>
                    <a:bodyPr/>
                    <a:lstStyle/>
                    <a:p>
                      <a:pPr marL="0" lvl="0" indent="0" algn="ctr" defTabSz="1244600">
                        <a:lnSpc>
                          <a:spcPct val="90000"/>
                        </a:lnSpc>
                        <a:spcBef>
                          <a:spcPct val="0"/>
                        </a:spcBef>
                        <a:spcAft>
                          <a:spcPct val="35000"/>
                        </a:spcAft>
                        <a:buNone/>
                      </a:pPr>
                      <a:r>
                        <a:rPr lang="en-US" sz="2000" b="1" kern="1200" smtClean="0">
                          <a:solidFill>
                            <a:srgbClr val="000000"/>
                          </a:solidFill>
                        </a:rPr>
                        <a:t>Đánh giá công tác giáo</a:t>
                      </a:r>
                      <a:r>
                        <a:rPr lang="en-US" sz="2000" b="1" kern="1200" baseline="0" smtClean="0">
                          <a:solidFill>
                            <a:srgbClr val="000000"/>
                          </a:solidFill>
                        </a:rPr>
                        <a:t> dục trong trường mầm non</a:t>
                      </a:r>
                      <a:r>
                        <a:rPr lang="en-US" sz="2000" b="1" kern="1200" smtClean="0">
                          <a:solidFill>
                            <a:srgbClr val="000000"/>
                          </a:solidFill>
                        </a:rPr>
                        <a:t> năm học 2023 - 2024</a:t>
                      </a:r>
                      <a:endParaRPr lang="en-US" sz="20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938355">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6" name="TextBox 15">
            <a:extLst>
              <a:ext uri="{FF2B5EF4-FFF2-40B4-BE49-F238E27FC236}">
                <a16:creationId xmlns:a16="http://schemas.microsoft.com/office/drawing/2014/main" id="{4FA1579A-2073-C47A-B273-6EFB757C752E}"/>
              </a:ext>
            </a:extLst>
          </p:cNvPr>
          <p:cNvSpPr txBox="1"/>
          <p:nvPr/>
        </p:nvSpPr>
        <p:spPr>
          <a:xfrm>
            <a:off x="1901994" y="1828800"/>
            <a:ext cx="8997064" cy="2246769"/>
          </a:xfrm>
          <a:prstGeom prst="rect">
            <a:avLst/>
          </a:prstGeom>
          <a:noFill/>
        </p:spPr>
        <p:txBody>
          <a:bodyPr wrap="square" rtlCol="0">
            <a:spAutoFit/>
          </a:bodyPr>
          <a:lstStyle/>
          <a:p>
            <a:pPr indent="228600" algn="just">
              <a:spcBef>
                <a:spcPts val="600"/>
              </a:spcBef>
              <a:spcAft>
                <a:spcPts val="600"/>
              </a:spcAft>
            </a:pPr>
            <a:r>
              <a:rPr lang="en-US" sz="2400" b="1" dirty="0">
                <a:solidFill>
                  <a:srgbClr val="FF0000"/>
                </a:solidFill>
                <a:effectLst/>
                <a:latin typeface="Times New Roman" panose="02020603050405020304" pitchFamily="18" charset="0"/>
                <a:ea typeface="Times New Roman" panose="02020603050405020304" pitchFamily="18" charset="0"/>
              </a:rPr>
              <a:t>2. </a:t>
            </a:r>
            <a:r>
              <a:rPr lang="en-US" sz="2400" b="1" dirty="0" err="1">
                <a:solidFill>
                  <a:srgbClr val="FF0000"/>
                </a:solidFill>
                <a:effectLst/>
                <a:latin typeface="Times New Roman" panose="02020603050405020304" pitchFamily="18" charset="0"/>
                <a:ea typeface="Times New Roman" panose="02020603050405020304" pitchFamily="18" charset="0"/>
              </a:rPr>
              <a:t>Môi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trường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học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tập</a:t>
            </a:r>
            <a:r>
              <a:rPr lang="en-US" sz="2400" b="1" dirty="0">
                <a:solidFill>
                  <a:srgbClr val="FF0000"/>
                </a:solidFill>
                <a:effectLst/>
                <a:latin typeface="Times New Roman" panose="02020603050405020304" pitchFamily="18" charset="0"/>
                <a:ea typeface="Times New Roman" panose="02020603050405020304" pitchFamily="18" charset="0"/>
              </a:rPr>
              <a:t>: </a:t>
            </a:r>
            <a:endParaRPr lang="en-US" sz="2400" dirty="0">
              <a:solidFill>
                <a:srgbClr val="FF0000"/>
              </a:solidFill>
              <a:latin typeface="Times New Roman" panose="02020603050405020304" pitchFamily="18" charset="0"/>
              <a:ea typeface="Times New Roman" panose="02020603050405020304" pitchFamily="18" charset="0"/>
            </a:endParaRPr>
          </a:p>
          <a:p>
            <a:pPr indent="228600" algn="just">
              <a:spcBef>
                <a:spcPts val="600"/>
              </a:spcBef>
              <a:spcAft>
                <a:spcPts val="600"/>
              </a:spcAft>
            </a:pP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rPr>
              <a:t>Ưu</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rPr>
              <a:t>điểm</a:t>
            </a:r>
            <a:endParaRPr lang="en-US" sz="2400" b="1" i="1" dirty="0">
              <a:solidFill>
                <a:schemeClr val="accent1">
                  <a:lumMod val="75000"/>
                </a:schemeClr>
              </a:solidFill>
              <a:effectLst/>
              <a:latin typeface="Times New Roman" panose="02020603050405020304" pitchFamily="18" charset="0"/>
              <a:ea typeface="Times New Roman" panose="02020603050405020304" pitchFamily="18" charset="0"/>
            </a:endParaRPr>
          </a:p>
          <a:p>
            <a:pPr indent="228600" algn="just">
              <a:spcBef>
                <a:spcPts val="600"/>
              </a:spcBef>
              <a:spcAft>
                <a:spcPts val="600"/>
              </a:spcAft>
            </a:pP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Nhiều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trường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sắp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xếp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đẹp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hợp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dụng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màu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sắc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hài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hòa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thẩm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mỹ</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tận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dụng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tất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cả</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khoảng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sân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tạo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thành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khu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vui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trải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nghiệm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p>
        </p:txBody>
      </p:sp>
      <p:sp>
        <p:nvSpPr>
          <p:cNvPr id="17" name="TextBox 16">
            <a:extLst>
              <a:ext uri="{FF2B5EF4-FFF2-40B4-BE49-F238E27FC236}">
                <a16:creationId xmlns:a16="http://schemas.microsoft.com/office/drawing/2014/main" id="{7864B7B8-78C2-04F6-49EA-9D77844EA8D2}"/>
              </a:ext>
            </a:extLst>
          </p:cNvPr>
          <p:cNvSpPr txBox="1"/>
          <p:nvPr/>
        </p:nvSpPr>
        <p:spPr>
          <a:xfrm>
            <a:off x="1901993" y="4038600"/>
            <a:ext cx="8997064" cy="1985159"/>
          </a:xfrm>
          <a:prstGeom prst="rect">
            <a:avLst/>
          </a:prstGeom>
          <a:noFill/>
        </p:spPr>
        <p:txBody>
          <a:bodyPr wrap="square" rtlCol="0">
            <a:spAutoFit/>
          </a:bodyPr>
          <a:lstStyle/>
          <a:p>
            <a:pPr indent="228600" algn="just">
              <a:spcBef>
                <a:spcPts val="600"/>
              </a:spcBef>
              <a:spcAft>
                <a:spcPts val="600"/>
              </a:spcAft>
            </a:pPr>
            <a:r>
              <a:rPr lang="en-US" sz="2800" b="1" dirty="0">
                <a:solidFill>
                  <a:srgbClr val="FF0000"/>
                </a:solidFill>
                <a:latin typeface="Times New Roman" panose="02020603050405020304" pitchFamily="18" charset="0"/>
                <a:ea typeface="Times New Roman" panose="02020603050405020304" pitchFamily="18" charset="0"/>
              </a:rPr>
              <a:t>  </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đủ</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rõ</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ràng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đều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nội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quy</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để</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ở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vị</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dễ</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thấy</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phù</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hợp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bố</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rõ</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trọng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tâm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lứa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tuổi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t>
            </a:r>
          </a:p>
          <a:p>
            <a:pPr algn="just">
              <a:spcBef>
                <a:spcPts val="600"/>
              </a:spcBef>
              <a:spcAft>
                <a:spcPts val="600"/>
              </a:spcAft>
            </a:pPr>
            <a:endParaRPr lang="en-US" sz="2800" dirty="0">
              <a:solidFill>
                <a:schemeClr val="accent1">
                  <a:lumMod val="75000"/>
                </a:schemeClr>
              </a:solidFill>
              <a:effectLst/>
              <a:latin typeface="Times New Roman" panose="02020603050405020304" pitchFamily="18" charset="0"/>
              <a:ea typeface="Times New Roman" panose="02020603050405020304" pitchFamily="18" charset="0"/>
            </a:endParaRPr>
          </a:p>
          <a:p>
            <a:endParaRPr lang="en-US" sz="2800" dirty="0"/>
          </a:p>
        </p:txBody>
      </p:sp>
    </p:spTree>
    <p:extLst>
      <p:ext uri="{BB962C8B-B14F-4D97-AF65-F5344CB8AC3E}">
        <p14:creationId xmlns:p14="http://schemas.microsoft.com/office/powerpoint/2010/main" val="5683495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2"/>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2"/>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2"/>
              </a:solidFill>
              <a:latin typeface="Arial" panose="020B0604020202020204" pitchFamily="34" charset="0"/>
              <a:cs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2878905651"/>
              </p:ext>
            </p:extLst>
          </p:nvPr>
        </p:nvGraphicFramePr>
        <p:xfrm>
          <a:off x="1600200" y="1314820"/>
          <a:ext cx="9601200" cy="4400180"/>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79131">
                <a:tc>
                  <a:txBody>
                    <a:bodyPr/>
                    <a:lstStyle/>
                    <a:p>
                      <a:pPr marL="0" lvl="0" indent="0" algn="ctr" defTabSz="1244600">
                        <a:lnSpc>
                          <a:spcPct val="90000"/>
                        </a:lnSpc>
                        <a:spcBef>
                          <a:spcPct val="0"/>
                        </a:spcBef>
                        <a:spcAft>
                          <a:spcPct val="35000"/>
                        </a:spcAft>
                        <a:buNone/>
                      </a:pPr>
                      <a:r>
                        <a:rPr lang="en-US" sz="2000" b="1" kern="1200" smtClean="0">
                          <a:solidFill>
                            <a:srgbClr val="000000"/>
                          </a:solidFill>
                        </a:rPr>
                        <a:t>Đánh giá tình hình thực hiện công tác CSND năm học 2023 - 2024</a:t>
                      </a:r>
                      <a:endParaRPr lang="en-US" sz="20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921049">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p>
                      <a:pPr marL="0" indent="0" algn="l">
                        <a:lnSpc>
                          <a:spcPct val="110000"/>
                        </a:lnSpc>
                        <a:spcBef>
                          <a:spcPts val="600"/>
                        </a:spcBef>
                        <a:spcAft>
                          <a:spcPts val="600"/>
                        </a:spcAft>
                        <a:buNone/>
                      </a:pPr>
                      <a:r>
                        <a:rPr lang="en-US" sz="1800" b="1" smtClean="0">
                          <a:solidFill>
                            <a:srgbClr val="000000"/>
                          </a:solidFill>
                          <a:effectLst/>
                          <a:latin typeface="Arial" panose="020B0604020202020204" pitchFamily="34" charset="0"/>
                          <a:cs typeface="Arial" panose="020B0604020202020204" pitchFamily="34" charset="0"/>
                        </a:rPr>
                        <a:t>2.   Tồn</a:t>
                      </a:r>
                      <a:r>
                        <a:rPr lang="en-US" sz="1800" b="1" baseline="0" smtClean="0">
                          <a:solidFill>
                            <a:srgbClr val="000000"/>
                          </a:solidFill>
                          <a:effectLst/>
                          <a:latin typeface="Arial" panose="020B0604020202020204" pitchFamily="34" charset="0"/>
                          <a:cs typeface="Arial" panose="020B0604020202020204" pitchFamily="34" charset="0"/>
                        </a:rPr>
                        <a:t> tại</a:t>
                      </a:r>
                      <a:endParaRPr lang="en-US" sz="1800" b="1" smtClean="0">
                        <a:latin typeface="Tahoma" panose="020B0604030504040204" pitchFamily="34" charset="0"/>
                        <a:ea typeface="Tahoma" panose="020B0604030504040204" pitchFamily="34" charset="0"/>
                        <a:cs typeface="Tahoma" panose="020B0604030504040204" pitchFamily="34" charset="0"/>
                      </a:endParaRPr>
                    </a:p>
                    <a:p>
                      <a:pPr algn="just">
                        <a:spcBef>
                          <a:spcPts val="600"/>
                        </a:spcBef>
                        <a:spcAft>
                          <a:spcPts val="600"/>
                        </a:spcAft>
                      </a:pPr>
                      <a:r>
                        <a:rPr lang="it-IT" smtClean="0">
                          <a:latin typeface="Tahoma" panose="020B0604030504040204" pitchFamily="34" charset="0"/>
                          <a:ea typeface="Tahoma" panose="020B0604030504040204" pitchFamily="34" charset="0"/>
                          <a:cs typeface="Tahoma" panose="020B0604030504040204" pitchFamily="34" charset="0"/>
                        </a:rPr>
                        <a:t>- Hàng kho khối lượng một vài mục còn chưa khớp với sổ sách, còn thừa thiếu; hàng kho buổi chiều còn xuất kho sớm (MN Hồng Tiến)</a:t>
                      </a:r>
                      <a:endParaRPr lang="en-US" smtClean="0">
                        <a:latin typeface="Tahoma" panose="020B0604030504040204" pitchFamily="34" charset="0"/>
                        <a:ea typeface="Tahoma" panose="020B0604030504040204" pitchFamily="34" charset="0"/>
                        <a:cs typeface="Tahoma" panose="020B0604030504040204" pitchFamily="34" charset="0"/>
                      </a:endParaRPr>
                    </a:p>
                    <a:p>
                      <a:pPr algn="just">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Lượng dầu ăn xuất ra còn nhiều so với thực tế sử dụng (MN Giang Biên)</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Sổ sách nuôi dưỡng chưa đóng dấu giáp lai đầy đủ (MN Long Biên)</a:t>
                      </a:r>
                    </a:p>
                    <a:p>
                      <a:pPr algn="just">
                        <a:spcBef>
                          <a:spcPts val="600"/>
                        </a:spcBef>
                        <a:spcAft>
                          <a:spcPts val="600"/>
                        </a:spcAft>
                      </a:pPr>
                      <a:r>
                        <a:rPr lang="en-US" sz="1800" smtClean="0">
                          <a:effectLst/>
                          <a:latin typeface="Tahoma" panose="020B0604030504040204" pitchFamily="34" charset="0"/>
                          <a:ea typeface="Tahoma" panose="020B0604030504040204" pitchFamily="34" charset="0"/>
                          <a:cs typeface="Tahoma" panose="020B0604030504040204" pitchFamily="34" charset="0"/>
                        </a:rPr>
                        <a:t>- </a:t>
                      </a:r>
                      <a:r>
                        <a:rPr lang="it-IT" smtClean="0">
                          <a:latin typeface="Tahoma" pitchFamily="34" charset="0"/>
                          <a:ea typeface="Tahoma" pitchFamily="34" charset="0"/>
                          <a:cs typeface="Tahoma" pitchFamily="34" charset="0"/>
                        </a:rPr>
                        <a:t>Nhãn hồ sơ nuôi dưỡng chưa ghi rõ danh mục thành phần hồ sơ</a:t>
                      </a:r>
                      <a:r>
                        <a:rPr lang="en-US" smtClean="0">
                          <a:latin typeface="Tahoma" pitchFamily="34" charset="0"/>
                          <a:ea typeface="Tahoma" pitchFamily="34" charset="0"/>
                          <a:cs typeface="Tahoma" pitchFamily="34" charset="0"/>
                        </a:rPr>
                        <a:t> (MN Gia Quất, Ban mai Xanh)</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Gọi thực phẩm lần 1 và lần 2 còn chưa phù hợp với thực tế (MN Long Biên)</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Biên bản giám sát y tế không có tồn tại, không có ý kiến của đoàn KT </a:t>
                      </a:r>
                      <a:r>
                        <a:rPr lang="it-IT" smtClean="0">
                          <a:latin typeface="Tahoma" panose="020B0604030504040204" pitchFamily="34" charset="0"/>
                          <a:ea typeface="Tahoma" panose="020B0604030504040204" pitchFamily="34" charset="0"/>
                          <a:cs typeface="Tahoma" panose="020B0604030504040204" pitchFamily="34" charset="0"/>
                        </a:rPr>
                        <a:t>(MN Tràng An)</a:t>
                      </a:r>
                      <a:r>
                        <a:rPr lang="it-IT" sz="1800" smtClean="0">
                          <a:effectLst/>
                          <a:latin typeface="Tahoma" panose="020B0604030504040204" pitchFamily="34" charset="0"/>
                          <a:ea typeface="Tahoma" panose="020B0604030504040204" pitchFamily="34" charset="0"/>
                          <a:cs typeface="Tahoma" panose="020B0604030504040204" pitchFamily="34" charset="0"/>
                        </a:rPr>
                        <a:t>.</a:t>
                      </a:r>
                      <a:endParaRPr lang="en-US" sz="1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Tree>
    <p:extLst>
      <p:ext uri="{BB962C8B-B14F-4D97-AF65-F5344CB8AC3E}">
        <p14:creationId xmlns:p14="http://schemas.microsoft.com/office/powerpoint/2010/main" val="16909253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2600761625"/>
              </p:ext>
            </p:extLst>
          </p:nvPr>
        </p:nvGraphicFramePr>
        <p:xfrm>
          <a:off x="1143000" y="1179576"/>
          <a:ext cx="10287000" cy="5221224"/>
        </p:xfrm>
        <a:graphic>
          <a:graphicData uri="http://schemas.openxmlformats.org/drawingml/2006/table">
            <a:tbl>
              <a:tblPr>
                <a:tableStyleId>{5C22544A-7EE6-4342-B048-85BDC9FD1C3A}</a:tableStyleId>
              </a:tblPr>
              <a:tblGrid>
                <a:gridCol w="10287000">
                  <a:extLst>
                    <a:ext uri="{9D8B030D-6E8A-4147-A177-3AD203B41FA5}">
                      <a16:colId xmlns:a16="http://schemas.microsoft.com/office/drawing/2014/main" val="4227655438"/>
                    </a:ext>
                  </a:extLst>
                </a:gridCol>
              </a:tblGrid>
              <a:tr h="568532">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4652692">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pic>
        <p:nvPicPr>
          <p:cNvPr id="12" name="Picture 11" descr="A group of children sitting around a table&#10;&#10;Description automatically generated">
            <a:extLst>
              <a:ext uri="{FF2B5EF4-FFF2-40B4-BE49-F238E27FC236}">
                <a16:creationId xmlns:a16="http://schemas.microsoft.com/office/drawing/2014/main" id="{C8F3B108-7513-CAD2-6FF0-941A7C1C45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62" t="-2830" r="-642" b="-962"/>
          <a:stretch/>
        </p:blipFill>
        <p:spPr>
          <a:xfrm>
            <a:off x="6629400" y="4267200"/>
            <a:ext cx="3962400" cy="2015617"/>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13" name="TextBox 12">
            <a:extLst>
              <a:ext uri="{FF2B5EF4-FFF2-40B4-BE49-F238E27FC236}">
                <a16:creationId xmlns:a16="http://schemas.microsoft.com/office/drawing/2014/main" id="{45C0285F-11F8-E15B-B96F-9E631FF3A4DD}"/>
              </a:ext>
            </a:extLst>
          </p:cNvPr>
          <p:cNvSpPr txBox="1"/>
          <p:nvPr/>
        </p:nvSpPr>
        <p:spPr>
          <a:xfrm>
            <a:off x="1463881" y="5105400"/>
            <a:ext cx="5278650" cy="1281337"/>
          </a:xfrm>
          <a:prstGeom prst="ellipse">
            <a:avLst/>
          </a:prstGeom>
        </p:spPr>
        <p:txBody>
          <a:bodyPr vert="horz" lIns="91440" tIns="45720" rIns="91440" bIns="45720" rtlCol="0" anchor="b">
            <a:noAutofit/>
          </a:bodyPr>
          <a:lstStyle/>
          <a:p>
            <a:pPr algn="just">
              <a:lnSpc>
                <a:spcPct val="90000"/>
              </a:lnSpc>
              <a:spcBef>
                <a:spcPct val="0"/>
              </a:spcBef>
              <a:spcAft>
                <a:spcPts val="600"/>
              </a:spcAft>
            </a:pP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Trong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các</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góc</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chơi</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có</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nhiều</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đồ</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dùng</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đồ</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chơi</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phù</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hợp</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lứa</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tuổi</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nhiều</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nguyên</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vật</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liệu</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mở</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rời</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nguyên</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vật</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liệu</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thiên</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nhiên</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có</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cây</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156082">
                    <a:lumMod val="75000"/>
                  </a:srgbClr>
                </a:solidFill>
                <a:effectLst/>
                <a:uLnTx/>
                <a:uFillTx/>
                <a:latin typeface="Times New Roman" panose="02020603050405020304" pitchFamily="18" charset="0"/>
                <a:ea typeface="Times New Roman" panose="02020603050405020304" pitchFamily="18" charset="0"/>
              </a:rPr>
              <a:t>xanh</a:t>
            </a:r>
            <a:r>
              <a:rPr kumimoji="0" lang="en-US" sz="24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Times New Roman" panose="02020603050405020304" pitchFamily="18" charset="0"/>
              </a:rPr>
              <a:t>.</a:t>
            </a:r>
            <a:endParaRPr lang="en-US" sz="2400" b="1" kern="1200" dirty="0">
              <a:solidFill>
                <a:schemeClr val="tx1"/>
              </a:solidFill>
              <a:effectLst>
                <a:outerShdw blurRad="38100" dist="38100" dir="2700000" algn="tl">
                  <a:srgbClr val="000000">
                    <a:alpha val="43137"/>
                  </a:srgbClr>
                </a:outerShdw>
              </a:effectLst>
              <a:ea typeface="+mj-ea"/>
              <a:cs typeface="+mj-cs"/>
            </a:endParaRPr>
          </a:p>
        </p:txBody>
      </p:sp>
      <p:pic>
        <p:nvPicPr>
          <p:cNvPr id="16" name="Picture 15" descr="A group of kids reading in a room&#10;&#10;Description automatically generated">
            <a:extLst>
              <a:ext uri="{FF2B5EF4-FFF2-40B4-BE49-F238E27FC236}">
                <a16:creationId xmlns:a16="http://schemas.microsoft.com/office/drawing/2014/main" id="{0F51EA37-A5B7-43DB-A42B-6CB5D4C3F2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1922785"/>
            <a:ext cx="3795268" cy="2496815"/>
          </a:xfrm>
          <a:prstGeom prst="rect">
            <a:avLst/>
          </a:prstGeom>
          <a:ln>
            <a:noFill/>
          </a:ln>
          <a:effectLst>
            <a:softEdge rad="112500"/>
          </a:effectLst>
        </p:spPr>
      </p:pic>
      <p:pic>
        <p:nvPicPr>
          <p:cNvPr id="17" name="Picture 16">
            <a:extLst>
              <a:ext uri="{FF2B5EF4-FFF2-40B4-BE49-F238E27FC236}">
                <a16:creationId xmlns:a16="http://schemas.microsoft.com/office/drawing/2014/main" id="{0AB2128F-B0A1-696B-06B1-16C0E03F42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59" r="4658" b="-1"/>
          <a:stretch/>
        </p:blipFill>
        <p:spPr>
          <a:xfrm>
            <a:off x="7010400" y="1922785"/>
            <a:ext cx="3543252" cy="2268215"/>
          </a:xfrm>
          <a:prstGeom prst="rect">
            <a:avLst/>
          </a:prstGeom>
        </p:spPr>
      </p:pic>
    </p:spTree>
    <p:extLst>
      <p:ext uri="{BB962C8B-B14F-4D97-AF65-F5344CB8AC3E}">
        <p14:creationId xmlns:p14="http://schemas.microsoft.com/office/powerpoint/2010/main" val="4190636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2703296076"/>
              </p:ext>
            </p:extLst>
          </p:nvPr>
        </p:nvGraphicFramePr>
        <p:xfrm>
          <a:off x="1600200" y="1219199"/>
          <a:ext cx="9753600" cy="4946711"/>
        </p:xfrm>
        <a:graphic>
          <a:graphicData uri="http://schemas.openxmlformats.org/drawingml/2006/table">
            <a:tbl>
              <a:tblPr>
                <a:tableStyleId>{5C22544A-7EE6-4342-B048-85BDC9FD1C3A}</a:tableStyleId>
              </a:tblPr>
              <a:tblGrid>
                <a:gridCol w="9753600">
                  <a:extLst>
                    <a:ext uri="{9D8B030D-6E8A-4147-A177-3AD203B41FA5}">
                      <a16:colId xmlns:a16="http://schemas.microsoft.com/office/drawing/2014/main" val="4227655438"/>
                    </a:ext>
                  </a:extLst>
                </a:gridCol>
              </a:tblGrid>
              <a:tr h="538642">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4408069">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09FBD1EE-EC57-2D70-0A0A-8FACF538AE30}"/>
              </a:ext>
            </a:extLst>
          </p:cNvPr>
          <p:cNvSpPr txBox="1"/>
          <p:nvPr/>
        </p:nvSpPr>
        <p:spPr>
          <a:xfrm>
            <a:off x="1901994" y="1860828"/>
            <a:ext cx="9347036" cy="1415772"/>
          </a:xfrm>
          <a:prstGeom prst="rect">
            <a:avLst/>
          </a:prstGeom>
          <a:noFill/>
        </p:spPr>
        <p:txBody>
          <a:bodyPr wrap="square" rtlCol="0">
            <a:spAutoFit/>
          </a:bodyPr>
          <a:lstStyle/>
          <a:p>
            <a:pPr indent="228600" algn="just">
              <a:spcBef>
                <a:spcPts val="600"/>
              </a:spcBef>
              <a:spcAft>
                <a:spcPts val="600"/>
              </a:spcAft>
            </a:pPr>
            <a:r>
              <a:rPr lang="en-US" sz="28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rPr>
              <a:t>Tồn</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rPr>
              <a:t>tại</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rPr>
              <a:t>hạn</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rPr>
              <a:t>chế</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rPr>
              <a:t>:</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Xây</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dựng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rõ</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trọng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tâm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của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lứa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tuổi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lớp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nhà</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mẫu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hóa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MN Long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 </a:t>
            </a:r>
          </a:p>
        </p:txBody>
      </p:sp>
      <p:sp>
        <p:nvSpPr>
          <p:cNvPr id="13" name="TextBox 12">
            <a:extLst>
              <a:ext uri="{FF2B5EF4-FFF2-40B4-BE49-F238E27FC236}">
                <a16:creationId xmlns:a16="http://schemas.microsoft.com/office/drawing/2014/main" id="{0AD64784-B72A-0182-3312-48A6830C85A8}"/>
              </a:ext>
            </a:extLst>
          </p:cNvPr>
          <p:cNvSpPr txBox="1"/>
          <p:nvPr/>
        </p:nvSpPr>
        <p:spPr>
          <a:xfrm>
            <a:off x="1901994" y="3360003"/>
            <a:ext cx="9347036" cy="830997"/>
          </a:xfrm>
          <a:prstGeom prst="rect">
            <a:avLst/>
          </a:prstGeom>
          <a:noFill/>
        </p:spPr>
        <p:txBody>
          <a:bodyPr wrap="square" rtlCol="0">
            <a:spAutoFit/>
          </a:bodyPr>
          <a:lstStyle/>
          <a:p>
            <a:pPr indent="228600" algn="just">
              <a:spcBef>
                <a:spcPts val="600"/>
              </a:spcBef>
              <a:spcAft>
                <a:spcPts val="600"/>
              </a:spcAft>
            </a:pP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Bố</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vị</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đảm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bảo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nguyên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tắc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động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tĩnh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ồn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ào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và</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cần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yên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tĩnh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bố</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gần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nhau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(MN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Thời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Khai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Sơn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t>
            </a:r>
            <a:r>
              <a:rPr lang="en-US" sz="2400" dirty="0">
                <a:solidFill>
                  <a:schemeClr val="accent1">
                    <a:lumMod val="75000"/>
                  </a:schemeClr>
                </a:solidFill>
                <a:latin typeface="Times New Roman" panose="02020603050405020304" pitchFamily="18" charset="0"/>
                <a:ea typeface="Times New Roman" panose="02020603050405020304" pitchFamily="18" charset="0"/>
              </a:rPr>
              <a:t>.</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030892D3-B10E-6928-070B-CC3C503BDEE0}"/>
              </a:ext>
            </a:extLst>
          </p:cNvPr>
          <p:cNvSpPr txBox="1"/>
          <p:nvPr/>
        </p:nvSpPr>
        <p:spPr>
          <a:xfrm>
            <a:off x="1901994" y="4267200"/>
            <a:ext cx="9347036" cy="1569660"/>
          </a:xfrm>
          <a:prstGeom prst="rect">
            <a:avLst/>
          </a:prstGeom>
          <a:noFill/>
        </p:spPr>
        <p:txBody>
          <a:bodyPr wrap="square" rtlCol="0">
            <a:spAutoFit/>
          </a:bodyPr>
          <a:lstStyle/>
          <a:p>
            <a:pPr indent="228600" algn="just">
              <a:spcBef>
                <a:spcPts val="600"/>
              </a:spcBef>
              <a:spcAft>
                <a:spcPts val="600"/>
              </a:spcAft>
            </a:pP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Trang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hợp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vẫn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còn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tình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trạng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trang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quá</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cao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so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với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(MN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Thần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Đồng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Hà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Nội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Osaka). Trong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sản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phẩm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của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phong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phú</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và</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được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dụng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tối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đa</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để</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xây</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dựng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(MN Long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Hồng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Tiến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Bắc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Giang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Huệ</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Minh). </a:t>
            </a:r>
          </a:p>
        </p:txBody>
      </p:sp>
    </p:spTree>
    <p:extLst>
      <p:ext uri="{BB962C8B-B14F-4D97-AF65-F5344CB8AC3E}">
        <p14:creationId xmlns:p14="http://schemas.microsoft.com/office/powerpoint/2010/main" val="4190636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1578610481"/>
              </p:ext>
            </p:extLst>
          </p:nvPr>
        </p:nvGraphicFramePr>
        <p:xfrm>
          <a:off x="1600200" y="1142999"/>
          <a:ext cx="9601200" cy="4880223"/>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531401">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4348822">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AB5FD80C-7D6E-8684-AB70-1C1FF9278105}"/>
              </a:ext>
            </a:extLst>
          </p:cNvPr>
          <p:cNvSpPr txBox="1"/>
          <p:nvPr/>
        </p:nvSpPr>
        <p:spPr>
          <a:xfrm>
            <a:off x="1905000" y="1752600"/>
            <a:ext cx="9062884" cy="1200329"/>
          </a:xfrm>
          <a:prstGeom prst="rect">
            <a:avLst/>
          </a:prstGeom>
          <a:noFill/>
        </p:spPr>
        <p:txBody>
          <a:bodyPr wrap="square" rtlCol="0">
            <a:spAutoFit/>
          </a:bodyPr>
          <a:lstStyle/>
          <a:p>
            <a:pPr algn="just">
              <a:spcBef>
                <a:spcPts val="600"/>
              </a:spcBef>
              <a:spcAft>
                <a:spcPts val="600"/>
              </a:spcAft>
            </a:pPr>
            <a:r>
              <a:rPr lang="en-US" sz="2400" dirty="0">
                <a:solidFill>
                  <a:schemeClr val="tx2"/>
                </a:solidFill>
                <a:latin typeface="Times New Roman" panose="02020603050405020304" pitchFamily="18" charset="0"/>
                <a:ea typeface="Times New Roman" panose="02020603050405020304" pitchFamily="18" charset="0"/>
              </a:rPr>
              <a:t>       </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Xây</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dựng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môi</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trường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ngôn</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ngữ</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phù</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hợp</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Sử</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dụng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mẫu</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chữ</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không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đồng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nhất</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thì</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chữ</a:t>
            </a:r>
            <a:r>
              <a:rPr lang="en-US" sz="2400" dirty="0">
                <a:solidFill>
                  <a:schemeClr val="accent1">
                    <a:lumMod val="75000"/>
                  </a:schemeClr>
                </a:solidFill>
                <a:latin typeface="Times New Roman" panose="02020603050405020304" pitchFamily="18" charset="0"/>
                <a:ea typeface="Times New Roman" panose="02020603050405020304" pitchFamily="18" charset="0"/>
              </a:rPr>
              <a:t> in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thường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chữ</a:t>
            </a:r>
            <a:r>
              <a:rPr lang="en-US" sz="2400" dirty="0">
                <a:solidFill>
                  <a:schemeClr val="accent1">
                    <a:lumMod val="75000"/>
                  </a:schemeClr>
                </a:solidFill>
                <a:latin typeface="Times New Roman" panose="02020603050405020304" pitchFamily="18" charset="0"/>
                <a:ea typeface="Times New Roman" panose="02020603050405020304" pitchFamily="18" charset="0"/>
              </a:rPr>
              <a:t> in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hoa</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sách</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truyện</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quăn</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rách</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sắp</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xếp</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xấu</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lớp</a:t>
            </a:r>
            <a:r>
              <a:rPr lang="en-US" sz="2400" dirty="0">
                <a:solidFill>
                  <a:schemeClr val="accent1">
                    <a:lumMod val="75000"/>
                  </a:schemeClr>
                </a:solidFill>
                <a:latin typeface="Times New Roman" panose="02020603050405020304" pitchFamily="18" charset="0"/>
                <a:ea typeface="Times New Roman" panose="02020603050405020304" pitchFamily="18" charset="0"/>
              </a:rPr>
              <a:t> MNĐL).</a:t>
            </a:r>
          </a:p>
        </p:txBody>
      </p:sp>
      <p:sp>
        <p:nvSpPr>
          <p:cNvPr id="13" name="TextBox 12">
            <a:extLst>
              <a:ext uri="{FF2B5EF4-FFF2-40B4-BE49-F238E27FC236}">
                <a16:creationId xmlns:a16="http://schemas.microsoft.com/office/drawing/2014/main" id="{4961C928-CE0E-092B-3E3B-EC5F8A127D18}"/>
              </a:ext>
            </a:extLst>
          </p:cNvPr>
          <p:cNvSpPr txBox="1"/>
          <p:nvPr/>
        </p:nvSpPr>
        <p:spPr>
          <a:xfrm>
            <a:off x="1905000" y="2917448"/>
            <a:ext cx="9062884" cy="892552"/>
          </a:xfrm>
          <a:prstGeom prst="rect">
            <a:avLst/>
          </a:prstGeom>
          <a:noFill/>
        </p:spPr>
        <p:txBody>
          <a:bodyPr wrap="square" rtlCol="0">
            <a:spAutoFit/>
          </a:bodyPr>
          <a:lstStyle/>
          <a:p>
            <a:pPr algn="just">
              <a:spcBef>
                <a:spcPts val="600"/>
              </a:spcBef>
              <a:spcAft>
                <a:spcPts val="600"/>
              </a:spcAft>
            </a:pP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Môi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trường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lớp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Nhà</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vận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động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hoạt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động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với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đồ</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vật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nội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dung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còn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sơ</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sài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đảm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bảo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(X22,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Huệ</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Minh).</a:t>
            </a:r>
            <a:r>
              <a:rPr lang="en-US" sz="2400" dirty="0">
                <a:solidFill>
                  <a:schemeClr val="accent1">
                    <a:lumMod val="75000"/>
                  </a:schemeClr>
                </a:solidFill>
              </a:rPr>
              <a:t>   </a:t>
            </a:r>
            <a:endParaRPr lang="en-US" sz="2800" dirty="0">
              <a:solidFill>
                <a:schemeClr val="accent1">
                  <a:lumMod val="75000"/>
                </a:schemeClr>
              </a:solidFill>
            </a:endParaRPr>
          </a:p>
        </p:txBody>
      </p:sp>
      <p:sp>
        <p:nvSpPr>
          <p:cNvPr id="16" name="TextBox 15">
            <a:extLst>
              <a:ext uri="{FF2B5EF4-FFF2-40B4-BE49-F238E27FC236}">
                <a16:creationId xmlns:a16="http://schemas.microsoft.com/office/drawing/2014/main" id="{AD6252FF-D219-746B-9E5E-0E686EA377D0}"/>
              </a:ext>
            </a:extLst>
          </p:cNvPr>
          <p:cNvSpPr txBox="1"/>
          <p:nvPr/>
        </p:nvSpPr>
        <p:spPr>
          <a:xfrm>
            <a:off x="1905000" y="3733800"/>
            <a:ext cx="9062884" cy="892552"/>
          </a:xfrm>
          <a:prstGeom prst="rect">
            <a:avLst/>
          </a:prstGeom>
          <a:noFill/>
        </p:spPr>
        <p:txBody>
          <a:bodyPr wrap="square" rtlCol="0">
            <a:spAutoFit/>
          </a:bodyPr>
          <a:lstStyle/>
          <a:p>
            <a:pPr algn="just">
              <a:spcBef>
                <a:spcPts val="600"/>
              </a:spcBef>
              <a:spcAft>
                <a:spcPts val="600"/>
              </a:spcAft>
            </a:pP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Một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số</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trường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bố</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khám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phá</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hoặc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nhưng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còn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hình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thức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không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thực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sự</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hoạt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động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t>
            </a:r>
          </a:p>
        </p:txBody>
      </p:sp>
      <p:sp>
        <p:nvSpPr>
          <p:cNvPr id="17" name="TextBox 16">
            <a:extLst>
              <a:ext uri="{FF2B5EF4-FFF2-40B4-BE49-F238E27FC236}">
                <a16:creationId xmlns:a16="http://schemas.microsoft.com/office/drawing/2014/main" id="{541DB46D-E515-D53C-C475-B000FBE912E2}"/>
              </a:ext>
            </a:extLst>
          </p:cNvPr>
          <p:cNvSpPr txBox="1"/>
          <p:nvPr/>
        </p:nvSpPr>
        <p:spPr>
          <a:xfrm>
            <a:off x="1905000" y="4572000"/>
            <a:ext cx="9062884" cy="1769715"/>
          </a:xfrm>
          <a:prstGeom prst="rect">
            <a:avLst/>
          </a:prstGeom>
          <a:noFill/>
        </p:spPr>
        <p:txBody>
          <a:bodyPr wrap="square" rtlCol="0">
            <a:spAutoFit/>
          </a:bodyPr>
          <a:lstStyle/>
          <a:p>
            <a:pPr algn="just">
              <a:spcBef>
                <a:spcPts val="600"/>
              </a:spcBef>
              <a:spcAft>
                <a:spcPts val="600"/>
              </a:spcAft>
            </a:pP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Một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số</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đơn</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vị</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trong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lớp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nội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quy</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Thế</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Hệ</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Vàng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Đồ</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dùng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đồ</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đủ</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so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với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quy</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định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đặc</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biệt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nhóm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lớp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độc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lập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t>
            </a:r>
          </a:p>
          <a:p>
            <a:endParaRPr lang="en-US" sz="2800" dirty="0">
              <a:solidFill>
                <a:schemeClr val="accent1">
                  <a:lumMod val="75000"/>
                </a:schemeClr>
              </a:solidFill>
            </a:endParaRPr>
          </a:p>
        </p:txBody>
      </p:sp>
    </p:spTree>
    <p:extLst>
      <p:ext uri="{BB962C8B-B14F-4D97-AF65-F5344CB8AC3E}">
        <p14:creationId xmlns:p14="http://schemas.microsoft.com/office/powerpoint/2010/main" val="4190636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1372089927"/>
              </p:ext>
            </p:extLst>
          </p:nvPr>
        </p:nvGraphicFramePr>
        <p:xfrm>
          <a:off x="1600200" y="1219200"/>
          <a:ext cx="9601200" cy="4572000"/>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97840">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4074160">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14638A6D-FFCD-535B-FB57-0C7F84179859}"/>
              </a:ext>
            </a:extLst>
          </p:cNvPr>
          <p:cNvSpPr txBox="1"/>
          <p:nvPr/>
        </p:nvSpPr>
        <p:spPr>
          <a:xfrm>
            <a:off x="1771405" y="1786384"/>
            <a:ext cx="9353795" cy="4385816"/>
          </a:xfrm>
          <a:prstGeom prst="rect">
            <a:avLst/>
          </a:prstGeom>
          <a:noFill/>
        </p:spPr>
        <p:txBody>
          <a:bodyPr wrap="square" rtlCol="0">
            <a:spAutoFit/>
          </a:bodyPr>
          <a:lstStyle/>
          <a:p>
            <a:pPr indent="228600" algn="just">
              <a:spcBef>
                <a:spcPts val="600"/>
              </a:spcBef>
              <a:spcAft>
                <a:spcPts val="600"/>
              </a:spcAft>
            </a:pPr>
            <a:r>
              <a:rPr lang="en-US" sz="2800" b="1" dirty="0">
                <a:solidFill>
                  <a:srgbClr val="FF0000"/>
                </a:solidFill>
                <a:effectLst/>
                <a:latin typeface="Times New Roman" panose="02020603050405020304" pitchFamily="18" charset="0"/>
                <a:ea typeface="Times New Roman" panose="02020603050405020304" pitchFamily="18" charset="0"/>
              </a:rPr>
              <a:t>3. </a:t>
            </a:r>
            <a:r>
              <a:rPr lang="en-US" sz="2800" b="1" dirty="0" err="1">
                <a:solidFill>
                  <a:srgbClr val="FF0000"/>
                </a:solidFill>
                <a:effectLst/>
                <a:latin typeface="Times New Roman" panose="02020603050405020304" pitchFamily="18" charset="0"/>
                <a:ea typeface="Times New Roman" panose="02020603050405020304" pitchFamily="18" charset="0"/>
              </a:rPr>
              <a:t>Công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tác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giáo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dục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trẻ</a:t>
            </a:r>
            <a:r>
              <a:rPr lang="en-US" sz="2800" b="1" dirty="0">
                <a:solidFill>
                  <a:srgbClr val="FF0000"/>
                </a:solidFill>
                <a:effectLst/>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a:p>
            <a:pPr marL="457200" algn="just">
              <a:spcBef>
                <a:spcPts val="600"/>
              </a:spcBef>
              <a:spcAft>
                <a:spcPts val="600"/>
              </a:spcAft>
            </a:pPr>
            <a:r>
              <a:rPr lang="en-US" sz="28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b="1" i="1" dirty="0" err="1">
                <a:solidFill>
                  <a:schemeClr val="accent1">
                    <a:lumMod val="75000"/>
                  </a:schemeClr>
                </a:solidFill>
                <a:effectLst/>
                <a:latin typeface="Times New Roman" panose="02020603050405020304" pitchFamily="18" charset="0"/>
                <a:ea typeface="Times New Roman" panose="02020603050405020304" pitchFamily="18" charset="0"/>
              </a:rPr>
              <a:t>Ưu</a:t>
            </a:r>
            <a:r>
              <a:rPr lang="en-US" sz="28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b="1" i="1" dirty="0" err="1">
                <a:solidFill>
                  <a:schemeClr val="accent1">
                    <a:lumMod val="75000"/>
                  </a:schemeClr>
                </a:solidFill>
                <a:effectLst/>
                <a:latin typeface="Times New Roman" panose="02020603050405020304" pitchFamily="18" charset="0"/>
                <a:ea typeface="Times New Roman" panose="02020603050405020304" pitchFamily="18" charset="0"/>
              </a:rPr>
              <a:t>điểm</a:t>
            </a:r>
            <a:endParaRPr lang="en-US" sz="2800" dirty="0">
              <a:solidFill>
                <a:schemeClr val="accent1">
                  <a:lumMod val="75000"/>
                </a:schemeClr>
              </a:solidFill>
              <a:effectLst/>
              <a:latin typeface="Times New Roman" panose="02020603050405020304" pitchFamily="18" charset="0"/>
              <a:ea typeface="Times New Roman" panose="02020603050405020304" pitchFamily="18" charset="0"/>
            </a:endParaRPr>
          </a:p>
          <a:p>
            <a:pPr marL="457200" algn="just">
              <a:spcBef>
                <a:spcPts val="600"/>
              </a:spcBef>
              <a:spcAft>
                <a:spcPts val="600"/>
              </a:spcAft>
            </a:pP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viên</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nắm</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rõ</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phương</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pháp</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p>
          <a:p>
            <a:pPr marL="457200" algn="just">
              <a:spcBef>
                <a:spcPts val="600"/>
              </a:spcBef>
              <a:spcAft>
                <a:spcPts val="600"/>
              </a:spcAft>
            </a:pP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Lựa</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chọn</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nội</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dung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phù</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hợp</a:t>
            </a:r>
            <a:endParaRPr lang="en-US" sz="2800" dirty="0">
              <a:solidFill>
                <a:schemeClr val="accent1">
                  <a:lumMod val="75000"/>
                </a:schemeClr>
              </a:solidFill>
              <a:effectLst/>
              <a:latin typeface="Times New Roman" panose="02020603050405020304" pitchFamily="18" charset="0"/>
              <a:ea typeface="Times New Roman" panose="02020603050405020304" pitchFamily="18" charset="0"/>
            </a:endParaRPr>
          </a:p>
          <a:p>
            <a:pPr marL="457200" algn="just">
              <a:spcBef>
                <a:spcPts val="600"/>
              </a:spcBef>
              <a:spcAft>
                <a:spcPts val="600"/>
              </a:spcAft>
            </a:pP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viên</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sáng</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tạo</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trong</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hình</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thức</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tổ</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chức</a:t>
            </a:r>
            <a:endParaRPr lang="en-US" sz="2800" dirty="0">
              <a:solidFill>
                <a:schemeClr val="accent1">
                  <a:lumMod val="75000"/>
                </a:schemeClr>
              </a:solidFill>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Đưa</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nhiều</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đề</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tài</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mới</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sáng</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tạo</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phù</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hợp</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lứa</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tuổi</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của</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lớp</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mình</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a:t>
            </a:r>
          </a:p>
          <a:p>
            <a:endParaRPr lang="en-US" sz="2800" dirty="0">
              <a:solidFill>
                <a:schemeClr val="accent1">
                  <a:lumMod val="75000"/>
                </a:schemeClr>
              </a:solidFill>
            </a:endParaRPr>
          </a:p>
        </p:txBody>
      </p:sp>
    </p:spTree>
    <p:extLst>
      <p:ext uri="{BB962C8B-B14F-4D97-AF65-F5344CB8AC3E}">
        <p14:creationId xmlns:p14="http://schemas.microsoft.com/office/powerpoint/2010/main" val="4190636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1115156292"/>
              </p:ext>
            </p:extLst>
          </p:nvPr>
        </p:nvGraphicFramePr>
        <p:xfrm>
          <a:off x="1600200" y="1219200"/>
          <a:ext cx="9601200" cy="4254998"/>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63322">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791676">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3" name="TextBox 12">
            <a:extLst>
              <a:ext uri="{FF2B5EF4-FFF2-40B4-BE49-F238E27FC236}">
                <a16:creationId xmlns:a16="http://schemas.microsoft.com/office/drawing/2014/main" id="{39F916BF-8B72-6C77-8E26-788492457EE4}"/>
              </a:ext>
            </a:extLst>
          </p:cNvPr>
          <p:cNvSpPr txBox="1"/>
          <p:nvPr/>
        </p:nvSpPr>
        <p:spPr>
          <a:xfrm>
            <a:off x="1752600" y="1828800"/>
            <a:ext cx="9205452" cy="1938992"/>
          </a:xfrm>
          <a:prstGeom prst="rect">
            <a:avLst/>
          </a:prstGeom>
          <a:noFill/>
        </p:spPr>
        <p:txBody>
          <a:bodyPr wrap="square" rtlCol="0">
            <a:spAutoFit/>
          </a:bodyPr>
          <a:lstStyle/>
          <a:p>
            <a:pPr algn="just">
              <a:spcBef>
                <a:spcPts val="600"/>
              </a:spcBef>
              <a:spcAft>
                <a:spcPts val="600"/>
              </a:spcAft>
            </a:pP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Ứng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dụng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linh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hoạt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phương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pháp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dục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mầm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non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mới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vào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chương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trình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dục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t>
            </a:r>
          </a:p>
          <a:p>
            <a:pPr algn="just">
              <a:spcBef>
                <a:spcPts val="600"/>
              </a:spcBef>
              <a:spcAft>
                <a:spcPts val="600"/>
              </a:spcAft>
            </a:pP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Nghiêm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túc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đánh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giá</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theo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hướng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dẫn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t>
            </a:r>
          </a:p>
          <a:p>
            <a:pPr algn="just">
              <a:spcBef>
                <a:spcPts val="600"/>
              </a:spcBef>
              <a:spcAft>
                <a:spcPts val="600"/>
              </a:spcAft>
            </a:pPr>
            <a:r>
              <a:rPr lang="en-US" sz="2800" dirty="0">
                <a:solidFill>
                  <a:schemeClr val="accent1">
                    <a:lumMod val="75000"/>
                  </a:schemeClr>
                </a:solidFill>
                <a:latin typeface="Times New Roman" panose="02020603050405020304" pitchFamily="18" charset="0"/>
                <a:ea typeface="Times New Roman" panose="02020603050405020304" pitchFamily="18" charset="0"/>
              </a:rPr>
              <a:t>     </a:t>
            </a:r>
            <a:endParaRPr lang="en-US" sz="2800" dirty="0">
              <a:solidFill>
                <a:schemeClr val="accent1">
                  <a:lumMod val="75000"/>
                </a:schemeClr>
              </a:solidFill>
            </a:endParaRPr>
          </a:p>
        </p:txBody>
      </p:sp>
      <p:sp>
        <p:nvSpPr>
          <p:cNvPr id="16" name="TextBox 15">
            <a:extLst>
              <a:ext uri="{FF2B5EF4-FFF2-40B4-BE49-F238E27FC236}">
                <a16:creationId xmlns:a16="http://schemas.microsoft.com/office/drawing/2014/main" id="{2D93778A-0267-9AD9-EE64-DD5FE87E644B}"/>
              </a:ext>
            </a:extLst>
          </p:cNvPr>
          <p:cNvSpPr txBox="1"/>
          <p:nvPr/>
        </p:nvSpPr>
        <p:spPr>
          <a:xfrm>
            <a:off x="1752600" y="3200400"/>
            <a:ext cx="9205452" cy="2600712"/>
          </a:xfrm>
          <a:prstGeom prst="rect">
            <a:avLst/>
          </a:prstGeom>
          <a:noFill/>
        </p:spPr>
        <p:txBody>
          <a:bodyPr wrap="square" rtlCol="0">
            <a:spAutoFit/>
          </a:bodyPr>
          <a:lstStyle/>
          <a:p>
            <a:pPr algn="just">
              <a:spcBef>
                <a:spcPts val="600"/>
              </a:spcBef>
              <a:spcAft>
                <a:spcPts val="600"/>
              </a:spcAft>
            </a:pP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vận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dụng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sáng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tạo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những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trò</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dân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gian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vào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hoạt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động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dục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một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linh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hoạt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t>
            </a:r>
          </a:p>
          <a:p>
            <a:pPr algn="just">
              <a:spcBef>
                <a:spcPts val="600"/>
              </a:spcBef>
              <a:spcAft>
                <a:spcPts val="600"/>
              </a:spcAft>
            </a:pP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số</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trường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cũng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đã</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quan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tâm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tới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những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nội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dung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tuyên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truyền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bảng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tin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của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trường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và</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trong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Cha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mẹ</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cần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biết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của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lớp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cập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nhật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thường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xuyên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t>
            </a:r>
          </a:p>
          <a:p>
            <a:endParaRPr lang="en-US" sz="2800" dirty="0">
              <a:solidFill>
                <a:schemeClr val="accent1">
                  <a:lumMod val="75000"/>
                </a:schemeClr>
              </a:solidFill>
            </a:endParaRPr>
          </a:p>
        </p:txBody>
      </p:sp>
    </p:spTree>
    <p:extLst>
      <p:ext uri="{BB962C8B-B14F-4D97-AF65-F5344CB8AC3E}">
        <p14:creationId xmlns:p14="http://schemas.microsoft.com/office/powerpoint/2010/main" val="27355358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3692544966"/>
              </p:ext>
            </p:extLst>
          </p:nvPr>
        </p:nvGraphicFramePr>
        <p:xfrm>
          <a:off x="1600200" y="1219200"/>
          <a:ext cx="9601200" cy="4572000"/>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97840">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4074160">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B8728ED8-C467-7323-EE5E-7BF72ED246ED}"/>
              </a:ext>
            </a:extLst>
          </p:cNvPr>
          <p:cNvSpPr txBox="1"/>
          <p:nvPr/>
        </p:nvSpPr>
        <p:spPr>
          <a:xfrm>
            <a:off x="1828800" y="1828800"/>
            <a:ext cx="9217742" cy="2616101"/>
          </a:xfrm>
          <a:prstGeom prst="rect">
            <a:avLst/>
          </a:prstGeom>
          <a:noFill/>
        </p:spPr>
        <p:txBody>
          <a:bodyPr wrap="square" rtlCol="0">
            <a:spAutoFit/>
          </a:bodyPr>
          <a:lstStyle/>
          <a:p>
            <a:pPr indent="457200" algn="just">
              <a:spcBef>
                <a:spcPts val="600"/>
              </a:spcBef>
              <a:spcAft>
                <a:spcPts val="600"/>
              </a:spcAft>
            </a:pP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rPr>
              <a:t>Tồn</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rPr>
              <a:t>tại</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rPr>
              <a:t>: </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z="2400"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accent1">
                    <a:lumMod val="75000"/>
                  </a:schemeClr>
                </a:solidFill>
                <a:effectLst/>
                <a:latin typeface="Times New Roman" panose="02020603050405020304" pitchFamily="18" charset="0"/>
                <a:ea typeface="Times New Roman" panose="02020603050405020304" pitchFamily="18" charset="0"/>
              </a:rPr>
              <a:t>Tổ</a:t>
            </a:r>
            <a:r>
              <a:rPr lang="en-US" sz="2400"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accent1">
                    <a:lumMod val="75000"/>
                  </a:schemeClr>
                </a:solidFill>
                <a:effectLst/>
                <a:latin typeface="Times New Roman" panose="02020603050405020304" pitchFamily="18" charset="0"/>
                <a:ea typeface="Times New Roman" panose="02020603050405020304" pitchFamily="18" charset="0"/>
              </a:rPr>
              <a:t>chức</a:t>
            </a:r>
            <a:r>
              <a:rPr lang="en-US" sz="2400"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accent1">
                    <a:lumMod val="75000"/>
                  </a:schemeClr>
                </a:solidFill>
                <a:effectLst/>
                <a:latin typeface="Times New Roman" panose="02020603050405020304" pitchFamily="18" charset="0"/>
                <a:ea typeface="Times New Roman" panose="02020603050405020304" pitchFamily="18" charset="0"/>
              </a:rPr>
              <a:t>hoạt</a:t>
            </a:r>
            <a:r>
              <a:rPr lang="en-US" sz="2400"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accent1">
                    <a:lumMod val="75000"/>
                  </a:schemeClr>
                </a:solidFill>
                <a:effectLst/>
                <a:latin typeface="Times New Roman" panose="02020603050405020304" pitchFamily="18" charset="0"/>
                <a:ea typeface="Times New Roman" panose="02020603050405020304" pitchFamily="18" charset="0"/>
              </a:rPr>
              <a:t>động</a:t>
            </a:r>
            <a:r>
              <a:rPr lang="en-US" sz="2400"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accent1">
                    <a:lumMod val="75000"/>
                  </a:schemeClr>
                </a:solidFill>
                <a:effectLst/>
                <a:latin typeface="Times New Roman" panose="02020603050405020304" pitchFamily="18" charset="0"/>
                <a:ea typeface="Times New Roman" panose="02020603050405020304" pitchFamily="18" charset="0"/>
              </a:rPr>
              <a:t>góc</a:t>
            </a:r>
            <a:endParaRPr lang="en-US" sz="2400" dirty="0">
              <a:solidFill>
                <a:schemeClr val="accent1">
                  <a:lumMod val="75000"/>
                </a:schemeClr>
              </a:solidFill>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nhiều</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đổi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mới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trong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quá</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trình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tổ</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chức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khai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thác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trò</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phát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triển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nội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dung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ý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tưởng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của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Kỹ</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năng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của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thực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sự</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tốt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tổ</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chức</a:t>
            </a:r>
            <a:r>
              <a:rPr lang="en-US" sz="2400" dirty="0">
                <a:solidFill>
                  <a:schemeClr val="accent1">
                    <a:lumMod val="75000"/>
                  </a:schemeClr>
                </a:solidFill>
                <a:latin typeface="Times New Roman" panose="02020603050405020304" pitchFamily="18" charset="0"/>
                <a:ea typeface="Times New Roman" panose="02020603050405020304" pitchFamily="18" charset="0"/>
              </a:rPr>
              <a:t> HĐ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tập</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trong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góc</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cho</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Nhà</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bị</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mẫu</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giáo</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hóa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(MN Long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 Long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Hồng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Tiến</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Thạch</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Bàn</a:t>
            </a:r>
            <a:r>
              <a:rPr lang="en-US" sz="2400" dirty="0">
                <a:solidFill>
                  <a:schemeClr val="accent1">
                    <a:lumMod val="75000"/>
                  </a:schemeClr>
                </a:solidFill>
                <a:latin typeface="Times New Roman" panose="02020603050405020304" pitchFamily="18" charset="0"/>
                <a:ea typeface="Times New Roman" panose="02020603050405020304" pitchFamily="18" charset="0"/>
              </a:rPr>
              <a:t>)</a:t>
            </a:r>
          </a:p>
        </p:txBody>
      </p:sp>
      <p:sp>
        <p:nvSpPr>
          <p:cNvPr id="13" name="TextBox 12">
            <a:extLst>
              <a:ext uri="{FF2B5EF4-FFF2-40B4-BE49-F238E27FC236}">
                <a16:creationId xmlns:a16="http://schemas.microsoft.com/office/drawing/2014/main" id="{D50EA4BC-CEE4-A515-9080-14C3DFA82929}"/>
              </a:ext>
            </a:extLst>
          </p:cNvPr>
          <p:cNvSpPr txBox="1"/>
          <p:nvPr/>
        </p:nvSpPr>
        <p:spPr>
          <a:xfrm>
            <a:off x="1815772" y="4452372"/>
            <a:ext cx="9217742" cy="1338828"/>
          </a:xfrm>
          <a:prstGeom prst="rect">
            <a:avLst/>
          </a:prstGeom>
          <a:noFill/>
        </p:spPr>
        <p:txBody>
          <a:bodyPr wrap="square" rtlCol="0">
            <a:spAutoFit/>
          </a:bodyPr>
          <a:lstStyle/>
          <a:p>
            <a:pPr indent="457200" algn="just">
              <a:spcBef>
                <a:spcPts val="600"/>
              </a:spcBef>
              <a:spcAft>
                <a:spcPts val="600"/>
              </a:spcAft>
            </a:pP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bao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quát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đôi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khi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kịp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thời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xử</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lý</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tình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huống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còn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lúng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túng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(MN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Bắc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latin typeface="Times New Roman" panose="02020603050405020304" pitchFamily="18" charset="0"/>
                <a:ea typeface="Times New Roman" panose="02020603050405020304" pitchFamily="18" charset="0"/>
              </a:rPr>
              <a:t>, Hoa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Thủy</a:t>
            </a:r>
            <a:r>
              <a:rPr lang="en-US" sz="2400" dirty="0">
                <a:solidFill>
                  <a:schemeClr val="accent1">
                    <a:lumMod val="75000"/>
                  </a:schemeClr>
                </a:solidFill>
                <a:latin typeface="Times New Roman" panose="02020603050405020304" pitchFamily="18" charset="0"/>
                <a:ea typeface="Times New Roman" panose="02020603050405020304" pitchFamily="18" charset="0"/>
              </a:rPr>
              <a:t> Tiên </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t>
            </a:r>
          </a:p>
          <a:p>
            <a:endParaRPr lang="en-US" sz="2800" dirty="0">
              <a:solidFill>
                <a:schemeClr val="accent1">
                  <a:lumMod val="75000"/>
                </a:schemeClr>
              </a:solidFill>
            </a:endParaRPr>
          </a:p>
        </p:txBody>
      </p:sp>
    </p:spTree>
    <p:extLst>
      <p:ext uri="{BB962C8B-B14F-4D97-AF65-F5344CB8AC3E}">
        <p14:creationId xmlns:p14="http://schemas.microsoft.com/office/powerpoint/2010/main" val="18357179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2939339308"/>
              </p:ext>
            </p:extLst>
          </p:nvPr>
        </p:nvGraphicFramePr>
        <p:xfrm>
          <a:off x="1600200" y="1219200"/>
          <a:ext cx="9601200" cy="4038600"/>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39759">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598841">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D7A4763E-B6A2-17EF-505A-0E2A3F9EE9F4}"/>
              </a:ext>
            </a:extLst>
          </p:cNvPr>
          <p:cNvSpPr txBox="1"/>
          <p:nvPr/>
        </p:nvSpPr>
        <p:spPr>
          <a:xfrm>
            <a:off x="1802991" y="1828800"/>
            <a:ext cx="9246009" cy="2308324"/>
          </a:xfrm>
          <a:prstGeom prst="rect">
            <a:avLst/>
          </a:prstGeom>
          <a:noFill/>
        </p:spPr>
        <p:txBody>
          <a:bodyPr wrap="square" rtlCol="0">
            <a:spAutoFit/>
          </a:bodyPr>
          <a:lstStyle/>
          <a:p>
            <a:pPr marL="457200" algn="just">
              <a:spcBef>
                <a:spcPts val="600"/>
              </a:spcBef>
              <a:spcAft>
                <a:spcPts val="600"/>
              </a:spcAft>
            </a:pPr>
            <a:r>
              <a:rPr lang="en-US" sz="2400"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accent1">
                    <a:lumMod val="75000"/>
                  </a:schemeClr>
                </a:solidFill>
                <a:effectLst/>
                <a:latin typeface="Times New Roman" panose="02020603050405020304" pitchFamily="18" charset="0"/>
                <a:ea typeface="Times New Roman" panose="02020603050405020304" pitchFamily="18" charset="0"/>
              </a:rPr>
              <a:t>Tổ</a:t>
            </a:r>
            <a:r>
              <a:rPr lang="en-US" sz="2400"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accent1">
                    <a:lumMod val="75000"/>
                  </a:schemeClr>
                </a:solidFill>
                <a:effectLst/>
                <a:latin typeface="Times New Roman" panose="02020603050405020304" pitchFamily="18" charset="0"/>
                <a:ea typeface="Times New Roman" panose="02020603050405020304" pitchFamily="18" charset="0"/>
              </a:rPr>
              <a:t>chức</a:t>
            </a:r>
            <a:r>
              <a:rPr lang="en-US" sz="2400"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accent1">
                    <a:lumMod val="75000"/>
                  </a:schemeClr>
                </a:solidFill>
                <a:effectLst/>
                <a:latin typeface="Times New Roman" panose="02020603050405020304" pitchFamily="18" charset="0"/>
                <a:ea typeface="Times New Roman" panose="02020603050405020304" pitchFamily="18" charset="0"/>
              </a:rPr>
              <a:t>hoạt</a:t>
            </a:r>
            <a:r>
              <a:rPr lang="en-US" sz="2400"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accent1">
                    <a:lumMod val="75000"/>
                  </a:schemeClr>
                </a:solidFill>
                <a:effectLst/>
                <a:latin typeface="Times New Roman" panose="02020603050405020304" pitchFamily="18" charset="0"/>
                <a:ea typeface="Times New Roman" panose="02020603050405020304" pitchFamily="18" charset="0"/>
              </a:rPr>
              <a:t>động</a:t>
            </a:r>
            <a:r>
              <a:rPr lang="en-US" sz="2400"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accent1">
                    <a:lumMod val="75000"/>
                  </a:schemeClr>
                </a:solidFill>
                <a:effectLst/>
                <a:latin typeface="Times New Roman" panose="02020603050405020304" pitchFamily="18" charset="0"/>
                <a:ea typeface="Times New Roman" panose="02020603050405020304" pitchFamily="18" charset="0"/>
              </a:rPr>
              <a:t>học</a:t>
            </a:r>
            <a:r>
              <a:rPr lang="en-US" sz="2400" i="1" dirty="0">
                <a:solidFill>
                  <a:schemeClr val="accent1">
                    <a:lumMod val="75000"/>
                  </a:schemeClr>
                </a:solidFill>
                <a:effectLst/>
                <a:latin typeface="Times New Roman" panose="02020603050405020304" pitchFamily="18" charset="0"/>
                <a:ea typeface="Times New Roman" panose="02020603050405020304" pitchFamily="18" charset="0"/>
              </a:rPr>
              <a: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endParaRPr lang="en-US" sz="2400" dirty="0">
              <a:solidFill>
                <a:schemeClr val="accent1">
                  <a:lumMod val="75000"/>
                </a:schemeClr>
              </a:solidFill>
              <a:latin typeface="Times New Roman" panose="02020603050405020304" pitchFamily="18" charset="0"/>
              <a:ea typeface="Times New Roman" panose="02020603050405020304" pitchFamily="18" charset="0"/>
            </a:endParaRPr>
          </a:p>
          <a:p>
            <a:pPr algn="just">
              <a:spcBef>
                <a:spcPts val="600"/>
              </a:spcBef>
              <a:spcAft>
                <a:spcPts val="600"/>
              </a:spcAft>
            </a:pPr>
            <a:r>
              <a:rPr lang="en-US" sz="2400" dirty="0">
                <a:solidFill>
                  <a:schemeClr val="accent1">
                    <a:lumMod val="75000"/>
                  </a:schemeClr>
                </a:solidFill>
                <a:latin typeface="Times New Roman" panose="02020603050405020304" pitchFamily="18" charset="0"/>
                <a:ea typeface="Times New Roman" panose="02020603050405020304" pitchFamily="18" charset="0"/>
              </a:rPr>
              <a:t>     +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những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giáo</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viên</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linh</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hoạt</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trong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việc</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sử</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dụng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đồ</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dùng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đồ</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chơi</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sẵn</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có</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của</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trường</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lớp</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dạy</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học</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vẫn</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phát</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huy</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được</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tính</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tích</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cực</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cho</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trẻ</a:t>
            </a:r>
            <a:r>
              <a:rPr lang="en-US" sz="2400" dirty="0">
                <a:solidFill>
                  <a:schemeClr val="accent1">
                    <a:lumMod val="75000"/>
                  </a:schemeClr>
                </a:solidFill>
                <a:latin typeface="Times New Roman" panose="02020603050405020304" pitchFamily="18" charset="0"/>
                <a:ea typeface="Times New Roman" panose="02020603050405020304" pitchFamily="18" charset="0"/>
              </a:rPr>
              <a:t> (Hoa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Thủy</a:t>
            </a:r>
            <a:r>
              <a:rPr lang="en-US" sz="2400" dirty="0">
                <a:solidFill>
                  <a:schemeClr val="accent1">
                    <a:lumMod val="75000"/>
                  </a:schemeClr>
                </a:solidFill>
                <a:latin typeface="Times New Roman" panose="02020603050405020304" pitchFamily="18" charset="0"/>
                <a:ea typeface="Times New Roman" panose="02020603050405020304" pitchFamily="18" charset="0"/>
              </a:rPr>
              <a:t> Tiên, Long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latin typeface="Times New Roman" panose="02020603050405020304" pitchFamily="18" charset="0"/>
                <a:ea typeface="Times New Roman" panose="02020603050405020304" pitchFamily="18" charset="0"/>
              </a:rPr>
              <a:t>, Giang </a:t>
            </a:r>
            <a:r>
              <a:rPr lang="en-US" sz="2400" dirty="0" err="1">
                <a:solidFill>
                  <a:schemeClr val="accent1">
                    <a:lumMod val="75000"/>
                  </a:schemeClr>
                </a:solidFill>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latin typeface="Times New Roman" panose="02020603050405020304" pitchFamily="18" charset="0"/>
                <a:ea typeface="Times New Roman" panose="02020603050405020304" pitchFamily="18" charset="0"/>
              </a:rPr>
              <a:t>)</a:t>
            </a:r>
            <a:r>
              <a:rPr lang="vi-VN" sz="2400" dirty="0">
                <a:solidFill>
                  <a:schemeClr val="accent1">
                    <a:lumMod val="75000"/>
                  </a:schemeClr>
                </a:solidFill>
                <a:latin typeface="Times New Roman" panose="02020603050405020304" pitchFamily="18" charset="0"/>
                <a:ea typeface="Times New Roman" panose="02020603050405020304" pitchFamily="18" charset="0"/>
              </a:rPr>
              <a:t>.</a:t>
            </a:r>
            <a:endParaRPr lang="en-US" sz="2400" dirty="0">
              <a:solidFill>
                <a:schemeClr val="accent1">
                  <a:lumMod val="75000"/>
                </a:schemeClr>
              </a:solidFill>
              <a:latin typeface="Times New Roman" panose="02020603050405020304" pitchFamily="18" charset="0"/>
              <a:ea typeface="Times New Roman" panose="02020603050405020304" pitchFamily="18" charset="0"/>
            </a:endParaRPr>
          </a:p>
          <a:p>
            <a:pPr indent="457200" algn="just">
              <a:spcBef>
                <a:spcPts val="600"/>
              </a:spcBef>
              <a:spcAft>
                <a:spcPts val="600"/>
              </a:spcAft>
            </a:pPr>
            <a:endParaRPr lang="en-US" sz="28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95437169-F434-C116-BB69-A925E203E483}"/>
              </a:ext>
            </a:extLst>
          </p:cNvPr>
          <p:cNvSpPr txBox="1"/>
          <p:nvPr/>
        </p:nvSpPr>
        <p:spPr>
          <a:xfrm>
            <a:off x="1295400" y="3505200"/>
            <a:ext cx="9644684" cy="1846659"/>
          </a:xfrm>
          <a:prstGeom prst="rect">
            <a:avLst/>
          </a:prstGeom>
          <a:noFill/>
        </p:spPr>
        <p:txBody>
          <a:bodyPr wrap="square" rtlCol="0">
            <a:spAutoFit/>
          </a:bodyPr>
          <a:lstStyle/>
          <a:p>
            <a:pPr marL="457200" algn="just">
              <a:spcBef>
                <a:spcPts val="600"/>
              </a:spcBef>
              <a:spcAft>
                <a:spcPts val="600"/>
              </a:spcAft>
            </a:pP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Khi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xây</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dựng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kế</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hoạch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chuyên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môn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chưa</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bám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sát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vào</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lịch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trình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chuyên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môn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để</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xây</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dựng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nội</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dung,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biện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pháp</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thực</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hiện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phân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công</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trách</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nhiệm</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và</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kết</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quả</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cụ</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thể</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 (Giang </a:t>
            </a:r>
            <a:r>
              <a:rPr lang="en-US" sz="2400" dirty="0" err="1">
                <a:solidFill>
                  <a:schemeClr val="accent1">
                    <a:lumMod val="75000"/>
                  </a:schemeClr>
                </a:solidFill>
                <a:effectLst/>
                <a:latin typeface="Times New Roman" panose="02020603050405020304" pitchFamily="18" charset="0"/>
                <a:ea typeface="Times New Roman" panose="02020603050405020304" pitchFamily="18" charset="0"/>
              </a:rPr>
              <a:t>Biên</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t>
            </a:r>
            <a:r>
              <a:rPr lang="en-US" sz="2400" dirty="0">
                <a:solidFill>
                  <a:schemeClr val="accent1">
                    <a:lumMod val="75000"/>
                  </a:schemeClr>
                </a:solidFill>
                <a:latin typeface="Times New Roman" panose="02020603050405020304" pitchFamily="18" charset="0"/>
                <a:ea typeface="Times New Roman" panose="02020603050405020304" pitchFamily="18" charset="0"/>
              </a:rPr>
              <a:t> </a:t>
            </a:r>
          </a:p>
          <a:p>
            <a:pPr indent="457200" algn="just">
              <a:spcBef>
                <a:spcPts val="600"/>
              </a:spcBef>
              <a:spcAft>
                <a:spcPts val="600"/>
              </a:spcAft>
            </a:pPr>
            <a:endParaRPr lang="en-US" sz="28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57179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C4763EDC-DC1F-6286-ED40-808587B2FB97}"/>
              </a:ext>
            </a:extLst>
          </p:cNvPr>
          <p:cNvSpPr txBox="1"/>
          <p:nvPr/>
        </p:nvSpPr>
        <p:spPr>
          <a:xfrm>
            <a:off x="5715000" y="228600"/>
            <a:ext cx="7162800" cy="415498"/>
          </a:xfrm>
          <a:prstGeom prst="rect">
            <a:avLst/>
          </a:prstGeom>
        </p:spPr>
        <p:txBody>
          <a:bodyPr wrap="square" lIns="0" tIns="0" rIns="0" bIns="0" rtlCol="0" anchor="t">
            <a:spAutoFit/>
          </a:bodyPr>
          <a:lstStyle/>
          <a:p>
            <a:pPr>
              <a:lnSpc>
                <a:spcPct val="150000"/>
              </a:lnSpc>
            </a:pPr>
            <a:r>
              <a:rPr lang="en-US" b="1" smtClean="0">
                <a:solidFill>
                  <a:srgbClr val="FFFFFF"/>
                </a:solidFill>
                <a:latin typeface="Arial" pitchFamily="34" charset="0"/>
                <a:cs typeface="Arial" pitchFamily="34" charset="0"/>
              </a:rPr>
              <a:t>B</a:t>
            </a:r>
            <a:r>
              <a:rPr lang="vi-VN" b="1" smtClean="0">
                <a:solidFill>
                  <a:srgbClr val="FFFFFF"/>
                </a:solidFill>
                <a:latin typeface="Arial" pitchFamily="34" charset="0"/>
                <a:cs typeface="Arial" pitchFamily="34" charset="0"/>
              </a:rPr>
              <a:t>. </a:t>
            </a:r>
            <a:r>
              <a:rPr lang="vi-VN" b="1">
                <a:solidFill>
                  <a:srgbClr val="FFFFFF"/>
                </a:solidFill>
              </a:rPr>
              <a:t>CÔNG </a:t>
            </a:r>
            <a:r>
              <a:rPr lang="vi-VN" b="1" smtClean="0">
                <a:solidFill>
                  <a:srgbClr val="FFFFFF"/>
                </a:solidFill>
              </a:rPr>
              <a:t>TÁC</a:t>
            </a:r>
            <a:r>
              <a:rPr lang="en-US" b="1" smtClean="0">
                <a:solidFill>
                  <a:srgbClr val="FFFFFF"/>
                </a:solidFill>
              </a:rPr>
              <a:t> </a:t>
            </a:r>
            <a:r>
              <a:rPr lang="en-US" b="1">
                <a:solidFill>
                  <a:srgbClr val="FFFFFF"/>
                </a:solidFill>
                <a:latin typeface="Arial" pitchFamily="34" charset="0"/>
                <a:cs typeface="Arial" pitchFamily="34" charset="0"/>
              </a:rPr>
              <a:t>GIÁO DỤC</a:t>
            </a:r>
          </a:p>
        </p:txBody>
      </p:sp>
      <p:graphicFrame>
        <p:nvGraphicFramePr>
          <p:cNvPr id="11" name="Table 10">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2458910544"/>
              </p:ext>
            </p:extLst>
          </p:nvPr>
        </p:nvGraphicFramePr>
        <p:xfrm>
          <a:off x="914400" y="1219199"/>
          <a:ext cx="10744200" cy="5088493"/>
        </p:xfrm>
        <a:graphic>
          <a:graphicData uri="http://schemas.openxmlformats.org/drawingml/2006/table">
            <a:tbl>
              <a:tblPr>
                <a:tableStyleId>{5C22544A-7EE6-4342-B048-85BDC9FD1C3A}</a:tableStyleId>
              </a:tblPr>
              <a:tblGrid>
                <a:gridCol w="10744200">
                  <a:extLst>
                    <a:ext uri="{9D8B030D-6E8A-4147-A177-3AD203B41FA5}">
                      <a16:colId xmlns:a16="http://schemas.microsoft.com/office/drawing/2014/main" val="4227655438"/>
                    </a:ext>
                  </a:extLst>
                </a:gridCol>
              </a:tblGrid>
              <a:tr h="554080">
                <a:tc>
                  <a:txBody>
                    <a:bodyPr/>
                    <a:lstStyle/>
                    <a:p>
                      <a:pPr marL="0" lvl="0" indent="0" algn="ctr" defTabSz="1244600">
                        <a:lnSpc>
                          <a:spcPct val="90000"/>
                        </a:lnSpc>
                        <a:spcBef>
                          <a:spcPct val="0"/>
                        </a:spcBef>
                        <a:spcAft>
                          <a:spcPct val="35000"/>
                        </a:spcAft>
                        <a:buNone/>
                      </a:pPr>
                      <a:r>
                        <a:rPr lang="en-US" sz="2400" b="1" kern="1200" smtClean="0">
                          <a:solidFill>
                            <a:srgbClr val="000000"/>
                          </a:solidFill>
                        </a:rPr>
                        <a:t>Đánh giá công tác giáo</a:t>
                      </a:r>
                      <a:r>
                        <a:rPr lang="en-US" sz="2400" b="1" kern="1200" baseline="0" smtClean="0">
                          <a:solidFill>
                            <a:srgbClr val="000000"/>
                          </a:solidFill>
                        </a:rPr>
                        <a:t> dục trong trường mầm non</a:t>
                      </a:r>
                      <a:r>
                        <a:rPr lang="en-US" sz="2400" b="1" kern="1200" smtClean="0">
                          <a:solidFill>
                            <a:srgbClr val="000000"/>
                          </a:solidFill>
                        </a:rPr>
                        <a:t> năm học 2023 - 2024</a:t>
                      </a:r>
                      <a:endParaRPr lang="en-US" sz="24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4534413">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
        <p:nvSpPr>
          <p:cNvPr id="12" name="TextBox 11">
            <a:extLst>
              <a:ext uri="{FF2B5EF4-FFF2-40B4-BE49-F238E27FC236}">
                <a16:creationId xmlns:a16="http://schemas.microsoft.com/office/drawing/2014/main" id="{3D21ADE7-062C-7DE6-EE51-049ADC8A0F78}"/>
              </a:ext>
            </a:extLst>
          </p:cNvPr>
          <p:cNvSpPr txBox="1"/>
          <p:nvPr/>
        </p:nvSpPr>
        <p:spPr>
          <a:xfrm>
            <a:off x="1143000" y="1752600"/>
            <a:ext cx="10287000" cy="4555093"/>
          </a:xfrm>
          <a:prstGeom prst="rect">
            <a:avLst/>
          </a:prstGeom>
          <a:noFill/>
        </p:spPr>
        <p:txBody>
          <a:bodyPr wrap="square" rtlCol="0">
            <a:spAutoFit/>
          </a:bodyPr>
          <a:lstStyle/>
          <a:p>
            <a:pPr indent="457200" algn="just">
              <a:spcBef>
                <a:spcPts val="600"/>
              </a:spcBef>
              <a:spcAft>
                <a:spcPts val="600"/>
              </a:spcAft>
            </a:pPr>
            <a:r>
              <a:rPr lang="en-US" sz="2400" b="1" dirty="0">
                <a:solidFill>
                  <a:srgbClr val="FF0000"/>
                </a:solidFill>
                <a:effectLst/>
                <a:latin typeface="Times New Roman" panose="02020603050405020304" pitchFamily="18" charset="0"/>
                <a:ea typeface="Times New Roman" panose="02020603050405020304" pitchFamily="18" charset="0"/>
              </a:rPr>
              <a:t>4. </a:t>
            </a:r>
            <a:r>
              <a:rPr lang="en-US" sz="2400" b="1" dirty="0" err="1">
                <a:solidFill>
                  <a:srgbClr val="FF0000"/>
                </a:solidFill>
                <a:effectLst/>
                <a:latin typeface="Times New Roman" panose="02020603050405020304" pitchFamily="18" charset="0"/>
                <a:ea typeface="Times New Roman" panose="02020603050405020304" pitchFamily="18" charset="0"/>
              </a:rPr>
              <a:t>Cổng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thông</a:t>
            </a:r>
            <a:r>
              <a:rPr lang="en-US" sz="2400" b="1" dirty="0">
                <a:solidFill>
                  <a:srgbClr val="FF0000"/>
                </a:solidFill>
                <a:effectLst/>
                <a:latin typeface="Times New Roman" panose="02020603050405020304" pitchFamily="18" charset="0"/>
                <a:ea typeface="Times New Roman" panose="02020603050405020304" pitchFamily="18" charset="0"/>
              </a:rPr>
              <a:t> tin </a:t>
            </a:r>
            <a:r>
              <a:rPr lang="en-US" sz="2400" b="1" dirty="0" err="1">
                <a:solidFill>
                  <a:srgbClr val="FF0000"/>
                </a:solidFill>
                <a:effectLst/>
                <a:latin typeface="Times New Roman" panose="02020603050405020304" pitchFamily="18" charset="0"/>
                <a:ea typeface="Times New Roman" panose="02020603050405020304" pitchFamily="18" charset="0"/>
              </a:rPr>
              <a:t>điện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tử</a:t>
            </a:r>
            <a:r>
              <a:rPr lang="en-US" sz="2400" b="1" dirty="0">
                <a:solidFill>
                  <a:srgbClr val="FF0000"/>
                </a:solidFill>
                <a:effectLst/>
                <a:latin typeface="Times New Roman" panose="02020603050405020304" pitchFamily="18" charset="0"/>
                <a:ea typeface="Times New Roman" panose="02020603050405020304" pitchFamily="18" charset="0"/>
              </a:rPr>
              <a:t>: </a:t>
            </a:r>
            <a:endParaRPr lang="en-US" sz="2400" dirty="0">
              <a:solidFill>
                <a:srgbClr val="FF0000"/>
              </a:solidFill>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vi-VN" sz="2400" dirty="0">
                <a:solidFill>
                  <a:schemeClr val="accent1">
                    <a:lumMod val="50000"/>
                  </a:schemeClr>
                </a:solidFill>
                <a:latin typeface="Times New Roman" panose="02020603050405020304" pitchFamily="18" charset="0"/>
                <a:cs typeface="Times New Roman" panose="02020603050405020304" pitchFamily="18" charset="0"/>
              </a:rPr>
              <a:t>Hàng tháng cập nhật các văn bản của các cấp chưa đầy đủ, văn bản Ba công khai chưa cập nhật đủ các nội dung về kiểm tra nội bộ, đánh giá hàng </a:t>
            </a:r>
            <a:r>
              <a:rPr lang="vi-VN" sz="2400">
                <a:solidFill>
                  <a:schemeClr val="accent1">
                    <a:lumMod val="50000"/>
                  </a:schemeClr>
                </a:solidFill>
                <a:latin typeface="Times New Roman" panose="02020603050405020304" pitchFamily="18" charset="0"/>
                <a:cs typeface="Times New Roman" panose="02020603050405020304" pitchFamily="18" charset="0"/>
              </a:rPr>
              <a:t>tháng </a:t>
            </a:r>
            <a:r>
              <a:rPr lang="vi-VN" sz="2400" smtClean="0">
                <a:solidFill>
                  <a:schemeClr val="accent1">
                    <a:lumMod val="50000"/>
                  </a:schemeClr>
                </a:solidFill>
                <a:latin typeface="Times New Roman" panose="02020603050405020304" pitchFamily="18" charset="0"/>
                <a:cs typeface="Times New Roman" panose="02020603050405020304" pitchFamily="18" charset="0"/>
              </a:rPr>
              <a:t>(</a:t>
            </a:r>
            <a:r>
              <a:rPr lang="en-US" sz="2400" smtClean="0">
                <a:solidFill>
                  <a:schemeClr val="accent1">
                    <a:lumMod val="50000"/>
                  </a:schemeClr>
                </a:solidFill>
                <a:latin typeface="Times New Roman" panose="02020603050405020304" pitchFamily="18" charset="0"/>
                <a:cs typeface="Times New Roman" panose="02020603050405020304" pitchFamily="18" charset="0"/>
              </a:rPr>
              <a:t>MN </a:t>
            </a:r>
            <a:r>
              <a:rPr lang="vi-VN" sz="2400" dirty="0">
                <a:solidFill>
                  <a:schemeClr val="accent1">
                    <a:lumMod val="50000"/>
                  </a:schemeClr>
                </a:solidFill>
                <a:latin typeface="Times New Roman" panose="02020603050405020304" pitchFamily="18" charset="0"/>
                <a:cs typeface="Times New Roman" panose="02020603050405020304" pitchFamily="18" charset="0"/>
              </a:rPr>
              <a:t>Long Biên, Bắc Biên, Đức Giang, Nắng Mai), </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chemeClr val="accent1">
                    <a:lumMod val="50000"/>
                  </a:schemeClr>
                </a:solidFill>
                <a:latin typeface="Times New Roman" panose="02020603050405020304" pitchFamily="18" charset="0"/>
                <a:cs typeface="Times New Roman" panose="02020603050405020304" pitchFamily="18" charset="0"/>
              </a:rPr>
              <a:t>- T</a:t>
            </a:r>
            <a:r>
              <a:rPr lang="vi-VN" sz="2400" dirty="0">
                <a:solidFill>
                  <a:schemeClr val="accent1">
                    <a:lumMod val="50000"/>
                  </a:schemeClr>
                </a:solidFill>
                <a:latin typeface="Times New Roman" panose="02020603050405020304" pitchFamily="18" charset="0"/>
                <a:cs typeface="Times New Roman" panose="02020603050405020304" pitchFamily="18" charset="0"/>
              </a:rPr>
              <a:t>in bài còn </a:t>
            </a:r>
            <a:r>
              <a:rPr lang="vi-VN" sz="2400">
                <a:solidFill>
                  <a:schemeClr val="accent1">
                    <a:lumMod val="50000"/>
                  </a:schemeClr>
                </a:solidFill>
                <a:latin typeface="Times New Roman" panose="02020603050405020304" pitchFamily="18" charset="0"/>
                <a:cs typeface="Times New Roman" panose="02020603050405020304" pitchFamily="18" charset="0"/>
              </a:rPr>
              <a:t>ít </a:t>
            </a:r>
            <a:r>
              <a:rPr lang="vi-VN" sz="2400" smtClean="0">
                <a:solidFill>
                  <a:schemeClr val="accent1">
                    <a:lumMod val="50000"/>
                  </a:schemeClr>
                </a:solidFill>
                <a:latin typeface="Times New Roman" panose="02020603050405020304" pitchFamily="18" charset="0"/>
                <a:cs typeface="Times New Roman" panose="02020603050405020304" pitchFamily="18" charset="0"/>
              </a:rPr>
              <a:t>(</a:t>
            </a:r>
            <a:r>
              <a:rPr lang="en-US" sz="2400" smtClean="0">
                <a:solidFill>
                  <a:schemeClr val="accent1">
                    <a:lumMod val="50000"/>
                  </a:schemeClr>
                </a:solidFill>
                <a:latin typeface="Times New Roman" panose="02020603050405020304" pitchFamily="18" charset="0"/>
                <a:cs typeface="Times New Roman" panose="02020603050405020304" pitchFamily="18" charset="0"/>
              </a:rPr>
              <a:t>MN </a:t>
            </a:r>
            <a:r>
              <a:rPr lang="vi-VN" sz="2400" dirty="0">
                <a:solidFill>
                  <a:schemeClr val="accent1">
                    <a:lumMod val="50000"/>
                  </a:schemeClr>
                </a:solidFill>
                <a:latin typeface="Times New Roman" panose="02020603050405020304" pitchFamily="18" charset="0"/>
                <a:cs typeface="Times New Roman" panose="02020603050405020304" pitchFamily="18" charset="0"/>
              </a:rPr>
              <a:t>Bắc Biên, Hoa Phượng, Cự Khối, Sơn Ca), </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dirty="0">
                <a:solidFill>
                  <a:schemeClr val="accent1">
                    <a:lumMod val="50000"/>
                  </a:schemeClr>
                </a:solidFill>
                <a:latin typeface="Times New Roman" panose="02020603050405020304" pitchFamily="18" charset="0"/>
                <a:cs typeface="Times New Roman" panose="02020603050405020304" pitchFamily="18" charset="0"/>
              </a:rPr>
              <a:t>     - A</a:t>
            </a:r>
            <a:r>
              <a:rPr lang="vi-VN" sz="2400" dirty="0">
                <a:solidFill>
                  <a:schemeClr val="accent1">
                    <a:lumMod val="50000"/>
                  </a:schemeClr>
                </a:solidFill>
                <a:latin typeface="Times New Roman" panose="02020603050405020304" pitchFamily="18" charset="0"/>
                <a:cs typeface="Times New Roman" panose="02020603050405020304" pitchFamily="18" charset="0"/>
              </a:rPr>
              <a:t>lbum hình ảnh đẹp không cập nhật thường </a:t>
            </a:r>
            <a:r>
              <a:rPr lang="vi-VN" sz="2400">
                <a:solidFill>
                  <a:schemeClr val="accent1">
                    <a:lumMod val="50000"/>
                  </a:schemeClr>
                </a:solidFill>
                <a:latin typeface="Times New Roman" panose="02020603050405020304" pitchFamily="18" charset="0"/>
                <a:cs typeface="Times New Roman" panose="02020603050405020304" pitchFamily="18" charset="0"/>
              </a:rPr>
              <a:t>xuyên </a:t>
            </a:r>
            <a:r>
              <a:rPr lang="vi-VN" sz="2400" smtClean="0">
                <a:solidFill>
                  <a:schemeClr val="accent1">
                    <a:lumMod val="50000"/>
                  </a:schemeClr>
                </a:solidFill>
                <a:latin typeface="Times New Roman" panose="02020603050405020304" pitchFamily="18" charset="0"/>
                <a:cs typeface="Times New Roman" panose="02020603050405020304" pitchFamily="18" charset="0"/>
              </a:rPr>
              <a:t>(</a:t>
            </a:r>
            <a:r>
              <a:rPr lang="en-US" sz="2400" smtClean="0">
                <a:solidFill>
                  <a:schemeClr val="accent1">
                    <a:lumMod val="50000"/>
                  </a:schemeClr>
                </a:solidFill>
                <a:latin typeface="Times New Roman" panose="02020603050405020304" pitchFamily="18" charset="0"/>
                <a:cs typeface="Times New Roman" panose="02020603050405020304" pitchFamily="18" charset="0"/>
              </a:rPr>
              <a:t>MN </a:t>
            </a:r>
            <a:r>
              <a:rPr lang="vi-VN" sz="2400" dirty="0">
                <a:solidFill>
                  <a:schemeClr val="accent1">
                    <a:lumMod val="50000"/>
                  </a:schemeClr>
                </a:solidFill>
                <a:latin typeface="Times New Roman" panose="02020603050405020304" pitchFamily="18" charset="0"/>
                <a:cs typeface="Times New Roman" panose="02020603050405020304" pitchFamily="18" charset="0"/>
              </a:rPr>
              <a:t>Nguyệt Quế, Hoa Phượng, Ban Mai Xanh)</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dirty="0">
                <a:solidFill>
                  <a:schemeClr val="accent1">
                    <a:lumMod val="50000"/>
                  </a:schemeClr>
                </a:solidFill>
                <a:latin typeface="Times New Roman" panose="02020603050405020304" pitchFamily="18" charset="0"/>
                <a:cs typeface="Times New Roman" panose="02020603050405020304" pitchFamily="18" charset="0"/>
              </a:rPr>
              <a:t>     - L</a:t>
            </a:r>
            <a:r>
              <a:rPr lang="vi-VN" sz="2400" dirty="0">
                <a:solidFill>
                  <a:schemeClr val="accent1">
                    <a:lumMod val="50000"/>
                  </a:schemeClr>
                </a:solidFill>
                <a:latin typeface="Times New Roman" panose="02020603050405020304" pitchFamily="18" charset="0"/>
                <a:cs typeface="Times New Roman" panose="02020603050405020304" pitchFamily="18" charset="0"/>
              </a:rPr>
              <a:t>ịch công tác tuần chưa kịp thời (Gia Quất, Gia Thuỵ, Ngọc Thuỵ) </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vi-VN" sz="2400" dirty="0">
                <a:solidFill>
                  <a:schemeClr val="accent1">
                    <a:lumMod val="50000"/>
                  </a:schemeClr>
                </a:solidFill>
                <a:latin typeface="Times New Roman" panose="02020603050405020304" pitchFamily="18" charset="0"/>
                <a:cs typeface="Times New Roman" panose="02020603050405020304" pitchFamily="18" charset="0"/>
              </a:rPr>
              <a:t>- Trình bày thiết kế cổng khó tìm, không đúng chuyên mục (</a:t>
            </a:r>
            <a:r>
              <a:rPr lang="en-US" sz="2400" dirty="0">
                <a:solidFill>
                  <a:schemeClr val="accent1">
                    <a:lumMod val="50000"/>
                  </a:schemeClr>
                </a:solidFill>
                <a:latin typeface="Times New Roman" panose="02020603050405020304" pitchFamily="18" charset="0"/>
                <a:cs typeface="Times New Roman" panose="02020603050405020304" pitchFamily="18" charset="0"/>
              </a:rPr>
              <a:t> MN </a:t>
            </a:r>
            <a:r>
              <a:rPr lang="vi-VN" sz="2400" dirty="0">
                <a:solidFill>
                  <a:schemeClr val="accent1">
                    <a:lumMod val="50000"/>
                  </a:schemeClr>
                </a:solidFill>
                <a:latin typeface="Times New Roman" panose="02020603050405020304" pitchFamily="18" charset="0"/>
                <a:cs typeface="Times New Roman" panose="02020603050405020304" pitchFamily="18" charset="0"/>
              </a:rPr>
              <a:t>Thượng Thanh, Giang Biên, Việt Hưng, Hoa Mai)</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7179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3056443" y="1039407"/>
            <a:ext cx="8470931" cy="5056593"/>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defRPr/>
            </a:pPr>
            <a:endParaRPr lang="en-US">
              <a:solidFill>
                <a:prstClr val="black"/>
              </a:solidFill>
              <a:latin typeface="Aptos" panose="02110004020202020204"/>
            </a:endParaRPr>
          </a:p>
        </p:txBody>
      </p:sp>
      <p:sp>
        <p:nvSpPr>
          <p:cNvPr id="16" name="TextBox 15">
            <a:extLst>
              <a:ext uri="{FF2B5EF4-FFF2-40B4-BE49-F238E27FC236}">
                <a16:creationId xmlns:a16="http://schemas.microsoft.com/office/drawing/2014/main" id="{B34CA773-1EA8-4936-C7B5-4C97B2B7BA92}"/>
              </a:ext>
            </a:extLst>
          </p:cNvPr>
          <p:cNvSpPr txBox="1"/>
          <p:nvPr/>
        </p:nvSpPr>
        <p:spPr>
          <a:xfrm>
            <a:off x="3733800" y="1447800"/>
            <a:ext cx="7620000" cy="38472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1. Hoạt động góc </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	</a:t>
            </a:r>
            <a:r>
              <a:rPr kumimoji="0" lang="vi-VN" sz="2400" b="1" i="1"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 Nhà trẻ: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Có đủ 5 góc trong đó Góc trọng tâm là góc hoạt động với đồ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	</a:t>
            </a:r>
            <a:r>
              <a:rPr kumimoji="0" lang="vi-VN" sz="2400" b="1" i="1"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 Mẫu giáo: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Góc trọng tâm của lứa tuổi MGN, MGL là góc học tập, lứa tuổi MGB là góc phân vai và thực hành cuộc sống.</a:t>
            </a:r>
            <a:endPar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ndParaRPr>
          </a:p>
          <a:p>
            <a:pPr algn="just">
              <a:defRPr/>
            </a:pPr>
            <a:r>
              <a:rPr lang="en-US" sz="2400" dirty="0">
                <a:solidFill>
                  <a:srgbClr val="0E2841">
                    <a:lumMod val="90000"/>
                    <a:lumOff val="10000"/>
                  </a:srgbClr>
                </a:solidFill>
                <a:latin typeface="Times New Roman" panose="02020603050405020304" pitchFamily="18" charset="0"/>
              </a:rPr>
              <a:t>	</a:t>
            </a:r>
            <a:r>
              <a:rPr lang="vi-VN" sz="2400" dirty="0">
                <a:solidFill>
                  <a:srgbClr val="0E2841">
                    <a:lumMod val="90000"/>
                    <a:lumOff val="10000"/>
                  </a:srgbClr>
                </a:solidFill>
                <a:latin typeface="Times New Roman" panose="02020603050405020304" pitchFamily="18" charset="0"/>
              </a:rPr>
              <a:t>- Số lượng góc chơi được thiết kế và thay đổi tùy thuộc: Sự kiện/chủ đề trong tháng đang thực hiện; Diện tích phòng lớp; Số lượng giáo viên; Số trẻ và nhu cầu hứng thú của trẻ. </a:t>
            </a:r>
          </a:p>
        </p:txBody>
      </p:sp>
    </p:spTree>
    <p:extLst>
      <p:ext uri="{BB962C8B-B14F-4D97-AF65-F5344CB8AC3E}">
        <p14:creationId xmlns:p14="http://schemas.microsoft.com/office/powerpoint/2010/main" val="7742915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3056443" y="966630"/>
            <a:ext cx="8470931" cy="5323840"/>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defRPr/>
            </a:pPr>
            <a:endParaRPr lang="en-US">
              <a:solidFill>
                <a:prstClr val="black"/>
              </a:solidFill>
              <a:latin typeface="Aptos" panose="02110004020202020204"/>
            </a:endParaRPr>
          </a:p>
        </p:txBody>
      </p:sp>
      <p:sp>
        <p:nvSpPr>
          <p:cNvPr id="17" name="Title 5">
            <a:extLst>
              <a:ext uri="{FF2B5EF4-FFF2-40B4-BE49-F238E27FC236}">
                <a16:creationId xmlns:a16="http://schemas.microsoft.com/office/drawing/2014/main" id="{B5DA2B4D-9A9E-6183-D35D-109B994EF53D}"/>
              </a:ext>
            </a:extLst>
          </p:cNvPr>
          <p:cNvSpPr txBox="1">
            <a:spLocks/>
          </p:cNvSpPr>
          <p:nvPr/>
        </p:nvSpPr>
        <p:spPr>
          <a:xfrm>
            <a:off x="7391400" y="4030769"/>
            <a:ext cx="3429000" cy="7698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400" smtClean="0">
                <a:solidFill>
                  <a:srgbClr val="0E2841">
                    <a:lumMod val="90000"/>
                    <a:lumOff val="10000"/>
                  </a:srgbClr>
                </a:solidFill>
                <a:latin typeface="Times New Roman" panose="02020603050405020304" pitchFamily="18" charset="0"/>
                <a:ea typeface="+mn-ea"/>
                <a:cs typeface="+mn-cs"/>
              </a:rPr>
              <a:t>- Xây dựng môi trường ngôn ngữ cần lưu ý: Lứa tuổi Nhà trẻ, MGB sử dụng mẫu chữ in hoa; MGL sử dụng mẫu chữ in thường.</a:t>
            </a:r>
            <a:endParaRPr lang="en-US" sz="2400" dirty="0">
              <a:solidFill>
                <a:schemeClr val="tx2"/>
              </a:solidFill>
            </a:endParaRPr>
          </a:p>
        </p:txBody>
      </p:sp>
      <p:pic>
        <p:nvPicPr>
          <p:cNvPr id="18" name="Content Placeholder 4">
            <a:extLst>
              <a:ext uri="{FF2B5EF4-FFF2-40B4-BE49-F238E27FC236}">
                <a16:creationId xmlns:a16="http://schemas.microsoft.com/office/drawing/2014/main" id="{9555C9AA-9ED2-8740-BD01-83A3A8F6C858}"/>
              </a:ext>
            </a:extLst>
          </p:cNvPr>
          <p:cNvPicPr>
            <a:picLocks noChangeAspect="1"/>
          </p:cNvPicPr>
          <p:nvPr/>
        </p:nvPicPr>
        <p:blipFill>
          <a:blip r:embed="rId4" cstate="print">
            <a:extLst>
              <a:ext uri="{28A0092B-C50C-407E-A947-70E740481C1C}">
                <a14:useLocalDpi xmlns:a14="http://schemas.microsoft.com/office/drawing/2010/main" val="0"/>
              </a:ext>
            </a:extLst>
          </a:blip>
          <a:srcRect l="14803" r="14803"/>
          <a:stretch/>
        </p:blipFill>
        <p:spPr>
          <a:xfrm>
            <a:off x="3048000" y="2580297"/>
            <a:ext cx="3514367" cy="3744303"/>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pic>
        <p:nvPicPr>
          <p:cNvPr id="24" name="Picture 23">
            <a:extLst>
              <a:ext uri="{FF2B5EF4-FFF2-40B4-BE49-F238E27FC236}">
                <a16:creationId xmlns:a16="http://schemas.microsoft.com/office/drawing/2014/main" id="{6F718898-8AFD-32AE-9214-A3D3AD56CD58}"/>
              </a:ext>
            </a:extLst>
          </p:cNvPr>
          <p:cNvPicPr>
            <a:picLocks noChangeAspect="1"/>
          </p:cNvPicPr>
          <p:nvPr/>
        </p:nvPicPr>
        <p:blipFill>
          <a:blip r:embed="rId5" cstate="print">
            <a:extLst>
              <a:ext uri="{28A0092B-C50C-407E-A947-70E740481C1C}">
                <a14:useLocalDpi xmlns:a14="http://schemas.microsoft.com/office/drawing/2010/main" val="0"/>
              </a:ext>
            </a:extLst>
          </a:blip>
          <a:srcRect l="3302" r="3302"/>
          <a:stretch/>
        </p:blipFill>
        <p:spPr>
          <a:xfrm>
            <a:off x="5614257" y="990600"/>
            <a:ext cx="2691543" cy="2159146"/>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pic>
        <p:nvPicPr>
          <p:cNvPr id="30" name="Picture 29">
            <a:extLst>
              <a:ext uri="{FF2B5EF4-FFF2-40B4-BE49-F238E27FC236}">
                <a16:creationId xmlns:a16="http://schemas.microsoft.com/office/drawing/2014/main" id="{868000E8-EABA-52F2-5B7C-505E1A5ED47A}"/>
              </a:ext>
            </a:extLst>
          </p:cNvPr>
          <p:cNvPicPr>
            <a:picLocks noChangeAspect="1"/>
          </p:cNvPicPr>
          <p:nvPr/>
        </p:nvPicPr>
        <p:blipFill>
          <a:blip r:embed="rId6" cstate="print">
            <a:extLst>
              <a:ext uri="{28A0092B-C50C-407E-A947-70E740481C1C}">
                <a14:useLocalDpi xmlns:a14="http://schemas.microsoft.com/office/drawing/2010/main" val="0"/>
              </a:ext>
            </a:extLst>
          </a:blip>
          <a:srcRect l="13094" r="13094"/>
          <a:stretch/>
        </p:blipFill>
        <p:spPr>
          <a:xfrm>
            <a:off x="8839200" y="990600"/>
            <a:ext cx="2678091" cy="2718329"/>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grpSp>
        <p:nvGrpSpPr>
          <p:cNvPr id="8" name="Group 7">
            <a:extLst>
              <a:ext uri="{FF2B5EF4-FFF2-40B4-BE49-F238E27FC236}">
                <a16:creationId xmlns:a16="http://schemas.microsoft.com/office/drawing/2014/main" id="{CA88BD20-377C-D330-53A0-4142FB58069D}"/>
              </a:ext>
            </a:extLst>
          </p:cNvPr>
          <p:cNvGrpSpPr/>
          <p:nvPr/>
        </p:nvGrpSpPr>
        <p:grpSpPr>
          <a:xfrm>
            <a:off x="629731" y="2133600"/>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772562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2"/>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2"/>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2"/>
              </a:solidFill>
              <a:latin typeface="Arial" panose="020B0604020202020204" pitchFamily="34" charset="0"/>
              <a:cs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3310093089"/>
              </p:ext>
            </p:extLst>
          </p:nvPr>
        </p:nvGraphicFramePr>
        <p:xfrm>
          <a:off x="1600200" y="1403222"/>
          <a:ext cx="9601200" cy="4159378"/>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52910">
                <a:tc>
                  <a:txBody>
                    <a:bodyPr/>
                    <a:lstStyle/>
                    <a:p>
                      <a:pPr marL="0" lvl="0" indent="0" algn="ctr" defTabSz="1244600">
                        <a:lnSpc>
                          <a:spcPct val="90000"/>
                        </a:lnSpc>
                        <a:spcBef>
                          <a:spcPct val="0"/>
                        </a:spcBef>
                        <a:spcAft>
                          <a:spcPct val="35000"/>
                        </a:spcAft>
                        <a:buNone/>
                      </a:pPr>
                      <a:r>
                        <a:rPr lang="en-US" sz="2000" b="1" kern="1200" smtClean="0">
                          <a:solidFill>
                            <a:srgbClr val="000000"/>
                          </a:solidFill>
                        </a:rPr>
                        <a:t>Đánh giá tình hình thực hiện công tác CSND năm học 2023 - 2024</a:t>
                      </a:r>
                      <a:endParaRPr lang="en-US" sz="20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706468">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p>
                      <a:pPr marL="0" indent="0" algn="l">
                        <a:lnSpc>
                          <a:spcPct val="110000"/>
                        </a:lnSpc>
                        <a:spcBef>
                          <a:spcPts val="600"/>
                        </a:spcBef>
                        <a:spcAft>
                          <a:spcPts val="600"/>
                        </a:spcAft>
                        <a:buNone/>
                      </a:pPr>
                      <a:r>
                        <a:rPr lang="en-US" sz="1800" b="1" smtClean="0">
                          <a:solidFill>
                            <a:srgbClr val="000000"/>
                          </a:solidFill>
                          <a:effectLst/>
                          <a:latin typeface="Arial" panose="020B0604020202020204" pitchFamily="34" charset="0"/>
                          <a:cs typeface="Arial" panose="020B0604020202020204" pitchFamily="34" charset="0"/>
                        </a:rPr>
                        <a:t>2.   Tồn</a:t>
                      </a:r>
                      <a:r>
                        <a:rPr lang="en-US" sz="1800" b="1" baseline="0" smtClean="0">
                          <a:solidFill>
                            <a:srgbClr val="000000"/>
                          </a:solidFill>
                          <a:effectLst/>
                          <a:latin typeface="Arial" panose="020B0604020202020204" pitchFamily="34" charset="0"/>
                          <a:cs typeface="Arial" panose="020B0604020202020204" pitchFamily="34" charset="0"/>
                        </a:rPr>
                        <a:t> tại</a:t>
                      </a:r>
                      <a:endParaRPr lang="en-US" sz="1800" b="1" smtClean="0">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mtClean="0">
                          <a:latin typeface="Tahoma" panose="020B0604030504040204" pitchFamily="34" charset="0"/>
                          <a:ea typeface="Tahoma" panose="020B0604030504040204" pitchFamily="34" charset="0"/>
                          <a:cs typeface="Tahoma" panose="020B0604030504040204" pitchFamily="34" charset="0"/>
                        </a:rPr>
                        <a:t>- Các tủ kho kê khoảng cách cách tường chưa đảm bảo (MN Long Biên, Long Biên A)</a:t>
                      </a:r>
                      <a:endParaRPr lang="en-US" smtClean="0">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mtClean="0">
                          <a:latin typeface="Tahoma" panose="020B0604030504040204" pitchFamily="34" charset="0"/>
                          <a:ea typeface="Tahoma" panose="020B0604030504040204" pitchFamily="34" charset="0"/>
                          <a:cs typeface="Tahoma" panose="020B0604030504040204" pitchFamily="34" charset="0"/>
                        </a:rPr>
                        <a:t>- Mức tiền thu ăn sáng còn thấp so với mặt bằng chung (10.000đ/bữa) (MN Giang Biên)</a:t>
                      </a:r>
                    </a:p>
                    <a:p>
                      <a:pPr algn="just">
                        <a:lnSpc>
                          <a:spcPct val="110000"/>
                        </a:lnSpc>
                        <a:spcBef>
                          <a:spcPts val="600"/>
                        </a:spcBef>
                        <a:spcAft>
                          <a:spcPts val="600"/>
                        </a:spcAft>
                      </a:pPr>
                      <a:r>
                        <a:rPr lang="it-IT" smtClean="0">
                          <a:latin typeface="Tahoma" panose="020B0604030504040204" pitchFamily="34" charset="0"/>
                          <a:ea typeface="Tahoma" panose="020B0604030504040204" pitchFamily="34" charset="0"/>
                          <a:cs typeface="Tahoma" panose="020B0604030504040204" pitchFamily="34" charset="0"/>
                        </a:rPr>
                        <a:t>- Còn cho GVNV gửi thực phẩm trong bếp ăn (MN Giang Biên)</a:t>
                      </a:r>
                      <a:endParaRPr lang="en-US" smtClean="0">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Cách chế biến món ăn cho trẻ còn chưa hợp lý: </a:t>
                      </a:r>
                      <a:r>
                        <a:rPr lang="it-IT" smtClean="0">
                          <a:latin typeface="Tahoma" panose="020B0604030504040204" pitchFamily="34" charset="0"/>
                          <a:ea typeface="Tahoma" panose="020B0604030504040204" pitchFamily="34" charset="0"/>
                          <a:cs typeface="Tahoma" panose="020B0604030504040204" pitchFamily="34" charset="0"/>
                        </a:rPr>
                        <a:t>Lượng rau xanh cho trẻ còn ít (MN Hồng Tiến), </a:t>
                      </a:r>
                      <a:r>
                        <a:rPr lang="it-IT" sz="1800" smtClean="0">
                          <a:effectLst/>
                          <a:latin typeface="Tahoma" panose="020B0604030504040204" pitchFamily="34" charset="0"/>
                          <a:ea typeface="Tahoma" panose="020B0604030504040204" pitchFamily="34" charset="0"/>
                          <a:cs typeface="Tahoma" panose="020B0604030504040204" pitchFamily="34" charset="0"/>
                        </a:rPr>
                        <a:t>món mặn của trẻ chế biến lượng nước nhiều </a:t>
                      </a:r>
                      <a:r>
                        <a:rPr lang="it-IT" smtClean="0">
                          <a:latin typeface="Tahoma" panose="020B0604030504040204" pitchFamily="34" charset="0"/>
                          <a:ea typeface="Tahoma" panose="020B0604030504040204" pitchFamily="34" charset="0"/>
                          <a:cs typeface="Tahoma" panose="020B0604030504040204" pitchFamily="34" charset="0"/>
                        </a:rPr>
                        <a:t>(MN Tràng An)</a:t>
                      </a:r>
                      <a:r>
                        <a:rPr lang="it-IT" sz="1800" smtClean="0">
                          <a:effectLst/>
                          <a:latin typeface="Tahoma" panose="020B0604030504040204" pitchFamily="34" charset="0"/>
                          <a:ea typeface="Tahoma" panose="020B0604030504040204" pitchFamily="34" charset="0"/>
                          <a:cs typeface="Tahoma" panose="020B0604030504040204" pitchFamily="34" charset="0"/>
                        </a:rPr>
                        <a:t>, chế biến món bầu xào còn bị nát (MN Ban Mai Xanh)...</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a:t>
                      </a:r>
                      <a:r>
                        <a:rPr lang="it-IT" smtClean="0">
                          <a:latin typeface="Tahoma" pitchFamily="34" charset="0"/>
                          <a:ea typeface="Tahoma" pitchFamily="34" charset="0"/>
                          <a:cs typeface="Tahoma" pitchFamily="34" charset="0"/>
                        </a:rPr>
                        <a:t>Cân đối các loại thực phẩm có ngày còn chưa hợp lý (MN Long Biên, Long Biên A)</a:t>
                      </a:r>
                      <a:endParaRPr lang="en-US" sz="1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Tree>
    <p:extLst>
      <p:ext uri="{BB962C8B-B14F-4D97-AF65-F5344CB8AC3E}">
        <p14:creationId xmlns:p14="http://schemas.microsoft.com/office/powerpoint/2010/main" val="31234762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362200" y="966630"/>
            <a:ext cx="8470931" cy="5323840"/>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304800"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7620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defRPr/>
            </a:pPr>
            <a:endParaRPr lang="en-US">
              <a:solidFill>
                <a:prstClr val="black"/>
              </a:solidFill>
              <a:latin typeface="Aptos" panose="02110004020202020204"/>
            </a:endParaRPr>
          </a:p>
        </p:txBody>
      </p:sp>
      <p:pic>
        <p:nvPicPr>
          <p:cNvPr id="17" name="Hình ảnh 5">
            <a:extLst>
              <a:ext uri="{FF2B5EF4-FFF2-40B4-BE49-F238E27FC236}">
                <a16:creationId xmlns:a16="http://schemas.microsoft.com/office/drawing/2014/main" id="{BD1E1928-27AC-4234-A30F-47A28620BE86}"/>
              </a:ext>
            </a:extLst>
          </p:cNvPr>
          <p:cNvPicPr>
            <a:picLocks noChangeAspect="1"/>
          </p:cNvPicPr>
          <p:nvPr/>
        </p:nvPicPr>
        <p:blipFill>
          <a:blip r:embed="rId5" cstate="print">
            <a:extLst>
              <a:ext uri="{28A0092B-C50C-407E-A947-70E740481C1C}">
                <a14:useLocalDpi xmlns:a14="http://schemas.microsoft.com/office/drawing/2010/main" val="0"/>
              </a:ext>
            </a:extLst>
          </a:blip>
          <a:srcRect r="12894" b="-1"/>
          <a:stretch/>
        </p:blipFill>
        <p:spPr>
          <a:xfrm>
            <a:off x="4953000" y="966630"/>
            <a:ext cx="6629400" cy="5323839"/>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0" name="Rectangle 19">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TextBox 21">
            <a:extLst>
              <a:ext uri="{FF2B5EF4-FFF2-40B4-BE49-F238E27FC236}">
                <a16:creationId xmlns:a16="http://schemas.microsoft.com/office/drawing/2014/main" id="{815B4BA3-4398-F2FC-7C94-561B87CF6BA7}"/>
              </a:ext>
            </a:extLst>
          </p:cNvPr>
          <p:cNvSpPr txBox="1"/>
          <p:nvPr/>
        </p:nvSpPr>
        <p:spPr>
          <a:xfrm>
            <a:off x="3175523" y="1610408"/>
            <a:ext cx="2234677" cy="2351992"/>
          </a:xfrm>
          <a:prstGeom prst="rect">
            <a:avLst/>
          </a:prstGeom>
        </p:spPr>
        <p:txBody>
          <a:bodyPr vert="horz" lIns="91440" tIns="45720" rIns="91440" bIns="45720" rtlCol="0" anchor="t">
            <a:noAutofit/>
          </a:bodyPr>
          <a:lstStyle/>
          <a:p>
            <a:pPr marR="0" lvl="0" algn="just" fontAlgn="auto">
              <a:lnSpc>
                <a:spcPct val="90000"/>
              </a:lnSpc>
              <a:spcBef>
                <a:spcPts val="0"/>
              </a:spcBef>
              <a:spcAft>
                <a:spcPts val="600"/>
              </a:spcAft>
              <a:buClrTx/>
              <a:buSzTx/>
              <a:tabLst/>
              <a:defRPr/>
            </a:pP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Cần</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bố</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trí</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các</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góc</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hoạt</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động</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hợp</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lý</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lưu</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ý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yếu</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tố</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động</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tĩnh</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và</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ánh</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sáng</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p>
          <a:p>
            <a:pPr marR="0" lvl="0" algn="just" fontAlgn="auto">
              <a:lnSpc>
                <a:spcPct val="90000"/>
              </a:lnSpc>
              <a:spcBef>
                <a:spcPts val="0"/>
              </a:spcBef>
              <a:spcAft>
                <a:spcPts val="600"/>
              </a:spcAft>
              <a:buClrTx/>
              <a:buSzTx/>
              <a:tabLst/>
              <a:defRPr/>
            </a:pP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Góc</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tuyên</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truyền</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cần</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cập</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nhật</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bổ</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sung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các</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văn</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bản</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tranh</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ảnh</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phù</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hợp</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tránh</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để</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quá</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lâu</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bạc</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mầu</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quăn</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góc</a:t>
            </a:r>
            <a:r>
              <a:rPr kumimoji="0" lang="en-US" sz="24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44028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667001" y="966630"/>
            <a:ext cx="8860374" cy="5323840"/>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381000"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8382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defRPr/>
            </a:pPr>
            <a:endParaRPr lang="en-US">
              <a:solidFill>
                <a:prstClr val="black"/>
              </a:solidFill>
              <a:latin typeface="Aptos" panose="02110004020202020204"/>
            </a:endParaRPr>
          </a:p>
        </p:txBody>
      </p:sp>
      <p:pic>
        <p:nvPicPr>
          <p:cNvPr id="18" name="Picture 17" descr="A group of children standing in a room&#10;&#10;Description automatically generated">
            <a:extLst>
              <a:ext uri="{FF2B5EF4-FFF2-40B4-BE49-F238E27FC236}">
                <a16:creationId xmlns:a16="http://schemas.microsoft.com/office/drawing/2014/main" id="{1F3C0294-5625-5E0F-57E8-21C37438EB22}"/>
              </a:ext>
            </a:extLst>
          </p:cNvPr>
          <p:cNvPicPr>
            <a:picLocks noChangeAspect="1"/>
          </p:cNvPicPr>
          <p:nvPr/>
        </p:nvPicPr>
        <p:blipFill>
          <a:blip r:embed="rId5">
            <a:extLst>
              <a:ext uri="{28A0092B-C50C-407E-A947-70E740481C1C}">
                <a14:useLocalDpi xmlns:a14="http://schemas.microsoft.com/office/drawing/2010/main" val="0"/>
              </a:ext>
            </a:extLst>
          </a:blip>
          <a:srcRect t="1429" r="-2" b="-2"/>
          <a:stretch/>
        </p:blipFill>
        <p:spPr>
          <a:xfrm>
            <a:off x="4953000" y="979509"/>
            <a:ext cx="6629400" cy="528177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19" name="Title 1">
            <a:extLst>
              <a:ext uri="{FF2B5EF4-FFF2-40B4-BE49-F238E27FC236}">
                <a16:creationId xmlns:a16="http://schemas.microsoft.com/office/drawing/2014/main" id="{F894A181-318E-B5F2-1346-1CB4B9CCDA60}"/>
              </a:ext>
            </a:extLst>
          </p:cNvPr>
          <p:cNvSpPr txBox="1">
            <a:spLocks/>
          </p:cNvSpPr>
          <p:nvPr/>
        </p:nvSpPr>
        <p:spPr>
          <a:xfrm>
            <a:off x="3443019" y="2667001"/>
            <a:ext cx="1967181" cy="3505200"/>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300" smtClean="0">
                <a:solidFill>
                  <a:schemeClr val="tx1">
                    <a:lumMod val="85000"/>
                    <a:lumOff val="15000"/>
                  </a:schemeClr>
                </a:solidFill>
              </a:rPr>
              <a:t>: </a:t>
            </a:r>
            <a:r>
              <a:rPr lang="en-US" sz="2800" smtClean="0">
                <a:solidFill>
                  <a:schemeClr val="tx1">
                    <a:lumMod val="85000"/>
                    <a:lumOff val="15000"/>
                  </a:schemeClr>
                </a:solidFill>
                <a:latin typeface="Times New Roman" pitchFamily="18" charset="0"/>
                <a:cs typeface="Times New Roman" pitchFamily="18" charset="0"/>
              </a:rPr>
              <a:t>Nội quy các góc chơi giáo viên và trẻ cùng nhau xây dựng vào đầu năm học (Giáo viên khơi gợi, cho trẻ đưa ra ý kiến để xây dựng nên các nội quy của các góc chơi)</a:t>
            </a:r>
            <a:endParaRPr lang="en-US" sz="2800" dirty="0">
              <a:solidFill>
                <a:schemeClr val="tx1">
                  <a:lumMod val="85000"/>
                  <a:lumOff val="1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344028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3056443" y="1000760"/>
            <a:ext cx="8470931" cy="5022463"/>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defRPr/>
            </a:pPr>
            <a:endParaRPr lang="en-US">
              <a:solidFill>
                <a:prstClr val="black"/>
              </a:solidFill>
              <a:latin typeface="Aptos" panose="02110004020202020204"/>
            </a:endParaRPr>
          </a:p>
        </p:txBody>
      </p:sp>
      <p:sp>
        <p:nvSpPr>
          <p:cNvPr id="16" name="TextBox 15">
            <a:extLst>
              <a:ext uri="{FF2B5EF4-FFF2-40B4-BE49-F238E27FC236}">
                <a16:creationId xmlns:a16="http://schemas.microsoft.com/office/drawing/2014/main" id="{3240F0AD-9044-C3B4-46EC-CA2F8F9EF220}"/>
              </a:ext>
            </a:extLst>
          </p:cNvPr>
          <p:cNvSpPr txBox="1"/>
          <p:nvPr/>
        </p:nvSpPr>
        <p:spPr>
          <a:xfrm>
            <a:off x="3811137" y="1776948"/>
            <a:ext cx="7466463"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sng"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Đối với Nhà trẻ: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Thỏa thuận chơi: Gợi ý, giới thiệu góc chơi.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Không nhất thiết phải thực hiện rõ 3 phần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Tổ chức nhẹ nhàng định hướng gợi mở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Quá trình chơi: Cô quan sát, theo dõi đảm bảo an toàn cho trẻ, gợi ý nội dung chơi và hướng dẫn các kỹ năng chơi cho trẻ, cô có thể chơi cùng trẻ. Giáo viên quan tâm rèn nền nếp trẻ tại các góc chơi.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Kết thúc chơi: Tại các góc chơi, nhận xét khen ngợi trẻ và hướng dẫn trẻ cất đồ chơi đúng nơi quy định.</a:t>
            </a:r>
          </a:p>
        </p:txBody>
      </p:sp>
      <p:sp>
        <p:nvSpPr>
          <p:cNvPr id="17" name="TextBox 16">
            <a:extLst>
              <a:ext uri="{FF2B5EF4-FFF2-40B4-BE49-F238E27FC236}">
                <a16:creationId xmlns:a16="http://schemas.microsoft.com/office/drawing/2014/main" id="{3F17556F-E9CC-2C37-3F9A-A6A300132B8B}"/>
              </a:ext>
            </a:extLst>
          </p:cNvPr>
          <p:cNvSpPr txBox="1"/>
          <p:nvPr/>
        </p:nvSpPr>
        <p:spPr>
          <a:xfrm>
            <a:off x="3696482" y="1229380"/>
            <a:ext cx="44569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E2841">
                    <a:lumMod val="90000"/>
                    <a:lumOff val="10000"/>
                  </a:srgbClr>
                </a:solidFill>
                <a:effectLst/>
                <a:uLnTx/>
                <a:uFillTx/>
                <a:latin typeface="Times New Roman" panose="02020603050405020304" pitchFamily="18" charset="0"/>
                <a:ea typeface="+mn-ea"/>
                <a:cs typeface="+mn-cs"/>
              </a:rPr>
              <a:t>-  Tổ chức chơi </a:t>
            </a:r>
          </a:p>
        </p:txBody>
      </p:sp>
    </p:spTree>
    <p:extLst>
      <p:ext uri="{BB962C8B-B14F-4D97-AF65-F5344CB8AC3E}">
        <p14:creationId xmlns:p14="http://schemas.microsoft.com/office/powerpoint/2010/main" val="2344028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2438401" y="966629"/>
            <a:ext cx="9088974" cy="5473793"/>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304800"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7620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defRPr/>
            </a:pPr>
            <a:endParaRPr lang="en-US">
              <a:solidFill>
                <a:prstClr val="black"/>
              </a:solidFill>
              <a:latin typeface="Aptos" panose="02110004020202020204"/>
            </a:endParaRPr>
          </a:p>
        </p:txBody>
      </p:sp>
      <p:sp>
        <p:nvSpPr>
          <p:cNvPr id="16" name="TextBox 15">
            <a:extLst>
              <a:ext uri="{FF2B5EF4-FFF2-40B4-BE49-F238E27FC236}">
                <a16:creationId xmlns:a16="http://schemas.microsoft.com/office/drawing/2014/main" id="{2CD184A1-DF44-E781-610B-3B622BD50AA6}"/>
              </a:ext>
            </a:extLst>
          </p:cNvPr>
          <p:cNvSpPr txBox="1"/>
          <p:nvPr/>
        </p:nvSpPr>
        <p:spPr>
          <a:xfrm>
            <a:off x="3429000" y="1524000"/>
            <a:ext cx="8001000" cy="4893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Thỏa thuận chơi: Cần ngắn gọn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Đối với sự kiện/chủ đề mới, góc chơi mới, kỹ năng mới giáo viên cần gợi mở, hướng dẫn trẻ chơi.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Đối với sự kiện/chủ đề đa số trẻ đã có kỹ năng chơi: Khuyến khích trẻ đưa ra những ý tưởng, những quyết định hay lựa chọn nội dung chơi, chủ đề chơi theo nhu cầu và khả năng của trẻ.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Quá trình chơi: Hỗ trợ trẻ học và phát triển nội dung chơi, kỹ năng chơi. Phân công giáo viên bao quát trẻ về nhóm, góc chơi, quan sát đảm bảo an toàn cho trẻ, nắm bắt nhu cầu, sự thay đổi của trẻ trong khi chơi, quan sát định hướng trẻ chủ động thực hiện nội qui góc chơi. Tận dụng các tình huống thực tế trong khi chơi để giúp trẻ trải nghiệm, thực hành học cách giải quyết vấn đề, khám phá cái mới. </a:t>
            </a:r>
            <a:endParaRPr kumimoji="0" lang="vi-VN" sz="27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endParaRPr>
          </a:p>
        </p:txBody>
      </p:sp>
      <p:sp>
        <p:nvSpPr>
          <p:cNvPr id="17" name="TextBox 16">
            <a:extLst>
              <a:ext uri="{FF2B5EF4-FFF2-40B4-BE49-F238E27FC236}">
                <a16:creationId xmlns:a16="http://schemas.microsoft.com/office/drawing/2014/main" id="{16CD3B7D-5473-C2AF-6ACB-F90394BF5C9D}"/>
              </a:ext>
            </a:extLst>
          </p:cNvPr>
          <p:cNvSpPr txBox="1"/>
          <p:nvPr/>
        </p:nvSpPr>
        <p:spPr>
          <a:xfrm>
            <a:off x="3429000" y="1066800"/>
            <a:ext cx="29806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sng" strike="noStrike" kern="1200" cap="none" spc="0" normalizeH="0" baseline="0" noProof="0" dirty="0" err="1">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Đối</a:t>
            </a:r>
            <a:r>
              <a:rPr kumimoji="0" lang="en-US" sz="2800" b="0" i="1" u="sng"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sng" strike="noStrike" kern="1200" cap="none" spc="0" normalizeH="0" baseline="0" noProof="0" dirty="0" err="1">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với</a:t>
            </a:r>
            <a:r>
              <a:rPr kumimoji="0" lang="en-US" sz="2800" b="0" i="1" u="sng"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sng" strike="noStrike" kern="1200" cap="none" spc="0" normalizeH="0" baseline="0" noProof="0" dirty="0" err="1">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Mẫu</a:t>
            </a:r>
            <a:r>
              <a:rPr kumimoji="0" lang="en-US" sz="2800" b="0" i="1" u="sng"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sng" strike="noStrike" kern="1200" cap="none" spc="0" normalizeH="0" baseline="0" noProof="0" dirty="0" err="1">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giáo</a:t>
            </a:r>
            <a:endParaRPr kumimoji="0" lang="en-US" sz="2800" b="0" i="1" u="sng"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44028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3056443" y="966630"/>
            <a:ext cx="8470931" cy="4900770"/>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defRPr/>
            </a:pPr>
            <a:endParaRPr lang="en-US">
              <a:solidFill>
                <a:prstClr val="black"/>
              </a:solidFill>
              <a:latin typeface="Aptos" panose="02110004020202020204"/>
            </a:endParaRPr>
          </a:p>
        </p:txBody>
      </p:sp>
      <p:sp>
        <p:nvSpPr>
          <p:cNvPr id="16" name="TextBox 15">
            <a:extLst>
              <a:ext uri="{FF2B5EF4-FFF2-40B4-BE49-F238E27FC236}">
                <a16:creationId xmlns:a16="http://schemas.microsoft.com/office/drawing/2014/main" id="{A0966606-FF08-43FF-0EE0-375A89136004}"/>
              </a:ext>
            </a:extLst>
          </p:cNvPr>
          <p:cNvSpPr txBox="1"/>
          <p:nvPr/>
        </p:nvSpPr>
        <p:spPr>
          <a:xfrm>
            <a:off x="3705267" y="1982212"/>
            <a:ext cx="7572333"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Nhận xét buổi chơi: Nhận xét ngắn gọn trong quá trình chơi tại từng góc. Nhận xét tập trung tại bất kỳ góc chơi nào theo chủ đích của GV (có sản phẩm hay, có sự phối hợp tốt, có sáng tạo, sự gọn gàng ngăn nắp sau chơi….)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Kết thúc: Kết thúc ngay; Tiếp tục quan sát, tìm hiểu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Lưu ý:Tuyệt đối không được chuyên môn hóa trẻ 1 góc chơi cố định. Luân chuyển để trẻ được thay đổi luân phiên nhau tham gia vào tất cả các góc chơi.</a:t>
            </a:r>
          </a:p>
        </p:txBody>
      </p:sp>
      <p:sp>
        <p:nvSpPr>
          <p:cNvPr id="17" name="TextBox 16">
            <a:extLst>
              <a:ext uri="{FF2B5EF4-FFF2-40B4-BE49-F238E27FC236}">
                <a16:creationId xmlns:a16="http://schemas.microsoft.com/office/drawing/2014/main" id="{7FAB4C14-7A55-939C-E72B-37457654A508}"/>
              </a:ext>
            </a:extLst>
          </p:cNvPr>
          <p:cNvSpPr txBox="1"/>
          <p:nvPr/>
        </p:nvSpPr>
        <p:spPr>
          <a:xfrm>
            <a:off x="3691367" y="1381780"/>
            <a:ext cx="278563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sng" strike="noStrike" kern="1200" cap="none" spc="0" normalizeH="0" baseline="0" noProof="0" dirty="0" err="1">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Đối</a:t>
            </a:r>
            <a:r>
              <a:rPr kumimoji="0" lang="en-US" sz="2800" b="0" i="1" u="sng"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sng" strike="noStrike" kern="1200" cap="none" spc="0" normalizeH="0" baseline="0" noProof="0" dirty="0" err="1">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với</a:t>
            </a:r>
            <a:r>
              <a:rPr kumimoji="0" lang="en-US" sz="2800" b="0" i="1" u="sng"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sng" strike="noStrike" kern="1200" cap="none" spc="0" normalizeH="0" baseline="0" noProof="0" dirty="0" err="1">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Mẫu</a:t>
            </a:r>
            <a:r>
              <a:rPr kumimoji="0" lang="en-US" sz="2800" b="0" i="1" u="sng"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sng" strike="noStrike" kern="1200" cap="none" spc="0" normalizeH="0" baseline="0" noProof="0" dirty="0" err="1">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giáo</a:t>
            </a:r>
            <a:endParaRPr kumimoji="0" lang="en-US" sz="2800" b="0" i="1" u="sng"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44028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3056443" y="966630"/>
            <a:ext cx="8470931" cy="5056593"/>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defRPr/>
            </a:pPr>
            <a:endParaRPr lang="en-US">
              <a:solidFill>
                <a:prstClr val="black"/>
              </a:solidFill>
              <a:latin typeface="Aptos" panose="02110004020202020204"/>
            </a:endParaRPr>
          </a:p>
        </p:txBody>
      </p:sp>
      <p:sp>
        <p:nvSpPr>
          <p:cNvPr id="16" name="TextBox 15">
            <a:extLst>
              <a:ext uri="{FF2B5EF4-FFF2-40B4-BE49-F238E27FC236}">
                <a16:creationId xmlns:a16="http://schemas.microsoft.com/office/drawing/2014/main" id="{6FCABDBC-780A-B322-161D-2E418C5C4306}"/>
              </a:ext>
            </a:extLst>
          </p:cNvPr>
          <p:cNvSpPr txBox="1"/>
          <p:nvPr/>
        </p:nvSpPr>
        <p:spPr>
          <a:xfrm>
            <a:off x="3733800" y="1284506"/>
            <a:ext cx="7568381" cy="42780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2. Xây dựng và phát triển chương trình giáo dục nhà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rPr>
              <a:t>- Căn cứ Chương trình GDMN của Bộ GDĐT các cơ sở GDMN cụ thể hóa, phát triển thành chương trình giáo dục nhà trường, phù hợp với điều kiện cơ sở vật chất, đội ngũ và khả năng của trẻ.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rPr>
              <a:t>- Cập nhật, bổ sung nội dung cho trẻ làm quen với ngoại ngữ, tiếp cận công nghệ số, kỹ năng sống cần thiết, giáo dục nếp sống thanh lịch, văn minh dành cho trẻ 5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rPr>
              <a:t>- Kế hoạch giáo dục của các nhóm/lớp: Được cụ thể hóa, phát triển từ Chương trình giáo dục nhà trường</a:t>
            </a:r>
            <a:endParaRPr kumimoji="0" lang="vi-VN" sz="28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44028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3056443" y="966629"/>
            <a:ext cx="8470931" cy="5199282"/>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defRPr/>
            </a:pPr>
            <a:endParaRPr lang="en-US">
              <a:solidFill>
                <a:prstClr val="black"/>
              </a:solidFill>
              <a:latin typeface="Aptos" panose="02110004020202020204"/>
            </a:endParaRPr>
          </a:p>
        </p:txBody>
      </p:sp>
      <p:sp>
        <p:nvSpPr>
          <p:cNvPr id="16" name="TextBox 15">
            <a:extLst>
              <a:ext uri="{FF2B5EF4-FFF2-40B4-BE49-F238E27FC236}">
                <a16:creationId xmlns:a16="http://schemas.microsoft.com/office/drawing/2014/main" id="{82455D91-040A-9417-CFC1-26E45B07EC92}"/>
              </a:ext>
            </a:extLst>
          </p:cNvPr>
          <p:cNvSpPr txBox="1"/>
          <p:nvPr/>
        </p:nvSpPr>
        <p:spPr>
          <a:xfrm>
            <a:off x="3797710" y="1066800"/>
            <a:ext cx="7479890" cy="532453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2800" dirty="0">
                <a:solidFill>
                  <a:srgbClr val="0E2841">
                    <a:lumMod val="90000"/>
                    <a:lumOff val="10000"/>
                  </a:srgbClr>
                </a:solidFill>
                <a:latin typeface="Times New Roman" panose="02020603050405020304" pitchFamily="18" charset="0"/>
              </a:rPr>
              <a:t>	</a:t>
            </a:r>
            <a:r>
              <a:rPr kumimoji="0" lang="en-US" sz="2400" b="0" i="0" u="none" strike="noStrike" kern="1200" cap="none" spc="0" normalizeH="0" baseline="0" noProof="0" smtClean="0">
                <a:ln>
                  <a:noFill/>
                </a:ln>
                <a:solidFill>
                  <a:srgbClr val="0E2841">
                    <a:lumMod val="90000"/>
                    <a:lumOff val="10000"/>
                  </a:srgbClr>
                </a:solidFill>
                <a:effectLst/>
                <a:uLnTx/>
                <a:uFillTx/>
                <a:latin typeface="Times New Roman" panose="02020603050405020304" pitchFamily="18" charset="0"/>
              </a:rPr>
              <a:t>-</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Tổ chức các hoạt động giáo dục theo nguyên tắc lấy trẻ làm trung tâm: </a:t>
            </a:r>
            <a:endParaRPr lang="en-US" sz="2400" dirty="0">
              <a:solidFill>
                <a:srgbClr val="0E2841">
                  <a:lumMod val="90000"/>
                  <a:lumOff val="10000"/>
                </a:srgbClr>
              </a:solidFill>
              <a:latin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	+</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Tạo cơ hội cho mọi trẻ đều được trải nghiệm, chia sẻ kinh nghiệm của bản thân; </a:t>
            </a:r>
            <a:endPar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400" dirty="0">
                <a:solidFill>
                  <a:srgbClr val="0E2841">
                    <a:lumMod val="90000"/>
                    <a:lumOff val="10000"/>
                  </a:srgbClr>
                </a:solidFill>
                <a:latin typeface="Times New Roman" panose="02020603050405020304" pitchFamily="18" charset="0"/>
              </a:rPr>
              <a:t>	+ T</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ận dụng mọi không gian, vật liệu sẵn có trong thiên nhiên, cuộc sống... vào tổ chức các hoạt động cho trẻ. </a:t>
            </a:r>
            <a:endPar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400" dirty="0">
                <a:solidFill>
                  <a:srgbClr val="0E2841">
                    <a:lumMod val="90000"/>
                    <a:lumOff val="10000"/>
                  </a:srgbClr>
                </a:solidFill>
                <a:latin typeface="Times New Roman" panose="02020603050405020304" pitchFamily="18" charset="0"/>
              </a:rPr>
              <a:t>	+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Ứng dụng các phương pháp giáo dục tiên tiến linh hoạt, phù hợp với điều kiện thực tiễn; </a:t>
            </a:r>
            <a:endPar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	+ Đ</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ổi mới hình thức tổ chức các hoạt động, tăng cường tổ chức các các hoạt động giao lưu tập thể, trò chơi vận động, trò chơi dân gian, lao động</a:t>
            </a:r>
            <a:r>
              <a:rPr kumimoji="0" lang="vi-VN" sz="2400" b="0" i="0" u="none" strike="noStrike" kern="1200" cap="none" spc="0" normalizeH="0" baseline="0" noProof="0">
                <a:ln>
                  <a:noFill/>
                </a:ln>
                <a:solidFill>
                  <a:srgbClr val="0E2841">
                    <a:lumMod val="90000"/>
                    <a:lumOff val="10000"/>
                  </a:srgbClr>
                </a:solidFill>
                <a:effectLst/>
                <a:uLnTx/>
                <a:uFillTx/>
                <a:latin typeface="Times New Roman" panose="02020603050405020304" pitchFamily="18" charset="0"/>
              </a:rPr>
              <a:t>... </a:t>
            </a:r>
            <a:endParaRPr kumimoji="0" lang="en-US" sz="2400" b="0" i="0" u="none" strike="noStrike" kern="1200" cap="none" spc="0" normalizeH="0" baseline="0" noProof="0" smtClean="0">
              <a:ln>
                <a:noFill/>
              </a:ln>
              <a:solidFill>
                <a:srgbClr val="0E2841">
                  <a:lumMod val="90000"/>
                  <a:lumOff val="10000"/>
                </a:srgbClr>
              </a:solidFill>
              <a:effectLst/>
              <a:uLnTx/>
              <a:uFillTx/>
              <a:latin typeface="Times New Roman" panose="02020603050405020304" pitchFamily="18" charset="0"/>
            </a:endParaRPr>
          </a:p>
          <a:p>
            <a:pPr algn="just">
              <a:defRPr/>
            </a:pPr>
            <a:r>
              <a:rPr lang="en-US" sz="2400" smtClean="0">
                <a:solidFill>
                  <a:srgbClr val="0E2841">
                    <a:lumMod val="90000"/>
                    <a:lumOff val="10000"/>
                  </a:srgbClr>
                </a:solidFill>
                <a:latin typeface="Times New Roman" panose="02020603050405020304" pitchFamily="18" charset="0"/>
              </a:rPr>
              <a:t>	- </a:t>
            </a:r>
            <a:r>
              <a:rPr lang="vi-VN" sz="2400">
                <a:solidFill>
                  <a:srgbClr val="0E2841">
                    <a:lumMod val="90000"/>
                    <a:lumOff val="10000"/>
                  </a:srgbClr>
                </a:solidFill>
                <a:latin typeface="Times New Roman" panose="02020603050405020304" pitchFamily="18" charset="0"/>
              </a:rPr>
              <a:t>Đổi mới hình thức tổ chức hoạt động học tránh áp đặt gò bó các bước theo tiến trình giờ học. </a:t>
            </a:r>
            <a:endParaRPr lang="en-US" sz="2400">
              <a:solidFill>
                <a:srgbClr val="0E2841">
                  <a:lumMod val="90000"/>
                  <a:lumOff val="10000"/>
                </a:srgbClr>
              </a:solidFill>
              <a:latin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0E2841">
                  <a:lumMod val="90000"/>
                  <a:lumOff val="10000"/>
                </a:srgbClr>
              </a:solidFill>
              <a:effectLst/>
              <a:uLnTx/>
              <a:uFillTx/>
              <a:latin typeface="Aptos Display" panose="02110004020202020204"/>
            </a:endParaRPr>
          </a:p>
        </p:txBody>
      </p:sp>
    </p:spTree>
    <p:extLst>
      <p:ext uri="{BB962C8B-B14F-4D97-AF65-F5344CB8AC3E}">
        <p14:creationId xmlns:p14="http://schemas.microsoft.com/office/powerpoint/2010/main" val="36314327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3056443" y="1066799"/>
            <a:ext cx="8470931" cy="5099111"/>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defRPr/>
            </a:pPr>
            <a:endParaRPr lang="en-US">
              <a:solidFill>
                <a:prstClr val="black"/>
              </a:solidFill>
              <a:latin typeface="Aptos" panose="02110004020202020204"/>
            </a:endParaRPr>
          </a:p>
        </p:txBody>
      </p:sp>
      <p:sp>
        <p:nvSpPr>
          <p:cNvPr id="16" name="TextBox 15">
            <a:extLst>
              <a:ext uri="{FF2B5EF4-FFF2-40B4-BE49-F238E27FC236}">
                <a16:creationId xmlns:a16="http://schemas.microsoft.com/office/drawing/2014/main" id="{3510284E-4133-E499-45D2-21AC81F60DAD}"/>
              </a:ext>
            </a:extLst>
          </p:cNvPr>
          <p:cNvSpPr txBox="1"/>
          <p:nvPr/>
        </p:nvSpPr>
        <p:spPr>
          <a:xfrm>
            <a:off x="3755286" y="1214021"/>
            <a:ext cx="7598514" cy="5262979"/>
          </a:xfrm>
          <a:prstGeom prst="rect">
            <a:avLst/>
          </a:prstGeom>
          <a:noFill/>
        </p:spPr>
        <p:txBody>
          <a:bodyPr wrap="square">
            <a:spAutoFit/>
          </a:bodyPr>
          <a:lstStyle/>
          <a:p>
            <a:pPr lvl="0" algn="just">
              <a:defRPr/>
            </a:pPr>
            <a:r>
              <a:rPr kumimoji="0" lang="en-US" sz="2400" b="0" i="0" u="none" strike="noStrike" kern="1200" cap="none" spc="0" normalizeH="0" baseline="0" noProof="0" smtClean="0">
                <a:ln>
                  <a:noFill/>
                </a:ln>
                <a:solidFill>
                  <a:srgbClr val="0E2841">
                    <a:lumMod val="90000"/>
                    <a:lumOff val="10000"/>
                  </a:srgbClr>
                </a:solidFill>
                <a:effectLst/>
                <a:uLnTx/>
                <a:uFillTx/>
                <a:latin typeface="Times New Roman" panose="02020603050405020304" pitchFamily="18" charset="0"/>
              </a:rPr>
              <a:t>- C</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ó thể linh hoạt tổ chức </a:t>
            </a:r>
            <a:r>
              <a:rPr lang="vi-VN" sz="2400" dirty="0">
                <a:solidFill>
                  <a:srgbClr val="0E2841">
                    <a:lumMod val="90000"/>
                    <a:lumOff val="10000"/>
                  </a:srgbClr>
                </a:solidFill>
                <a:latin typeface="Times New Roman" panose="02020603050405020304" pitchFamily="18" charset="0"/>
              </a:rPr>
              <a:t>giờ ăn, hoạt động góc, hoạt động tại các phòng chức năng</a:t>
            </a:r>
            <a:r>
              <a:rPr lang="en-US" sz="2400" dirty="0">
                <a:solidFill>
                  <a:srgbClr val="0E2841">
                    <a:lumMod val="90000"/>
                    <a:lumOff val="10000"/>
                  </a:srgbClr>
                </a:solidFill>
                <a:latin typeface="Times New Roman" panose="02020603050405020304" pitchFamily="18" charset="0"/>
              </a:rPr>
              <a:t>…</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chung trộn lẫn các độ tuổi, để trẻ có cơ hội học tập, giúp đỡ, hướng dẫn, hỗ trợ nhau</a:t>
            </a: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 </a:t>
            </a:r>
          </a:p>
          <a:p>
            <a:pPr lvl="0" algn="just">
              <a:defRPr/>
            </a:pPr>
            <a:r>
              <a:rPr kumimoji="0" lang="en-US" sz="2400" b="0" i="0" u="none" strike="noStrike" kern="1200" cap="none" spc="0" normalizeH="0" baseline="0" noProof="0" smtClean="0">
                <a:ln>
                  <a:noFill/>
                </a:ln>
                <a:solidFill>
                  <a:srgbClr val="0E2841">
                    <a:lumMod val="90000"/>
                    <a:lumOff val="10000"/>
                  </a:srgbClr>
                </a:solidFill>
                <a:effectLst/>
                <a:uLnTx/>
                <a:uFillTx/>
                <a:latin typeface="Times New Roman" panose="02020603050405020304" pitchFamily="18" charset="0"/>
              </a:rPr>
              <a:t>- </a:t>
            </a:r>
            <a:r>
              <a:rPr kumimoji="0" lang="vi-VN" sz="2400" b="0" i="0" u="none" strike="noStrike" kern="1200" cap="none" spc="0" normalizeH="0" baseline="0" noProof="0" smtClean="0">
                <a:ln>
                  <a:noFill/>
                </a:ln>
                <a:solidFill>
                  <a:srgbClr val="0E2841">
                    <a:lumMod val="90000"/>
                    <a:lumOff val="10000"/>
                  </a:srgbClr>
                </a:solidFill>
                <a:effectLst/>
                <a:uLnTx/>
                <a:uFillTx/>
                <a:latin typeface="Times New Roman" panose="02020603050405020304" pitchFamily="18" charset="0"/>
              </a:rPr>
              <a:t>Tăng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rPr>
              <a:t>cường tổ chức cho trẻ hoạt động trải nghiệm, phát triển vận động… ngoài thiên nhiên, phòng/ khu vực </a:t>
            </a:r>
            <a:r>
              <a:rPr kumimoji="0" lang="vi-VN" sz="2400" b="0" i="0" u="none" strike="noStrike" kern="1200" cap="none" spc="0" normalizeH="0" baseline="0" noProof="0">
                <a:ln>
                  <a:noFill/>
                </a:ln>
                <a:solidFill>
                  <a:srgbClr val="0E2841">
                    <a:lumMod val="90000"/>
                    <a:lumOff val="10000"/>
                  </a:srgbClr>
                </a:solidFill>
                <a:effectLst/>
                <a:uLnTx/>
                <a:uFillTx/>
                <a:latin typeface="Times New Roman" panose="02020603050405020304" pitchFamily="18" charset="0"/>
              </a:rPr>
              <a:t>chức </a:t>
            </a:r>
            <a:r>
              <a:rPr kumimoji="0" lang="vi-VN" sz="2400" b="0" i="0" u="none" strike="noStrike" kern="1200" cap="none" spc="0" normalizeH="0" baseline="0" noProof="0" smtClean="0">
                <a:ln>
                  <a:noFill/>
                </a:ln>
                <a:solidFill>
                  <a:srgbClr val="0E2841">
                    <a:lumMod val="90000"/>
                    <a:lumOff val="10000"/>
                  </a:srgbClr>
                </a:solidFill>
                <a:effectLst/>
                <a:uLnTx/>
                <a:uFillTx/>
                <a:latin typeface="Times New Roman" panose="02020603050405020304" pitchFamily="18" charset="0"/>
              </a:rPr>
              <a:t>năng</a:t>
            </a:r>
            <a:endParaRPr kumimoji="0" lang="en-US" sz="2400" b="0" i="0" u="none" strike="noStrike" kern="1200" cap="none" spc="0" normalizeH="0" baseline="0" noProof="0" smtClean="0">
              <a:ln>
                <a:noFill/>
              </a:ln>
              <a:solidFill>
                <a:srgbClr val="0E2841">
                  <a:lumMod val="90000"/>
                  <a:lumOff val="10000"/>
                </a:srgbClr>
              </a:solidFill>
              <a:effectLst/>
              <a:uLnTx/>
              <a:uFillTx/>
              <a:latin typeface="Times New Roman" panose="02020603050405020304" pitchFamily="18" charset="0"/>
            </a:endParaRPr>
          </a:p>
          <a:p>
            <a:pPr lvl="0" algn="just">
              <a:defRPr/>
            </a:pPr>
            <a:r>
              <a:rPr lang="en-US" sz="2400" smtClean="0">
                <a:solidFill>
                  <a:srgbClr val="0E2841">
                    <a:lumMod val="90000"/>
                    <a:lumOff val="10000"/>
                  </a:srgbClr>
                </a:solidFill>
                <a:latin typeface="Times New Roman" panose="02020603050405020304" pitchFamily="18" charset="0"/>
              </a:rPr>
              <a:t>- </a:t>
            </a:r>
            <a:r>
              <a:rPr lang="vi-VN" sz="2400" smtClean="0">
                <a:solidFill>
                  <a:srgbClr val="0E2841">
                    <a:lumMod val="90000"/>
                    <a:lumOff val="10000"/>
                  </a:srgbClr>
                </a:solidFill>
                <a:latin typeface="Times New Roman" panose="02020603050405020304" pitchFamily="18" charset="0"/>
              </a:rPr>
              <a:t>Tăng </a:t>
            </a:r>
            <a:r>
              <a:rPr lang="vi-VN" sz="2400">
                <a:solidFill>
                  <a:srgbClr val="0E2841">
                    <a:lumMod val="90000"/>
                    <a:lumOff val="10000"/>
                  </a:srgbClr>
                </a:solidFill>
                <a:latin typeface="Times New Roman" panose="02020603050405020304" pitchFamily="18" charset="0"/>
              </a:rPr>
              <a:t>cường sử dụng các khu vực, các phòng chức năng để tổ chức hoạt động giáo dục lĩnh vực phát triển thể chất, thẩm mỹ... Công khai lịch hoạt động tại các lớp, các phòng chức năng </a:t>
            </a:r>
            <a:endParaRPr lang="en-US" sz="2400">
              <a:solidFill>
                <a:srgbClr val="0E2841">
                  <a:lumMod val="90000"/>
                  <a:lumOff val="10000"/>
                </a:srgbClr>
              </a:solidFill>
              <a:latin typeface="Times New Roman" panose="02020603050405020304" pitchFamily="18" charset="0"/>
            </a:endParaRPr>
          </a:p>
          <a:p>
            <a:pPr lvl="0" algn="just">
              <a:defRPr/>
            </a:pPr>
            <a:r>
              <a:rPr lang="en-US" sz="2400" smtClean="0">
                <a:solidFill>
                  <a:srgbClr val="0E2841">
                    <a:lumMod val="90000"/>
                    <a:lumOff val="10000"/>
                  </a:srgbClr>
                </a:solidFill>
                <a:latin typeface="Times New Roman" panose="02020603050405020304" pitchFamily="18" charset="0"/>
              </a:rPr>
              <a:t>- </a:t>
            </a:r>
            <a:r>
              <a:rPr lang="vi-VN" sz="2400" smtClean="0">
                <a:solidFill>
                  <a:srgbClr val="0E2841">
                    <a:lumMod val="90000"/>
                    <a:lumOff val="10000"/>
                  </a:srgbClr>
                </a:solidFill>
                <a:latin typeface="Times New Roman" panose="02020603050405020304" pitchFamily="18" charset="0"/>
              </a:rPr>
              <a:t>Chú </a:t>
            </a:r>
            <a:r>
              <a:rPr lang="vi-VN" sz="2400">
                <a:solidFill>
                  <a:srgbClr val="0E2841">
                    <a:lumMod val="90000"/>
                    <a:lumOff val="10000"/>
                  </a:srgbClr>
                </a:solidFill>
                <a:latin typeface="Times New Roman" panose="02020603050405020304" pitchFamily="18" charset="0"/>
              </a:rPr>
              <a:t>trọng quan sát đánh giá quá trình hoạt động của trẻ để đảm bảo các hoạt động được điều chỉnh kịp thời nhằm đáp ứng mục tiêu cuối độ tuổi</a:t>
            </a:r>
            <a:r>
              <a:rPr lang="en-US" sz="2400">
                <a:solidFill>
                  <a:srgbClr val="0E2841">
                    <a:lumMod val="90000"/>
                    <a:lumOff val="10000"/>
                  </a:srgbClr>
                </a:solidFill>
                <a:latin typeface="Times New Roman" panose="02020603050405020304" pitchFamily="18" charset="0"/>
              </a:rPr>
              <a:t>.</a:t>
            </a:r>
            <a:endParaRPr lang="vi-VN" sz="2400">
              <a:solidFill>
                <a:srgbClr val="0E2841">
                  <a:lumMod val="90000"/>
                  <a:lumOff val="10000"/>
                </a:srgbClr>
              </a:solidFill>
              <a:latin typeface="Times New Roman" panose="02020603050405020304" pitchFamily="18" charset="0"/>
            </a:endParaRPr>
          </a:p>
          <a:p>
            <a:pPr marL="342900" lvl="0" indent="-342900" algn="just">
              <a:buFontTx/>
              <a:buChar char="-"/>
              <a:defRPr/>
            </a:pPr>
            <a:endParaRPr kumimoji="0" lang="en-US" sz="2400" b="0" i="0" u="none" strike="noStrike" kern="1200" cap="none" spc="0" normalizeH="0" baseline="0" noProof="0" dirty="0">
              <a:ln>
                <a:noFill/>
              </a:ln>
              <a:solidFill>
                <a:srgbClr val="0E2841">
                  <a:lumMod val="90000"/>
                  <a:lumOff val="10000"/>
                </a:srgbClr>
              </a:solidFill>
              <a:effectLst/>
              <a:uLnTx/>
              <a:uFillTx/>
              <a:latin typeface="Aptos Display" panose="02110004020202020204"/>
            </a:endParaRPr>
          </a:p>
        </p:txBody>
      </p:sp>
    </p:spTree>
    <p:extLst>
      <p:ext uri="{BB962C8B-B14F-4D97-AF65-F5344CB8AC3E}">
        <p14:creationId xmlns:p14="http://schemas.microsoft.com/office/powerpoint/2010/main" val="36314327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1000"/>
                                        <p:tgtEl>
                                          <p:spTgt spid="16">
                                            <p:txEl>
                                              <p:pRg st="3" end="3"/>
                                            </p:txEl>
                                          </p:spTgt>
                                        </p:tgtEl>
                                      </p:cBhvr>
                                    </p:animEffect>
                                    <p:anim calcmode="lin" valueType="num">
                                      <p:cBhvr>
                                        <p:cTn id="29"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3056443" y="966630"/>
            <a:ext cx="8470931" cy="5056593"/>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defRPr/>
            </a:pPr>
            <a:endParaRPr lang="en-US">
              <a:solidFill>
                <a:prstClr val="black"/>
              </a:solidFill>
              <a:latin typeface="Aptos" panose="02110004020202020204"/>
            </a:endParaRPr>
          </a:p>
        </p:txBody>
      </p:sp>
      <p:sp>
        <p:nvSpPr>
          <p:cNvPr id="16" name="TextBox 15">
            <a:extLst>
              <a:ext uri="{FF2B5EF4-FFF2-40B4-BE49-F238E27FC236}">
                <a16:creationId xmlns:a16="http://schemas.microsoft.com/office/drawing/2014/main" id="{D087B30B-3794-A36D-66B2-77CD6AFEB4F5}"/>
              </a:ext>
            </a:extLst>
          </p:cNvPr>
          <p:cNvSpPr txBox="1"/>
          <p:nvPr/>
        </p:nvSpPr>
        <p:spPr>
          <a:xfrm>
            <a:off x="3774972" y="1266885"/>
            <a:ext cx="7502628"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Lưu ý thực hiện tài liệu GD NSTLVM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Căn cứ vào mục tiêu GD của lớp hàng tháng, lựa chọn bài học GD NSTLVM phù hợp.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Tổ chức GDNSTLVM thông qua các hoạt động (hoạt động học, tích hợp vào hoạt động học, hoạt động đón trả trẻ, hoạt động ngoài trời, hoạt động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Giáo viên lựa chọn phương pháp, hình thức tổ chức đảm bảo phù hợp, hiệu quả theo quan điểm “chơi mà học, học bằng chơi”, vận dụng nhiều tình huống thực tiễn để giáo dục hành vi đẹp cho trẻ. (Hình thức gợi ý theo tài liệu hướng dẫn đã được tập huấn gửi về các trường tháng 8/2024)</a:t>
            </a:r>
          </a:p>
        </p:txBody>
      </p:sp>
    </p:spTree>
    <p:extLst>
      <p:ext uri="{BB962C8B-B14F-4D97-AF65-F5344CB8AC3E}">
        <p14:creationId xmlns:p14="http://schemas.microsoft.com/office/powerpoint/2010/main" val="36314327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3056443" y="966630"/>
            <a:ext cx="8470931" cy="5323840"/>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6"/>
            <a:stretch>
              <a:fillRect/>
            </a:stretch>
          </a:blipFill>
        </p:spPr>
        <p:txBody>
          <a:bodyPr/>
          <a:lstStyle/>
          <a:p>
            <a:pPr defTabSz="914446">
              <a:defRPr/>
            </a:pPr>
            <a:endParaRPr lang="en-US">
              <a:solidFill>
                <a:prstClr val="black"/>
              </a:solidFill>
              <a:latin typeface="Aptos" panose="02110004020202020204"/>
            </a:endParaRPr>
          </a:p>
        </p:txBody>
      </p:sp>
      <p:pic>
        <p:nvPicPr>
          <p:cNvPr id="18" name="Du lieu dung chung">
            <a:hlinkClick r:id="" action="ppaction://media"/>
            <a:extLst>
              <a:ext uri="{FF2B5EF4-FFF2-40B4-BE49-F238E27FC236}">
                <a16:creationId xmlns:a16="http://schemas.microsoft.com/office/drawing/2014/main" id="{8B3F8991-134D-6CA4-306E-E0E0A6A518D6}"/>
              </a:ext>
            </a:extLst>
          </p:cNvPr>
          <p:cNvPicPr>
            <a:picLocks noChangeAspect="1"/>
          </p:cNvPicPr>
          <p:nvPr>
            <a:videoFile r:link="rId1"/>
            <p:extLst>
              <p:ext uri="{DAA4B4D4-6D71-4841-9C94-3DE7FCFB9230}">
                <p14:media xmlns:p14="http://schemas.microsoft.com/office/powerpoint/2010/main" r:embed="rId2">
                  <p14:trim end="12464.9705"/>
                </p14:media>
              </p:ext>
            </p:extLst>
          </p:nvPr>
        </p:nvPicPr>
        <p:blipFill>
          <a:blip r:embed="rId7"/>
          <a:stretch>
            <a:fillRect/>
          </a:stretch>
        </p:blipFill>
        <p:spPr>
          <a:xfrm>
            <a:off x="4114800" y="1905000"/>
            <a:ext cx="6908800" cy="3886200"/>
          </a:xfrm>
          <a:prstGeom prst="rect">
            <a:avLst/>
          </a:prstGeom>
        </p:spPr>
      </p:pic>
      <p:sp>
        <p:nvSpPr>
          <p:cNvPr id="19" name="TextBox 18">
            <a:extLst>
              <a:ext uri="{FF2B5EF4-FFF2-40B4-BE49-F238E27FC236}">
                <a16:creationId xmlns:a16="http://schemas.microsoft.com/office/drawing/2014/main" id="{3AD51C92-F800-D9A4-B763-97FED476E86A}"/>
              </a:ext>
            </a:extLst>
          </p:cNvPr>
          <p:cNvSpPr txBox="1"/>
          <p:nvPr/>
        </p:nvSpPr>
        <p:spPr>
          <a:xfrm>
            <a:off x="4019857" y="1143000"/>
            <a:ext cx="672434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3. Xây dựng bài giảng điện tử, cổng TTĐT:</a:t>
            </a:r>
          </a:p>
        </p:txBody>
      </p:sp>
    </p:spTree>
    <p:extLst>
      <p:ext uri="{BB962C8B-B14F-4D97-AF65-F5344CB8AC3E}">
        <p14:creationId xmlns:p14="http://schemas.microsoft.com/office/powerpoint/2010/main" val="36314327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8"/>
                                        </p:tgtEl>
                                      </p:cBhvr>
                                    </p:cmd>
                                  </p:childTnLst>
                                </p:cTn>
                              </p:par>
                              <p:par>
                                <p:cTn id="7" presetID="1" presetClass="mediacall" presetSubtype="0" fill="hold" nodeType="withEffect">
                                  <p:stCondLst>
                                    <p:cond delay="0"/>
                                  </p:stCondLst>
                                  <p:childTnLst>
                                    <p:cmd type="call" cmd="playFrom(0.0)">
                                      <p:cBhvr>
                                        <p:cTn id="8" dur="16258"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1"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8"/>
                </p:tgtEl>
              </p:cMediaNode>
            </p:video>
          </p:childTnLst>
        </p:cTn>
      </p:par>
    </p:tnLst>
    <p:bldLst>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73683" y="162046"/>
            <a:ext cx="9361118"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4419600" y="228600"/>
            <a:ext cx="8534400" cy="404663"/>
          </a:xfrm>
          <a:prstGeom prst="rect">
            <a:avLst/>
          </a:prstGeom>
        </p:spPr>
        <p:txBody>
          <a:bodyPr wrap="square" lIns="0" tIns="0" rIns="0" bIns="0" rtlCol="0" anchor="t">
            <a:spAutoFit/>
          </a:bodyPr>
          <a:lstStyle/>
          <a:p>
            <a:pPr>
              <a:lnSpc>
                <a:spcPct val="150000"/>
              </a:lnSpc>
            </a:pPr>
            <a:r>
              <a:rPr lang="en-US" sz="2000" b="1" dirty="0">
                <a:solidFill>
                  <a:schemeClr val="bg2"/>
                </a:solidFill>
                <a:latin typeface="Arial" panose="020B0604020202020204" pitchFamily="34" charset="0"/>
                <a:ea typeface="Times New Roman" panose="02020603050405020304" pitchFamily="18" charset="0"/>
                <a:cs typeface="Arial" panose="020B0604020202020204" pitchFamily="34" charset="0"/>
              </a:rPr>
              <a:t>A</a:t>
            </a:r>
            <a:r>
              <a:rPr lang="en-US" sz="2000" b="1" smtClean="0">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smtClean="0">
                <a:solidFill>
                  <a:schemeClr val="bg2"/>
                </a:solidFill>
                <a:latin typeface="Arial" panose="020B0604020202020204" pitchFamily="34" charset="0"/>
                <a:ea typeface="Times New Roman" panose="02020603050405020304" pitchFamily="18" charset="0"/>
                <a:cs typeface="Arial" panose="020B0604020202020204" pitchFamily="34" charset="0"/>
              </a:rPr>
              <a:t>CÔNG TÁC CHĂM SÓC – NUÔI DƯỠNG</a:t>
            </a:r>
            <a:endParaRPr lang="vi-VN" sz="2000" dirty="0">
              <a:solidFill>
                <a:schemeClr val="bg2"/>
              </a:solidFill>
              <a:latin typeface="Arial" panose="020B0604020202020204" pitchFamily="34" charset="0"/>
              <a:cs typeface="Arial" panose="020B0604020202020204" pitchFamily="34"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600"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sz="1600">
              <a:solidFill>
                <a:prstClr val="black"/>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7ED02BC5-51CF-38F9-9DC8-39ED8271D060}"/>
              </a:ext>
            </a:extLst>
          </p:cNvPr>
          <p:cNvGraphicFramePr>
            <a:graphicFrameLocks noGrp="1"/>
          </p:cNvGraphicFramePr>
          <p:nvPr>
            <p:extLst>
              <p:ext uri="{D42A27DB-BD31-4B8C-83A1-F6EECF244321}">
                <p14:modId xmlns:p14="http://schemas.microsoft.com/office/powerpoint/2010/main" val="2815974725"/>
              </p:ext>
            </p:extLst>
          </p:nvPr>
        </p:nvGraphicFramePr>
        <p:xfrm>
          <a:off x="1600200" y="1403222"/>
          <a:ext cx="9601200" cy="4159378"/>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4227655438"/>
                    </a:ext>
                  </a:extLst>
                </a:gridCol>
              </a:tblGrid>
              <a:tr h="452910">
                <a:tc>
                  <a:txBody>
                    <a:bodyPr/>
                    <a:lstStyle/>
                    <a:p>
                      <a:pPr marL="0" lvl="0" indent="0" algn="ctr" defTabSz="1244600">
                        <a:lnSpc>
                          <a:spcPct val="90000"/>
                        </a:lnSpc>
                        <a:spcBef>
                          <a:spcPct val="0"/>
                        </a:spcBef>
                        <a:spcAft>
                          <a:spcPct val="35000"/>
                        </a:spcAft>
                        <a:buNone/>
                      </a:pPr>
                      <a:r>
                        <a:rPr lang="en-US" sz="2000" b="1" kern="1200" smtClean="0">
                          <a:solidFill>
                            <a:srgbClr val="000000"/>
                          </a:solidFill>
                        </a:rPr>
                        <a:t>Đánh giá tình hình thực hiện công tác CSND năm học 2023 - 2024</a:t>
                      </a:r>
                      <a:endParaRPr lang="en-US" sz="2000" b="1" kern="1200">
                        <a:solidFill>
                          <a:srgbClr val="000000"/>
                        </a:solidFill>
                      </a:endParaRPr>
                    </a:p>
                  </a:txBody>
                  <a:tcPr marL="53354" marR="533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08631245"/>
                  </a:ext>
                </a:extLst>
              </a:tr>
              <a:tr h="3706468">
                <a:tc>
                  <a:txBody>
                    <a:bodyPr/>
                    <a:lstStyle/>
                    <a:p>
                      <a:pPr marL="0" indent="0" algn="l">
                        <a:lnSpc>
                          <a:spcPct val="110000"/>
                        </a:lnSpc>
                        <a:spcBef>
                          <a:spcPts val="600"/>
                        </a:spcBef>
                        <a:spcAft>
                          <a:spcPts val="600"/>
                        </a:spcAft>
                        <a:buNone/>
                      </a:pPr>
                      <a:endParaRPr lang="en-US" sz="600" smtClean="0">
                        <a:solidFill>
                          <a:srgbClr val="000000"/>
                        </a:solidFill>
                        <a:effectLst/>
                        <a:latin typeface="Arial" panose="020B0604020202020204" pitchFamily="34" charset="0"/>
                        <a:cs typeface="Arial" panose="020B0604020202020204" pitchFamily="34" charset="0"/>
                      </a:endParaRPr>
                    </a:p>
                    <a:p>
                      <a:pPr marL="0" indent="0" algn="l">
                        <a:lnSpc>
                          <a:spcPct val="110000"/>
                        </a:lnSpc>
                        <a:spcBef>
                          <a:spcPts val="600"/>
                        </a:spcBef>
                        <a:spcAft>
                          <a:spcPts val="600"/>
                        </a:spcAft>
                        <a:buNone/>
                      </a:pPr>
                      <a:r>
                        <a:rPr lang="en-US" sz="1800" b="1" smtClean="0">
                          <a:solidFill>
                            <a:srgbClr val="000000"/>
                          </a:solidFill>
                          <a:effectLst/>
                          <a:latin typeface="Arial" panose="020B0604020202020204" pitchFamily="34" charset="0"/>
                          <a:cs typeface="Arial" panose="020B0604020202020204" pitchFamily="34" charset="0"/>
                        </a:rPr>
                        <a:t>2.   Tồn</a:t>
                      </a:r>
                      <a:r>
                        <a:rPr lang="en-US" sz="1800" b="1" baseline="0" smtClean="0">
                          <a:solidFill>
                            <a:srgbClr val="000000"/>
                          </a:solidFill>
                          <a:effectLst/>
                          <a:latin typeface="Arial" panose="020B0604020202020204" pitchFamily="34" charset="0"/>
                          <a:cs typeface="Arial" panose="020B0604020202020204" pitchFamily="34" charset="0"/>
                        </a:rPr>
                        <a:t> tại</a:t>
                      </a:r>
                      <a:endParaRPr lang="en-US" sz="1800" b="1" smtClean="0">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Sổ kiểm thực 3 bước chưa ký đầy đủ hoặc chỉ ký mà không ghi rõ họ </a:t>
                      </a:r>
                      <a:r>
                        <a:rPr lang="it-IT" smtClean="0">
                          <a:latin typeface="Tahoma" panose="020B0604030504040204" pitchFamily="34" charset="0"/>
                          <a:ea typeface="Tahoma" panose="020B0604030504040204" pitchFamily="34" charset="0"/>
                          <a:cs typeface="Tahoma" panose="020B0604030504040204" pitchFamily="34" charset="0"/>
                        </a:rPr>
                        <a:t>tên (MN Long Biên, MN Long Biên A, MN Thạch Bàn, MN Gia Quất)</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Sổ tính khẩu phần ăn của trẻ còn bỏ trống cột số lượng cuối tháng (MN Thạch Bàn)</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Hóa đơn liên 1 và liên 2 cùng số </a:t>
                      </a:r>
                      <a:r>
                        <a:rPr lang="it-IT" smtClean="0">
                          <a:latin typeface="Tahoma" panose="020B0604030504040204" pitchFamily="34" charset="0"/>
                          <a:ea typeface="Tahoma" panose="020B0604030504040204" pitchFamily="34" charset="0"/>
                          <a:cs typeface="Tahoma" panose="020B0604030504040204" pitchFamily="34" charset="0"/>
                        </a:rPr>
                        <a:t>(MN Tràng An)</a:t>
                      </a:r>
                      <a:endParaRPr lang="en-US" sz="1800" smtClean="0">
                        <a:effectLst/>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600"/>
                        </a:spcBef>
                        <a:spcAft>
                          <a:spcPts val="600"/>
                        </a:spcAft>
                      </a:pPr>
                      <a:r>
                        <a:rPr lang="it-IT" sz="1800" smtClean="0">
                          <a:effectLst/>
                          <a:latin typeface="Tahoma" panose="020B0604030504040204" pitchFamily="34" charset="0"/>
                          <a:ea typeface="Tahoma" panose="020B0604030504040204" pitchFamily="34" charset="0"/>
                          <a:cs typeface="Tahoma" panose="020B0604030504040204" pitchFamily="34" charset="0"/>
                        </a:rPr>
                        <a:t>- Một vài khu vực trong bếp ăn chưa có biển </a:t>
                      </a:r>
                      <a:r>
                        <a:rPr lang="it-IT" smtClean="0">
                          <a:latin typeface="Tahoma" panose="020B0604030504040204" pitchFamily="34" charset="0"/>
                          <a:ea typeface="Tahoma" panose="020B0604030504040204" pitchFamily="34" charset="0"/>
                          <a:cs typeface="Tahoma" panose="020B0604030504040204" pitchFamily="34" charset="0"/>
                        </a:rPr>
                        <a:t>tên (MN Ban Mai Xanh)</a:t>
                      </a:r>
                    </a:p>
                    <a:p>
                      <a:pPr algn="just">
                        <a:lnSpc>
                          <a:spcPct val="110000"/>
                        </a:lnSpc>
                        <a:spcBef>
                          <a:spcPts val="600"/>
                        </a:spcBef>
                        <a:spcAft>
                          <a:spcPts val="600"/>
                        </a:spcAft>
                      </a:pPr>
                      <a:r>
                        <a:rPr lang="it-IT" smtClean="0">
                          <a:latin typeface="Tahoma" panose="020B0604030504040204" pitchFamily="34" charset="0"/>
                          <a:ea typeface="Tahoma" panose="020B0604030504040204" pitchFamily="34" charset="0"/>
                          <a:cs typeface="Tahoma" panose="020B0604030504040204" pitchFamily="34" charset="0"/>
                        </a:rPr>
                        <a:t>- C</a:t>
                      </a:r>
                      <a:r>
                        <a:rPr lang="it-IT" sz="1800" smtClean="0">
                          <a:effectLst/>
                          <a:latin typeface="Tahoma" panose="020B0604030504040204" pitchFamily="34" charset="0"/>
                          <a:ea typeface="Tahoma" panose="020B0604030504040204" pitchFamily="34" charset="0"/>
                          <a:cs typeface="Tahoma" panose="020B0604030504040204" pitchFamily="34" charset="0"/>
                        </a:rPr>
                        <a:t>ửa ra vào hoặc cửa bếp phía sau chưa có lưới chắn côn trùng (MN Giang Biên, </a:t>
                      </a:r>
                      <a:r>
                        <a:rPr lang="it-IT" smtClean="0">
                          <a:latin typeface="Tahoma" panose="020B0604030504040204" pitchFamily="34" charset="0"/>
                          <a:ea typeface="Tahoma" panose="020B0604030504040204" pitchFamily="34" charset="0"/>
                          <a:cs typeface="Tahoma" panose="020B0604030504040204" pitchFamily="34" charset="0"/>
                        </a:rPr>
                        <a:t>MN Tràng An, MN Long Biên)</a:t>
                      </a:r>
                      <a:r>
                        <a:rPr lang="it-IT" sz="1800" smtClean="0">
                          <a:effectLst/>
                          <a:latin typeface="Tahoma" panose="020B0604030504040204" pitchFamily="34" charset="0"/>
                          <a:ea typeface="Tahoma" panose="020B0604030504040204" pitchFamily="34" charset="0"/>
                          <a:cs typeface="Tahoma" panose="020B0604030504040204" pitchFamily="34" charset="0"/>
                        </a:rPr>
                        <a:t>.</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52359106"/>
                  </a:ext>
                </a:extLst>
              </a:tr>
            </a:tbl>
          </a:graphicData>
        </a:graphic>
      </p:graphicFrame>
    </p:spTree>
    <p:extLst>
      <p:ext uri="{BB962C8B-B14F-4D97-AF65-F5344CB8AC3E}">
        <p14:creationId xmlns:p14="http://schemas.microsoft.com/office/powerpoint/2010/main" val="37179920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spcBef>
                <a:spcPct val="0"/>
              </a:spcBef>
              <a:spcAft>
                <a:spcPct val="0"/>
              </a:spcAft>
              <a:defRPr/>
            </a:pPr>
            <a:endParaRPr lang="zh-CN" altLang="en-US" sz="1707" dirty="0">
              <a:solidFill>
                <a:prstClr val="black"/>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3588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7" name="AutoShape 2">
            <a:extLst>
              <a:ext uri="{FF2B5EF4-FFF2-40B4-BE49-F238E27FC236}">
                <a16:creationId xmlns:a16="http://schemas.microsoft.com/office/drawing/2014/main" id="{DF461C45-7070-52ED-A578-C1B391F934BE}"/>
              </a:ext>
            </a:extLst>
          </p:cNvPr>
          <p:cNvSpPr>
            <a:spLocks noChangeArrowheads="1"/>
          </p:cNvSpPr>
          <p:nvPr/>
        </p:nvSpPr>
        <p:spPr bwMode="gray">
          <a:xfrm>
            <a:off x="3056443" y="966629"/>
            <a:ext cx="8470931" cy="5199281"/>
          </a:xfrm>
          <a:prstGeom prst="roundRect">
            <a:avLst>
              <a:gd name="adj" fmla="val 11505"/>
            </a:avLst>
          </a:prstGeom>
          <a:gradFill rotWithShape="1">
            <a:gsLst>
              <a:gs pos="0">
                <a:srgbClr val="F3DA47"/>
              </a:gs>
              <a:gs pos="100000">
                <a:sysClr val="window" lastClr="FFFFFF"/>
              </a:gs>
            </a:gsLst>
            <a:lin ang="0" scaled="1"/>
          </a:gradFill>
          <a:ln w="6350" algn="ctr">
            <a:solidFill>
              <a:sysClr val="windowText" lastClr="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dirty="0">
              <a:solidFill>
                <a:srgbClr val="0679F8">
                  <a:lumMod val="50000"/>
                </a:srgbClr>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A88BD20-377C-D330-53A0-4142FB58069D}"/>
              </a:ext>
            </a:extLst>
          </p:cNvPr>
          <p:cNvGrpSpPr/>
          <p:nvPr/>
        </p:nvGrpSpPr>
        <p:grpSpPr>
          <a:xfrm>
            <a:off x="629731" y="2173735"/>
            <a:ext cx="2989099" cy="2418395"/>
            <a:chOff x="781118" y="2566683"/>
            <a:chExt cx="2323731" cy="1923117"/>
          </a:xfrm>
        </p:grpSpPr>
        <p:sp>
          <p:nvSpPr>
            <p:cNvPr id="11" name="AutoShape 4">
              <a:extLst>
                <a:ext uri="{FF2B5EF4-FFF2-40B4-BE49-F238E27FC236}">
                  <a16:creationId xmlns:a16="http://schemas.microsoft.com/office/drawing/2014/main" id="{BB2CC45F-30CD-074B-13D6-D6B30530E370}"/>
                </a:ext>
              </a:extLst>
            </p:cNvPr>
            <p:cNvSpPr>
              <a:spLocks noChangeArrowheads="1"/>
            </p:cNvSpPr>
            <p:nvPr/>
          </p:nvSpPr>
          <p:spPr bwMode="gray">
            <a:xfrm>
              <a:off x="2667648" y="3203177"/>
              <a:ext cx="437201" cy="679449"/>
            </a:xfrm>
            <a:prstGeom prst="rightArrow">
              <a:avLst>
                <a:gd name="adj1" fmla="val 50000"/>
                <a:gd name="adj2" fmla="val 58333"/>
              </a:avLst>
            </a:prstGeom>
            <a:solidFill>
              <a:srgbClr val="FF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1">
                <a:defRPr/>
              </a:pPr>
              <a:endParaRPr lang="en-US" sz="2400" ker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5" descr="DO_circle001">
              <a:extLst>
                <a:ext uri="{FF2B5EF4-FFF2-40B4-BE49-F238E27FC236}">
                  <a16:creationId xmlns:a16="http://schemas.microsoft.com/office/drawing/2014/main" id="{5914D0B7-1D41-CE92-A13A-E06697F5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18" y="2566683"/>
              <a:ext cx="1924972" cy="19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AE4B770C-2D76-9BE9-41F4-86FA01024084}"/>
              </a:ext>
            </a:extLst>
          </p:cNvPr>
          <p:cNvSpPr txBox="1">
            <a:spLocks noChangeArrowheads="1"/>
          </p:cNvSpPr>
          <p:nvPr/>
        </p:nvSpPr>
        <p:spPr bwMode="black">
          <a:xfrm>
            <a:off x="1066800" y="2949714"/>
            <a:ext cx="1600200"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FBCE8E"/>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it-IT" sz="2000" b="1" dirty="0">
                <a:latin typeface="Arial" panose="020B0604020202020204" pitchFamily="34" charset="0"/>
                <a:ea typeface="Times New Roman" panose="02020603050405020304" pitchFamily="18" charset="0"/>
                <a:cs typeface="Arial" panose="020B0604020202020204" pitchFamily="34" charset="0"/>
              </a:rPr>
              <a:t>Công </a:t>
            </a:r>
            <a:r>
              <a:rPr lang="it-IT" sz="2000" b="1">
                <a:latin typeface="Arial" panose="020B0604020202020204" pitchFamily="34" charset="0"/>
                <a:ea typeface="Times New Roman" panose="02020603050405020304" pitchFamily="18" charset="0"/>
                <a:cs typeface="Arial" panose="020B0604020202020204" pitchFamily="34" charset="0"/>
              </a:rPr>
              <a:t>tác </a:t>
            </a:r>
            <a:r>
              <a:rPr lang="it-IT" sz="2000" b="1" smtClean="0">
                <a:latin typeface="Arial" panose="020B0604020202020204" pitchFamily="34" charset="0"/>
                <a:ea typeface="Times New Roman" panose="02020603050405020304" pitchFamily="18" charset="0"/>
                <a:cs typeface="Arial" panose="020B0604020202020204" pitchFamily="34" charset="0"/>
              </a:rPr>
              <a:t>giáo dục</a:t>
            </a:r>
            <a:endParaRPr lang="it-IT" sz="2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spcBef>
                <a:spcPct val="0"/>
              </a:spcBef>
              <a:spcAft>
                <a:spcPct val="0"/>
              </a:spcAft>
              <a:defRPr/>
            </a:pPr>
            <a:endParaRPr lang="zh-CN" altLang="en-US" sz="1898" dirty="0">
              <a:solidFill>
                <a:prstClr val="white">
                  <a:lumMod val="65000"/>
                </a:prstClr>
              </a:solidFill>
              <a:latin typeface="印品黑体" panose="00000500000000000000" pitchFamily="2" charset="-122"/>
              <a:ea typeface="微软雅黑" panose="020B0503020204020204" pitchFamily="34" charset="-122"/>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680549" y="70892"/>
            <a:ext cx="1221445" cy="939128"/>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defRPr/>
            </a:pPr>
            <a:endParaRPr lang="en-US">
              <a:solidFill>
                <a:prstClr val="black"/>
              </a:solidFill>
              <a:latin typeface="Aptos" panose="02110004020202020204"/>
            </a:endParaRPr>
          </a:p>
        </p:txBody>
      </p:sp>
      <p:sp>
        <p:nvSpPr>
          <p:cNvPr id="16" name="TextBox 15">
            <a:extLst>
              <a:ext uri="{FF2B5EF4-FFF2-40B4-BE49-F238E27FC236}">
                <a16:creationId xmlns:a16="http://schemas.microsoft.com/office/drawing/2014/main" id="{372CB7B2-19BA-1F00-C8F3-D30A3ABF6464}"/>
              </a:ext>
            </a:extLst>
          </p:cNvPr>
          <p:cNvSpPr txBox="1"/>
          <p:nvPr/>
        </p:nvSpPr>
        <p:spPr>
          <a:xfrm>
            <a:off x="4572000" y="1066800"/>
            <a:ext cx="656836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3. Xây dựng bài giảng điện tử, cổng TTĐT:</a:t>
            </a:r>
          </a:p>
        </p:txBody>
      </p:sp>
      <p:sp>
        <p:nvSpPr>
          <p:cNvPr id="17" name="TextBox 16">
            <a:extLst>
              <a:ext uri="{FF2B5EF4-FFF2-40B4-BE49-F238E27FC236}">
                <a16:creationId xmlns:a16="http://schemas.microsoft.com/office/drawing/2014/main" id="{4EA388C0-1186-F5D9-FACB-4355D8E2C262}"/>
              </a:ext>
            </a:extLst>
          </p:cNvPr>
          <p:cNvSpPr txBox="1"/>
          <p:nvPr/>
        </p:nvSpPr>
        <p:spPr>
          <a:xfrm>
            <a:off x="3711468" y="1524000"/>
            <a:ext cx="7566132" cy="45858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Hàng tháng cập nhật các văn bản của các cấp, văn bản phòng chống dịch bệnh, văn bản Ba công khai, tin bài, album hình ảnh đẹp, lịch công tác tuần, bài giảng điện tử…kịp thời, đúng tiến độ.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Lưu ý: Trình bày thiết kế khoa học, dễ thấy và ở lớp 1. Lịch công tác tuần, văn bản Ba công khai nên để mục văn bản. Hàng tháng công khai đầy đủ đánh giá CBGVNV.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Đưa tin bài văn bản đúng </a:t>
            </a:r>
            <a:r>
              <a:rPr kumimoji="0" lang="vi-VN" sz="2400" b="0" i="0" u="none" strike="noStrike" kern="1200" cap="none" spc="0" normalizeH="0" baseline="0" noProof="0">
                <a:ln>
                  <a:noFill/>
                </a:ln>
                <a:solidFill>
                  <a:srgbClr val="0E2841">
                    <a:lumMod val="90000"/>
                    <a:lumOff val="10000"/>
                  </a:srgbClr>
                </a:solidFill>
                <a:effectLst/>
                <a:uLnTx/>
                <a:uFillTx/>
                <a:latin typeface="Times New Roman" panose="02020603050405020304" pitchFamily="18" charset="0"/>
                <a:ea typeface="+mn-ea"/>
                <a:cs typeface="+mn-cs"/>
              </a:rPr>
              <a:t>mục</a:t>
            </a:r>
            <a:r>
              <a:rPr kumimoji="0" lang="vi-VN" sz="2400" b="0" i="0" u="none" strike="noStrike" kern="1200" cap="none" spc="0" normalizeH="0" baseline="0" noProof="0" smtClean="0">
                <a:ln>
                  <a:noFill/>
                </a:ln>
                <a:solidFill>
                  <a:srgbClr val="0E2841">
                    <a:lumMod val="90000"/>
                    <a:lumOff val="10000"/>
                  </a:srgbClr>
                </a:solidFill>
                <a:effectLst/>
                <a:uLnTx/>
                <a:uFillTx/>
                <a:latin typeface="Times New Roman" panose="02020603050405020304" pitchFamily="18" charset="0"/>
                <a:ea typeface="+mn-ea"/>
                <a:cs typeface="+mn-cs"/>
              </a:rPr>
              <a:t>.</a:t>
            </a:r>
            <a:endParaRPr kumimoji="0" lang="en-US" sz="2400" b="0" i="0" u="none" strike="noStrike" kern="1200" cap="none" spc="0" normalizeH="0" baseline="0" noProof="0" smtClean="0">
              <a:ln>
                <a:noFill/>
              </a:ln>
              <a:solidFill>
                <a:srgbClr val="0E2841">
                  <a:lumMod val="90000"/>
                  <a:lumOff val="10000"/>
                </a:srgb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a:solidFill>
                  <a:srgbClr val="0E2841">
                    <a:lumMod val="90000"/>
                    <a:lumOff val="10000"/>
                  </a:srgbClr>
                </a:solidFill>
                <a:latin typeface="Times New Roman" panose="02020603050405020304" pitchFamily="18" charset="0"/>
              </a:rPr>
              <a:t>	</a:t>
            </a:r>
            <a:r>
              <a:rPr lang="en-US" sz="2400" smtClean="0">
                <a:solidFill>
                  <a:srgbClr val="0E2841">
                    <a:lumMod val="90000"/>
                    <a:lumOff val="10000"/>
                  </a:srgbClr>
                </a:solidFill>
                <a:latin typeface="Times New Roman" panose="02020603050405020304" pitchFamily="18" charset="0"/>
              </a:rPr>
              <a:t>* Lưu ý: các CS GDMN thực hiện cập nhật phần mềm CSDL ngành đầy đủ, kịp thời. Các trường MN công lập hỗ trợ, dôn đốc các nhóm lớp trên địa bàn hoàn thành đúng thời hạn.</a:t>
            </a:r>
            <a:endPar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314327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1049355"/>
            <a:ext cx="11194388" cy="52752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3154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578114"/>
            <a:ext cx="142270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Công</a:t>
            </a:r>
            <a:r>
              <a:rPr lang="en-US" sz="2000" b="1" dirty="0">
                <a:solidFill>
                  <a:srgbClr val="FF0000"/>
                </a:solidFill>
                <a:latin typeface="Arial" panose="020B0604020202020204" pitchFamily="34" charset="0"/>
                <a:cs typeface="Arial" panose="020B0604020202020204" pitchFamily="34" charset="0"/>
              </a:rPr>
              <a:t> </a:t>
            </a:r>
            <a:r>
              <a:rPr lang="en-US" sz="2000" b="1" err="1">
                <a:solidFill>
                  <a:srgbClr val="FF0000"/>
                </a:solidFill>
                <a:latin typeface="Arial" panose="020B0604020202020204" pitchFamily="34" charset="0"/>
                <a:cs typeface="Arial" panose="020B0604020202020204" pitchFamily="34" charset="0"/>
              </a:rPr>
              <a:t>tác</a:t>
            </a:r>
            <a:r>
              <a:rPr lang="en-US" sz="2000" b="1">
                <a:solidFill>
                  <a:srgbClr val="FF0000"/>
                </a:solidFill>
                <a:latin typeface="Arial" panose="020B0604020202020204" pitchFamily="34" charset="0"/>
                <a:cs typeface="Arial" panose="020B0604020202020204" pitchFamily="34" charset="0"/>
              </a:rPr>
              <a:t> </a:t>
            </a:r>
            <a:r>
              <a:rPr lang="en-US" sz="2000" b="1" smtClean="0">
                <a:solidFill>
                  <a:srgbClr val="FF0000"/>
                </a:solidFill>
                <a:latin typeface="Arial" panose="020B0604020202020204" pitchFamily="34" charset="0"/>
                <a:cs typeface="Arial" panose="020B0604020202020204" pitchFamily="34" charset="0"/>
              </a:rPr>
              <a:t>giáo dục</a:t>
            </a:r>
            <a:endParaRPr lang="en-US" sz="20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534136"/>
            <a:ext cx="7966081" cy="425706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9" name="TextBox 18">
            <a:extLst>
              <a:ext uri="{FF2B5EF4-FFF2-40B4-BE49-F238E27FC236}">
                <a16:creationId xmlns:a16="http://schemas.microsoft.com/office/drawing/2014/main" id="{FB34F6AA-AA10-F857-76CE-E594D92DDC27}"/>
              </a:ext>
            </a:extLst>
          </p:cNvPr>
          <p:cNvSpPr txBox="1"/>
          <p:nvPr/>
        </p:nvSpPr>
        <p:spPr>
          <a:xfrm>
            <a:off x="3652685" y="1765280"/>
            <a:ext cx="9129251"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4. Hồ sơ của giáo viên gồm:</a:t>
            </a:r>
            <a:endParaRPr kumimoji="0" lang="en-US" sz="2400" b="1"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Các kế hoạch giáo dục: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Chương trình giáo dục của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Mục tiêu giáo dục năm học của khối, lớp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Phiên chế mục tiêu giáo dục của trẻ vào các tháng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Ngân hàng nội dung - hoạt động của khối, lớp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Phiên chế nội dung chủ đề và sự kiện vào các tháng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Thời khóa biểu của lớp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Kế hoạch giáo dục theo từng tháng</a:t>
            </a:r>
          </a:p>
        </p:txBody>
      </p:sp>
    </p:spTree>
    <p:extLst>
      <p:ext uri="{BB962C8B-B14F-4D97-AF65-F5344CB8AC3E}">
        <p14:creationId xmlns:p14="http://schemas.microsoft.com/office/powerpoint/2010/main" val="36732984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1049355"/>
            <a:ext cx="11194388" cy="52752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3154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578114"/>
            <a:ext cx="142270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Công</a:t>
            </a:r>
            <a:r>
              <a:rPr lang="en-US" sz="2000" b="1" dirty="0">
                <a:solidFill>
                  <a:srgbClr val="FF0000"/>
                </a:solidFill>
                <a:latin typeface="Arial" panose="020B0604020202020204" pitchFamily="34" charset="0"/>
                <a:cs typeface="Arial" panose="020B0604020202020204" pitchFamily="34" charset="0"/>
              </a:rPr>
              <a:t> </a:t>
            </a:r>
            <a:r>
              <a:rPr lang="en-US" sz="2000" b="1" err="1">
                <a:solidFill>
                  <a:srgbClr val="FF0000"/>
                </a:solidFill>
                <a:latin typeface="Arial" panose="020B0604020202020204" pitchFamily="34" charset="0"/>
                <a:cs typeface="Arial" panose="020B0604020202020204" pitchFamily="34" charset="0"/>
              </a:rPr>
              <a:t>tác</a:t>
            </a:r>
            <a:r>
              <a:rPr lang="en-US" sz="2000" b="1">
                <a:solidFill>
                  <a:srgbClr val="FF0000"/>
                </a:solidFill>
                <a:latin typeface="Arial" panose="020B0604020202020204" pitchFamily="34" charset="0"/>
                <a:cs typeface="Arial" panose="020B0604020202020204" pitchFamily="34" charset="0"/>
              </a:rPr>
              <a:t> </a:t>
            </a:r>
            <a:r>
              <a:rPr lang="en-US" sz="2000" b="1" smtClean="0">
                <a:solidFill>
                  <a:srgbClr val="FF0000"/>
                </a:solidFill>
                <a:latin typeface="Arial" panose="020B0604020202020204" pitchFamily="34" charset="0"/>
                <a:cs typeface="Arial" panose="020B0604020202020204" pitchFamily="34" charset="0"/>
              </a:rPr>
              <a:t>giáo dục</a:t>
            </a:r>
            <a:endParaRPr lang="en-US" sz="20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534136"/>
            <a:ext cx="7966081" cy="433326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TextBox 17">
            <a:extLst>
              <a:ext uri="{FF2B5EF4-FFF2-40B4-BE49-F238E27FC236}">
                <a16:creationId xmlns:a16="http://schemas.microsoft.com/office/drawing/2014/main" id="{309B50F9-D3F6-0F92-DA6A-6B05D5FD74AD}"/>
              </a:ext>
            </a:extLst>
          </p:cNvPr>
          <p:cNvSpPr txBox="1"/>
          <p:nvPr/>
        </p:nvSpPr>
        <p:spPr>
          <a:xfrm>
            <a:off x="3657344" y="1600200"/>
            <a:ext cx="7430293" cy="42165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Kế hoạch giáo dục ngày (Nếu các trường có sử dụng phần mềm xây dựng kế hoạch giáo dục thì chỉ cần in KH GD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Sổ theo dõi trẻ đến nhóm, lớp</a:t>
            </a: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endPar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Sổ nhật ký nhóm, lớp</a:t>
            </a: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srgbClr val="0E2841">
                    <a:lumMod val="90000"/>
                    <a:lumOff val="10000"/>
                  </a:srgbClr>
                </a:solidFill>
                <a:effectLst/>
                <a:uLnTx/>
                <a:uFillTx/>
                <a:latin typeface="Times New Roman" panose="02020603050405020304" pitchFamily="18" charset="0"/>
                <a:ea typeface="+mn-ea"/>
                <a:cs typeface="+mn-cs"/>
              </a:rPr>
              <a:t>Đọc</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kỹ</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hướng</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dẫn</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đ</a:t>
            </a:r>
            <a:r>
              <a:rPr kumimoji="0" lang="en-US" sz="2400" b="0" i="0" u="none" strike="noStrike" kern="1200" cap="none" spc="0" normalizeH="0" baseline="0" noProof="0" dirty="0" err="1">
                <a:ln>
                  <a:noFill/>
                </a:ln>
                <a:solidFill>
                  <a:srgbClr val="0E2841">
                    <a:lumMod val="90000"/>
                    <a:lumOff val="10000"/>
                  </a:srgbClr>
                </a:solidFill>
                <a:effectLst/>
                <a:uLnTx/>
                <a:uFillTx/>
                <a:latin typeface="Times New Roman" panose="02020603050405020304" pitchFamily="18" charset="0"/>
                <a:ea typeface="+mn-ea"/>
                <a:cs typeface="+mn-cs"/>
              </a:rPr>
              <a:t>óng</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dấu</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giáp</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lai</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trước</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khi</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sử</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dụng</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endPar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Sổ tu dưỡng cá nhân (họp, thăm quan, kiến tập, dự giờ)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 Các văn bản quy phạm pháp luật về tổ chức thực hiện GDMN và Các tài liệu chuyên môn. Các văn bản có thể lưu giữ trên máy</a:t>
            </a:r>
            <a:r>
              <a:rPr kumimoji="0" lang="en-US"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rPr>
              <a:t>,</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có</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danh</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mục</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rõ</a:t>
            </a:r>
            <a:r>
              <a:rPr kumimoji="0" lang="en-US" sz="2400" b="0" i="0" u="none" strike="noStrike" kern="1200" cap="none" spc="0" normalizeH="0" noProof="0" dirty="0">
                <a:ln>
                  <a:noFill/>
                </a:ln>
                <a:solidFill>
                  <a:srgbClr val="0E2841">
                    <a:lumMod val="90000"/>
                    <a:lumOff val="10000"/>
                  </a:srgbClr>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srgbClr val="0E2841">
                    <a:lumMod val="90000"/>
                    <a:lumOff val="10000"/>
                  </a:srgbClr>
                </a:solidFill>
                <a:effectLst/>
                <a:uLnTx/>
                <a:uFillTx/>
                <a:latin typeface="Times New Roman" panose="02020603050405020304" pitchFamily="18" charset="0"/>
                <a:ea typeface="+mn-ea"/>
                <a:cs typeface="+mn-cs"/>
              </a:rPr>
              <a:t>ràng</a:t>
            </a:r>
            <a:endParaRPr kumimoji="0" lang="vi-VN" sz="2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366931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1000"/>
                                        <p:tgtEl>
                                          <p:spTgt spid="18">
                                            <p:txEl>
                                              <p:pRg st="1" end="1"/>
                                            </p:txEl>
                                          </p:spTgt>
                                        </p:tgtEl>
                                      </p:cBhvr>
                                    </p:animEffect>
                                    <p:anim calcmode="lin" valueType="num">
                                      <p:cBhvr>
                                        <p:cTn id="13"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1000"/>
                                        <p:tgtEl>
                                          <p:spTgt spid="18">
                                            <p:txEl>
                                              <p:pRg st="2" end="2"/>
                                            </p:txEl>
                                          </p:spTgt>
                                        </p:tgtEl>
                                      </p:cBhvr>
                                    </p:animEffect>
                                    <p:anim calcmode="lin" valueType="num">
                                      <p:cBhvr>
                                        <p:cTn id="18"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1000"/>
                                        <p:tgtEl>
                                          <p:spTgt spid="18">
                                            <p:txEl>
                                              <p:pRg st="3" end="3"/>
                                            </p:txEl>
                                          </p:spTgt>
                                        </p:tgtEl>
                                      </p:cBhvr>
                                    </p:animEffect>
                                    <p:anim calcmode="lin" valueType="num">
                                      <p:cBhvr>
                                        <p:cTn id="23"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1000"/>
                                        <p:tgtEl>
                                          <p:spTgt spid="18">
                                            <p:txEl>
                                              <p:pRg st="4" end="4"/>
                                            </p:txEl>
                                          </p:spTgt>
                                        </p:tgtEl>
                                      </p:cBhvr>
                                    </p:animEffect>
                                    <p:anim calcmode="lin" valueType="num">
                                      <p:cBhvr>
                                        <p:cTn id="28"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1049355"/>
            <a:ext cx="11194388" cy="52752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3154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578114"/>
            <a:ext cx="142270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Công</a:t>
            </a:r>
            <a:r>
              <a:rPr lang="en-US" sz="2000" b="1" dirty="0">
                <a:solidFill>
                  <a:srgbClr val="FF0000"/>
                </a:solidFill>
                <a:latin typeface="Arial" panose="020B0604020202020204" pitchFamily="34" charset="0"/>
                <a:cs typeface="Arial" panose="020B0604020202020204" pitchFamily="34" charset="0"/>
              </a:rPr>
              <a:t> </a:t>
            </a:r>
            <a:r>
              <a:rPr lang="en-US" sz="2000" b="1" err="1">
                <a:solidFill>
                  <a:srgbClr val="FF0000"/>
                </a:solidFill>
                <a:latin typeface="Arial" panose="020B0604020202020204" pitchFamily="34" charset="0"/>
                <a:cs typeface="Arial" panose="020B0604020202020204" pitchFamily="34" charset="0"/>
              </a:rPr>
              <a:t>tác</a:t>
            </a:r>
            <a:r>
              <a:rPr lang="en-US" sz="2000" b="1">
                <a:solidFill>
                  <a:srgbClr val="FF0000"/>
                </a:solidFill>
                <a:latin typeface="Arial" panose="020B0604020202020204" pitchFamily="34" charset="0"/>
                <a:cs typeface="Arial" panose="020B0604020202020204" pitchFamily="34" charset="0"/>
              </a:rPr>
              <a:t> </a:t>
            </a:r>
            <a:r>
              <a:rPr lang="en-US" sz="2000" b="1" smtClean="0">
                <a:solidFill>
                  <a:srgbClr val="FF0000"/>
                </a:solidFill>
                <a:latin typeface="Arial" panose="020B0604020202020204" pitchFamily="34" charset="0"/>
                <a:cs typeface="Arial" panose="020B0604020202020204" pitchFamily="34" charset="0"/>
              </a:rPr>
              <a:t>giáo dục</a:t>
            </a:r>
            <a:endParaRPr lang="en-US" sz="20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534136"/>
            <a:ext cx="7966081" cy="425706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TextBox 17">
            <a:extLst>
              <a:ext uri="{FF2B5EF4-FFF2-40B4-BE49-F238E27FC236}">
                <a16:creationId xmlns:a16="http://schemas.microsoft.com/office/drawing/2014/main" id="{7ABFBF58-2565-CE7E-307A-50217A83AA9B}"/>
              </a:ext>
            </a:extLst>
          </p:cNvPr>
          <p:cNvSpPr txBox="1"/>
          <p:nvPr/>
        </p:nvSpPr>
        <p:spPr>
          <a:xfrm>
            <a:off x="3581400" y="1776948"/>
            <a:ext cx="7547409"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Times New Roman" panose="02020603050405020304" pitchFamily="18" charset="0"/>
                <a:cs typeface="+mn-cs"/>
              </a:rPr>
              <a:t>CÁC VĂN BẢN PHÁP QUY </a:t>
            </a:r>
            <a:endParaRPr kumimoji="0" lang="en-US" sz="2400" b="0"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mn-cs"/>
              </a:rPr>
              <a:t>	</a:t>
            </a:r>
            <a:r>
              <a:rPr kumimoji="0" lang="vi-VN" sz="2400" b="0"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mn-cs"/>
              </a:rPr>
              <a:t>I. Văn bản của Bộ GD&amp;ĐT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lumMod val="90000"/>
                    <a:lumOff val="10000"/>
                  </a:schemeClr>
                </a:solidFill>
                <a:effectLst/>
                <a:uLnTx/>
                <a:uFillTx/>
                <a:latin typeface="Times New Roman" panose="02020603050405020304" pitchFamily="18" charset="0"/>
                <a:cs typeface="+mn-cs"/>
              </a:rPr>
              <a:t>	</a:t>
            </a:r>
            <a:r>
              <a:rPr kumimoji="0" lang="vi-VN" sz="2400" b="0" i="0" u="none" strike="noStrike" kern="1200" cap="none" spc="0" normalizeH="0" baseline="0" noProof="0" dirty="0">
                <a:ln>
                  <a:noFill/>
                </a:ln>
                <a:solidFill>
                  <a:schemeClr val="tx2">
                    <a:lumMod val="90000"/>
                    <a:lumOff val="10000"/>
                  </a:schemeClr>
                </a:solidFill>
                <a:effectLst/>
                <a:uLnTx/>
                <a:uFillTx/>
                <a:latin typeface="Times New Roman" panose="02020603050405020304" pitchFamily="18" charset="0"/>
                <a:cs typeface="+mn-cs"/>
              </a:rPr>
              <a:t>+ Thông tư 52/2020/TT-BGDĐT ngày 31/12/2020 Thông tư ban hành Điều lệ trường mầm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lumMod val="90000"/>
                    <a:lumOff val="10000"/>
                  </a:schemeClr>
                </a:solidFill>
                <a:effectLst/>
                <a:uLnTx/>
                <a:uFillTx/>
                <a:latin typeface="Times New Roman" panose="02020603050405020304" pitchFamily="18" charset="0"/>
                <a:cs typeface="+mn-cs"/>
              </a:rPr>
              <a:t>	</a:t>
            </a:r>
            <a:r>
              <a:rPr kumimoji="0" lang="vi-VN" sz="2400" b="0" i="0" u="none" strike="noStrike" kern="1200" cap="none" spc="0" normalizeH="0" baseline="0" noProof="0" dirty="0">
                <a:ln>
                  <a:noFill/>
                </a:ln>
                <a:solidFill>
                  <a:schemeClr val="tx2">
                    <a:lumMod val="90000"/>
                    <a:lumOff val="10000"/>
                  </a:schemeClr>
                </a:solidFill>
                <a:effectLst/>
                <a:uLnTx/>
                <a:uFillTx/>
                <a:latin typeface="Times New Roman" panose="02020603050405020304" pitchFamily="18" charset="0"/>
                <a:cs typeface="+mn-cs"/>
              </a:rPr>
              <a:t>+ Thông tư 51/2020/TT-BGDĐT ngày 31/12/2020 về sửa đổi, bổ sung một số nội dung của Chương trình GDMN ban hành kèm theo TT số 17/2009/TT-BGDĐT ngày 25/7/2009 của Bộ trưởng Bộ Giáo dục và Đào tạo, đã được sửa đổi, bổ sung bởi thông tư số 28/2016/TT-BGDĐT ngày 30 tháng 12 năm 2016 của Bộ trưởng </a:t>
            </a:r>
            <a:r>
              <a:rPr kumimoji="0" lang="vi-VN" sz="2400" b="0" i="0" u="none" strike="noStrike" kern="1200" cap="none" spc="0" normalizeH="0" baseline="0" noProof="0">
                <a:ln>
                  <a:noFill/>
                </a:ln>
                <a:solidFill>
                  <a:schemeClr val="tx2">
                    <a:lumMod val="90000"/>
                    <a:lumOff val="10000"/>
                  </a:schemeClr>
                </a:solidFill>
                <a:effectLst/>
                <a:uLnTx/>
                <a:uFillTx/>
                <a:latin typeface="Times New Roman" panose="02020603050405020304" pitchFamily="18" charset="0"/>
                <a:cs typeface="+mn-cs"/>
              </a:rPr>
              <a:t>Bộ </a:t>
            </a:r>
            <a:r>
              <a:rPr kumimoji="0" lang="en-US" sz="2400" b="0" i="0" u="none" strike="noStrike" kern="1200" cap="none" spc="0" normalizeH="0" baseline="0" noProof="0" smtClean="0">
                <a:ln>
                  <a:noFill/>
                </a:ln>
                <a:solidFill>
                  <a:schemeClr val="tx2">
                    <a:lumMod val="90000"/>
                    <a:lumOff val="10000"/>
                  </a:schemeClr>
                </a:solidFill>
                <a:effectLst/>
                <a:uLnTx/>
                <a:uFillTx/>
                <a:latin typeface="Times New Roman" panose="02020603050405020304" pitchFamily="18" charset="0"/>
                <a:cs typeface="+mn-cs"/>
              </a:rPr>
              <a:t>GD&amp;ĐT</a:t>
            </a:r>
            <a:endParaRPr kumimoji="0" lang="vi-VN" sz="2400" b="0" i="0" u="none" strike="noStrike" kern="1200" cap="none" spc="0" normalizeH="0" baseline="0" noProof="0" dirty="0">
              <a:ln>
                <a:noFill/>
              </a:ln>
              <a:solidFill>
                <a:schemeClr val="tx2">
                  <a:lumMod val="90000"/>
                  <a:lumOff val="10000"/>
                </a:schemeClr>
              </a:solidFill>
              <a:effectLst/>
              <a:uLnTx/>
              <a:uFillTx/>
              <a:latin typeface="Times New Roman" panose="02020603050405020304" pitchFamily="18" charset="0"/>
              <a:cs typeface="+mn-cs"/>
            </a:endParaRPr>
          </a:p>
        </p:txBody>
      </p:sp>
    </p:spTree>
    <p:extLst>
      <p:ext uri="{BB962C8B-B14F-4D97-AF65-F5344CB8AC3E}">
        <p14:creationId xmlns:p14="http://schemas.microsoft.com/office/powerpoint/2010/main" val="33366931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1049355"/>
            <a:ext cx="11194388" cy="52752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3154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578114"/>
            <a:ext cx="142270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Công</a:t>
            </a:r>
            <a:r>
              <a:rPr lang="en-US" sz="2000" b="1" dirty="0">
                <a:solidFill>
                  <a:srgbClr val="FF0000"/>
                </a:solidFill>
                <a:latin typeface="Arial" panose="020B0604020202020204" pitchFamily="34" charset="0"/>
                <a:cs typeface="Arial" panose="020B0604020202020204" pitchFamily="34" charset="0"/>
              </a:rPr>
              <a:t> </a:t>
            </a:r>
            <a:r>
              <a:rPr lang="en-US" sz="2000" b="1" err="1">
                <a:solidFill>
                  <a:srgbClr val="FF0000"/>
                </a:solidFill>
                <a:latin typeface="Arial" panose="020B0604020202020204" pitchFamily="34" charset="0"/>
                <a:cs typeface="Arial" panose="020B0604020202020204" pitchFamily="34" charset="0"/>
              </a:rPr>
              <a:t>tác</a:t>
            </a:r>
            <a:r>
              <a:rPr lang="en-US" sz="2000" b="1">
                <a:solidFill>
                  <a:srgbClr val="FF0000"/>
                </a:solidFill>
                <a:latin typeface="Arial" panose="020B0604020202020204" pitchFamily="34" charset="0"/>
                <a:cs typeface="Arial" panose="020B0604020202020204" pitchFamily="34" charset="0"/>
              </a:rPr>
              <a:t> </a:t>
            </a:r>
            <a:r>
              <a:rPr lang="en-US" sz="2000" b="1" smtClean="0">
                <a:solidFill>
                  <a:srgbClr val="FF0000"/>
                </a:solidFill>
                <a:latin typeface="Arial" panose="020B0604020202020204" pitchFamily="34" charset="0"/>
                <a:cs typeface="Arial" panose="020B0604020202020204" pitchFamily="34" charset="0"/>
              </a:rPr>
              <a:t>giáo dục</a:t>
            </a:r>
            <a:endParaRPr lang="en-US" sz="20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534136"/>
            <a:ext cx="7966081" cy="425706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TextBox 17">
            <a:extLst>
              <a:ext uri="{FF2B5EF4-FFF2-40B4-BE49-F238E27FC236}">
                <a16:creationId xmlns:a16="http://schemas.microsoft.com/office/drawing/2014/main" id="{DB121A3A-28B1-2EA2-7361-30BD05EB5CD7}"/>
              </a:ext>
            </a:extLst>
          </p:cNvPr>
          <p:cNvSpPr txBox="1"/>
          <p:nvPr/>
        </p:nvSpPr>
        <p:spPr>
          <a:xfrm>
            <a:off x="3505200" y="1703725"/>
            <a:ext cx="7641688" cy="38472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Thông tư 26/2018/TT-BGD ĐT ngày 22/8/2018 của Bộ Giáo dục và Đào tạo về việc ban hành Quy định về chuẩn nghề nghiệp giáo viên mầm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Thông tư 45/2021/TT-BGDĐT ngày 31/12/2021 của Bộ GDĐT Qui định về xây dựng trường học an toàn, phòng chống tai nạn thương tích trong cơ sở giáo dục mầm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Thông tư 49/2021/TT-BGDĐT Quy chế hoạt động nhóm trẻ độc lập, lớp mẫu giáo độc lập, lớp mầm non độc lập dân lập và tư thục (Đ/v cơ sở GDMN NCL) </a:t>
            </a:r>
          </a:p>
        </p:txBody>
      </p:sp>
    </p:spTree>
    <p:extLst>
      <p:ext uri="{BB962C8B-B14F-4D97-AF65-F5344CB8AC3E}">
        <p14:creationId xmlns:p14="http://schemas.microsoft.com/office/powerpoint/2010/main" val="33366931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1049355"/>
            <a:ext cx="11194388" cy="52752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3154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578114"/>
            <a:ext cx="142270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Công</a:t>
            </a:r>
            <a:r>
              <a:rPr lang="en-US" sz="2000" b="1" dirty="0">
                <a:solidFill>
                  <a:srgbClr val="FF0000"/>
                </a:solidFill>
                <a:latin typeface="Arial" panose="020B0604020202020204" pitchFamily="34" charset="0"/>
                <a:cs typeface="Arial" panose="020B0604020202020204" pitchFamily="34" charset="0"/>
              </a:rPr>
              <a:t> </a:t>
            </a:r>
            <a:r>
              <a:rPr lang="en-US" sz="2000" b="1" err="1">
                <a:solidFill>
                  <a:srgbClr val="FF0000"/>
                </a:solidFill>
                <a:latin typeface="Arial" panose="020B0604020202020204" pitchFamily="34" charset="0"/>
                <a:cs typeface="Arial" panose="020B0604020202020204" pitchFamily="34" charset="0"/>
              </a:rPr>
              <a:t>tác</a:t>
            </a:r>
            <a:r>
              <a:rPr lang="en-US" sz="2000" b="1">
                <a:solidFill>
                  <a:srgbClr val="FF0000"/>
                </a:solidFill>
                <a:latin typeface="Arial" panose="020B0604020202020204" pitchFamily="34" charset="0"/>
                <a:cs typeface="Arial" panose="020B0604020202020204" pitchFamily="34" charset="0"/>
              </a:rPr>
              <a:t> </a:t>
            </a:r>
            <a:r>
              <a:rPr lang="en-US" sz="2000" b="1" smtClean="0">
                <a:solidFill>
                  <a:srgbClr val="FF0000"/>
                </a:solidFill>
                <a:latin typeface="Arial" panose="020B0604020202020204" pitchFamily="34" charset="0"/>
                <a:cs typeface="Arial" panose="020B0604020202020204" pitchFamily="34" charset="0"/>
              </a:rPr>
              <a:t>giáo dục</a:t>
            </a:r>
            <a:endParaRPr lang="en-US" sz="20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534136"/>
            <a:ext cx="7966081" cy="425706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TextBox 17">
            <a:extLst>
              <a:ext uri="{FF2B5EF4-FFF2-40B4-BE49-F238E27FC236}">
                <a16:creationId xmlns:a16="http://schemas.microsoft.com/office/drawing/2014/main" id="{746528B2-DF81-B7B0-8EF3-2C6FEC463782}"/>
              </a:ext>
            </a:extLst>
          </p:cNvPr>
          <p:cNvSpPr txBox="1"/>
          <p:nvPr/>
        </p:nvSpPr>
        <p:spPr>
          <a:xfrm>
            <a:off x="3581400" y="1636216"/>
            <a:ext cx="7575073"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II. Văn bản của Sở GD-ĐT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Quy chế nuôi dạy trẻ mầm non ban hành kèm theo Quyết định số 1115/GDMN ngày 07/11/2001 của Giám đốc Sở GD&amp;ĐT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Kế hoạch 06/KH-UBND ngày 12/01/2021 của UBND TP Hà Nội v/v phát triển giáo dục mầm non thành phố Hà Nội giai đoạn 2021-2025;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Kế hoạch 3357/KH-SGD ĐT ngày 22/9/2021 của Sở GDĐT Hà Nội v/v thực hiện Chuyên đề “Xây dựng trường MN lấy trẻ làm trung tâm” giai đoạn 2021-2025 cấp học mầm non thành phố Hà Nội; </a:t>
            </a:r>
          </a:p>
        </p:txBody>
      </p:sp>
    </p:spTree>
    <p:extLst>
      <p:ext uri="{BB962C8B-B14F-4D97-AF65-F5344CB8AC3E}">
        <p14:creationId xmlns:p14="http://schemas.microsoft.com/office/powerpoint/2010/main" val="33366931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1049355"/>
            <a:ext cx="11194388" cy="52752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3154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578114"/>
            <a:ext cx="142270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Công</a:t>
            </a:r>
            <a:r>
              <a:rPr lang="en-US" sz="2000" b="1" dirty="0">
                <a:solidFill>
                  <a:srgbClr val="FF0000"/>
                </a:solidFill>
                <a:latin typeface="Arial" panose="020B0604020202020204" pitchFamily="34" charset="0"/>
                <a:cs typeface="Arial" panose="020B0604020202020204" pitchFamily="34" charset="0"/>
              </a:rPr>
              <a:t> </a:t>
            </a:r>
            <a:r>
              <a:rPr lang="en-US" sz="2000" b="1" err="1">
                <a:solidFill>
                  <a:srgbClr val="FF0000"/>
                </a:solidFill>
                <a:latin typeface="Arial" panose="020B0604020202020204" pitchFamily="34" charset="0"/>
                <a:cs typeface="Arial" panose="020B0604020202020204" pitchFamily="34" charset="0"/>
              </a:rPr>
              <a:t>tác</a:t>
            </a:r>
            <a:r>
              <a:rPr lang="en-US" sz="2000" b="1">
                <a:solidFill>
                  <a:srgbClr val="FF0000"/>
                </a:solidFill>
                <a:latin typeface="Arial" panose="020B0604020202020204" pitchFamily="34" charset="0"/>
                <a:cs typeface="Arial" panose="020B0604020202020204" pitchFamily="34" charset="0"/>
              </a:rPr>
              <a:t> </a:t>
            </a:r>
            <a:r>
              <a:rPr lang="en-US" sz="2000" b="1" smtClean="0">
                <a:solidFill>
                  <a:srgbClr val="FF0000"/>
                </a:solidFill>
                <a:latin typeface="Arial" panose="020B0604020202020204" pitchFamily="34" charset="0"/>
                <a:cs typeface="Arial" panose="020B0604020202020204" pitchFamily="34" charset="0"/>
              </a:rPr>
              <a:t>giáo dục</a:t>
            </a:r>
            <a:endParaRPr lang="en-US" sz="20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534136"/>
            <a:ext cx="7966081" cy="425706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TextBox 17">
            <a:extLst>
              <a:ext uri="{FF2B5EF4-FFF2-40B4-BE49-F238E27FC236}">
                <a16:creationId xmlns:a16="http://schemas.microsoft.com/office/drawing/2014/main" id="{B3AD797D-CAC1-A8F5-4DE3-C5FDF002534F}"/>
              </a:ext>
            </a:extLst>
          </p:cNvPr>
          <p:cNvSpPr txBox="1"/>
          <p:nvPr/>
        </p:nvSpPr>
        <p:spPr>
          <a:xfrm>
            <a:off x="3694907" y="1828800"/>
            <a:ext cx="7354093" cy="2677656"/>
          </a:xfrm>
          <a:prstGeom prst="rect">
            <a:avLst/>
          </a:prstGeom>
          <a:noFill/>
        </p:spPr>
        <p:txBody>
          <a:bodyPr wrap="square">
            <a:spAutoFit/>
          </a:bodyPr>
          <a:lstStyle/>
          <a:p>
            <a:pPr algn="just">
              <a:defRPr/>
            </a:pPr>
            <a:r>
              <a:rPr lang="vi-VN" sz="2400" dirty="0">
                <a:solidFill>
                  <a:srgbClr val="0070C0"/>
                </a:solidFill>
                <a:latin typeface="Times New Roman" panose="02020603050405020304" pitchFamily="18" charset="0"/>
              </a:rPr>
              <a:t>II. Văn bản của Sở GD-ĐT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6082">
                    <a:lumMod val="50000"/>
                  </a:srgbClr>
                </a:solidFill>
                <a:effectLst/>
                <a:uLnTx/>
                <a:uFillTx/>
                <a:latin typeface="Times New Roman" panose="02020603050405020304" pitchFamily="18" charset="0"/>
              </a:rPr>
              <a:t>	</a:t>
            </a:r>
            <a:r>
              <a:rPr kumimoji="0" lang="vi-VN" sz="2400" b="0" i="0" u="none" strike="noStrike" kern="1200" cap="none" spc="0" normalizeH="0" baseline="0" noProof="0" dirty="0">
                <a:ln>
                  <a:noFill/>
                </a:ln>
                <a:solidFill>
                  <a:srgbClr val="156082">
                    <a:lumMod val="50000"/>
                  </a:srgbClr>
                </a:solidFill>
                <a:effectLst/>
                <a:uLnTx/>
                <a:uFillTx/>
                <a:latin typeface="Times New Roman" panose="02020603050405020304" pitchFamily="18" charset="0"/>
              </a:rPr>
              <a:t>+  Công văn số 3015/SGDĐT - GDMN ngày 30/8/2024 của Sở GD&amp;ĐT Hà Nội v/v Hướng dẫn thực hiện nhiệm vụ năm học 2024-2025;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6082">
                    <a:lumMod val="50000"/>
                  </a:srgbClr>
                </a:solidFill>
                <a:effectLst/>
                <a:uLnTx/>
                <a:uFillTx/>
                <a:latin typeface="Times New Roman" panose="02020603050405020304" pitchFamily="18" charset="0"/>
              </a:rPr>
              <a:t>	</a:t>
            </a:r>
            <a:r>
              <a:rPr kumimoji="0" lang="vi-VN" sz="2400" b="0" i="0" u="none" strike="noStrike" kern="1200" cap="none" spc="0" normalizeH="0" baseline="0" noProof="0" dirty="0">
                <a:ln>
                  <a:noFill/>
                </a:ln>
                <a:solidFill>
                  <a:srgbClr val="156082">
                    <a:lumMod val="50000"/>
                  </a:srgbClr>
                </a:solidFill>
                <a:effectLst/>
                <a:uLnTx/>
                <a:uFillTx/>
                <a:latin typeface="Times New Roman" panose="02020603050405020304" pitchFamily="18" charset="0"/>
              </a:rPr>
              <a:t>+  Công văn số 3119/SGDĐT - GDMN ngày 30/8/2024 của Sở GD&amp;ĐT Hà Nội v/v Hướng dẫn thực hiện quy chế chuyên môn năm học 2024-2025;</a:t>
            </a:r>
          </a:p>
        </p:txBody>
      </p:sp>
    </p:spTree>
    <p:extLst>
      <p:ext uri="{BB962C8B-B14F-4D97-AF65-F5344CB8AC3E}">
        <p14:creationId xmlns:p14="http://schemas.microsoft.com/office/powerpoint/2010/main" val="33366931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1000"/>
                                        <p:tgtEl>
                                          <p:spTgt spid="18">
                                            <p:txEl>
                                              <p:pRg st="1" end="1"/>
                                            </p:txEl>
                                          </p:spTgt>
                                        </p:tgtEl>
                                      </p:cBhvr>
                                    </p:animEffect>
                                    <p:anim calcmode="lin" valueType="num">
                                      <p:cBhvr>
                                        <p:cTn id="1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fade">
                                      <p:cBhvr>
                                        <p:cTn id="19" dur="1000"/>
                                        <p:tgtEl>
                                          <p:spTgt spid="18">
                                            <p:txEl>
                                              <p:pRg st="2" end="2"/>
                                            </p:txEl>
                                          </p:spTgt>
                                        </p:tgtEl>
                                      </p:cBhvr>
                                    </p:animEffect>
                                    <p:anim calcmode="lin" valueType="num">
                                      <p:cBhvr>
                                        <p:cTn id="20"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1049356"/>
            <a:ext cx="11194388" cy="5122844"/>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3154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578114"/>
            <a:ext cx="142270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Công</a:t>
            </a:r>
            <a:r>
              <a:rPr lang="en-US" sz="2000" b="1" dirty="0">
                <a:solidFill>
                  <a:srgbClr val="FF0000"/>
                </a:solidFill>
                <a:latin typeface="Arial" panose="020B0604020202020204" pitchFamily="34" charset="0"/>
                <a:cs typeface="Arial" panose="020B0604020202020204" pitchFamily="34" charset="0"/>
              </a:rPr>
              <a:t> </a:t>
            </a:r>
            <a:r>
              <a:rPr lang="en-US" sz="2000" b="1" err="1">
                <a:solidFill>
                  <a:srgbClr val="FF0000"/>
                </a:solidFill>
                <a:latin typeface="Arial" panose="020B0604020202020204" pitchFamily="34" charset="0"/>
                <a:cs typeface="Arial" panose="020B0604020202020204" pitchFamily="34" charset="0"/>
              </a:rPr>
              <a:t>tác</a:t>
            </a:r>
            <a:r>
              <a:rPr lang="en-US" sz="2000" b="1">
                <a:solidFill>
                  <a:srgbClr val="FF0000"/>
                </a:solidFill>
                <a:latin typeface="Arial" panose="020B0604020202020204" pitchFamily="34" charset="0"/>
                <a:cs typeface="Arial" panose="020B0604020202020204" pitchFamily="34" charset="0"/>
              </a:rPr>
              <a:t> </a:t>
            </a:r>
            <a:r>
              <a:rPr lang="en-US" sz="2000" b="1" smtClean="0">
                <a:solidFill>
                  <a:srgbClr val="FF0000"/>
                </a:solidFill>
                <a:latin typeface="Arial" panose="020B0604020202020204" pitchFamily="34" charset="0"/>
                <a:cs typeface="Arial" panose="020B0604020202020204" pitchFamily="34" charset="0"/>
              </a:rPr>
              <a:t>giáo dục</a:t>
            </a:r>
            <a:endParaRPr lang="en-US" sz="20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219199"/>
            <a:ext cx="8305800" cy="4343401"/>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TextBox 17">
            <a:extLst>
              <a:ext uri="{FF2B5EF4-FFF2-40B4-BE49-F238E27FC236}">
                <a16:creationId xmlns:a16="http://schemas.microsoft.com/office/drawing/2014/main" id="{D8AE860C-88CC-4A08-0612-FC6C698A1A57}"/>
              </a:ext>
            </a:extLst>
          </p:cNvPr>
          <p:cNvSpPr txBox="1"/>
          <p:nvPr/>
        </p:nvSpPr>
        <p:spPr>
          <a:xfrm>
            <a:off x="3665409" y="1447830"/>
            <a:ext cx="7764591" cy="4724370"/>
          </a:xfrm>
          <a:prstGeom prst="rect">
            <a:avLst/>
          </a:prstGeom>
          <a:noFill/>
        </p:spPr>
        <p:txBody>
          <a:bodyPr wrap="square" rtlCol="0">
            <a:spAutoFit/>
          </a:bodyPr>
          <a:lstStyle/>
          <a:p>
            <a:pPr lvl="0" algn="just"/>
            <a:r>
              <a:rPr lang="en-US" sz="2300" b="1" smtClean="0">
                <a:effectLst/>
                <a:latin typeface="Times New Roman" panose="02020603050405020304" pitchFamily="18" charset="0"/>
                <a:ea typeface="Times New Roman" panose="02020603050405020304" pitchFamily="18" charset="0"/>
              </a:rPr>
              <a:t>      </a:t>
            </a:r>
            <a:r>
              <a:rPr lang="vi-VN" sz="2300" b="1" smtClean="0">
                <a:effectLst/>
                <a:latin typeface="Times New Roman" panose="02020603050405020304" pitchFamily="18" charset="0"/>
                <a:ea typeface="Times New Roman" panose="02020603050405020304" pitchFamily="18" charset="0"/>
              </a:rPr>
              <a:t>III</a:t>
            </a:r>
            <a:r>
              <a:rPr lang="vi-VN" sz="2300" b="1" dirty="0">
                <a:effectLst/>
                <a:latin typeface="Times New Roman" panose="02020603050405020304" pitchFamily="18" charset="0"/>
                <a:ea typeface="Times New Roman" panose="02020603050405020304" pitchFamily="18" charset="0"/>
              </a:rPr>
              <a:t>. </a:t>
            </a:r>
            <a:r>
              <a:rPr lang="en-US" sz="2300" b="1" dirty="0" err="1">
                <a:effectLst/>
                <a:latin typeface="Times New Roman" panose="02020603050405020304" pitchFamily="18" charset="0"/>
                <a:ea typeface="Times New Roman" panose="02020603050405020304" pitchFamily="18" charset="0"/>
              </a:rPr>
              <a:t>Văn</a:t>
            </a:r>
            <a:r>
              <a:rPr lang="en-US" sz="2300" b="1" dirty="0">
                <a:effectLst/>
                <a:latin typeface="Times New Roman" panose="02020603050405020304" pitchFamily="18" charset="0"/>
                <a:ea typeface="Times New Roman" panose="02020603050405020304" pitchFamily="18" charset="0"/>
              </a:rPr>
              <a:t> </a:t>
            </a:r>
            <a:r>
              <a:rPr lang="en-US" sz="2300" b="1" dirty="0" err="1">
                <a:effectLst/>
                <a:latin typeface="Times New Roman" panose="02020603050405020304" pitchFamily="18" charset="0"/>
                <a:ea typeface="Times New Roman" panose="02020603050405020304" pitchFamily="18" charset="0"/>
              </a:rPr>
              <a:t>bản</a:t>
            </a:r>
            <a:r>
              <a:rPr lang="en-US" sz="2300" b="1" dirty="0">
                <a:effectLst/>
                <a:latin typeface="Times New Roman" panose="02020603050405020304" pitchFamily="18" charset="0"/>
                <a:ea typeface="Times New Roman" panose="02020603050405020304" pitchFamily="18" charset="0"/>
              </a:rPr>
              <a:t> </a:t>
            </a:r>
            <a:r>
              <a:rPr lang="en-US" sz="2300" b="1" dirty="0" err="1">
                <a:effectLst/>
                <a:latin typeface="Times New Roman" panose="02020603050405020304" pitchFamily="18" charset="0"/>
                <a:ea typeface="Times New Roman" panose="02020603050405020304" pitchFamily="18" charset="0"/>
              </a:rPr>
              <a:t>của</a:t>
            </a:r>
            <a:r>
              <a:rPr lang="en-US" sz="2300" b="1" dirty="0">
                <a:effectLst/>
                <a:latin typeface="Times New Roman" panose="02020603050405020304" pitchFamily="18" charset="0"/>
                <a:ea typeface="Times New Roman" panose="02020603050405020304" pitchFamily="18" charset="0"/>
              </a:rPr>
              <a:t> </a:t>
            </a:r>
            <a:r>
              <a:rPr lang="en-US" sz="2300" b="1" dirty="0" err="1">
                <a:effectLst/>
                <a:latin typeface="Times New Roman" panose="02020603050405020304" pitchFamily="18" charset="0"/>
                <a:ea typeface="Times New Roman" panose="02020603050405020304" pitchFamily="18" charset="0"/>
              </a:rPr>
              <a:t>Phòng</a:t>
            </a:r>
            <a:r>
              <a:rPr lang="en-US" sz="2300" b="1" dirty="0">
                <a:effectLst/>
                <a:latin typeface="Times New Roman" panose="02020603050405020304" pitchFamily="18" charset="0"/>
                <a:ea typeface="Times New Roman" panose="02020603050405020304" pitchFamily="18" charset="0"/>
              </a:rPr>
              <a:t> GD&amp;ĐT </a:t>
            </a:r>
            <a:r>
              <a:rPr lang="en-US" sz="2300" b="1" dirty="0" err="1">
                <a:effectLst/>
                <a:latin typeface="Times New Roman" panose="02020603050405020304" pitchFamily="18" charset="0"/>
                <a:ea typeface="Times New Roman" panose="02020603050405020304" pitchFamily="18" charset="0"/>
              </a:rPr>
              <a:t>quận</a:t>
            </a:r>
            <a:r>
              <a:rPr lang="en-US" sz="2300" b="1" dirty="0">
                <a:effectLst/>
                <a:latin typeface="Times New Roman" panose="02020603050405020304" pitchFamily="18" charset="0"/>
                <a:ea typeface="Times New Roman" panose="02020603050405020304" pitchFamily="18" charset="0"/>
              </a:rPr>
              <a:t> </a:t>
            </a:r>
            <a:r>
              <a:rPr lang="en-US" sz="2300" b="1">
                <a:effectLst/>
                <a:latin typeface="Times New Roman" panose="02020603050405020304" pitchFamily="18" charset="0"/>
                <a:ea typeface="Times New Roman" panose="02020603050405020304" pitchFamily="18" charset="0"/>
              </a:rPr>
              <a:t>Long </a:t>
            </a:r>
            <a:r>
              <a:rPr lang="en-US" sz="2300" b="1" smtClean="0">
                <a:effectLst/>
                <a:latin typeface="Times New Roman" panose="02020603050405020304" pitchFamily="18" charset="0"/>
                <a:ea typeface="Times New Roman" panose="02020603050405020304" pitchFamily="18" charset="0"/>
              </a:rPr>
              <a:t>Biên</a:t>
            </a:r>
            <a:endParaRPr lang="en-US" sz="2300" dirty="0">
              <a:latin typeface="Times New Roman" panose="02020603050405020304" pitchFamily="18" charset="0"/>
              <a:ea typeface="Times New Roman" panose="02020603050405020304" pitchFamily="18" charset="0"/>
            </a:endParaRPr>
          </a:p>
          <a:p>
            <a:pPr lvl="0" algn="just"/>
            <a:r>
              <a:rPr lang="en-US" sz="2300" smtClean="0">
                <a:effectLst/>
                <a:latin typeface="Times New Roman" panose="02020603050405020304" pitchFamily="18" charset="0"/>
                <a:ea typeface="Times New Roman" panose="02020603050405020304" pitchFamily="18" charset="0"/>
              </a:rPr>
              <a:t>     + </a:t>
            </a:r>
            <a:r>
              <a:rPr lang="en-US" sz="2300" dirty="0" err="1">
                <a:effectLst/>
                <a:latin typeface="Times New Roman" panose="02020603050405020304" pitchFamily="18" charset="0"/>
                <a:ea typeface="Times New Roman" panose="02020603050405020304" pitchFamily="18" charset="0"/>
              </a:rPr>
              <a:t>Kế</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hoạch</a:t>
            </a:r>
            <a:r>
              <a:rPr lang="en-US" sz="2300" dirty="0">
                <a:effectLst/>
                <a:latin typeface="Times New Roman" panose="02020603050405020304" pitchFamily="18" charset="0"/>
                <a:ea typeface="Times New Roman" panose="02020603050405020304" pitchFamily="18" charset="0"/>
              </a:rPr>
              <a:t> 142/KH-UBND </a:t>
            </a:r>
            <a:r>
              <a:rPr lang="en-US" sz="2300" dirty="0" err="1">
                <a:effectLst/>
                <a:latin typeface="Times New Roman" panose="02020603050405020304" pitchFamily="18" charset="0"/>
                <a:ea typeface="Times New Roman" panose="02020603050405020304" pitchFamily="18" charset="0"/>
              </a:rPr>
              <a:t>ngày</a:t>
            </a:r>
            <a:r>
              <a:rPr lang="en-US" sz="2300" dirty="0">
                <a:effectLst/>
                <a:latin typeface="Times New Roman" panose="02020603050405020304" pitchFamily="18" charset="0"/>
                <a:ea typeface="Times New Roman" panose="02020603050405020304" pitchFamily="18" charset="0"/>
              </a:rPr>
              <a:t> 19/3/2021 </a:t>
            </a:r>
            <a:r>
              <a:rPr lang="en-US" sz="2300" dirty="0" err="1">
                <a:effectLst/>
                <a:latin typeface="Times New Roman" panose="02020603050405020304" pitchFamily="18" charset="0"/>
                <a:ea typeface="Times New Roman" panose="02020603050405020304" pitchFamily="18" charset="0"/>
              </a:rPr>
              <a:t>của</a:t>
            </a:r>
            <a:r>
              <a:rPr lang="en-US" sz="2300" dirty="0">
                <a:effectLst/>
                <a:latin typeface="Times New Roman" panose="02020603050405020304" pitchFamily="18" charset="0"/>
                <a:ea typeface="Times New Roman" panose="02020603050405020304" pitchFamily="18" charset="0"/>
              </a:rPr>
              <a:t> UBND </a:t>
            </a:r>
            <a:r>
              <a:rPr lang="en-US" sz="2300" dirty="0" err="1">
                <a:effectLst/>
                <a:latin typeface="Times New Roman" panose="02020603050405020304" pitchFamily="18" charset="0"/>
                <a:ea typeface="Times New Roman" panose="02020603050405020304" pitchFamily="18" charset="0"/>
              </a:rPr>
              <a:t>Quận</a:t>
            </a:r>
            <a:r>
              <a:rPr lang="en-US" sz="2300" dirty="0">
                <a:effectLst/>
                <a:latin typeface="Times New Roman" panose="02020603050405020304" pitchFamily="18" charset="0"/>
                <a:ea typeface="Times New Roman" panose="02020603050405020304" pitchFamily="18" charset="0"/>
              </a:rPr>
              <a:t> Long </a:t>
            </a:r>
            <a:r>
              <a:rPr lang="en-US" sz="2300" dirty="0" err="1">
                <a:effectLst/>
                <a:latin typeface="Times New Roman" panose="02020603050405020304" pitchFamily="18" charset="0"/>
                <a:ea typeface="Times New Roman" panose="02020603050405020304" pitchFamily="18" charset="0"/>
              </a:rPr>
              <a:t>Biên</a:t>
            </a:r>
            <a:r>
              <a:rPr lang="en-US" sz="2300" dirty="0">
                <a:effectLst/>
                <a:latin typeface="Times New Roman" panose="02020603050405020304" pitchFamily="18" charset="0"/>
                <a:ea typeface="Times New Roman" panose="02020603050405020304" pitchFamily="18" charset="0"/>
              </a:rPr>
              <a:t> v/v </a:t>
            </a:r>
            <a:r>
              <a:rPr lang="en-US" sz="2300" dirty="0" err="1">
                <a:effectLst/>
                <a:latin typeface="Times New Roman" panose="02020603050405020304" pitchFamily="18" charset="0"/>
                <a:ea typeface="Times New Roman" panose="02020603050405020304" pitchFamily="18" charset="0"/>
              </a:rPr>
              <a:t>phát</a:t>
            </a:r>
            <a:r>
              <a:rPr lang="en-US" sz="2300" dirty="0">
                <a:effectLst/>
                <a:latin typeface="Times New Roman" panose="02020603050405020304" pitchFamily="18" charset="0"/>
                <a:ea typeface="Times New Roman" panose="02020603050405020304" pitchFamily="18" charset="0"/>
              </a:rPr>
              <a:t> </a:t>
            </a:r>
            <a:r>
              <a:rPr lang="en-US" sz="2300" err="1">
                <a:effectLst/>
                <a:latin typeface="Times New Roman" panose="02020603050405020304" pitchFamily="18" charset="0"/>
                <a:ea typeface="Times New Roman" panose="02020603050405020304" pitchFamily="18" charset="0"/>
              </a:rPr>
              <a:t>triển</a:t>
            </a:r>
            <a:r>
              <a:rPr lang="en-US" sz="2300">
                <a:effectLst/>
                <a:latin typeface="Times New Roman" panose="02020603050405020304" pitchFamily="18" charset="0"/>
                <a:ea typeface="Times New Roman" panose="02020603050405020304" pitchFamily="18" charset="0"/>
              </a:rPr>
              <a:t> </a:t>
            </a:r>
            <a:r>
              <a:rPr lang="en-US" sz="2300" smtClean="0">
                <a:effectLst/>
                <a:latin typeface="Times New Roman" panose="02020603050405020304" pitchFamily="18" charset="0"/>
                <a:ea typeface="Times New Roman" panose="02020603050405020304" pitchFamily="18" charset="0"/>
              </a:rPr>
              <a:t>GDMN quận </a:t>
            </a:r>
            <a:r>
              <a:rPr lang="en-US" sz="2300" dirty="0">
                <a:effectLst/>
                <a:latin typeface="Times New Roman" panose="02020603050405020304" pitchFamily="18" charset="0"/>
                <a:ea typeface="Times New Roman" panose="02020603050405020304" pitchFamily="18" charset="0"/>
              </a:rPr>
              <a:t>Long </a:t>
            </a:r>
            <a:r>
              <a:rPr lang="en-US" sz="2300" dirty="0" err="1">
                <a:effectLst/>
                <a:latin typeface="Times New Roman" panose="02020603050405020304" pitchFamily="18" charset="0"/>
                <a:ea typeface="Times New Roman" panose="02020603050405020304" pitchFamily="18" charset="0"/>
              </a:rPr>
              <a:t>Biên</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giai</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đoạn</a:t>
            </a:r>
            <a:r>
              <a:rPr lang="en-US" sz="2300" dirty="0">
                <a:effectLst/>
                <a:latin typeface="Times New Roman" panose="02020603050405020304" pitchFamily="18" charset="0"/>
                <a:ea typeface="Times New Roman" panose="02020603050405020304" pitchFamily="18" charset="0"/>
              </a:rPr>
              <a:t> 2021-2025;</a:t>
            </a:r>
          </a:p>
          <a:p>
            <a:pPr algn="just"/>
            <a:r>
              <a:rPr lang="en-US" sz="2300" smtClean="0">
                <a:effectLst/>
                <a:latin typeface="Times New Roman" panose="02020603050405020304" pitchFamily="18" charset="0"/>
                <a:ea typeface="Times New Roman" panose="02020603050405020304" pitchFamily="18" charset="0"/>
              </a:rPr>
              <a:t>     + </a:t>
            </a:r>
            <a:r>
              <a:rPr lang="en-US" sz="2300" dirty="0" err="1">
                <a:effectLst/>
                <a:latin typeface="Times New Roman" panose="02020603050405020304" pitchFamily="18" charset="0"/>
                <a:ea typeface="Times New Roman" panose="02020603050405020304" pitchFamily="18" charset="0"/>
              </a:rPr>
              <a:t>Kế</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hoạch</a:t>
            </a:r>
            <a:r>
              <a:rPr lang="en-US" sz="2300" dirty="0">
                <a:effectLst/>
                <a:latin typeface="Times New Roman" panose="02020603050405020304" pitchFamily="18" charset="0"/>
                <a:ea typeface="Times New Roman" panose="02020603050405020304" pitchFamily="18" charset="0"/>
              </a:rPr>
              <a:t> 35/KH-PGD&amp;ĐT </a:t>
            </a:r>
            <a:r>
              <a:rPr lang="en-US" sz="2300" dirty="0" err="1">
                <a:effectLst/>
                <a:latin typeface="Times New Roman" panose="02020603050405020304" pitchFamily="18" charset="0"/>
                <a:ea typeface="Times New Roman" panose="02020603050405020304" pitchFamily="18" charset="0"/>
              </a:rPr>
              <a:t>ngày</a:t>
            </a:r>
            <a:r>
              <a:rPr lang="en-US" sz="2300" dirty="0">
                <a:effectLst/>
                <a:latin typeface="Times New Roman" panose="02020603050405020304" pitchFamily="18" charset="0"/>
                <a:ea typeface="Times New Roman" panose="02020603050405020304" pitchFamily="18" charset="0"/>
              </a:rPr>
              <a:t> 15/10/2021 </a:t>
            </a:r>
            <a:r>
              <a:rPr lang="en-US" sz="2300" dirty="0" err="1">
                <a:effectLst/>
                <a:latin typeface="Times New Roman" panose="02020603050405020304" pitchFamily="18" charset="0"/>
                <a:ea typeface="Times New Roman" panose="02020603050405020304" pitchFamily="18" charset="0"/>
              </a:rPr>
              <a:t>của</a:t>
            </a:r>
            <a:r>
              <a:rPr lang="en-US" sz="2300" dirty="0">
                <a:effectLst/>
                <a:latin typeface="Times New Roman" panose="02020603050405020304" pitchFamily="18" charset="0"/>
                <a:ea typeface="Times New Roman" panose="02020603050405020304" pitchFamily="18" charset="0"/>
              </a:rPr>
              <a:t> </a:t>
            </a:r>
            <a:r>
              <a:rPr lang="en-US" sz="2300" err="1">
                <a:effectLst/>
                <a:latin typeface="Times New Roman" panose="02020603050405020304" pitchFamily="18" charset="0"/>
                <a:ea typeface="Times New Roman" panose="02020603050405020304" pitchFamily="18" charset="0"/>
              </a:rPr>
              <a:t>phòng</a:t>
            </a:r>
            <a:r>
              <a:rPr lang="en-US" sz="2300">
                <a:effectLst/>
                <a:latin typeface="Times New Roman" panose="02020603050405020304" pitchFamily="18" charset="0"/>
                <a:ea typeface="Times New Roman" panose="02020603050405020304" pitchFamily="18" charset="0"/>
              </a:rPr>
              <a:t> </a:t>
            </a:r>
            <a:r>
              <a:rPr lang="en-US" sz="2300" smtClean="0">
                <a:effectLst/>
                <a:latin typeface="Times New Roman" panose="02020603050405020304" pitchFamily="18" charset="0"/>
                <a:ea typeface="Times New Roman" panose="02020603050405020304" pitchFamily="18" charset="0"/>
              </a:rPr>
              <a:t>GD&amp;ĐT </a:t>
            </a:r>
            <a:r>
              <a:rPr lang="en-US" sz="2300" dirty="0" err="1">
                <a:effectLst/>
                <a:latin typeface="Times New Roman" panose="02020603050405020304" pitchFamily="18" charset="0"/>
                <a:ea typeface="Times New Roman" panose="02020603050405020304" pitchFamily="18" charset="0"/>
              </a:rPr>
              <a:t>quận</a:t>
            </a:r>
            <a:r>
              <a:rPr lang="en-US" sz="2300" dirty="0">
                <a:effectLst/>
                <a:latin typeface="Times New Roman" panose="02020603050405020304" pitchFamily="18" charset="0"/>
                <a:ea typeface="Times New Roman" panose="02020603050405020304" pitchFamily="18" charset="0"/>
              </a:rPr>
              <a:t> Long </a:t>
            </a:r>
            <a:r>
              <a:rPr lang="en-US" sz="2300" dirty="0" err="1">
                <a:effectLst/>
                <a:latin typeface="Times New Roman" panose="02020603050405020304" pitchFamily="18" charset="0"/>
                <a:ea typeface="Times New Roman" panose="02020603050405020304" pitchFamily="18" charset="0"/>
              </a:rPr>
              <a:t>Biên</a:t>
            </a:r>
            <a:r>
              <a:rPr lang="en-US" sz="2300" dirty="0">
                <a:effectLst/>
                <a:latin typeface="Times New Roman" panose="02020603050405020304" pitchFamily="18" charset="0"/>
                <a:ea typeface="Times New Roman" panose="02020603050405020304" pitchFamily="18" charset="0"/>
              </a:rPr>
              <a:t> v/v </a:t>
            </a:r>
            <a:r>
              <a:rPr lang="en-US" sz="2300" dirty="0" err="1">
                <a:effectLst/>
                <a:latin typeface="Times New Roman" panose="02020603050405020304" pitchFamily="18" charset="0"/>
                <a:ea typeface="Times New Roman" panose="02020603050405020304" pitchFamily="18" charset="0"/>
              </a:rPr>
              <a:t>thực</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hiện</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Chuyên</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đề</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Xây</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dựng</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trường</a:t>
            </a:r>
            <a:r>
              <a:rPr lang="en-US" sz="2300" dirty="0">
                <a:effectLst/>
                <a:latin typeface="Times New Roman" panose="02020603050405020304" pitchFamily="18" charset="0"/>
                <a:ea typeface="Times New Roman" panose="02020603050405020304" pitchFamily="18" charset="0"/>
              </a:rPr>
              <a:t> MN </a:t>
            </a:r>
            <a:r>
              <a:rPr lang="en-US" sz="2300" dirty="0" err="1">
                <a:effectLst/>
                <a:latin typeface="Times New Roman" panose="02020603050405020304" pitchFamily="18" charset="0"/>
                <a:ea typeface="Times New Roman" panose="02020603050405020304" pitchFamily="18" charset="0"/>
              </a:rPr>
              <a:t>lấy</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trẻ</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làm</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trung</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tâm</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giai</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đoạn</a:t>
            </a:r>
            <a:r>
              <a:rPr lang="en-US" sz="2300" dirty="0">
                <a:effectLst/>
                <a:latin typeface="Times New Roman" panose="02020603050405020304" pitchFamily="18" charset="0"/>
                <a:ea typeface="Times New Roman" panose="02020603050405020304" pitchFamily="18" charset="0"/>
              </a:rPr>
              <a:t> 2021-2025 </a:t>
            </a:r>
            <a:r>
              <a:rPr lang="en-US" sz="2300" dirty="0" err="1">
                <a:effectLst/>
                <a:latin typeface="Times New Roman" panose="02020603050405020304" pitchFamily="18" charset="0"/>
                <a:ea typeface="Times New Roman" panose="02020603050405020304" pitchFamily="18" charset="0"/>
              </a:rPr>
              <a:t>cấp</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học</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mầm</a:t>
            </a:r>
            <a:r>
              <a:rPr lang="en-US" sz="2300" dirty="0">
                <a:effectLst/>
                <a:latin typeface="Times New Roman" panose="02020603050405020304" pitchFamily="18" charset="0"/>
                <a:ea typeface="Times New Roman" panose="02020603050405020304" pitchFamily="18" charset="0"/>
              </a:rPr>
              <a:t> non </a:t>
            </a:r>
            <a:r>
              <a:rPr lang="en-US" sz="2300" dirty="0" err="1">
                <a:effectLst/>
                <a:latin typeface="Times New Roman" panose="02020603050405020304" pitchFamily="18" charset="0"/>
                <a:ea typeface="Times New Roman" panose="02020603050405020304" pitchFamily="18" charset="0"/>
              </a:rPr>
              <a:t>quận</a:t>
            </a:r>
            <a:r>
              <a:rPr lang="en-US" sz="2300" dirty="0">
                <a:effectLst/>
                <a:latin typeface="Times New Roman" panose="02020603050405020304" pitchFamily="18" charset="0"/>
                <a:ea typeface="Times New Roman" panose="02020603050405020304" pitchFamily="18" charset="0"/>
              </a:rPr>
              <a:t> Long </a:t>
            </a:r>
            <a:r>
              <a:rPr lang="en-US" sz="2300" err="1">
                <a:effectLst/>
                <a:latin typeface="Times New Roman" panose="02020603050405020304" pitchFamily="18" charset="0"/>
                <a:ea typeface="Times New Roman" panose="02020603050405020304" pitchFamily="18" charset="0"/>
              </a:rPr>
              <a:t>Biên</a:t>
            </a:r>
            <a:r>
              <a:rPr lang="en-US" sz="2300" smtClean="0">
                <a:effectLst/>
                <a:latin typeface="Times New Roman" panose="02020603050405020304" pitchFamily="18" charset="0"/>
                <a:ea typeface="Times New Roman" panose="02020603050405020304" pitchFamily="18" charset="0"/>
              </a:rPr>
              <a:t>;</a:t>
            </a:r>
          </a:p>
          <a:p>
            <a:pPr algn="just"/>
            <a:r>
              <a:rPr lang="en-US" sz="2300" smtClean="0">
                <a:latin typeface="Times New Roman" panose="02020603050405020304" pitchFamily="18" charset="0"/>
                <a:ea typeface="Times New Roman" panose="02020603050405020304" pitchFamily="18" charset="0"/>
              </a:rPr>
              <a:t>     + </a:t>
            </a:r>
            <a:r>
              <a:rPr lang="en-US" sz="2300">
                <a:latin typeface="Times New Roman" panose="02020603050405020304" pitchFamily="18" charset="0"/>
                <a:ea typeface="Times New Roman" panose="02020603050405020304" pitchFamily="18" charset="0"/>
              </a:rPr>
              <a:t>Hướng dẫn thực hiện nhiệm vụ năm học 2024-2025,     </a:t>
            </a:r>
          </a:p>
          <a:p>
            <a:pPr algn="just"/>
            <a:r>
              <a:rPr lang="en-US" sz="2300">
                <a:latin typeface="Times New Roman" panose="02020603050405020304" pitchFamily="18" charset="0"/>
                <a:ea typeface="Times New Roman" panose="02020603050405020304" pitchFamily="18" charset="0"/>
              </a:rPr>
              <a:t>     + Hướng dẫn</a:t>
            </a:r>
            <a:r>
              <a:rPr lang="en-US" sz="2300" smtClean="0">
                <a:latin typeface="Times New Roman" panose="02020603050405020304" pitchFamily="18" charset="0"/>
                <a:ea typeface="Times New Roman" panose="02020603050405020304" pitchFamily="18" charset="0"/>
              </a:rPr>
              <a:t> </a:t>
            </a:r>
            <a:r>
              <a:rPr lang="en-US" sz="2300">
                <a:latin typeface="Times New Roman" panose="02020603050405020304" pitchFamily="18" charset="0"/>
                <a:ea typeface="Times New Roman" panose="02020603050405020304" pitchFamily="18" charset="0"/>
              </a:rPr>
              <a:t>thực hiện </a:t>
            </a:r>
            <a:r>
              <a:rPr lang="en-US" sz="2300" smtClean="0">
                <a:latin typeface="Times New Roman" panose="02020603050405020304" pitchFamily="18" charset="0"/>
                <a:ea typeface="Times New Roman" panose="02020603050405020304" pitchFamily="18" charset="0"/>
              </a:rPr>
              <a:t>quy chế chuyên môn cấp </a:t>
            </a:r>
            <a:r>
              <a:rPr lang="en-US" sz="2300">
                <a:latin typeface="Times New Roman" panose="02020603050405020304" pitchFamily="18" charset="0"/>
                <a:ea typeface="Times New Roman" panose="02020603050405020304" pitchFamily="18" charset="0"/>
              </a:rPr>
              <a:t>học </a:t>
            </a:r>
            <a:r>
              <a:rPr lang="en-US" sz="2300" smtClean="0">
                <a:latin typeface="Times New Roman" panose="02020603050405020304" pitchFamily="18" charset="0"/>
                <a:ea typeface="Times New Roman" panose="02020603050405020304" pitchFamily="18" charset="0"/>
              </a:rPr>
              <a:t>MN năm </a:t>
            </a:r>
            <a:r>
              <a:rPr lang="en-US" sz="2300">
                <a:latin typeface="Times New Roman" panose="02020603050405020304" pitchFamily="18" charset="0"/>
                <a:ea typeface="Times New Roman" panose="02020603050405020304" pitchFamily="18" charset="0"/>
              </a:rPr>
              <a:t>học 2024-2025.</a:t>
            </a:r>
          </a:p>
          <a:p>
            <a:pPr algn="just"/>
            <a:endParaRPr lang="en-US" sz="2400" dirty="0">
              <a:effectLst/>
              <a:latin typeface="Times New Roman" panose="02020603050405020304" pitchFamily="18" charset="0"/>
              <a:ea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rPr>
              <a:t>	</a:t>
            </a:r>
            <a:endParaRPr lang="en-US" sz="1600" dirty="0"/>
          </a:p>
        </p:txBody>
      </p:sp>
    </p:spTree>
    <p:extLst>
      <p:ext uri="{BB962C8B-B14F-4D97-AF65-F5344CB8AC3E}">
        <p14:creationId xmlns:p14="http://schemas.microsoft.com/office/powerpoint/2010/main" val="33366931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4"/>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1049355"/>
            <a:ext cx="11194388" cy="52752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3154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578114"/>
            <a:ext cx="142270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Công</a:t>
            </a:r>
            <a:r>
              <a:rPr lang="en-US" sz="2000" b="1" dirty="0">
                <a:solidFill>
                  <a:srgbClr val="FF0000"/>
                </a:solidFill>
                <a:latin typeface="Arial" panose="020B0604020202020204" pitchFamily="34" charset="0"/>
                <a:cs typeface="Arial" panose="020B0604020202020204" pitchFamily="34" charset="0"/>
              </a:rPr>
              <a:t> </a:t>
            </a:r>
            <a:r>
              <a:rPr lang="en-US" sz="2000" b="1" err="1">
                <a:solidFill>
                  <a:srgbClr val="FF0000"/>
                </a:solidFill>
                <a:latin typeface="Arial" panose="020B0604020202020204" pitchFamily="34" charset="0"/>
                <a:cs typeface="Arial" panose="020B0604020202020204" pitchFamily="34" charset="0"/>
              </a:rPr>
              <a:t>tác</a:t>
            </a:r>
            <a:r>
              <a:rPr lang="en-US" sz="2000" b="1">
                <a:solidFill>
                  <a:srgbClr val="FF0000"/>
                </a:solidFill>
                <a:latin typeface="Arial" panose="020B0604020202020204" pitchFamily="34" charset="0"/>
                <a:cs typeface="Arial" panose="020B0604020202020204" pitchFamily="34" charset="0"/>
              </a:rPr>
              <a:t> </a:t>
            </a:r>
            <a:r>
              <a:rPr lang="en-US" sz="2000" b="1" smtClean="0">
                <a:solidFill>
                  <a:srgbClr val="FF0000"/>
                </a:solidFill>
                <a:latin typeface="Arial" panose="020B0604020202020204" pitchFamily="34" charset="0"/>
                <a:cs typeface="Arial" panose="020B0604020202020204" pitchFamily="34" charset="0"/>
              </a:rPr>
              <a:t>giáo dục</a:t>
            </a:r>
            <a:endParaRPr lang="en-US" sz="20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534135"/>
            <a:ext cx="7966081" cy="448908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TextBox 17">
            <a:extLst>
              <a:ext uri="{FF2B5EF4-FFF2-40B4-BE49-F238E27FC236}">
                <a16:creationId xmlns:a16="http://schemas.microsoft.com/office/drawing/2014/main" id="{BD82516B-740F-4A0C-9DE9-ACD0276FE83A}"/>
              </a:ext>
            </a:extLst>
          </p:cNvPr>
          <p:cNvSpPr txBox="1"/>
          <p:nvPr/>
        </p:nvSpPr>
        <p:spPr>
          <a:xfrm flipH="1">
            <a:off x="3581400" y="1600200"/>
            <a:ext cx="7604816" cy="5493812"/>
          </a:xfrm>
          <a:prstGeom prst="rect">
            <a:avLst/>
          </a:prstGeom>
          <a:noFill/>
        </p:spPr>
        <p:txBody>
          <a:bodyPr wrap="square" rtlCol="0">
            <a:spAutoFit/>
          </a:bodyPr>
          <a:lstStyle/>
          <a:p>
            <a:pPr lvl="0" algn="just">
              <a:spcBef>
                <a:spcPts val="600"/>
              </a:spcBef>
              <a:spcAft>
                <a:spcPts val="600"/>
              </a:spcAft>
            </a:pPr>
            <a:r>
              <a:rPr lang="en-US" sz="2300" b="1" dirty="0">
                <a:latin typeface="Times New Roman" panose="02020603050405020304" pitchFamily="18" charset="0"/>
                <a:ea typeface="Times New Roman" panose="02020603050405020304" pitchFamily="18" charset="0"/>
              </a:rPr>
              <a:t> </a:t>
            </a:r>
            <a:r>
              <a:rPr lang="en-US" sz="2300" b="1" dirty="0" smtClean="0">
                <a:latin typeface="Times New Roman" panose="02020603050405020304" pitchFamily="18" charset="0"/>
                <a:ea typeface="Times New Roman" panose="02020603050405020304" pitchFamily="18" charset="0"/>
              </a:rPr>
              <a:t>     </a:t>
            </a:r>
            <a:r>
              <a:rPr lang="en-US" sz="2300" b="1" dirty="0" smtClean="0">
                <a:effectLst/>
                <a:latin typeface="Times New Roman" panose="02020603050405020304" pitchFamily="18" charset="0"/>
                <a:ea typeface="Times New Roman" panose="02020603050405020304" pitchFamily="18" charset="0"/>
              </a:rPr>
              <a:t>IV</a:t>
            </a:r>
            <a:r>
              <a:rPr lang="en-US" sz="2300" b="1" dirty="0">
                <a:effectLst/>
                <a:latin typeface="Times New Roman" panose="02020603050405020304" pitchFamily="18" charset="0"/>
                <a:ea typeface="Times New Roman" panose="02020603050405020304" pitchFamily="18" charset="0"/>
              </a:rPr>
              <a:t>. Văn </a:t>
            </a:r>
            <a:r>
              <a:rPr lang="en-US" sz="2300" b="1" dirty="0" err="1">
                <a:effectLst/>
                <a:latin typeface="Times New Roman" panose="02020603050405020304" pitchFamily="18" charset="0"/>
                <a:ea typeface="Times New Roman" panose="02020603050405020304" pitchFamily="18" charset="0"/>
              </a:rPr>
              <a:t>bản</a:t>
            </a:r>
            <a:r>
              <a:rPr lang="en-US" sz="2300" b="1" dirty="0">
                <a:effectLst/>
                <a:latin typeface="Times New Roman" panose="02020603050405020304" pitchFamily="18" charset="0"/>
                <a:ea typeface="Times New Roman" panose="02020603050405020304" pitchFamily="18" charset="0"/>
              </a:rPr>
              <a:t> </a:t>
            </a:r>
            <a:r>
              <a:rPr lang="en-US" sz="2300" b="1" dirty="0" err="1">
                <a:effectLst/>
                <a:latin typeface="Times New Roman" panose="02020603050405020304" pitchFamily="18" charset="0"/>
                <a:ea typeface="Times New Roman" panose="02020603050405020304" pitchFamily="18" charset="0"/>
              </a:rPr>
              <a:t>nhà</a:t>
            </a:r>
            <a:r>
              <a:rPr lang="en-US" sz="2300" b="1" dirty="0">
                <a:effectLst/>
                <a:latin typeface="Times New Roman" panose="02020603050405020304" pitchFamily="18" charset="0"/>
                <a:ea typeface="Times New Roman" panose="02020603050405020304" pitchFamily="18" charset="0"/>
              </a:rPr>
              <a:t> </a:t>
            </a:r>
            <a:r>
              <a:rPr lang="en-US" sz="2300" b="1" dirty="0" err="1">
                <a:effectLst/>
                <a:latin typeface="Times New Roman" panose="02020603050405020304" pitchFamily="18" charset="0"/>
                <a:ea typeface="Times New Roman" panose="02020603050405020304" pitchFamily="18" charset="0"/>
              </a:rPr>
              <a:t>trường</a:t>
            </a:r>
            <a:endParaRPr lang="en-US" sz="2300" dirty="0">
              <a:latin typeface="Times New Roman" panose="02020603050405020304" pitchFamily="18" charset="0"/>
              <a:ea typeface="Times New Roman" panose="02020603050405020304" pitchFamily="18" charset="0"/>
            </a:endParaRPr>
          </a:p>
          <a:p>
            <a:pPr lvl="0" algn="just">
              <a:spcBef>
                <a:spcPts val="600"/>
              </a:spcBef>
              <a:spcAft>
                <a:spcPts val="600"/>
              </a:spcAft>
            </a:pPr>
            <a:r>
              <a:rPr lang="en-US" sz="2300" dirty="0" smtClean="0">
                <a:effectLst/>
                <a:latin typeface="Times New Roman" panose="02020603050405020304" pitchFamily="18" charset="0"/>
                <a:ea typeface="Times New Roman" panose="02020603050405020304" pitchFamily="18" charset="0"/>
              </a:rPr>
              <a:t>      </a:t>
            </a:r>
            <a:r>
              <a:rPr lang="en-US" sz="2300" dirty="0" err="1" smtClean="0">
                <a:effectLst/>
                <a:latin typeface="Times New Roman" panose="02020603050405020304" pitchFamily="18" charset="0"/>
                <a:ea typeface="Times New Roman" panose="02020603050405020304" pitchFamily="18" charset="0"/>
              </a:rPr>
              <a:t>Kế</a:t>
            </a:r>
            <a:r>
              <a:rPr lang="en-US" sz="2300" dirty="0" smtClean="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hoạch</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thực</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hiện</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nhiệm</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vụ</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năm</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học</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quy</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chế</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chuyên</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môn</a:t>
            </a:r>
            <a:r>
              <a:rPr lang="en-US" sz="2300" dirty="0">
                <a:effectLst/>
                <a:latin typeface="Times New Roman" panose="02020603050405020304" pitchFamily="18" charset="0"/>
                <a:ea typeface="Times New Roman" panose="02020603050405020304" pitchFamily="18" charset="0"/>
              </a:rPr>
              <a:t>, Quy </a:t>
            </a:r>
            <a:r>
              <a:rPr lang="en-US" sz="2300" dirty="0" err="1">
                <a:effectLst/>
                <a:latin typeface="Times New Roman" panose="02020603050405020304" pitchFamily="18" charset="0"/>
                <a:ea typeface="Times New Roman" panose="02020603050405020304" pitchFamily="18" charset="0"/>
              </a:rPr>
              <a:t>chế</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dân</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chủ</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quy</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chế</a:t>
            </a:r>
            <a:r>
              <a:rPr lang="en-US" sz="2300" dirty="0">
                <a:effectLst/>
                <a:latin typeface="Times New Roman" panose="02020603050405020304" pitchFamily="18" charset="0"/>
                <a:ea typeface="Times New Roman" panose="02020603050405020304" pitchFamily="18" charset="0"/>
              </a:rPr>
              <a:t> chi </a:t>
            </a:r>
            <a:r>
              <a:rPr lang="en-US" sz="2300" dirty="0" err="1">
                <a:effectLst/>
                <a:latin typeface="Times New Roman" panose="02020603050405020304" pitchFamily="18" charset="0"/>
                <a:ea typeface="Times New Roman" panose="02020603050405020304" pitchFamily="18" charset="0"/>
              </a:rPr>
              <a:t>tiêu</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nội</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bộ</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quy</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chế</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phối</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hợp</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giữa</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công</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đoàn</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và</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chính</a:t>
            </a:r>
            <a:r>
              <a:rPr lang="en-US" sz="2300" dirty="0">
                <a:effectLst/>
                <a:latin typeface="Times New Roman" panose="02020603050405020304" pitchFamily="18" charset="0"/>
                <a:ea typeface="Times New Roman" panose="02020603050405020304" pitchFamily="18" charset="0"/>
              </a:rPr>
              <a:t> </a:t>
            </a:r>
            <a:r>
              <a:rPr lang="en-US" sz="2300" dirty="0" err="1" smtClean="0">
                <a:effectLst/>
                <a:latin typeface="Times New Roman" panose="02020603050405020304" pitchFamily="18" charset="0"/>
                <a:ea typeface="Times New Roman" panose="02020603050405020304" pitchFamily="18" charset="0"/>
              </a:rPr>
              <a:t>quyền</a:t>
            </a:r>
            <a:r>
              <a:rPr lang="en-US" sz="2300" dirty="0" smtClean="0">
                <a:effectLst/>
                <a:latin typeface="Times New Roman" panose="02020603050405020304" pitchFamily="18" charset="0"/>
                <a:ea typeface="Times New Roman" panose="02020603050405020304" pitchFamily="18" charset="0"/>
              </a:rPr>
              <a:t>.</a:t>
            </a:r>
          </a:p>
          <a:p>
            <a:pPr lvl="0" algn="just">
              <a:spcBef>
                <a:spcPts val="600"/>
              </a:spcBef>
              <a:spcAft>
                <a:spcPts val="600"/>
              </a:spcAft>
            </a:pPr>
            <a:r>
              <a:rPr lang="en-US" sz="2300" b="1" dirty="0" smtClean="0">
                <a:latin typeface="Times New Roman" panose="02020603050405020304" pitchFamily="18" charset="0"/>
                <a:ea typeface="Times New Roman" panose="02020603050405020304" pitchFamily="18" charset="0"/>
              </a:rPr>
              <a:t>      V</a:t>
            </a:r>
            <a:r>
              <a:rPr lang="en-US" sz="2300" b="1" dirty="0">
                <a:latin typeface="Times New Roman" panose="02020603050405020304" pitchFamily="18" charset="0"/>
                <a:ea typeface="Times New Roman" panose="02020603050405020304" pitchFamily="18" charset="0"/>
              </a:rPr>
              <a:t>. </a:t>
            </a:r>
            <a:r>
              <a:rPr lang="en-US" sz="2300" b="1" dirty="0" err="1">
                <a:latin typeface="Times New Roman" panose="02020603050405020304" pitchFamily="18" charset="0"/>
                <a:ea typeface="Times New Roman" panose="02020603050405020304" pitchFamily="18" charset="0"/>
              </a:rPr>
              <a:t>Tài</a:t>
            </a:r>
            <a:r>
              <a:rPr lang="en-US" sz="2300" b="1" dirty="0">
                <a:latin typeface="Times New Roman" panose="02020603050405020304" pitchFamily="18" charset="0"/>
                <a:ea typeface="Times New Roman" panose="02020603050405020304" pitchFamily="18" charset="0"/>
              </a:rPr>
              <a:t> </a:t>
            </a:r>
            <a:r>
              <a:rPr lang="en-US" sz="2300" b="1" dirty="0" err="1">
                <a:latin typeface="Times New Roman" panose="02020603050405020304" pitchFamily="18" charset="0"/>
                <a:ea typeface="Times New Roman" panose="02020603050405020304" pitchFamily="18" charset="0"/>
              </a:rPr>
              <a:t>liệu</a:t>
            </a:r>
            <a:r>
              <a:rPr lang="en-US" sz="2300" b="1" dirty="0">
                <a:latin typeface="Times New Roman" panose="02020603050405020304" pitchFamily="18" charset="0"/>
                <a:ea typeface="Times New Roman" panose="02020603050405020304" pitchFamily="18" charset="0"/>
              </a:rPr>
              <a:t> </a:t>
            </a:r>
            <a:r>
              <a:rPr lang="en-US" sz="2300" b="1" dirty="0" err="1">
                <a:latin typeface="Times New Roman" panose="02020603050405020304" pitchFamily="18" charset="0"/>
                <a:ea typeface="Times New Roman" panose="02020603050405020304" pitchFamily="18" charset="0"/>
              </a:rPr>
              <a:t>chuyên</a:t>
            </a:r>
            <a:r>
              <a:rPr lang="en-US" sz="2300" b="1" dirty="0">
                <a:latin typeface="Times New Roman" panose="02020603050405020304" pitchFamily="18" charset="0"/>
                <a:ea typeface="Times New Roman" panose="02020603050405020304" pitchFamily="18" charset="0"/>
              </a:rPr>
              <a:t> </a:t>
            </a:r>
            <a:r>
              <a:rPr lang="en-US" sz="2300" b="1" dirty="0" err="1">
                <a:latin typeface="Times New Roman" panose="02020603050405020304" pitchFamily="18" charset="0"/>
                <a:ea typeface="Times New Roman" panose="02020603050405020304" pitchFamily="18" charset="0"/>
              </a:rPr>
              <a:t>môn</a:t>
            </a:r>
            <a:endParaRPr lang="en-US" sz="23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Tài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liệu</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hướng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dẫn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xây</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dựng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môi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trường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giáo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dục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và</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tổ</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chức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hoạt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động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góc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trong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cơ</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sở</a:t>
            </a:r>
            <a:r>
              <a:rPr lang="en-US" sz="2300" dirty="0">
                <a:latin typeface="Times New Roman" panose="02020603050405020304" pitchFamily="18" charset="0"/>
                <a:ea typeface="Times New Roman" panose="02020603050405020304" pitchFamily="18" charset="0"/>
              </a:rPr>
              <a:t> GDMN (10/2016)</a:t>
            </a:r>
          </a:p>
          <a:p>
            <a:pPr indent="457200" algn="just">
              <a:spcBef>
                <a:spcPts val="600"/>
              </a:spcBef>
              <a:spcAft>
                <a:spcPts val="600"/>
              </a:spcAft>
            </a:pP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Tài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liệu</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hướng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dẫn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xây</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dựng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kế</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hoạch</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giáo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dục</a:t>
            </a:r>
            <a:r>
              <a:rPr lang="en-US" sz="2300" dirty="0">
                <a:latin typeface="Times New Roman" panose="02020603050405020304" pitchFamily="18" charset="0"/>
                <a:ea typeface="Times New Roman" panose="02020603050405020304" pitchFamily="18" charset="0"/>
              </a:rPr>
              <a:t> (2016)</a:t>
            </a:r>
          </a:p>
          <a:p>
            <a:pPr indent="457200" algn="just">
              <a:spcBef>
                <a:spcPts val="600"/>
              </a:spcBef>
              <a:spcAft>
                <a:spcPts val="600"/>
              </a:spcAft>
            </a:pP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Tài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liệu</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bổ</a:t>
            </a:r>
            <a:r>
              <a:rPr lang="en-US" sz="2300" dirty="0">
                <a:latin typeface="Times New Roman" panose="02020603050405020304" pitchFamily="18" charset="0"/>
                <a:ea typeface="Times New Roman" panose="02020603050405020304" pitchFamily="18" charset="0"/>
              </a:rPr>
              <a:t> sung </a:t>
            </a:r>
            <a:r>
              <a:rPr lang="en-US" sz="2300" dirty="0" err="1">
                <a:latin typeface="Times New Roman" panose="02020603050405020304" pitchFamily="18" charset="0"/>
                <a:ea typeface="Times New Roman" panose="02020603050405020304" pitchFamily="18" charset="0"/>
              </a:rPr>
              <a:t>thực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hiện</a:t>
            </a:r>
            <a:r>
              <a:rPr lang="en-US" sz="2300" dirty="0">
                <a:latin typeface="Times New Roman" panose="02020603050405020304" pitchFamily="18" charset="0"/>
                <a:ea typeface="Times New Roman" panose="02020603050405020304" pitchFamily="18" charset="0"/>
              </a:rPr>
              <a:t> QCCM </a:t>
            </a:r>
            <a:r>
              <a:rPr lang="en-US" sz="2300" dirty="0" err="1">
                <a:latin typeface="Times New Roman" panose="02020603050405020304" pitchFamily="18" charset="0"/>
                <a:ea typeface="Times New Roman" panose="02020603050405020304" pitchFamily="18" charset="0"/>
              </a:rPr>
              <a:t>theo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chế</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độ</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sinh</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hoạt</a:t>
            </a:r>
            <a:r>
              <a:rPr lang="en-US" sz="2300" dirty="0">
                <a:latin typeface="Times New Roman" panose="02020603050405020304" pitchFamily="18" charset="0"/>
                <a:ea typeface="Times New Roman" panose="02020603050405020304" pitchFamily="18" charset="0"/>
              </a:rPr>
              <a:t> 1 </a:t>
            </a:r>
            <a:r>
              <a:rPr lang="en-US" sz="2300" dirty="0" err="1">
                <a:latin typeface="Times New Roman" panose="02020603050405020304" pitchFamily="18" charset="0"/>
                <a:ea typeface="Times New Roman" panose="02020603050405020304" pitchFamily="18" charset="0"/>
              </a:rPr>
              <a:t>ngày</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tại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cơ</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sở</a:t>
            </a:r>
            <a:r>
              <a:rPr lang="en-US" sz="2300" dirty="0">
                <a:latin typeface="Times New Roman" panose="02020603050405020304" pitchFamily="18" charset="0"/>
                <a:ea typeface="Times New Roman" panose="02020603050405020304" pitchFamily="18" charset="0"/>
              </a:rPr>
              <a:t> GDMN </a:t>
            </a:r>
            <a:r>
              <a:rPr lang="en-US" sz="2300" dirty="0" err="1">
                <a:latin typeface="Times New Roman" panose="02020603050405020304" pitchFamily="18" charset="0"/>
                <a:ea typeface="Times New Roman" panose="02020603050405020304" pitchFamily="18" charset="0"/>
              </a:rPr>
              <a:t>của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Sở</a:t>
            </a:r>
            <a:r>
              <a:rPr lang="en-US" sz="2300" dirty="0">
                <a:latin typeface="Times New Roman" panose="02020603050405020304" pitchFamily="18" charset="0"/>
                <a:ea typeface="Times New Roman" panose="02020603050405020304" pitchFamily="18" charset="0"/>
              </a:rPr>
              <a:t> GD&amp;ĐT HN </a:t>
            </a:r>
            <a:r>
              <a:rPr lang="en-US" sz="2300" dirty="0" err="1">
                <a:latin typeface="Times New Roman" panose="02020603050405020304" pitchFamily="18" charset="0"/>
                <a:ea typeface="Times New Roman" panose="02020603050405020304" pitchFamily="18" charset="0"/>
              </a:rPr>
              <a:t>tháng</a:t>
            </a:r>
            <a:r>
              <a:rPr lang="en-US" sz="2300" dirty="0">
                <a:latin typeface="Times New Roman" panose="02020603050405020304" pitchFamily="18" charset="0"/>
                <a:ea typeface="Times New Roman" panose="02020603050405020304" pitchFamily="18" charset="0"/>
              </a:rPr>
              <a:t> 12/2016</a:t>
            </a:r>
          </a:p>
          <a:p>
            <a:pPr lvl="0" algn="just">
              <a:spcBef>
                <a:spcPts val="600"/>
              </a:spcBef>
              <a:spcAft>
                <a:spcPts val="600"/>
              </a:spcAft>
            </a:pPr>
            <a:endParaRPr lang="en-US" sz="2800" dirty="0">
              <a:effectLst/>
              <a:latin typeface="Times New Roman" panose="02020603050405020304" pitchFamily="18" charset="0"/>
              <a:ea typeface="Times New Roman" panose="02020603050405020304" pitchFamily="18" charset="0"/>
            </a:endParaRPr>
          </a:p>
          <a:p>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endParaRPr lang="en-US" sz="2800" dirty="0">
              <a:solidFill>
                <a:schemeClr val="accent1">
                  <a:lumMod val="75000"/>
                </a:schemeClr>
              </a:solidFill>
            </a:endParaRPr>
          </a:p>
        </p:txBody>
      </p:sp>
    </p:spTree>
    <p:extLst>
      <p:ext uri="{BB962C8B-B14F-4D97-AF65-F5344CB8AC3E}">
        <p14:creationId xmlns:p14="http://schemas.microsoft.com/office/powerpoint/2010/main" val="33366931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9912" y="5474198"/>
            <a:ext cx="12211826" cy="1383426"/>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Freeform 7"/>
          <p:cNvSpPr>
            <a:spLocks/>
          </p:cNvSpPr>
          <p:nvPr/>
        </p:nvSpPr>
        <p:spPr bwMode="auto">
          <a:xfrm>
            <a:off x="-9912" y="6023223"/>
            <a:ext cx="12211826" cy="834401"/>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headEnd/>
            <a:tailEnd/>
          </a:ln>
        </p:spPr>
        <p:txBody>
          <a:bodyPr vert="horz" wrap="square" lIns="121906" tIns="60953" rIns="121906" bIns="60953" numCol="1" anchor="t" anchorCtr="0" compatLnSpc="1">
            <a:prstTxWarp prst="textNoShape">
              <a:avLst/>
            </a:prstTxWarp>
          </a:bodyPr>
          <a:lstStyle/>
          <a:p>
            <a:pPr defTabSz="866987" fontAlgn="base">
              <a:lnSpc>
                <a:spcPct val="150000"/>
              </a:lnSpc>
              <a:spcBef>
                <a:spcPct val="0"/>
              </a:spcBef>
              <a:spcAft>
                <a:spcPct val="0"/>
              </a:spcAft>
              <a:defRPr/>
            </a:pPr>
            <a:endParaRPr lang="zh-CN" altLang="en-US" sz="170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45">
            <a:extLst>
              <a:ext uri="{FF2B5EF4-FFF2-40B4-BE49-F238E27FC236}">
                <a16:creationId xmlns:a16="http://schemas.microsoft.com/office/drawing/2014/main" id="{F84030AB-720A-898D-6209-F0DAC492EF25}"/>
              </a:ext>
            </a:extLst>
          </p:cNvPr>
          <p:cNvSpPr/>
          <p:nvPr/>
        </p:nvSpPr>
        <p:spPr>
          <a:xfrm>
            <a:off x="2131209" y="162046"/>
            <a:ext cx="9832191"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 name="TextBox 8">
            <a:extLst>
              <a:ext uri="{FF2B5EF4-FFF2-40B4-BE49-F238E27FC236}">
                <a16:creationId xmlns:a16="http://schemas.microsoft.com/office/drawing/2014/main" id="{C4763EDC-DC1F-6286-ED40-808587B2FB97}"/>
              </a:ext>
            </a:extLst>
          </p:cNvPr>
          <p:cNvSpPr txBox="1"/>
          <p:nvPr/>
        </p:nvSpPr>
        <p:spPr>
          <a:xfrm>
            <a:off x="3352800" y="269878"/>
            <a:ext cx="8077200" cy="307777"/>
          </a:xfrm>
          <a:prstGeom prst="rect">
            <a:avLst/>
          </a:prstGeom>
        </p:spPr>
        <p:txBody>
          <a:bodyPr wrap="square" lIns="0" tIns="0" rIns="0" bIns="0" rtlCol="0" anchor="t">
            <a:spAutoFit/>
          </a:bodyPr>
          <a:lstStyle/>
          <a:p>
            <a:pPr lvl="0">
              <a:defRPr/>
            </a:pPr>
            <a:r>
              <a:rPr lang="vi-VN" sz="2000" b="1">
                <a:solidFill>
                  <a:schemeClr val="bg1"/>
                </a:solidFill>
                <a:latin typeface="Times New Roman" panose="02020603050405020304" pitchFamily="18" charset="0"/>
              </a:rPr>
              <a:t>II. MỘT SỐ VẤN ĐỀ CẦN LƯU Ý VỀ CÔNG TÁC</a:t>
            </a:r>
            <a:r>
              <a:rPr lang="en-US" sz="2000" b="1">
                <a:solidFill>
                  <a:schemeClr val="bg1"/>
                </a:solidFill>
                <a:latin typeface="Times New Roman" panose="02020603050405020304" pitchFamily="18" charset="0"/>
              </a:rPr>
              <a:t> </a:t>
            </a:r>
            <a:r>
              <a:rPr lang="vi-VN" sz="2000" b="1">
                <a:solidFill>
                  <a:schemeClr val="bg1"/>
                </a:solidFill>
                <a:latin typeface="Times New Roman" panose="02020603050405020304" pitchFamily="18" charset="0"/>
              </a:rPr>
              <a:t>GIÁO DỤC TRẺ </a:t>
            </a:r>
            <a:endParaRPr lang="vi-VN" sz="2000" b="1" dirty="0">
              <a:solidFill>
                <a:schemeClr val="bg1"/>
              </a:solidFill>
              <a:latin typeface="Times New Roman" panose="02020603050405020304" pitchFamily="18" charset="0"/>
            </a:endParaRPr>
          </a:p>
        </p:txBody>
      </p:sp>
      <p:sp>
        <p:nvSpPr>
          <p:cNvPr id="3" name="矩形 46">
            <a:extLst>
              <a:ext uri="{FF2B5EF4-FFF2-40B4-BE49-F238E27FC236}">
                <a16:creationId xmlns:a16="http://schemas.microsoft.com/office/drawing/2014/main" id="{91271379-7A61-1096-E4B2-6C240AC145D0}"/>
              </a:ext>
            </a:extLst>
          </p:cNvPr>
          <p:cNvSpPr/>
          <p:nvPr/>
        </p:nvSpPr>
        <p:spPr>
          <a:xfrm>
            <a:off x="1006" y="162046"/>
            <a:ext cx="240935"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矩形 47">
            <a:extLst>
              <a:ext uri="{FF2B5EF4-FFF2-40B4-BE49-F238E27FC236}">
                <a16:creationId xmlns:a16="http://schemas.microsoft.com/office/drawing/2014/main" id="{A6622047-C7C1-F544-50C6-ED17A541558D}"/>
              </a:ext>
            </a:extLst>
          </p:cNvPr>
          <p:cNvSpPr/>
          <p:nvPr/>
        </p:nvSpPr>
        <p:spPr>
          <a:xfrm>
            <a:off x="273677" y="162046"/>
            <a:ext cx="64156" cy="566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87" fontAlgn="base">
              <a:lnSpc>
                <a:spcPct val="150000"/>
              </a:lnSpc>
              <a:spcBef>
                <a:spcPct val="0"/>
              </a:spcBef>
              <a:spcAft>
                <a:spcPct val="0"/>
              </a:spcAft>
              <a:defRPr/>
            </a:pPr>
            <a:endParaRPr lang="zh-CN" altLang="en-US" sz="1898" dirty="0">
              <a:solidFill>
                <a:prstClr val="white">
                  <a:lumMod val="65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Freeform 5">
            <a:extLst>
              <a:ext uri="{FF2B5EF4-FFF2-40B4-BE49-F238E27FC236}">
                <a16:creationId xmlns:a16="http://schemas.microsoft.com/office/drawing/2014/main" id="{D9E0B589-658F-4BBC-6970-F757A47B4735}"/>
              </a:ext>
            </a:extLst>
          </p:cNvPr>
          <p:cNvSpPr/>
          <p:nvPr/>
        </p:nvSpPr>
        <p:spPr>
          <a:xfrm>
            <a:off x="556557" y="127356"/>
            <a:ext cx="642220" cy="566327"/>
          </a:xfrm>
          <a:custGeom>
            <a:avLst/>
            <a:gdLst/>
            <a:ahLst/>
            <a:cxnLst/>
            <a:rect l="l" t="t" r="r" b="b"/>
            <a:pathLst>
              <a:path w="4588772" h="3292707">
                <a:moveTo>
                  <a:pt x="0" y="0"/>
                </a:moveTo>
                <a:lnTo>
                  <a:pt x="4588773" y="0"/>
                </a:lnTo>
                <a:lnTo>
                  <a:pt x="4588773" y="3292707"/>
                </a:lnTo>
                <a:lnTo>
                  <a:pt x="0" y="3292707"/>
                </a:lnTo>
                <a:lnTo>
                  <a:pt x="0" y="0"/>
                </a:lnTo>
                <a:close/>
              </a:path>
            </a:pathLst>
          </a:custGeom>
          <a:blipFill>
            <a:blip r:embed="rId3"/>
            <a:stretch>
              <a:fillRect/>
            </a:stretch>
          </a:blipFill>
        </p:spPr>
        <p:txBody>
          <a:bodyPr/>
          <a:lstStyle/>
          <a:p>
            <a:pPr defTabSz="914446">
              <a:lnSpc>
                <a:spcPct val="150000"/>
              </a:lnSpc>
              <a:defRPr/>
            </a:pPr>
            <a:endParaRPr lang="en-US">
              <a:solidFill>
                <a:prstClr val="black"/>
              </a:solidFill>
              <a:latin typeface="Arial" panose="020B0604020202020204" pitchFamily="34" charset="0"/>
              <a:cs typeface="Arial" panose="020B0604020202020204" pitchFamily="34" charset="0"/>
            </a:endParaRPr>
          </a:p>
        </p:txBody>
      </p:sp>
      <p:sp>
        <p:nvSpPr>
          <p:cNvPr id="6" name="矩形 2">
            <a:extLst>
              <a:ext uri="{FF2B5EF4-FFF2-40B4-BE49-F238E27FC236}">
                <a16:creationId xmlns:a16="http://schemas.microsoft.com/office/drawing/2014/main" id="{EE6F9B84-7CFC-49FB-CE79-875E6D19B2C9}"/>
              </a:ext>
            </a:extLst>
          </p:cNvPr>
          <p:cNvSpPr/>
          <p:nvPr/>
        </p:nvSpPr>
        <p:spPr>
          <a:xfrm>
            <a:off x="762000" y="1049355"/>
            <a:ext cx="11194388" cy="5275245"/>
          </a:xfrm>
          <a:prstGeom prst="rect">
            <a:avLst/>
          </a:prstGeom>
          <a:solidFill>
            <a:schemeClr val="accent5">
              <a:lumMod val="60000"/>
              <a:lumOff val="40000"/>
            </a:schemeClr>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3" name="矩形 4">
            <a:extLst>
              <a:ext uri="{FF2B5EF4-FFF2-40B4-BE49-F238E27FC236}">
                <a16:creationId xmlns:a16="http://schemas.microsoft.com/office/drawing/2014/main" id="{1983DE13-4DC2-697D-B00E-2693340EAA32}"/>
              </a:ext>
            </a:extLst>
          </p:cNvPr>
          <p:cNvSpPr/>
          <p:nvPr/>
        </p:nvSpPr>
        <p:spPr>
          <a:xfrm>
            <a:off x="1098911" y="1315407"/>
            <a:ext cx="2519796" cy="15801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6" name="文本框 5">
            <a:extLst>
              <a:ext uri="{FF2B5EF4-FFF2-40B4-BE49-F238E27FC236}">
                <a16:creationId xmlns:a16="http://schemas.microsoft.com/office/drawing/2014/main" id="{EF06BFFE-997A-80D4-A73C-6C6E022B3F1F}"/>
              </a:ext>
            </a:extLst>
          </p:cNvPr>
          <p:cNvSpPr txBox="1"/>
          <p:nvPr/>
        </p:nvSpPr>
        <p:spPr>
          <a:xfrm>
            <a:off x="1396699" y="1578114"/>
            <a:ext cx="142270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Công</a:t>
            </a:r>
            <a:r>
              <a:rPr lang="en-US" sz="2000" b="1" dirty="0">
                <a:solidFill>
                  <a:srgbClr val="FF0000"/>
                </a:solidFill>
                <a:latin typeface="Arial" panose="020B0604020202020204" pitchFamily="34" charset="0"/>
                <a:cs typeface="Arial" panose="020B0604020202020204" pitchFamily="34" charset="0"/>
              </a:rPr>
              <a:t> </a:t>
            </a:r>
            <a:r>
              <a:rPr lang="en-US" sz="2000" b="1" err="1">
                <a:solidFill>
                  <a:srgbClr val="FF0000"/>
                </a:solidFill>
                <a:latin typeface="Arial" panose="020B0604020202020204" pitchFamily="34" charset="0"/>
                <a:cs typeface="Arial" panose="020B0604020202020204" pitchFamily="34" charset="0"/>
              </a:rPr>
              <a:t>tác</a:t>
            </a:r>
            <a:r>
              <a:rPr lang="en-US" sz="2000" b="1">
                <a:solidFill>
                  <a:srgbClr val="FF0000"/>
                </a:solidFill>
                <a:latin typeface="Arial" panose="020B0604020202020204" pitchFamily="34" charset="0"/>
                <a:cs typeface="Arial" panose="020B0604020202020204" pitchFamily="34" charset="0"/>
              </a:rPr>
              <a:t> </a:t>
            </a:r>
            <a:r>
              <a:rPr lang="en-US" sz="2000" b="1" smtClean="0">
                <a:solidFill>
                  <a:srgbClr val="FF0000"/>
                </a:solidFill>
                <a:latin typeface="Arial" panose="020B0604020202020204" pitchFamily="34" charset="0"/>
                <a:cs typeface="Arial" panose="020B0604020202020204" pitchFamily="34" charset="0"/>
              </a:rPr>
              <a:t>giáo dục</a:t>
            </a:r>
            <a:endParaRPr lang="en-US" sz="2000" b="1" dirty="0">
              <a:solidFill>
                <a:srgbClr val="FF0000"/>
              </a:solidFill>
              <a:latin typeface="Arial" panose="020B0604020202020204" pitchFamily="34" charset="0"/>
              <a:cs typeface="Arial" panose="020B0604020202020204" pitchFamily="34" charset="0"/>
            </a:endParaRPr>
          </a:p>
        </p:txBody>
      </p:sp>
      <p:sp>
        <p:nvSpPr>
          <p:cNvPr id="17" name="矩形 4">
            <a:extLst>
              <a:ext uri="{FF2B5EF4-FFF2-40B4-BE49-F238E27FC236}">
                <a16:creationId xmlns:a16="http://schemas.microsoft.com/office/drawing/2014/main" id="{56B3EF05-E683-7F3B-26C2-980CBDF769B4}"/>
              </a:ext>
            </a:extLst>
          </p:cNvPr>
          <p:cNvSpPr/>
          <p:nvPr/>
        </p:nvSpPr>
        <p:spPr>
          <a:xfrm>
            <a:off x="3352800" y="1534135"/>
            <a:ext cx="7966081" cy="463177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zh-CN" altLang="en-US">
              <a:solidFill>
                <a:prstClr val="white"/>
              </a:solidFill>
              <a:latin typeface="思源黑体旧字形 ExtraLight" panose="020B0200000000000000" pitchFamily="34" charset="-128"/>
              <a:ea typeface="思源黑体旧字形 ExtraLight" panose="020B0200000000000000" pitchFamily="34" charset="-128"/>
            </a:endParaRPr>
          </a:p>
        </p:txBody>
      </p:sp>
      <p:sp>
        <p:nvSpPr>
          <p:cNvPr id="18" name="TextBox 17">
            <a:extLst>
              <a:ext uri="{FF2B5EF4-FFF2-40B4-BE49-F238E27FC236}">
                <a16:creationId xmlns:a16="http://schemas.microsoft.com/office/drawing/2014/main" id="{9C09C821-EE4C-88C6-A708-32FA453B5853}"/>
              </a:ext>
            </a:extLst>
          </p:cNvPr>
          <p:cNvSpPr txBox="1"/>
          <p:nvPr/>
        </p:nvSpPr>
        <p:spPr>
          <a:xfrm>
            <a:off x="3505200" y="1698172"/>
            <a:ext cx="7696993" cy="4909036"/>
          </a:xfrm>
          <a:prstGeom prst="rect">
            <a:avLst/>
          </a:prstGeom>
          <a:noFill/>
        </p:spPr>
        <p:txBody>
          <a:bodyPr wrap="square" rtlCol="0">
            <a:spAutoFit/>
          </a:bodyPr>
          <a:lstStyle/>
          <a:p>
            <a:pPr indent="457200" algn="just">
              <a:spcBef>
                <a:spcPts val="600"/>
              </a:spcBef>
              <a:spcAft>
                <a:spcPts val="600"/>
              </a:spcAft>
            </a:pPr>
            <a:r>
              <a:rPr lang="en-US" sz="2400">
                <a:latin typeface="Times New Roman" panose="02020603050405020304" pitchFamily="18" charset="0"/>
                <a:ea typeface="Times New Roman" panose="02020603050405020304" pitchFamily="18" charset="0"/>
              </a:rPr>
              <a:t>- Tài liệu quản lý thực hiện chương trình GDMN điều chỉnh và chỉ đạo GV đổi mới hình thức tổ chức hoạt động giáo dục lĩnh vực phát triển nhận thức.</a:t>
            </a:r>
          </a:p>
          <a:p>
            <a:pPr indent="457200" algn="just">
              <a:spcBef>
                <a:spcPts val="600"/>
              </a:spcBef>
              <a:spcAft>
                <a:spcPts val="600"/>
              </a:spcAft>
            </a:pPr>
            <a:r>
              <a:rPr lang="en-US" sz="2400" smtClean="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liệu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bồi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dưỡng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môn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âm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nhạc</a:t>
            </a:r>
            <a:r>
              <a:rPr lang="en-US" sz="2400" dirty="0">
                <a:effectLst/>
                <a:latin typeface="Times New Roman" panose="02020603050405020304" pitchFamily="18" charset="0"/>
                <a:ea typeface="Times New Roman" panose="02020603050405020304" pitchFamily="18" charset="0"/>
              </a:rPr>
              <a:t>.</a:t>
            </a:r>
          </a:p>
          <a:p>
            <a:pPr indent="457200" algn="just">
              <a:spcBef>
                <a:spcPts val="600"/>
              </a:spcBef>
              <a:spcAft>
                <a:spcPts val="6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liệu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lấy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bộ</a:t>
            </a:r>
            <a:r>
              <a:rPr lang="en-US" sz="2400" dirty="0">
                <a:effectLst/>
                <a:latin typeface="Times New Roman" panose="02020603050405020304" pitchFamily="18" charset="0"/>
                <a:ea typeface="Times New Roman" panose="02020603050405020304" pitchFamily="18" charset="0"/>
              </a:rPr>
              <a:t> GD&amp;ĐT</a:t>
            </a:r>
          </a:p>
          <a:p>
            <a:pPr indent="457200" algn="just">
              <a:spcBef>
                <a:spcPts val="600"/>
              </a:spcBef>
              <a:spcAft>
                <a:spcPts val="6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liệu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triển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sở</a:t>
            </a:r>
            <a:r>
              <a:rPr lang="en-US" sz="2400" dirty="0">
                <a:effectLst/>
                <a:latin typeface="Times New Roman" panose="02020603050405020304" pitchFamily="18" charset="0"/>
                <a:ea typeface="Times New Roman" panose="02020603050405020304" pitchFamily="18" charset="0"/>
              </a:rPr>
              <a:t> GDMN (</a:t>
            </a:r>
            <a:r>
              <a:rPr lang="en-US" sz="2400" dirty="0" err="1">
                <a:effectLst/>
                <a:latin typeface="Times New Roman" panose="02020603050405020304" pitchFamily="18" charset="0"/>
                <a:ea typeface="Times New Roman" panose="02020603050405020304" pitchFamily="18" charset="0"/>
              </a:rPr>
              <a:t>Tháng</a:t>
            </a:r>
            <a:r>
              <a:rPr lang="en-US" sz="2400" dirty="0">
                <a:effectLst/>
                <a:latin typeface="Times New Roman" panose="02020603050405020304" pitchFamily="18" charset="0"/>
                <a:ea typeface="Times New Roman" panose="02020603050405020304" pitchFamily="18" charset="0"/>
              </a:rPr>
              <a:t> 8/2024)</a:t>
            </a:r>
          </a:p>
          <a:p>
            <a:pPr indent="457200" algn="just">
              <a:spcBef>
                <a:spcPts val="600"/>
              </a:spcBef>
              <a:spcAft>
                <a:spcPts val="6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Hướng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dẫn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liệu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nếp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thanh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lịch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rPr>
              <a:t> Hà </a:t>
            </a: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Tháng</a:t>
            </a:r>
            <a:r>
              <a:rPr lang="en-US" sz="2400" dirty="0">
                <a:effectLst/>
                <a:latin typeface="Times New Roman" panose="02020603050405020304" pitchFamily="18" charset="0"/>
                <a:ea typeface="Times New Roman" panose="02020603050405020304" pitchFamily="18" charset="0"/>
              </a:rPr>
              <a:t> 8/2024)</a:t>
            </a:r>
          </a:p>
          <a:p>
            <a:endParaRPr lang="en-US" sz="2800" dirty="0">
              <a:solidFill>
                <a:schemeClr val="accent1">
                  <a:lumMod val="75000"/>
                </a:schemeClr>
              </a:solidFill>
            </a:endParaRPr>
          </a:p>
        </p:txBody>
      </p:sp>
    </p:spTree>
    <p:extLst>
      <p:ext uri="{BB962C8B-B14F-4D97-AF65-F5344CB8AC3E}">
        <p14:creationId xmlns:p14="http://schemas.microsoft.com/office/powerpoint/2010/main" val="33366931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458&quot;/&gt;&lt;/object&gt;&lt;object type=&quot;3&quot; unique_id=&quot;10004&quot;&gt;&lt;property id=&quot;20148&quot; value=&quot;5&quot;/&gt;&lt;property id=&quot;20300&quot; value=&quot;Slide 2 - &amp;quot;ĐÁNH GIÁ KẾT QUẢ THỰC HIỆN NHIỆM VỤ&amp;quot;&quot;/&gt;&lt;property id=&quot;20307&quot; value=&quot;339&quot;/&gt;&lt;/object&gt;&lt;object type=&quot;3&quot; unique_id=&quot;10005&quot;&gt;&lt;property id=&quot;20148&quot; value=&quot;5&quot;/&gt;&lt;property id=&quot;20300&quot; value=&quot;Slide 3 - &amp;quot;13 CHỈ TIÊU&amp;quot;&quot;/&gt;&lt;property id=&quot;20307&quot; value=&quot;418&quot;/&gt;&lt;/object&gt;&lt;object type=&quot;3&quot; unique_id=&quot;10006&quot;&gt;&lt;property id=&quot;20148&quot; value=&quot;5&quot;/&gt;&lt;property id=&quot;20300&quot; value=&quot;Slide 4 - &amp;quot;VỀ PHỔ CẬP GIÁO DỤC &amp;quot;&quot;/&gt;&lt;property id=&quot;20307&quot; value=&quot;448&quot;/&gt;&lt;/object&gt;&lt;object type=&quot;3&quot; unique_id=&quot;10007&quot;&gt;&lt;property id=&quot;20148&quot; value=&quot;5&quot;/&gt;&lt;property id=&quot;20300&quot; value=&quot;Slide 5 - &amp;quot;VỀ GIÁO DỤC THỂ CHẤT, NGOẠI KHÓA,  VĂN MINH ĐÔ THỊ, ATGT.&amp;quot;&quot;/&gt;&lt;property id=&quot;20307&quot; value=&quot;419&quot;/&gt;&lt;/object&gt;&lt;object type=&quot;3&quot; unique_id=&quot;10008&quot;&gt;&lt;property id=&quot;20148&quot; value=&quot;5&quot;/&gt;&lt;property id=&quot;20300&quot; value=&quot;Slide 7 - &amp;quot; BÁN TRÚ TRƯỜNG HỌC, CHƯƠNG TRÌNH SỮA HỌC ĐƯỜNG&amp;quot;&quot;/&gt;&lt;property id=&quot;20307&quot; value=&quot;421&quot;/&gt;&lt;/object&gt;&lt;object type=&quot;3&quot; unique_id=&quot;10009&quot;&gt;&lt;property id=&quot;20148&quot; value=&quot;5&quot;/&gt;&lt;property id=&quot;20300&quot; value=&quot;Slide 8 - &amp;quot;TÌNH HÌNH THỰC HIỆN 9 NHIỆM VỤ CHỦ YẾU&amp;quot;&quot;/&gt;&lt;property id=&quot;20307&quot; value=&quot;445&quot;/&gt;&lt;/object&gt;&lt;object type=&quot;3&quot; unique_id=&quot;10010&quot;&gt;&lt;property id=&quot;20148&quot; value=&quot;5&quot;/&gt;&lt;property id=&quot;20300&quot; value=&quot;Slide 9 - &amp;quot;NÂNG CAO CHẤT LƯỢNG ĐỘI NGŨ NHÀ GIÁO VÀ CÁN BỘ QUẢN LÝ &amp;quot;&quot;/&gt;&lt;property id=&quot;20307&quot; value=&quot;423&quot;/&gt;&lt;/object&gt;&lt;object type=&quot;3&quot; unique_id=&quot;10011&quot;&gt;&lt;property id=&quot;20148&quot; value=&quot;5&quot;/&gt;&lt;property id=&quot;20300&quot; value=&quot;Slide 10 - &amp;quot;CHẤT LƯỢNG ĐỘI NGŨ NHÀ GIÁO VÀ CÁN BỘ QUẢN LÝ &amp;quot;&quot;/&gt;&lt;property id=&quot;20307&quot; value=&quot;457&quot;/&gt;&lt;/object&gt;&lt;object type=&quot;3&quot; unique_id=&quot;10012&quot;&gt;&lt;property id=&quot;20148&quot; value=&quot;5&quot;/&gt;&lt;property id=&quot;20300&quot; value=&quot;Slide 11 - &amp;quot;ĐỔI MỚI CT GDMN, PT; ĐẨY MẠNH ĐỊNH HƯỚNG  NGHỀ NGHIỆP VÀ PHÂN LUỒNG TRONG GDPT&amp;quot;&quot;/&gt;&lt;property id=&quot;20307&quot; value=&quot;424&quot;/&gt;&lt;/object&gt;&lt;object type=&quot;3&quot; unique_id=&quot;10013&quot;&gt;&lt;property id=&quot;20148&quot; value=&quot;5&quot;/&gt;&lt;property id=&quot;20300&quot; value=&quot;Slide 12 - &amp;quot;ĐỔI MỚI CT GDMN, PT; ĐẨY MẠNH ĐỊNH HƯỚNG  NGHỀ NGHIỆP VÀ PHÂN LUỒNG TRONG GDPT&amp;quot;&quot;/&gt;&lt;property id=&quot;20307&quot; value=&quot;450&quot;/&gt;&lt;/object&gt;&lt;object type=&quot;3&quot; unique_id=&quot;10014&quot;&gt;&lt;property id=&quot;20148&quot; value=&quot;5&quot;/&gt;&lt;property id=&quot;20300&quot; value=&quot;Slide 13 - &amp;quot;NÂNG CAO CHẤT LƯỢNG DẠY, HỌC NGOẠI NGỮ&amp;quot;&quot;/&gt;&lt;property id=&quot;20307&quot; value=&quot;449&quot;/&gt;&lt;/object&gt;&lt;object type=&quot;3&quot; unique_id=&quot;10015&quot;&gt;&lt;property id=&quot;20148&quot; value=&quot;5&quot;/&gt;&lt;property id=&quot;20300&quot; value=&quot;Slide 14 - &amp;quot; ỨNG DỤNG CNTT TRONG DẠY, HỌC VÀ QUẢN LÝ GD&amp;quot;&quot;/&gt;&lt;property id=&quot;20307&quot; value=&quot;427&quot;/&gt;&lt;/object&gt;&lt;object type=&quot;3&quot; unique_id=&quot;10016&quot;&gt;&lt;property id=&quot;20148&quot; value=&quot;5&quot;/&gt;&lt;property id=&quot;20300&quot; value=&quot;Slide 15 - &amp;quot;KỈ CƯƠNG HÀNH CHÍNH, CẢI CÁCH CÔNG VỤ&amp;quot;&quot;/&gt;&lt;property id=&quot;20307&quot; value=&quot;428&quot;/&gt;&lt;/object&gt;&lt;object type=&quot;3&quot; unique_id=&quot;10017&quot;&gt;&lt;property id=&quot;20148&quot; value=&quot;5&quot;/&gt;&lt;property id=&quot;20300&quot; value=&quot;Slide 16 - &amp;quot;HỘI NHẬP QUỐC TẾ TRONG GD&amp;amp;ĐT&amp;quot;&quot;/&gt;&lt;property id=&quot;20307&quot; value=&quot;429&quot;/&gt;&lt;/object&gt;&lt;object type=&quot;3&quot; unique_id=&quot;10018&quot;&gt;&lt;property id=&quot;20148&quot; value=&quot;5&quot;/&gt;&lt;property id=&quot;20300&quot; value=&quot;Slide 17 - &amp;quot;TĂNG CƯỜNG CSVC ĐẢM BẢO  CHẤT LƯỢNG CÁC HOẠT ĐỘNG GD&amp;amp;ĐT &amp;quot;&quot;/&gt;&lt;property id=&quot;20307&quot; value=&quot;430&quot;/&gt;&lt;/object&gt;&lt;object type=&quot;3&quot; unique_id=&quot;10019&quot;&gt;&lt;property id=&quot;20148&quot; value=&quot;5&quot;/&gt;&lt;property id=&quot;20300&quot; value=&quot;Slide 18 - &amp;quot;PHÁT TRIỂN NGUỒN NHÂN LỰC,  NHẤT LÀ NGUỒN NHÂN LỰC CHẤT LƯỢNG CAO&amp;quot;&quot;/&gt;&lt;property id=&quot;20307&quot; value=&quot;431&quot;/&gt;&lt;/object&gt;&lt;object type=&quot;3&quot; unique_id=&quot;10020&quot;&gt;&lt;property id=&quot;20148&quot; value=&quot;5&quot;/&gt;&lt;property id=&quot;20300&quot; value=&quot;Slide 20 - &amp;quot;KẾT QUẢ NỔI BẬT&amp;quot;&quot;/&gt;&lt;property id=&quot;20307&quot; value=&quot;432&quot;/&gt;&lt;/object&gt;&lt;object type=&quot;3&quot; unique_id=&quot;10021&quot;&gt;&lt;property id=&quot;20148&quot; value=&quot;5&quot;/&gt;&lt;property id=&quot;20300&quot; value=&quot;Slide 21 - &amp;quot;KẾT QUẢ NỔI BẬT&amp;quot;&quot;/&gt;&lt;property id=&quot;20307&quot; value=&quot;451&quot;/&gt;&lt;/object&gt;&lt;object type=&quot;3&quot; unique_id=&quot;10023&quot;&gt;&lt;property id=&quot;20148&quot; value=&quot;5&quot;/&gt;&lt;property id=&quot;20300&quot; value=&quot;Slide 22 - &amp;quot;MỘT SỐ TỒN TẠI HẠN CHẾ&amp;quot;&quot;/&gt;&lt;property id=&quot;20307&quot; value=&quot;435&quot;/&gt;&lt;/object&gt;&lt;object type=&quot;3&quot; unique_id=&quot;10024&quot;&gt;&lt;property id=&quot;20148&quot; value=&quot;5&quot;/&gt;&lt;property id=&quot;20300&quot; value=&quot;Slide 23 - &amp;quot;PHƯƠNG HƯỚNG, NHIỆM VỤ  GIẢI PHÁP CHỦ YẾU NĂM HỌC 2019-2020&amp;quot;&quot;/&gt;&lt;property id=&quot;20307&quot; value=&quot;436&quot;/&gt;&lt;/object&gt;&lt;object type=&quot;3&quot; unique_id=&quot;10025&quot;&gt;&lt;property id=&quot;20148&quot; value=&quot;5&quot;/&gt;&lt;property id=&quot;20300&quot; value=&quot;Slide 24 - &amp;quot;CÁC CHỈ TIÊU CƠ BẢN&amp;quot;&quot;/&gt;&lt;property id=&quot;20307&quot; value=&quot;437&quot;/&gt;&lt;/object&gt;&lt;object type=&quot;3&quot; unique_id=&quot;10026&quot;&gt;&lt;property id=&quot;20148&quot; value=&quot;5&quot;/&gt;&lt;property id=&quot;20300&quot; value=&quot;Slide 26 - &amp;quot;CÁC NHIỆM VỤ CHỦ YẾU&amp;quot;&quot;/&gt;&lt;property id=&quot;20307&quot; value=&quot;438&quot;/&gt;&lt;/object&gt;&lt;object type=&quot;3&quot; unique_id=&quot;10028&quot;&gt;&lt;property id=&quot;20148&quot; value=&quot;5&quot;/&gt;&lt;property id=&quot;20300&quot; value=&quot;Slide 29 - &amp;quot;CÁC GIẢI PHÁP CƠ BẢN&amp;quot;&quot;/&gt;&lt;property id=&quot;20307&quot; value=&quot;440&quot;/&gt;&lt;/object&gt;&lt;object type=&quot;3&quot; unique_id=&quot;10029&quot;&gt;&lt;property id=&quot;20148&quot; value=&quot;5&quot;/&gt;&lt;property id=&quot;20300&quot; value=&quot;Slide 30 - &amp;quot;CÁC GIẢI PHÁP CƠ BẢN&amp;quot;&quot;/&gt;&lt;property id=&quot;20307&quot; value=&quot;446&quot;/&gt;&lt;/object&gt;&lt;object type=&quot;3&quot; unique_id=&quot;10030&quot;&gt;&lt;property id=&quot;20148&quot; value=&quot;5&quot;/&gt;&lt;property id=&quot;20300&quot; value=&quot;Slide 31 - &amp;quot;CÁC GIẢI PHÁP CƠ BẢN&amp;quot;&quot;/&gt;&lt;property id=&quot;20307&quot; value=&quot;441&quot;/&gt;&lt;/object&gt;&lt;object type=&quot;3&quot; unique_id=&quot;10031&quot;&gt;&lt;property id=&quot;20148&quot; value=&quot;5&quot;/&gt;&lt;property id=&quot;20300&quot; value=&quot;Slide 32 - &amp;quot;CÁC GIẢI PHÁP CƠ BẢN&amp;quot;&quot;/&gt;&lt;property id=&quot;20307&quot; value=&quot;442&quot;/&gt;&lt;/object&gt;&lt;object type=&quot;3&quot; unique_id=&quot;10032&quot;&gt;&lt;property id=&quot;20148&quot; value=&quot;5&quot;/&gt;&lt;property id=&quot;20300&quot; value=&quot;Slide 33 - &amp;quot;CÁC GIẢI PHÁP CƠ BẢN&amp;quot;&quot;/&gt;&lt;property id=&quot;20307&quot; value=&quot;443&quot;/&gt;&lt;/object&gt;&lt;object type=&quot;3&quot; unique_id=&quot;10033&quot;&gt;&lt;property id=&quot;20148&quot; value=&quot;5&quot;/&gt;&lt;property id=&quot;20300&quot; value=&quot;Slide 34 - &amp;quot;CÁC GIẢI PHÁP CƠ BẢN&amp;quot;&quot;/&gt;&lt;property id=&quot;20307&quot; value=&quot;453&quot;/&gt;&lt;/object&gt;&lt;object type=&quot;3&quot; unique_id=&quot;10307&quot;&gt;&lt;property id=&quot;20148&quot; value=&quot;5&quot;/&gt;&lt;property id=&quot;20300&quot; value=&quot;Slide 27 - &amp;quot;CÁC NHIỆM VỤ CHỦ YẾU&amp;quot;&quot;/&gt;&lt;property id=&quot;20307&quot; value=&quot;460&quot;/&gt;&lt;/object&gt;&lt;object type=&quot;3&quot; unique_id=&quot;10308&quot;&gt;&lt;property id=&quot;20148&quot; value=&quot;5&quot;/&gt;&lt;property id=&quot;20300&quot; value=&quot;Slide 28 - &amp;quot;CÁC NHIỆM VỤ CHỦ YẾU&amp;quot;&quot;/&gt;&lt;property id=&quot;20307&quot; value=&quot;461&quot;/&gt;&lt;/object&gt;&lt;object type=&quot;3&quot; unique_id=&quot;10415&quot;&gt;&lt;property id=&quot;20148&quot; value=&quot;5&quot;/&gt;&lt;property id=&quot;20300&quot; value=&quot;Slide 19 - &amp;quot;HOÀN THÀNH TOÀN DIỆN CÁC CHỈ TIÊU&amp;quot;&quot;/&gt;&lt;property id=&quot;20307&quot; value=&quot;462&quot;/&gt;&lt;/object&gt;&lt;object type=&quot;3&quot; unique_id=&quot;10738&quot;&gt;&lt;property id=&quot;20148&quot; value=&quot;5&quot;/&gt;&lt;property id=&quot;20300&quot; value=&quot;Slide 6 - &amp;quot;VỀ GIÁO DỤC THỂ CHẤT, NGOẠI KHÓA,  VĂN MINH ĐÔ THỊ, ATGT.&amp;quot;&quot;/&gt;&lt;property id=&quot;20307&quot; value=&quot;464&quot;/&gt;&lt;/object&gt;&lt;object type=&quot;3&quot; unique_id=&quot;11331&quot;&gt;&lt;property id=&quot;20148&quot; value=&quot;5&quot;/&gt;&lt;property id=&quot;20300&quot; value=&quot;Slide 35&quot;/&gt;&lt;property id=&quot;20307&quot; value=&quot;465&quot;/&gt;&lt;/object&gt;&lt;object type=&quot;3&quot; unique_id=&quot;12184&quot;&gt;&lt;property id=&quot;20148&quot; value=&quot;5&quot;/&gt;&lt;property id=&quot;20300&quot; value=&quot;Slide 25 - &amp;quot;CÁC CHỈ TIÊU CƠ BẢN&amp;quot;&quot;/&gt;&lt;property id=&quot;20307&quot; value=&quot;466&quot;/&gt;&lt;/object&gt;&lt;/object&gt;&lt;object type=&quot;8&quot; unique_id=&quot;10068&quot;&gt;&lt;/object&gt;&lt;/object&gt;&lt;/database&gt;"/>
  <p:tag name="SECTOMILLISECCONVERTED" val="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10085</TotalTime>
  <Words>8448</Words>
  <Application>Microsoft Office PowerPoint</Application>
  <PresentationFormat>Widescreen</PresentationFormat>
  <Paragraphs>689</Paragraphs>
  <Slides>100</Slides>
  <Notes>98</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100</vt:i4>
      </vt:variant>
    </vt:vector>
  </HeadingPairs>
  <TitlesOfParts>
    <vt:vector size="115" baseType="lpstr">
      <vt:lpstr>Microsoft YaHei</vt:lpstr>
      <vt:lpstr>SimSun</vt:lpstr>
      <vt:lpstr>Aptos</vt:lpstr>
      <vt:lpstr>Aptos Display</vt:lpstr>
      <vt:lpstr>Arial</vt:lpstr>
      <vt:lpstr>Calibri</vt:lpstr>
      <vt:lpstr>Calibri Light</vt:lpstr>
      <vt:lpstr>Cambria</vt:lpstr>
      <vt:lpstr>等线</vt:lpstr>
      <vt:lpstr>Tahoma</vt:lpstr>
      <vt:lpstr>Times New Roman</vt:lpstr>
      <vt:lpstr>UTM Colossalis</vt:lpstr>
      <vt:lpstr>印品黑体</vt:lpstr>
      <vt:lpstr>思源黑体旧字形 ExtraLight</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Vu Duc</dc:creator>
  <cp:lastModifiedBy>Techsi.vn</cp:lastModifiedBy>
  <cp:revision>172</cp:revision>
  <dcterms:created xsi:type="dcterms:W3CDTF">2022-09-19T17:05:36Z</dcterms:created>
  <dcterms:modified xsi:type="dcterms:W3CDTF">2024-10-16T10:07:00Z</dcterms:modified>
</cp:coreProperties>
</file>