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Lst>
  <p:sldSz cx="18288000" cy="10287000"/>
  <p:notesSz cx="6858000" cy="9144000"/>
  <p:embeddedFontLst>
    <p:embeddedFont>
      <p:font typeface="Sniglet" panose="020B0604020202020204" charset="0"/>
      <p:regular r:id="rId22"/>
    </p:embeddedFont>
    <p:embeddedFont>
      <p:font typeface="Francois One" panose="020B0604020202020204" charset="0"/>
      <p:regular r:id="rId23"/>
    </p:embeddedFont>
    <p:embeddedFont>
      <p:font typeface="Baloo" panose="020B0604020202020204" charset="0"/>
      <p:regular r:id="rId24"/>
    </p:embeddedFont>
    <p:embeddedFont>
      <p:font typeface="Sigmar One" panose="020B0604020202020204" charset="0"/>
      <p:regular r:id="rId25"/>
    </p:embeddedFont>
    <p:embeddedFont>
      <p:font typeface="Childos Arabic" panose="020B0604020202020204" charset="-78"/>
      <p:regular r:id="rId26"/>
    </p:embeddedFont>
    <p:embeddedFont>
      <p:font typeface="Calibri" panose="020F0502020204030204" pitchFamily="34" charset="0"/>
      <p:regular r:id="rId27"/>
      <p:bold r:id="rId28"/>
      <p:italic r:id="rId29"/>
      <p:boldItalic r:id="rId30"/>
    </p:embeddedFont>
    <p:embeddedFont>
      <p:font typeface="Paytone One" panose="020B0604020202020204" charset="0"/>
      <p:regular r:id="rId31"/>
    </p:embeddedFont>
    <p:embeddedFont>
      <p:font typeface="Faustina Bold" panose="020B0604020202020204" charset="0"/>
      <p:regular r:id="rId32"/>
    </p:embeddedFont>
    <p:embeddedFont>
      <p:font typeface="Sedgwick Ave"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86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9421497" y="5999492"/>
            <a:ext cx="4679409" cy="4287508"/>
          </a:xfrm>
          <a:custGeom>
            <a:avLst/>
            <a:gdLst/>
            <a:ahLst/>
            <a:cxnLst/>
            <a:rect l="l" t="t" r="r" b="b"/>
            <a:pathLst>
              <a:path w="4679409" h="4287508">
                <a:moveTo>
                  <a:pt x="0" y="0"/>
                </a:moveTo>
                <a:lnTo>
                  <a:pt x="4679409" y="0"/>
                </a:lnTo>
                <a:lnTo>
                  <a:pt x="4679409" y="4287508"/>
                </a:lnTo>
                <a:lnTo>
                  <a:pt x="0" y="4287508"/>
                </a:lnTo>
                <a:lnTo>
                  <a:pt x="0" y="0"/>
                </a:lnTo>
                <a:close/>
              </a:path>
            </a:pathLst>
          </a:custGeom>
          <a:blipFill>
            <a:blip r:embed="rId8"/>
            <a:stretch>
              <a:fillRect/>
            </a:stretch>
          </a:blipFill>
        </p:spPr>
      </p:sp>
      <p:sp>
        <p:nvSpPr>
          <p:cNvPr id="8" name="Freeform 8"/>
          <p:cNvSpPr/>
          <p:nvPr/>
        </p:nvSpPr>
        <p:spPr>
          <a:xfrm>
            <a:off x="13082778" y="4196003"/>
            <a:ext cx="5205222" cy="8229600"/>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9"/>
            <a:stretch>
              <a:fillRect/>
            </a:stretch>
          </a:blipFill>
        </p:spPr>
      </p:sp>
      <p:sp>
        <p:nvSpPr>
          <p:cNvPr id="9" name="TextBox 9"/>
          <p:cNvSpPr txBox="1"/>
          <p:nvPr/>
        </p:nvSpPr>
        <p:spPr>
          <a:xfrm>
            <a:off x="10320422" y="915764"/>
            <a:ext cx="5272008" cy="1273956"/>
          </a:xfrm>
          <a:prstGeom prst="rect">
            <a:avLst/>
          </a:prstGeom>
        </p:spPr>
        <p:txBody>
          <a:bodyPr lIns="0" tIns="0" rIns="0" bIns="0" rtlCol="0" anchor="t">
            <a:spAutoFit/>
          </a:bodyPr>
          <a:lstStyle/>
          <a:p>
            <a:pPr algn="ctr">
              <a:lnSpc>
                <a:spcPts val="8537"/>
              </a:lnSpc>
            </a:pPr>
            <a:r>
              <a:rPr lang="en-US" sz="9485" dirty="0" err="1">
                <a:solidFill>
                  <a:srgbClr val="D04729"/>
                </a:solidFill>
                <a:latin typeface="Childos Arabic"/>
                <a:ea typeface="Childos Arabic"/>
                <a:cs typeface="Childos Arabic"/>
                <a:sym typeface="Childos Arabic"/>
              </a:rPr>
              <a:t>Khám</a:t>
            </a:r>
            <a:r>
              <a:rPr lang="en-US" sz="9485" dirty="0">
                <a:solidFill>
                  <a:srgbClr val="D04729"/>
                </a:solidFill>
                <a:latin typeface="Childos Arabic"/>
                <a:ea typeface="Childos Arabic"/>
                <a:cs typeface="Childos Arabic"/>
                <a:sym typeface="Childos Arabic"/>
              </a:rPr>
              <a:t> </a:t>
            </a:r>
            <a:r>
              <a:rPr lang="en-US" sz="9485" dirty="0" err="1">
                <a:solidFill>
                  <a:srgbClr val="D04729"/>
                </a:solidFill>
                <a:latin typeface="Childos Arabic"/>
                <a:ea typeface="Childos Arabic"/>
                <a:cs typeface="Childos Arabic"/>
                <a:sym typeface="Childos Arabic"/>
              </a:rPr>
              <a:t>phá</a:t>
            </a:r>
            <a:endParaRPr lang="en-US" sz="9485" dirty="0">
              <a:solidFill>
                <a:srgbClr val="D04729"/>
              </a:solidFill>
              <a:latin typeface="Childos Arabic"/>
              <a:ea typeface="Childos Arabic"/>
              <a:cs typeface="Childos Arabic"/>
              <a:sym typeface="Childos Arabic"/>
            </a:endParaRPr>
          </a:p>
        </p:txBody>
      </p:sp>
      <p:sp>
        <p:nvSpPr>
          <p:cNvPr id="10" name="TextBox 10"/>
          <p:cNvSpPr txBox="1"/>
          <p:nvPr/>
        </p:nvSpPr>
        <p:spPr>
          <a:xfrm>
            <a:off x="6857883" y="2669520"/>
            <a:ext cx="11189298" cy="1180991"/>
          </a:xfrm>
          <a:prstGeom prst="rect">
            <a:avLst/>
          </a:prstGeom>
        </p:spPr>
        <p:txBody>
          <a:bodyPr lIns="0" tIns="0" rIns="0" bIns="0" rtlCol="0" anchor="t">
            <a:spAutoFit/>
          </a:bodyPr>
          <a:lstStyle/>
          <a:p>
            <a:pPr algn="ctr">
              <a:lnSpc>
                <a:spcPts val="8609"/>
              </a:lnSpc>
            </a:pPr>
            <a:r>
              <a:rPr lang="en-US" sz="9566" dirty="0">
                <a:solidFill>
                  <a:srgbClr val="1A677D"/>
                </a:solidFill>
                <a:latin typeface="Paytone One"/>
                <a:ea typeface="Paytone One"/>
                <a:cs typeface="Paytone One"/>
                <a:sym typeface="Paytone One"/>
              </a:rPr>
              <a:t>NGÔI NHÀ CỦA BÉ</a:t>
            </a:r>
          </a:p>
        </p:txBody>
      </p:sp>
      <p:sp>
        <p:nvSpPr>
          <p:cNvPr id="11" name="TextBox 11"/>
          <p:cNvSpPr txBox="1"/>
          <p:nvPr/>
        </p:nvSpPr>
        <p:spPr>
          <a:xfrm>
            <a:off x="7979962" y="3983861"/>
            <a:ext cx="9279338" cy="577081"/>
          </a:xfrm>
          <a:prstGeom prst="rect">
            <a:avLst/>
          </a:prstGeom>
        </p:spPr>
        <p:txBody>
          <a:bodyPr lIns="0" tIns="0" rIns="0" bIns="0" rtlCol="0" anchor="t">
            <a:spAutoFit/>
          </a:bodyPr>
          <a:lstStyle/>
          <a:p>
            <a:pPr algn="ctr">
              <a:lnSpc>
                <a:spcPts val="4480"/>
              </a:lnSpc>
            </a:pPr>
            <a:r>
              <a:rPr lang="en-US" sz="3200" dirty="0" err="1" smtClean="0">
                <a:solidFill>
                  <a:srgbClr val="D04729"/>
                </a:solidFill>
                <a:latin typeface="Sigmar One"/>
                <a:ea typeface="Sigmar One"/>
                <a:cs typeface="Sigmar One"/>
                <a:sym typeface="Sigmar One"/>
              </a:rPr>
              <a:t>Giáo</a:t>
            </a:r>
            <a:r>
              <a:rPr lang="en-US" sz="3200" dirty="0" smtClean="0">
                <a:solidFill>
                  <a:srgbClr val="D04729"/>
                </a:solidFill>
                <a:latin typeface="Sigmar One"/>
                <a:ea typeface="Sigmar One"/>
                <a:cs typeface="Sigmar One"/>
                <a:sym typeface="Sigmar One"/>
              </a:rPr>
              <a:t> </a:t>
            </a:r>
            <a:r>
              <a:rPr lang="en-US" sz="3200" dirty="0" err="1" smtClean="0">
                <a:solidFill>
                  <a:srgbClr val="D04729"/>
                </a:solidFill>
                <a:latin typeface="Sigmar One"/>
                <a:ea typeface="Sigmar One"/>
                <a:cs typeface="Sigmar One"/>
                <a:sym typeface="Sigmar One"/>
              </a:rPr>
              <a:t>viên</a:t>
            </a:r>
            <a:r>
              <a:rPr lang="en-US" sz="3200" dirty="0" smtClean="0">
                <a:solidFill>
                  <a:srgbClr val="D04729"/>
                </a:solidFill>
                <a:latin typeface="Sigmar One"/>
                <a:ea typeface="Sigmar One"/>
                <a:cs typeface="Sigmar One"/>
                <a:sym typeface="Sigmar One"/>
              </a:rPr>
              <a:t>: </a:t>
            </a:r>
            <a:r>
              <a:rPr lang="en-US" sz="3200" dirty="0" err="1" smtClean="0">
                <a:solidFill>
                  <a:srgbClr val="D04729"/>
                </a:solidFill>
                <a:latin typeface="Sigmar One"/>
                <a:ea typeface="Sigmar One"/>
                <a:cs typeface="Sigmar One"/>
                <a:sym typeface="Sigmar One"/>
              </a:rPr>
              <a:t>Nguyễn</a:t>
            </a:r>
            <a:r>
              <a:rPr lang="en-US" sz="3200" dirty="0" smtClean="0">
                <a:solidFill>
                  <a:srgbClr val="D04729"/>
                </a:solidFill>
                <a:latin typeface="Sigmar One"/>
                <a:ea typeface="Sigmar One"/>
                <a:cs typeface="Sigmar One"/>
                <a:sym typeface="Sigmar One"/>
              </a:rPr>
              <a:t> </a:t>
            </a:r>
            <a:r>
              <a:rPr lang="en-US" sz="3200" dirty="0" err="1" smtClean="0">
                <a:solidFill>
                  <a:srgbClr val="D04729"/>
                </a:solidFill>
                <a:latin typeface="Sigmar One"/>
                <a:ea typeface="Sigmar One"/>
                <a:cs typeface="Sigmar One"/>
                <a:sym typeface="Sigmar One"/>
              </a:rPr>
              <a:t>Thị</a:t>
            </a:r>
            <a:r>
              <a:rPr lang="en-US" sz="3200" dirty="0" smtClean="0">
                <a:solidFill>
                  <a:srgbClr val="D04729"/>
                </a:solidFill>
                <a:latin typeface="Sigmar One"/>
                <a:ea typeface="Sigmar One"/>
                <a:cs typeface="Sigmar One"/>
                <a:sym typeface="Sigmar One"/>
              </a:rPr>
              <a:t> </a:t>
            </a:r>
            <a:r>
              <a:rPr lang="en-US" sz="3200" dirty="0" err="1" smtClean="0">
                <a:solidFill>
                  <a:srgbClr val="D04729"/>
                </a:solidFill>
                <a:latin typeface="Sigmar One"/>
                <a:ea typeface="Sigmar One"/>
                <a:cs typeface="Sigmar One"/>
                <a:sym typeface="Sigmar One"/>
              </a:rPr>
              <a:t>Thùy</a:t>
            </a:r>
            <a:r>
              <a:rPr lang="en-US" sz="3200" dirty="0" smtClean="0">
                <a:solidFill>
                  <a:srgbClr val="D04729"/>
                </a:solidFill>
                <a:latin typeface="Sigmar One"/>
                <a:ea typeface="Sigmar One"/>
                <a:cs typeface="Sigmar One"/>
                <a:sym typeface="Sigmar One"/>
              </a:rPr>
              <a:t> </a:t>
            </a:r>
            <a:r>
              <a:rPr lang="en-US" sz="3200" dirty="0" err="1" smtClean="0">
                <a:solidFill>
                  <a:srgbClr val="D04729"/>
                </a:solidFill>
                <a:latin typeface="Sigmar One"/>
                <a:ea typeface="Sigmar One"/>
                <a:cs typeface="Sigmar One"/>
                <a:sym typeface="Sigmar One"/>
              </a:rPr>
              <a:t>Linh</a:t>
            </a:r>
            <a:endParaRPr lang="en-US" sz="3200" dirty="0">
              <a:solidFill>
                <a:srgbClr val="D04729"/>
              </a:solidFill>
              <a:latin typeface="Sigmar One"/>
              <a:ea typeface="Sigmar One"/>
              <a:cs typeface="Sigmar One"/>
              <a:sym typeface="Sigmar On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Cửa sổ để làm gì?</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7548362"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394802" y="1538916"/>
            <a:ext cx="6161862" cy="5699722"/>
          </a:xfrm>
          <a:custGeom>
            <a:avLst/>
            <a:gdLst/>
            <a:ahLst/>
            <a:cxnLst/>
            <a:rect l="l" t="t" r="r" b="b"/>
            <a:pathLst>
              <a:path w="6161862" h="5699722">
                <a:moveTo>
                  <a:pt x="0" y="0"/>
                </a:moveTo>
                <a:lnTo>
                  <a:pt x="6161862" y="0"/>
                </a:lnTo>
                <a:lnTo>
                  <a:pt x="6161862" y="5699722"/>
                </a:lnTo>
                <a:lnTo>
                  <a:pt x="0" y="5699722"/>
                </a:lnTo>
                <a:lnTo>
                  <a:pt x="0" y="0"/>
                </a:lnTo>
                <a:close/>
              </a:path>
            </a:pathLst>
          </a:custGeom>
          <a:blipFill>
            <a:blip r:embed="rId6"/>
            <a:stretch>
              <a:fillRect/>
            </a:stretch>
          </a:blipFill>
        </p:spPr>
      </p:sp>
      <p:sp>
        <p:nvSpPr>
          <p:cNvPr id="6" name="Freeform 6"/>
          <p:cNvSpPr/>
          <p:nvPr/>
        </p:nvSpPr>
        <p:spPr>
          <a:xfrm flipH="1">
            <a:off x="8024090" y="5789531"/>
            <a:ext cx="3404656" cy="2898213"/>
          </a:xfrm>
          <a:custGeom>
            <a:avLst/>
            <a:gdLst/>
            <a:ahLst/>
            <a:cxnLst/>
            <a:rect l="l" t="t" r="r" b="b"/>
            <a:pathLst>
              <a:path w="3404656" h="2898213">
                <a:moveTo>
                  <a:pt x="3404656" y="0"/>
                </a:moveTo>
                <a:lnTo>
                  <a:pt x="0" y="0"/>
                </a:lnTo>
                <a:lnTo>
                  <a:pt x="0" y="2898214"/>
                </a:lnTo>
                <a:lnTo>
                  <a:pt x="3404656" y="2898214"/>
                </a:lnTo>
                <a:lnTo>
                  <a:pt x="3404656" y="0"/>
                </a:lnTo>
                <a:close/>
              </a:path>
            </a:pathLst>
          </a:custGeom>
          <a:blipFill>
            <a:blip r:embed="rId7"/>
            <a:stretch>
              <a:fillRect/>
            </a:stretch>
          </a:blipFill>
        </p:spPr>
      </p:sp>
      <p:sp>
        <p:nvSpPr>
          <p:cNvPr id="7" name="Freeform 7"/>
          <p:cNvSpPr/>
          <p:nvPr/>
        </p:nvSpPr>
        <p:spPr>
          <a:xfrm flipH="1">
            <a:off x="11799603" y="4980030"/>
            <a:ext cx="5238063" cy="3738668"/>
          </a:xfrm>
          <a:custGeom>
            <a:avLst/>
            <a:gdLst/>
            <a:ahLst/>
            <a:cxnLst/>
            <a:rect l="l" t="t" r="r" b="b"/>
            <a:pathLst>
              <a:path w="5238063" h="3738668">
                <a:moveTo>
                  <a:pt x="5238064" y="0"/>
                </a:moveTo>
                <a:lnTo>
                  <a:pt x="0" y="0"/>
                </a:lnTo>
                <a:lnTo>
                  <a:pt x="0" y="3738668"/>
                </a:lnTo>
                <a:lnTo>
                  <a:pt x="5238064" y="3738668"/>
                </a:lnTo>
                <a:lnTo>
                  <a:pt x="5238064" y="0"/>
                </a:lnTo>
                <a:close/>
              </a:path>
            </a:pathLst>
          </a:custGeom>
          <a:blipFill>
            <a:blip r:embed="rId8"/>
            <a:stretch>
              <a:fillRect/>
            </a:stretch>
          </a:blipFill>
        </p:spPr>
      </p:sp>
      <p:sp>
        <p:nvSpPr>
          <p:cNvPr id="8" name="Freeform 8"/>
          <p:cNvSpPr/>
          <p:nvPr/>
        </p:nvSpPr>
        <p:spPr>
          <a:xfrm flipH="1">
            <a:off x="320170" y="3920336"/>
            <a:ext cx="5957319" cy="7002475"/>
          </a:xfrm>
          <a:custGeom>
            <a:avLst/>
            <a:gdLst/>
            <a:ahLst/>
            <a:cxnLst/>
            <a:rect l="l" t="t" r="r" b="b"/>
            <a:pathLst>
              <a:path w="5957319" h="7002475">
                <a:moveTo>
                  <a:pt x="5957319" y="0"/>
                </a:moveTo>
                <a:lnTo>
                  <a:pt x="0" y="0"/>
                </a:lnTo>
                <a:lnTo>
                  <a:pt x="0" y="7002475"/>
                </a:lnTo>
                <a:lnTo>
                  <a:pt x="5957319" y="7002475"/>
                </a:lnTo>
                <a:lnTo>
                  <a:pt x="5957319" y="0"/>
                </a:lnTo>
                <a:close/>
              </a:path>
            </a:pathLst>
          </a:custGeom>
          <a:blipFill>
            <a:blip r:embed="rId9"/>
            <a:stretch>
              <a:fillRect l="-5495"/>
            </a:stretch>
          </a:blipFill>
        </p:spPr>
      </p:sp>
      <p:grpSp>
        <p:nvGrpSpPr>
          <p:cNvPr id="9" name="Group 9"/>
          <p:cNvGrpSpPr/>
          <p:nvPr/>
        </p:nvGrpSpPr>
        <p:grpSpPr>
          <a:xfrm>
            <a:off x="5034201" y="475346"/>
            <a:ext cx="9384434" cy="4668154"/>
            <a:chOff x="0" y="0"/>
            <a:chExt cx="12512579" cy="6224206"/>
          </a:xfrm>
        </p:grpSpPr>
        <p:grpSp>
          <p:nvGrpSpPr>
            <p:cNvPr id="10" name="Group 10"/>
            <p:cNvGrpSpPr/>
            <p:nvPr/>
          </p:nvGrpSpPr>
          <p:grpSpPr>
            <a:xfrm>
              <a:off x="41017" y="0"/>
              <a:ext cx="12078910" cy="6224206"/>
              <a:chOff x="0" y="0"/>
              <a:chExt cx="2161725" cy="1113927"/>
            </a:xfrm>
          </p:grpSpPr>
          <p:sp>
            <p:nvSpPr>
              <p:cNvPr id="11" name="Freeform 11"/>
              <p:cNvSpPr/>
              <p:nvPr/>
            </p:nvSpPr>
            <p:spPr>
              <a:xfrm>
                <a:off x="0" y="0"/>
                <a:ext cx="2161725" cy="1106137"/>
              </a:xfrm>
              <a:custGeom>
                <a:avLst/>
                <a:gdLst/>
                <a:ahLst/>
                <a:cxnLst/>
                <a:rect l="l" t="t" r="r" b="b"/>
                <a:pathLst>
                  <a:path w="2161725" h="1106137">
                    <a:moveTo>
                      <a:pt x="2142860" y="0"/>
                    </a:moveTo>
                    <a:lnTo>
                      <a:pt x="18865" y="0"/>
                    </a:lnTo>
                    <a:cubicBezTo>
                      <a:pt x="8446" y="0"/>
                      <a:pt x="0" y="8446"/>
                      <a:pt x="0" y="18865"/>
                    </a:cubicBezTo>
                    <a:lnTo>
                      <a:pt x="0" y="907102"/>
                    </a:lnTo>
                    <a:cubicBezTo>
                      <a:pt x="0" y="917520"/>
                      <a:pt x="8446" y="925967"/>
                      <a:pt x="18865" y="925967"/>
                    </a:cubicBezTo>
                    <a:lnTo>
                      <a:pt x="138615" y="925967"/>
                    </a:lnTo>
                    <a:cubicBezTo>
                      <a:pt x="149034" y="925967"/>
                      <a:pt x="157480" y="934413"/>
                      <a:pt x="157480" y="944831"/>
                    </a:cubicBezTo>
                    <a:lnTo>
                      <a:pt x="157480" y="1095062"/>
                    </a:lnTo>
                    <a:cubicBezTo>
                      <a:pt x="157480" y="1098883"/>
                      <a:pt x="159546" y="1102406"/>
                      <a:pt x="162881" y="1104272"/>
                    </a:cubicBezTo>
                    <a:cubicBezTo>
                      <a:pt x="166216" y="1106137"/>
                      <a:pt x="170299" y="1106054"/>
                      <a:pt x="173556" y="1104055"/>
                    </a:cubicBezTo>
                    <a:lnTo>
                      <a:pt x="447474" y="935839"/>
                    </a:lnTo>
                    <a:cubicBezTo>
                      <a:pt x="457986" y="929384"/>
                      <a:pt x="470080" y="925967"/>
                      <a:pt x="482415" y="925967"/>
                    </a:cubicBezTo>
                    <a:lnTo>
                      <a:pt x="2142860" y="925967"/>
                    </a:lnTo>
                    <a:cubicBezTo>
                      <a:pt x="2153279" y="925967"/>
                      <a:pt x="2161725" y="917520"/>
                      <a:pt x="2161725" y="907102"/>
                    </a:cubicBezTo>
                    <a:lnTo>
                      <a:pt x="2161725" y="18865"/>
                    </a:lnTo>
                    <a:cubicBezTo>
                      <a:pt x="2161725" y="8446"/>
                      <a:pt x="2153279" y="0"/>
                      <a:pt x="2142860" y="0"/>
                    </a:cubicBezTo>
                    <a:close/>
                  </a:path>
                </a:pathLst>
              </a:custGeom>
              <a:solidFill>
                <a:srgbClr val="FFFFFF"/>
              </a:solidFill>
            </p:spPr>
          </p:sp>
          <p:sp>
            <p:nvSpPr>
              <p:cNvPr id="12" name="TextBox 12"/>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0" y="503879"/>
              <a:ext cx="12512579" cy="4651047"/>
            </a:xfrm>
            <a:prstGeom prst="rect">
              <a:avLst/>
            </a:prstGeom>
          </p:spPr>
          <p:txBody>
            <a:bodyPr lIns="0" tIns="0" rIns="0" bIns="0" rtlCol="0" anchor="t">
              <a:spAutoFit/>
            </a:bodyPr>
            <a:lstStyle/>
            <a:p>
              <a:pPr algn="ctr">
                <a:lnSpc>
                  <a:spcPts val="8953"/>
                </a:lnSpc>
              </a:pPr>
              <a:r>
                <a:rPr lang="en-US" sz="8609">
                  <a:solidFill>
                    <a:srgbClr val="1A677D"/>
                  </a:solidFill>
                  <a:latin typeface="Sedgwick Ave"/>
                  <a:ea typeface="Sedgwick Ave"/>
                  <a:cs typeface="Sedgwick Ave"/>
                  <a:sym typeface="Sedgwick Ave"/>
                </a:rPr>
                <a:t>Tớ là Miumiu, mời các bạn tới thăm nhà của tớ nhé!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2194718" y="420294"/>
            <a:ext cx="4734787" cy="7761946"/>
          </a:xfrm>
          <a:custGeom>
            <a:avLst/>
            <a:gdLst/>
            <a:ahLst/>
            <a:cxnLst/>
            <a:rect l="l" t="t" r="r" b="b"/>
            <a:pathLst>
              <a:path w="4734787" h="7761946">
                <a:moveTo>
                  <a:pt x="0" y="0"/>
                </a:moveTo>
                <a:lnTo>
                  <a:pt x="4734787" y="0"/>
                </a:lnTo>
                <a:lnTo>
                  <a:pt x="4734787" y="7761946"/>
                </a:lnTo>
                <a:lnTo>
                  <a:pt x="0" y="77619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854564" y="3807736"/>
            <a:ext cx="6181879" cy="6926475"/>
          </a:xfrm>
          <a:custGeom>
            <a:avLst/>
            <a:gdLst/>
            <a:ahLst/>
            <a:cxnLst/>
            <a:rect l="l" t="t" r="r" b="b"/>
            <a:pathLst>
              <a:path w="6181879" h="6926475">
                <a:moveTo>
                  <a:pt x="0" y="0"/>
                </a:moveTo>
                <a:lnTo>
                  <a:pt x="6181880" y="0"/>
                </a:lnTo>
                <a:lnTo>
                  <a:pt x="6181880" y="6926475"/>
                </a:lnTo>
                <a:lnTo>
                  <a:pt x="0" y="6926475"/>
                </a:lnTo>
                <a:lnTo>
                  <a:pt x="0" y="0"/>
                </a:lnTo>
                <a:close/>
              </a:path>
            </a:pathLst>
          </a:custGeom>
          <a:blipFill>
            <a:blip r:embed="rId6"/>
            <a:stretch>
              <a:fillRect/>
            </a:stretch>
          </a:blipFill>
        </p:spPr>
      </p:sp>
      <p:sp>
        <p:nvSpPr>
          <p:cNvPr id="5" name="TextBox 5"/>
          <p:cNvSpPr txBox="1"/>
          <p:nvPr/>
        </p:nvSpPr>
        <p:spPr>
          <a:xfrm>
            <a:off x="1028700" y="838200"/>
            <a:ext cx="10315690" cy="1691640"/>
          </a:xfrm>
          <a:prstGeom prst="rect">
            <a:avLst/>
          </a:prstGeom>
        </p:spPr>
        <p:txBody>
          <a:bodyPr lIns="0" tIns="0" rIns="0" bIns="0" rtlCol="0" anchor="t">
            <a:spAutoFit/>
          </a:bodyPr>
          <a:lstStyle/>
          <a:p>
            <a:pPr algn="l">
              <a:lnSpc>
                <a:spcPts val="13860"/>
              </a:lnSpc>
            </a:pPr>
            <a:r>
              <a:rPr lang="en-US" sz="9900">
                <a:solidFill>
                  <a:srgbClr val="1A677D"/>
                </a:solidFill>
                <a:latin typeface="Sedgwick Ave"/>
                <a:ea typeface="Sedgwick Ave"/>
                <a:cs typeface="Sedgwick Ave"/>
                <a:sym typeface="Sedgwick Ave"/>
              </a:rPr>
              <a:t>Đố các bạn biết?</a:t>
            </a:r>
          </a:p>
        </p:txBody>
      </p:sp>
      <p:sp>
        <p:nvSpPr>
          <p:cNvPr id="6" name="Freeform 6"/>
          <p:cNvSpPr/>
          <p:nvPr/>
        </p:nvSpPr>
        <p:spPr>
          <a:xfrm flipH="1">
            <a:off x="493849" y="2799011"/>
            <a:ext cx="10850541" cy="3146657"/>
          </a:xfrm>
          <a:custGeom>
            <a:avLst/>
            <a:gdLst/>
            <a:ahLst/>
            <a:cxnLst/>
            <a:rect l="l" t="t" r="r" b="b"/>
            <a:pathLst>
              <a:path w="10850541" h="3146657">
                <a:moveTo>
                  <a:pt x="10850541" y="0"/>
                </a:moveTo>
                <a:lnTo>
                  <a:pt x="0" y="0"/>
                </a:lnTo>
                <a:lnTo>
                  <a:pt x="0" y="3146657"/>
                </a:lnTo>
                <a:lnTo>
                  <a:pt x="10850541" y="3146657"/>
                </a:lnTo>
                <a:lnTo>
                  <a:pt x="10850541"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493849" y="2952014"/>
            <a:ext cx="9678851" cy="2825115"/>
          </a:xfrm>
          <a:prstGeom prst="rect">
            <a:avLst/>
          </a:prstGeom>
        </p:spPr>
        <p:txBody>
          <a:bodyPr lIns="0" tIns="0" rIns="0" bIns="0" rtlCol="0" anchor="t">
            <a:spAutoFit/>
          </a:bodyPr>
          <a:lstStyle/>
          <a:p>
            <a:pPr marL="1165860" lvl="1" indent="-582930" algn="l">
              <a:lnSpc>
                <a:spcPts val="7559"/>
              </a:lnSpc>
              <a:buFont typeface="Arial"/>
              <a:buChar char="•"/>
            </a:pPr>
            <a:r>
              <a:rPr lang="en-US" sz="5400">
                <a:solidFill>
                  <a:srgbClr val="1A677D"/>
                </a:solidFill>
                <a:latin typeface="Sniglet"/>
                <a:ea typeface="Sniglet"/>
                <a:cs typeface="Sniglet"/>
                <a:sym typeface="Sniglet"/>
              </a:rPr>
              <a:t>Nhà của tớ là nhà kiểu gì?</a:t>
            </a:r>
          </a:p>
          <a:p>
            <a:pPr marL="1165860" lvl="1" indent="-582930" algn="l">
              <a:lnSpc>
                <a:spcPts val="7559"/>
              </a:lnSpc>
              <a:buFont typeface="Arial"/>
              <a:buChar char="•"/>
            </a:pPr>
            <a:r>
              <a:rPr lang="en-US" sz="5400">
                <a:solidFill>
                  <a:srgbClr val="1A677D"/>
                </a:solidFill>
                <a:latin typeface="Sniglet"/>
                <a:ea typeface="Sniglet"/>
                <a:cs typeface="Sniglet"/>
                <a:sym typeface="Sniglet"/>
              </a:rPr>
              <a:t>Nhà tớ có mấy phòng?</a:t>
            </a:r>
          </a:p>
          <a:p>
            <a:pPr marL="1165860" lvl="1" indent="-582930" algn="l">
              <a:lnSpc>
                <a:spcPts val="7559"/>
              </a:lnSpc>
              <a:buFont typeface="Arial"/>
              <a:buChar char="•"/>
            </a:pPr>
            <a:r>
              <a:rPr lang="en-US" sz="5400">
                <a:solidFill>
                  <a:srgbClr val="1A677D"/>
                </a:solidFill>
                <a:latin typeface="Sniglet"/>
                <a:ea typeface="Sniglet"/>
                <a:cs typeface="Sniglet"/>
                <a:sym typeface="Sniglet"/>
              </a:rPr>
              <a:t>Đó là những phòng nào?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6194317" y="5613465"/>
            <a:ext cx="7215284" cy="4428381"/>
          </a:xfrm>
          <a:custGeom>
            <a:avLst/>
            <a:gdLst/>
            <a:ahLst/>
            <a:cxnLst/>
            <a:rect l="l" t="t" r="r" b="b"/>
            <a:pathLst>
              <a:path w="7215284" h="4428381">
                <a:moveTo>
                  <a:pt x="0" y="0"/>
                </a:moveTo>
                <a:lnTo>
                  <a:pt x="7215284" y="0"/>
                </a:lnTo>
                <a:lnTo>
                  <a:pt x="7215284" y="4428381"/>
                </a:lnTo>
                <a:lnTo>
                  <a:pt x="0" y="4428381"/>
                </a:lnTo>
                <a:lnTo>
                  <a:pt x="0" y="0"/>
                </a:lnTo>
                <a:close/>
              </a:path>
            </a:pathLst>
          </a:custGeom>
          <a:blipFill>
            <a:blip r:embed="rId3"/>
            <a:stretch>
              <a:fillRect/>
            </a:stretch>
          </a:blipFill>
        </p:spPr>
      </p:sp>
      <p:grpSp>
        <p:nvGrpSpPr>
          <p:cNvPr id="4" name="Group 4"/>
          <p:cNvGrpSpPr/>
          <p:nvPr/>
        </p:nvGrpSpPr>
        <p:grpSpPr>
          <a:xfrm>
            <a:off x="1108659" y="1028700"/>
            <a:ext cx="11654552" cy="3667440"/>
            <a:chOff x="0" y="0"/>
            <a:chExt cx="3069512" cy="965910"/>
          </a:xfrm>
        </p:grpSpPr>
        <p:sp>
          <p:nvSpPr>
            <p:cNvPr id="5" name="Freeform 5"/>
            <p:cNvSpPr/>
            <p:nvPr/>
          </p:nvSpPr>
          <p:spPr>
            <a:xfrm>
              <a:off x="0" y="0"/>
              <a:ext cx="3069511" cy="965910"/>
            </a:xfrm>
            <a:custGeom>
              <a:avLst/>
              <a:gdLst/>
              <a:ahLst/>
              <a:cxnLst/>
              <a:rect l="l" t="t" r="r" b="b"/>
              <a:pathLst>
                <a:path w="3069511" h="965910">
                  <a:moveTo>
                    <a:pt x="3069511" y="0"/>
                  </a:moveTo>
                  <a:lnTo>
                    <a:pt x="0" y="0"/>
                  </a:lnTo>
                  <a:lnTo>
                    <a:pt x="0" y="777950"/>
                  </a:lnTo>
                  <a:lnTo>
                    <a:pt x="157480" y="777950"/>
                  </a:lnTo>
                  <a:lnTo>
                    <a:pt x="157480" y="965910"/>
                  </a:lnTo>
                  <a:lnTo>
                    <a:pt x="463550" y="777950"/>
                  </a:lnTo>
                  <a:lnTo>
                    <a:pt x="3069511" y="777950"/>
                  </a:lnTo>
                  <a:lnTo>
                    <a:pt x="3069511" y="0"/>
                  </a:lnTo>
                  <a:close/>
                </a:path>
              </a:pathLst>
            </a:custGeom>
            <a:solidFill>
              <a:srgbClr val="FFFFFF"/>
            </a:solidFill>
          </p:spPr>
        </p:sp>
        <p:sp>
          <p:nvSpPr>
            <p:cNvPr id="6" name="TextBox 6"/>
            <p:cNvSpPr txBox="1"/>
            <p:nvPr/>
          </p:nvSpPr>
          <p:spPr>
            <a:xfrm>
              <a:off x="0" y="-38100"/>
              <a:ext cx="3069512" cy="81351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3746411">
            <a:off x="-897918" y="4334709"/>
            <a:ext cx="3018468" cy="3395152"/>
          </a:xfrm>
          <a:custGeom>
            <a:avLst/>
            <a:gdLst/>
            <a:ahLst/>
            <a:cxnLst/>
            <a:rect l="l" t="t" r="r" b="b"/>
            <a:pathLst>
              <a:path w="3018468" h="3395152">
                <a:moveTo>
                  <a:pt x="0" y="0"/>
                </a:moveTo>
                <a:lnTo>
                  <a:pt x="3018468" y="0"/>
                </a:lnTo>
                <a:lnTo>
                  <a:pt x="3018468" y="3395152"/>
                </a:lnTo>
                <a:lnTo>
                  <a:pt x="0" y="3395152"/>
                </a:lnTo>
                <a:lnTo>
                  <a:pt x="0" y="0"/>
                </a:lnTo>
                <a:close/>
              </a:path>
            </a:pathLst>
          </a:custGeom>
          <a:blipFill>
            <a:blip r:embed="rId4"/>
            <a:stretch>
              <a:fillRect t="-174"/>
            </a:stretch>
          </a:blipFill>
        </p:spPr>
      </p:sp>
      <p:sp>
        <p:nvSpPr>
          <p:cNvPr id="8" name="TextBox 8"/>
          <p:cNvSpPr txBox="1"/>
          <p:nvPr/>
        </p:nvSpPr>
        <p:spPr>
          <a:xfrm>
            <a:off x="1438519" y="1165325"/>
            <a:ext cx="6948779" cy="1210931"/>
          </a:xfrm>
          <a:prstGeom prst="rect">
            <a:avLst/>
          </a:prstGeom>
        </p:spPr>
        <p:txBody>
          <a:bodyPr lIns="0" tIns="0" rIns="0" bIns="0" rtlCol="0" anchor="t">
            <a:spAutoFit/>
          </a:bodyPr>
          <a:lstStyle/>
          <a:p>
            <a:pPr algn="l">
              <a:lnSpc>
                <a:spcPts val="9380"/>
              </a:lnSpc>
            </a:pPr>
            <a:r>
              <a:rPr lang="en-US" sz="6700">
                <a:solidFill>
                  <a:srgbClr val="B83131"/>
                </a:solidFill>
                <a:latin typeface="Childos Arabic"/>
                <a:ea typeface="Childos Arabic"/>
                <a:cs typeface="Childos Arabic"/>
                <a:sym typeface="Childos Arabic"/>
              </a:rPr>
              <a:t>Living Room</a:t>
            </a:r>
          </a:p>
        </p:txBody>
      </p:sp>
      <p:sp>
        <p:nvSpPr>
          <p:cNvPr id="9" name="TextBox 9"/>
          <p:cNvSpPr txBox="1"/>
          <p:nvPr/>
        </p:nvSpPr>
        <p:spPr>
          <a:xfrm>
            <a:off x="1593472" y="2418669"/>
            <a:ext cx="10684925" cy="1295400"/>
          </a:xfrm>
          <a:prstGeom prst="rect">
            <a:avLst/>
          </a:prstGeom>
        </p:spPr>
        <p:txBody>
          <a:bodyPr lIns="0" tIns="0" rIns="0" bIns="0" rtlCol="0" anchor="t">
            <a:spAutoFit/>
          </a:bodyPr>
          <a:lstStyle/>
          <a:p>
            <a:pPr algn="ctr">
              <a:lnSpc>
                <a:spcPts val="10500"/>
              </a:lnSpc>
            </a:pPr>
            <a:r>
              <a:rPr lang="en-US" sz="7500">
                <a:solidFill>
                  <a:srgbClr val="1A677D"/>
                </a:solidFill>
                <a:latin typeface="Baloo"/>
                <a:ea typeface="Baloo"/>
                <a:cs typeface="Baloo"/>
                <a:sym typeface="Baloo"/>
              </a:rPr>
              <a:t>Phòng khách để làm gì?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5116669" y="7132420"/>
            <a:ext cx="3540395" cy="3487290"/>
          </a:xfrm>
          <a:custGeom>
            <a:avLst/>
            <a:gdLst/>
            <a:ahLst/>
            <a:cxnLst/>
            <a:rect l="l" t="t" r="r" b="b"/>
            <a:pathLst>
              <a:path w="3540395" h="3487290">
                <a:moveTo>
                  <a:pt x="0" y="0"/>
                </a:moveTo>
                <a:lnTo>
                  <a:pt x="3540395" y="0"/>
                </a:lnTo>
                <a:lnTo>
                  <a:pt x="3540395" y="3487289"/>
                </a:lnTo>
                <a:lnTo>
                  <a:pt x="0" y="3487289"/>
                </a:lnTo>
                <a:lnTo>
                  <a:pt x="0" y="0"/>
                </a:lnTo>
                <a:close/>
              </a:path>
            </a:pathLst>
          </a:custGeom>
          <a:blipFill>
            <a:blip r:embed="rId3"/>
            <a:stretch>
              <a:fillRect/>
            </a:stretch>
          </a:blipFill>
        </p:spPr>
      </p:sp>
      <p:sp>
        <p:nvSpPr>
          <p:cNvPr id="4" name="Freeform 4"/>
          <p:cNvSpPr/>
          <p:nvPr/>
        </p:nvSpPr>
        <p:spPr>
          <a:xfrm flipH="1">
            <a:off x="720203" y="3395769"/>
            <a:ext cx="4352929" cy="5862531"/>
          </a:xfrm>
          <a:custGeom>
            <a:avLst/>
            <a:gdLst/>
            <a:ahLst/>
            <a:cxnLst/>
            <a:rect l="l" t="t" r="r" b="b"/>
            <a:pathLst>
              <a:path w="4352929" h="5862531">
                <a:moveTo>
                  <a:pt x="4352929" y="0"/>
                </a:moveTo>
                <a:lnTo>
                  <a:pt x="0" y="0"/>
                </a:lnTo>
                <a:lnTo>
                  <a:pt x="0" y="5862531"/>
                </a:lnTo>
                <a:lnTo>
                  <a:pt x="4352929" y="5862531"/>
                </a:lnTo>
                <a:lnTo>
                  <a:pt x="4352929" y="0"/>
                </a:lnTo>
                <a:close/>
              </a:path>
            </a:pathLst>
          </a:custGeom>
          <a:blipFill>
            <a:blip r:embed="rId4"/>
            <a:stretch>
              <a:fillRect/>
            </a:stretch>
          </a:blipFill>
        </p:spPr>
      </p:sp>
      <p:sp>
        <p:nvSpPr>
          <p:cNvPr id="5" name="Freeform 5"/>
          <p:cNvSpPr/>
          <p:nvPr/>
        </p:nvSpPr>
        <p:spPr>
          <a:xfrm flipH="1">
            <a:off x="4756281" y="5528773"/>
            <a:ext cx="10360388" cy="3004512"/>
          </a:xfrm>
          <a:custGeom>
            <a:avLst/>
            <a:gdLst/>
            <a:ahLst/>
            <a:cxnLst/>
            <a:rect l="l" t="t" r="r" b="b"/>
            <a:pathLst>
              <a:path w="10360388" h="3004512">
                <a:moveTo>
                  <a:pt x="10360388" y="0"/>
                </a:moveTo>
                <a:lnTo>
                  <a:pt x="0" y="0"/>
                </a:lnTo>
                <a:lnTo>
                  <a:pt x="0" y="3004513"/>
                </a:lnTo>
                <a:lnTo>
                  <a:pt x="10360388" y="3004513"/>
                </a:lnTo>
                <a:lnTo>
                  <a:pt x="1036038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p:cNvSpPr txBox="1"/>
          <p:nvPr/>
        </p:nvSpPr>
        <p:spPr>
          <a:xfrm>
            <a:off x="5073132" y="6703900"/>
            <a:ext cx="9075668" cy="1210310"/>
          </a:xfrm>
          <a:prstGeom prst="rect">
            <a:avLst/>
          </a:prstGeom>
        </p:spPr>
        <p:txBody>
          <a:bodyPr lIns="0" tIns="0" rIns="0" bIns="0" rtlCol="0" anchor="t">
            <a:spAutoFit/>
          </a:bodyPr>
          <a:lstStyle/>
          <a:p>
            <a:pPr algn="ctr">
              <a:lnSpc>
                <a:spcPts val="9940"/>
              </a:lnSpc>
            </a:pPr>
            <a:r>
              <a:rPr lang="en-US" sz="7100">
                <a:solidFill>
                  <a:srgbClr val="1A677D"/>
                </a:solidFill>
                <a:latin typeface="Baloo"/>
                <a:ea typeface="Baloo"/>
                <a:cs typeface="Baloo"/>
                <a:sym typeface="Baloo"/>
              </a:rPr>
              <a:t>Nhà bếp để làm gì? </a:t>
            </a:r>
          </a:p>
        </p:txBody>
      </p:sp>
      <p:sp>
        <p:nvSpPr>
          <p:cNvPr id="7" name="TextBox 7"/>
          <p:cNvSpPr txBox="1"/>
          <p:nvPr/>
        </p:nvSpPr>
        <p:spPr>
          <a:xfrm>
            <a:off x="5073132" y="5626319"/>
            <a:ext cx="6948779" cy="1210931"/>
          </a:xfrm>
          <a:prstGeom prst="rect">
            <a:avLst/>
          </a:prstGeom>
        </p:spPr>
        <p:txBody>
          <a:bodyPr lIns="0" tIns="0" rIns="0" bIns="0" rtlCol="0" anchor="t">
            <a:spAutoFit/>
          </a:bodyPr>
          <a:lstStyle/>
          <a:p>
            <a:pPr algn="just">
              <a:lnSpc>
                <a:spcPts val="9380"/>
              </a:lnSpc>
            </a:pPr>
            <a:r>
              <a:rPr lang="en-US" sz="6700">
                <a:solidFill>
                  <a:srgbClr val="C63E3E"/>
                </a:solidFill>
                <a:latin typeface="Childos Arabic"/>
                <a:ea typeface="Childos Arabic"/>
                <a:cs typeface="Childos Arabic"/>
                <a:sym typeface="Childos Arabic"/>
              </a:rPr>
              <a:t>Kitchen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99" b="-5999"/>
            </a:stretch>
          </a:blipFill>
        </p:spPr>
      </p:sp>
      <p:sp>
        <p:nvSpPr>
          <p:cNvPr id="3" name="Freeform 3"/>
          <p:cNvSpPr/>
          <p:nvPr/>
        </p:nvSpPr>
        <p:spPr>
          <a:xfrm flipH="1">
            <a:off x="2511675" y="4972982"/>
            <a:ext cx="2623505" cy="5552391"/>
          </a:xfrm>
          <a:custGeom>
            <a:avLst/>
            <a:gdLst/>
            <a:ahLst/>
            <a:cxnLst/>
            <a:rect l="l" t="t" r="r" b="b"/>
            <a:pathLst>
              <a:path w="2623505" h="5552391">
                <a:moveTo>
                  <a:pt x="2623505" y="0"/>
                </a:moveTo>
                <a:lnTo>
                  <a:pt x="0" y="0"/>
                </a:lnTo>
                <a:lnTo>
                  <a:pt x="0" y="5552390"/>
                </a:lnTo>
                <a:lnTo>
                  <a:pt x="2623505" y="5552390"/>
                </a:lnTo>
                <a:lnTo>
                  <a:pt x="2623505" y="0"/>
                </a:lnTo>
                <a:close/>
              </a:path>
            </a:pathLst>
          </a:custGeom>
          <a:blipFill>
            <a:blip r:embed="rId3"/>
            <a:stretch>
              <a:fillRect/>
            </a:stretch>
          </a:blipFill>
        </p:spPr>
      </p:sp>
      <p:grpSp>
        <p:nvGrpSpPr>
          <p:cNvPr id="4" name="Group 4"/>
          <p:cNvGrpSpPr/>
          <p:nvPr/>
        </p:nvGrpSpPr>
        <p:grpSpPr>
          <a:xfrm>
            <a:off x="4430120" y="1538916"/>
            <a:ext cx="7929766" cy="4086171"/>
            <a:chOff x="0" y="0"/>
            <a:chExt cx="2161725" cy="1113927"/>
          </a:xfrm>
        </p:grpSpPr>
        <p:sp>
          <p:nvSpPr>
            <p:cNvPr id="5" name="Freeform 5"/>
            <p:cNvSpPr/>
            <p:nvPr/>
          </p:nvSpPr>
          <p:spPr>
            <a:xfrm>
              <a:off x="0" y="0"/>
              <a:ext cx="2161725" cy="1105864"/>
            </a:xfrm>
            <a:custGeom>
              <a:avLst/>
              <a:gdLst/>
              <a:ahLst/>
              <a:cxnLst/>
              <a:rect l="l" t="t" r="r" b="b"/>
              <a:pathLst>
                <a:path w="2161725" h="1105864">
                  <a:moveTo>
                    <a:pt x="2142199" y="0"/>
                  </a:moveTo>
                  <a:lnTo>
                    <a:pt x="19526" y="0"/>
                  </a:lnTo>
                  <a:cubicBezTo>
                    <a:pt x="14348" y="0"/>
                    <a:pt x="9381" y="2057"/>
                    <a:pt x="5719" y="5719"/>
                  </a:cubicBezTo>
                  <a:cubicBezTo>
                    <a:pt x="2057" y="9381"/>
                    <a:pt x="0" y="14348"/>
                    <a:pt x="0" y="19526"/>
                  </a:cubicBezTo>
                  <a:lnTo>
                    <a:pt x="0" y="906440"/>
                  </a:lnTo>
                  <a:cubicBezTo>
                    <a:pt x="0" y="917224"/>
                    <a:pt x="8742" y="925967"/>
                    <a:pt x="19526" y="925967"/>
                  </a:cubicBezTo>
                  <a:lnTo>
                    <a:pt x="137954" y="925967"/>
                  </a:lnTo>
                  <a:cubicBezTo>
                    <a:pt x="143132" y="925967"/>
                    <a:pt x="148099" y="928024"/>
                    <a:pt x="151761" y="931686"/>
                  </a:cubicBezTo>
                  <a:cubicBezTo>
                    <a:pt x="155423" y="935348"/>
                    <a:pt x="157480" y="940314"/>
                    <a:pt x="157480" y="945493"/>
                  </a:cubicBezTo>
                  <a:lnTo>
                    <a:pt x="157480" y="1094400"/>
                  </a:lnTo>
                  <a:cubicBezTo>
                    <a:pt x="157480" y="1098356"/>
                    <a:pt x="159618" y="1102002"/>
                    <a:pt x="163070" y="1103933"/>
                  </a:cubicBezTo>
                  <a:cubicBezTo>
                    <a:pt x="166522" y="1105864"/>
                    <a:pt x="170749" y="1105778"/>
                    <a:pt x="174119" y="1103708"/>
                  </a:cubicBezTo>
                  <a:lnTo>
                    <a:pt x="446911" y="936185"/>
                  </a:lnTo>
                  <a:cubicBezTo>
                    <a:pt x="457791" y="929503"/>
                    <a:pt x="470309" y="925967"/>
                    <a:pt x="483076" y="925967"/>
                  </a:cubicBezTo>
                  <a:lnTo>
                    <a:pt x="2142199" y="925967"/>
                  </a:lnTo>
                  <a:cubicBezTo>
                    <a:pt x="2147377" y="925967"/>
                    <a:pt x="2152344" y="923909"/>
                    <a:pt x="2156006" y="920247"/>
                  </a:cubicBezTo>
                  <a:cubicBezTo>
                    <a:pt x="2159667" y="916586"/>
                    <a:pt x="2161725" y="911619"/>
                    <a:pt x="2161725" y="906440"/>
                  </a:cubicBezTo>
                  <a:lnTo>
                    <a:pt x="2161725" y="19526"/>
                  </a:lnTo>
                  <a:cubicBezTo>
                    <a:pt x="2161725" y="14348"/>
                    <a:pt x="2159667" y="9381"/>
                    <a:pt x="2156006" y="5719"/>
                  </a:cubicBezTo>
                  <a:cubicBezTo>
                    <a:pt x="2152344" y="2057"/>
                    <a:pt x="2147377" y="0"/>
                    <a:pt x="2142199" y="0"/>
                  </a:cubicBezTo>
                  <a:close/>
                </a:path>
              </a:pathLst>
            </a:custGeom>
            <a:solidFill>
              <a:srgbClr val="FFFFFF"/>
            </a:solidFill>
          </p:spPr>
        </p:sp>
        <p:sp>
          <p:nvSpPr>
            <p:cNvPr id="6" name="TextBox 6"/>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4657447" y="1538037"/>
            <a:ext cx="6948779" cy="1210931"/>
          </a:xfrm>
          <a:prstGeom prst="rect">
            <a:avLst/>
          </a:prstGeom>
        </p:spPr>
        <p:txBody>
          <a:bodyPr lIns="0" tIns="0" rIns="0" bIns="0" rtlCol="0" anchor="t">
            <a:spAutoFit/>
          </a:bodyPr>
          <a:lstStyle/>
          <a:p>
            <a:pPr algn="l">
              <a:lnSpc>
                <a:spcPts val="9380"/>
              </a:lnSpc>
            </a:pPr>
            <a:r>
              <a:rPr lang="en-US" sz="6700">
                <a:solidFill>
                  <a:srgbClr val="BF3737"/>
                </a:solidFill>
                <a:latin typeface="Childos Arabic"/>
                <a:ea typeface="Childos Arabic"/>
                <a:cs typeface="Childos Arabic"/>
                <a:sym typeface="Childos Arabic"/>
              </a:rPr>
              <a:t>Bedroom</a:t>
            </a:r>
          </a:p>
        </p:txBody>
      </p:sp>
      <p:sp>
        <p:nvSpPr>
          <p:cNvPr id="8" name="TextBox 8"/>
          <p:cNvSpPr txBox="1"/>
          <p:nvPr/>
        </p:nvSpPr>
        <p:spPr>
          <a:xfrm>
            <a:off x="4543784" y="3007009"/>
            <a:ext cx="7702439" cy="1035685"/>
          </a:xfrm>
          <a:prstGeom prst="rect">
            <a:avLst/>
          </a:prstGeom>
        </p:spPr>
        <p:txBody>
          <a:bodyPr lIns="0" tIns="0" rIns="0" bIns="0" rtlCol="0" anchor="t">
            <a:spAutoFit/>
          </a:bodyPr>
          <a:lstStyle/>
          <a:p>
            <a:pPr algn="ctr">
              <a:lnSpc>
                <a:spcPts val="8539"/>
              </a:lnSpc>
            </a:pPr>
            <a:r>
              <a:rPr lang="en-US" sz="6099">
                <a:solidFill>
                  <a:srgbClr val="1A677D"/>
                </a:solidFill>
                <a:latin typeface="Baloo"/>
                <a:ea typeface="Baloo"/>
                <a:cs typeface="Baloo"/>
                <a:sym typeface="Baloo"/>
              </a:rPr>
              <a:t>Phòng ngủ để làm gì?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632322" y="5143500"/>
            <a:ext cx="3197151" cy="4551104"/>
          </a:xfrm>
          <a:custGeom>
            <a:avLst/>
            <a:gdLst/>
            <a:ahLst/>
            <a:cxnLst/>
            <a:rect l="l" t="t" r="r" b="b"/>
            <a:pathLst>
              <a:path w="3197151" h="4551104">
                <a:moveTo>
                  <a:pt x="0" y="0"/>
                </a:moveTo>
                <a:lnTo>
                  <a:pt x="3197151" y="0"/>
                </a:lnTo>
                <a:lnTo>
                  <a:pt x="3197151" y="4551104"/>
                </a:lnTo>
                <a:lnTo>
                  <a:pt x="0" y="4551104"/>
                </a:lnTo>
                <a:lnTo>
                  <a:pt x="0" y="0"/>
                </a:lnTo>
                <a:close/>
              </a:path>
            </a:pathLst>
          </a:custGeom>
          <a:blipFill>
            <a:blip r:embed="rId3"/>
            <a:stretch>
              <a:fillRect/>
            </a:stretch>
          </a:blipFill>
        </p:spPr>
      </p:sp>
      <p:sp>
        <p:nvSpPr>
          <p:cNvPr id="4" name="Freeform 4"/>
          <p:cNvSpPr/>
          <p:nvPr/>
        </p:nvSpPr>
        <p:spPr>
          <a:xfrm flipH="1">
            <a:off x="6365087" y="6098978"/>
            <a:ext cx="10894213" cy="3159322"/>
          </a:xfrm>
          <a:custGeom>
            <a:avLst/>
            <a:gdLst/>
            <a:ahLst/>
            <a:cxnLst/>
            <a:rect l="l" t="t" r="r" b="b"/>
            <a:pathLst>
              <a:path w="10894213" h="3159322">
                <a:moveTo>
                  <a:pt x="10894213" y="0"/>
                </a:moveTo>
                <a:lnTo>
                  <a:pt x="0" y="0"/>
                </a:lnTo>
                <a:lnTo>
                  <a:pt x="0" y="3159322"/>
                </a:lnTo>
                <a:lnTo>
                  <a:pt x="10894213" y="3159322"/>
                </a:lnTo>
                <a:lnTo>
                  <a:pt x="1089421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6580994" y="6208121"/>
            <a:ext cx="6948779" cy="1210931"/>
          </a:xfrm>
          <a:prstGeom prst="rect">
            <a:avLst/>
          </a:prstGeom>
        </p:spPr>
        <p:txBody>
          <a:bodyPr lIns="0" tIns="0" rIns="0" bIns="0" rtlCol="0" anchor="t">
            <a:spAutoFit/>
          </a:bodyPr>
          <a:lstStyle/>
          <a:p>
            <a:pPr algn="l">
              <a:lnSpc>
                <a:spcPts val="9380"/>
              </a:lnSpc>
            </a:pPr>
            <a:r>
              <a:rPr lang="en-US" sz="6700">
                <a:solidFill>
                  <a:srgbClr val="BD3535"/>
                </a:solidFill>
                <a:latin typeface="Childos Arabic"/>
                <a:ea typeface="Childos Arabic"/>
                <a:cs typeface="Childos Arabic"/>
                <a:sym typeface="Childos Arabic"/>
              </a:rPr>
              <a:t>Bathroom</a:t>
            </a:r>
          </a:p>
        </p:txBody>
      </p:sp>
      <p:sp>
        <p:nvSpPr>
          <p:cNvPr id="6" name="TextBox 6"/>
          <p:cNvSpPr txBox="1"/>
          <p:nvPr/>
        </p:nvSpPr>
        <p:spPr>
          <a:xfrm>
            <a:off x="6580994" y="7295227"/>
            <a:ext cx="8652048" cy="1127760"/>
          </a:xfrm>
          <a:prstGeom prst="rect">
            <a:avLst/>
          </a:prstGeom>
        </p:spPr>
        <p:txBody>
          <a:bodyPr lIns="0" tIns="0" rIns="0" bIns="0" rtlCol="0" anchor="t">
            <a:spAutoFit/>
          </a:bodyPr>
          <a:lstStyle/>
          <a:p>
            <a:pPr algn="ctr">
              <a:lnSpc>
                <a:spcPts val="9240"/>
              </a:lnSpc>
            </a:pPr>
            <a:r>
              <a:rPr lang="en-US" sz="6600">
                <a:solidFill>
                  <a:srgbClr val="1A677D"/>
                </a:solidFill>
                <a:latin typeface="Baloo"/>
                <a:ea typeface="Baloo"/>
                <a:cs typeface="Baloo"/>
                <a:sym typeface="Baloo"/>
              </a:rPr>
              <a:t>Phòng tắm để làm gì?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415970" y="-3419676"/>
            <a:ext cx="21119941" cy="8563176"/>
          </a:xfrm>
          <a:custGeom>
            <a:avLst/>
            <a:gdLst/>
            <a:ahLst/>
            <a:cxnLst/>
            <a:rect l="l" t="t" r="r" b="b"/>
            <a:pathLst>
              <a:path w="21119941" h="8563176">
                <a:moveTo>
                  <a:pt x="0" y="0"/>
                </a:moveTo>
                <a:lnTo>
                  <a:pt x="21119940" y="0"/>
                </a:lnTo>
                <a:lnTo>
                  <a:pt x="21119940" y="8563176"/>
                </a:lnTo>
                <a:lnTo>
                  <a:pt x="0" y="8563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994443" y="2178905"/>
            <a:ext cx="7155113" cy="6993670"/>
            <a:chOff x="0" y="0"/>
            <a:chExt cx="812800" cy="794461"/>
          </a:xfrm>
        </p:grpSpPr>
        <p:sp>
          <p:nvSpPr>
            <p:cNvPr id="4" name="Freeform 4"/>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5" name="TextBox 5"/>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584225" y="5818006"/>
            <a:ext cx="3119550" cy="4932095"/>
          </a:xfrm>
          <a:custGeom>
            <a:avLst/>
            <a:gdLst/>
            <a:ahLst/>
            <a:cxnLst/>
            <a:rect l="l" t="t" r="r" b="b"/>
            <a:pathLst>
              <a:path w="3119550" h="4932095">
                <a:moveTo>
                  <a:pt x="0" y="0"/>
                </a:moveTo>
                <a:lnTo>
                  <a:pt x="3119550" y="0"/>
                </a:lnTo>
                <a:lnTo>
                  <a:pt x="3119550" y="4932095"/>
                </a:lnTo>
                <a:lnTo>
                  <a:pt x="0" y="4932095"/>
                </a:lnTo>
                <a:lnTo>
                  <a:pt x="0" y="0"/>
                </a:lnTo>
                <a:close/>
              </a:path>
            </a:pathLst>
          </a:custGeom>
          <a:blipFill>
            <a:blip r:embed="rId4"/>
            <a:stretch>
              <a:fillRect/>
            </a:stretch>
          </a:blipFill>
        </p:spPr>
      </p:sp>
      <p:grpSp>
        <p:nvGrpSpPr>
          <p:cNvPr id="7" name="Group 7"/>
          <p:cNvGrpSpPr/>
          <p:nvPr/>
        </p:nvGrpSpPr>
        <p:grpSpPr>
          <a:xfrm>
            <a:off x="10142899" y="2178905"/>
            <a:ext cx="7155113" cy="6993670"/>
            <a:chOff x="0" y="0"/>
            <a:chExt cx="812800" cy="794461"/>
          </a:xfrm>
        </p:grpSpPr>
        <p:sp>
          <p:nvSpPr>
            <p:cNvPr id="8" name="Freeform 8"/>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9" name="TextBox 9"/>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298523" y="4175020"/>
            <a:ext cx="2843865" cy="3001441"/>
          </a:xfrm>
          <a:custGeom>
            <a:avLst/>
            <a:gdLst/>
            <a:ahLst/>
            <a:cxnLst/>
            <a:rect l="l" t="t" r="r" b="b"/>
            <a:pathLst>
              <a:path w="2843865" h="3001441">
                <a:moveTo>
                  <a:pt x="0" y="0"/>
                </a:moveTo>
                <a:lnTo>
                  <a:pt x="2843865" y="0"/>
                </a:lnTo>
                <a:lnTo>
                  <a:pt x="2843865" y="3001440"/>
                </a:lnTo>
                <a:lnTo>
                  <a:pt x="0" y="300144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3192139" y="4259642"/>
            <a:ext cx="2759721" cy="3116728"/>
          </a:xfrm>
          <a:custGeom>
            <a:avLst/>
            <a:gdLst/>
            <a:ahLst/>
            <a:cxnLst/>
            <a:rect l="l" t="t" r="r" b="b"/>
            <a:pathLst>
              <a:path w="2759721" h="3116728">
                <a:moveTo>
                  <a:pt x="0" y="0"/>
                </a:moveTo>
                <a:lnTo>
                  <a:pt x="2759722" y="0"/>
                </a:lnTo>
                <a:lnTo>
                  <a:pt x="2759722" y="3116728"/>
                </a:lnTo>
                <a:lnTo>
                  <a:pt x="0" y="31167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TextBox 12"/>
          <p:cNvSpPr txBox="1"/>
          <p:nvPr/>
        </p:nvSpPr>
        <p:spPr>
          <a:xfrm>
            <a:off x="5669610" y="704850"/>
            <a:ext cx="6948779" cy="1997074"/>
          </a:xfrm>
          <a:prstGeom prst="rect">
            <a:avLst/>
          </a:prstGeom>
        </p:spPr>
        <p:txBody>
          <a:bodyPr lIns="0" tIns="0" rIns="0" bIns="0" rtlCol="0" anchor="t">
            <a:spAutoFit/>
          </a:bodyPr>
          <a:lstStyle/>
          <a:p>
            <a:pPr algn="ctr">
              <a:lnSpc>
                <a:spcPts val="15400"/>
              </a:lnSpc>
            </a:pPr>
            <a:r>
              <a:rPr lang="en-US" sz="11000">
                <a:solidFill>
                  <a:srgbClr val="1A677D"/>
                </a:solidFill>
                <a:latin typeface="Childos Arabic"/>
                <a:ea typeface="Childos Arabic"/>
                <a:cs typeface="Childos Arabic"/>
                <a:sym typeface="Childos Arabic"/>
              </a:rPr>
              <a:t>So sánh</a:t>
            </a:r>
          </a:p>
        </p:txBody>
      </p:sp>
      <p:sp>
        <p:nvSpPr>
          <p:cNvPr id="13" name="TextBox 13"/>
          <p:cNvSpPr txBox="1"/>
          <p:nvPr/>
        </p:nvSpPr>
        <p:spPr>
          <a:xfrm>
            <a:off x="2997385" y="3093502"/>
            <a:ext cx="3149231" cy="1166538"/>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chung cư</a:t>
            </a:r>
          </a:p>
        </p:txBody>
      </p:sp>
      <p:sp>
        <p:nvSpPr>
          <p:cNvPr id="14" name="TextBox 14"/>
          <p:cNvSpPr txBox="1"/>
          <p:nvPr/>
        </p:nvSpPr>
        <p:spPr>
          <a:xfrm>
            <a:off x="12683111" y="3093502"/>
            <a:ext cx="2074688" cy="866604"/>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đất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rot="-10800000">
            <a:off x="-1282831" y="4508097"/>
            <a:ext cx="20853662" cy="8455212"/>
          </a:xfrm>
          <a:custGeom>
            <a:avLst/>
            <a:gdLst/>
            <a:ahLst/>
            <a:cxnLst/>
            <a:rect l="l" t="t" r="r" b="b"/>
            <a:pathLst>
              <a:path w="20853662" h="8455212">
                <a:moveTo>
                  <a:pt x="0" y="0"/>
                </a:moveTo>
                <a:lnTo>
                  <a:pt x="20853662" y="0"/>
                </a:lnTo>
                <a:lnTo>
                  <a:pt x="20853662" y="8455212"/>
                </a:lnTo>
                <a:lnTo>
                  <a:pt x="0" y="84552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395571" y="197708"/>
            <a:ext cx="13842685" cy="2334881"/>
          </a:xfrm>
          <a:prstGeom prst="rect">
            <a:avLst/>
          </a:prstGeom>
        </p:spPr>
        <p:txBody>
          <a:bodyPr lIns="0" tIns="0" rIns="0" bIns="0" rtlCol="0" anchor="t">
            <a:spAutoFit/>
          </a:bodyPr>
          <a:lstStyle/>
          <a:p>
            <a:pPr algn="ctr">
              <a:lnSpc>
                <a:spcPts val="9380"/>
              </a:lnSpc>
            </a:pPr>
            <a:r>
              <a:rPr lang="en-US" sz="6700">
                <a:solidFill>
                  <a:srgbClr val="1A677D"/>
                </a:solidFill>
                <a:latin typeface="Baloo"/>
                <a:ea typeface="Baloo"/>
                <a:cs typeface="Baloo"/>
                <a:sym typeface="Baloo"/>
              </a:rPr>
              <a:t>Để nhà luôn sạch sẽ, gọn gàng, chúng mình cần phải làm gì?</a:t>
            </a:r>
          </a:p>
        </p:txBody>
      </p:sp>
      <p:sp>
        <p:nvSpPr>
          <p:cNvPr id="4" name="Freeform 4"/>
          <p:cNvSpPr/>
          <p:nvPr/>
        </p:nvSpPr>
        <p:spPr>
          <a:xfrm flipH="1">
            <a:off x="7710593" y="7112418"/>
            <a:ext cx="3212640" cy="3599596"/>
          </a:xfrm>
          <a:custGeom>
            <a:avLst/>
            <a:gdLst/>
            <a:ahLst/>
            <a:cxnLst/>
            <a:rect l="l" t="t" r="r" b="b"/>
            <a:pathLst>
              <a:path w="3212640" h="3599596">
                <a:moveTo>
                  <a:pt x="3212640" y="0"/>
                </a:moveTo>
                <a:lnTo>
                  <a:pt x="0" y="0"/>
                </a:lnTo>
                <a:lnTo>
                  <a:pt x="0" y="3599596"/>
                </a:lnTo>
                <a:lnTo>
                  <a:pt x="3212640" y="3599596"/>
                </a:lnTo>
                <a:lnTo>
                  <a:pt x="3212640" y="0"/>
                </a:lnTo>
                <a:close/>
              </a:path>
            </a:pathLst>
          </a:custGeom>
          <a:blipFill>
            <a:blip r:embed="rId4"/>
            <a:stretch>
              <a:fillRect/>
            </a:stretch>
          </a:blipFill>
        </p:spPr>
      </p:sp>
      <p:grpSp>
        <p:nvGrpSpPr>
          <p:cNvPr id="5" name="Group 5"/>
          <p:cNvGrpSpPr/>
          <p:nvPr/>
        </p:nvGrpSpPr>
        <p:grpSpPr>
          <a:xfrm>
            <a:off x="10416813" y="2635241"/>
            <a:ext cx="6115050" cy="6115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7" name="TextBox 7"/>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56137" y="2618314"/>
            <a:ext cx="6115050" cy="61150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10" name="TextBox 10"/>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661387" y="4654423"/>
            <a:ext cx="3470933" cy="2546797"/>
          </a:xfrm>
          <a:custGeom>
            <a:avLst/>
            <a:gdLst/>
            <a:ahLst/>
            <a:cxnLst/>
            <a:rect l="l" t="t" r="r" b="b"/>
            <a:pathLst>
              <a:path w="3470933" h="2546797">
                <a:moveTo>
                  <a:pt x="0" y="0"/>
                </a:moveTo>
                <a:lnTo>
                  <a:pt x="3470933" y="0"/>
                </a:lnTo>
                <a:lnTo>
                  <a:pt x="3470933" y="2546797"/>
                </a:lnTo>
                <a:lnTo>
                  <a:pt x="0" y="2546797"/>
                </a:lnTo>
                <a:lnTo>
                  <a:pt x="0" y="0"/>
                </a:lnTo>
                <a:close/>
              </a:path>
            </a:pathLst>
          </a:custGeom>
          <a:blipFill>
            <a:blip r:embed="rId5"/>
            <a:stretch>
              <a:fillRect/>
            </a:stretch>
          </a:blipFill>
        </p:spPr>
      </p:sp>
      <p:sp>
        <p:nvSpPr>
          <p:cNvPr id="12" name="Freeform 12"/>
          <p:cNvSpPr/>
          <p:nvPr/>
        </p:nvSpPr>
        <p:spPr>
          <a:xfrm>
            <a:off x="3155952" y="4820073"/>
            <a:ext cx="3315421" cy="2494855"/>
          </a:xfrm>
          <a:custGeom>
            <a:avLst/>
            <a:gdLst/>
            <a:ahLst/>
            <a:cxnLst/>
            <a:rect l="l" t="t" r="r" b="b"/>
            <a:pathLst>
              <a:path w="3315421" h="2494855">
                <a:moveTo>
                  <a:pt x="0" y="0"/>
                </a:moveTo>
                <a:lnTo>
                  <a:pt x="3315421" y="0"/>
                </a:lnTo>
                <a:lnTo>
                  <a:pt x="3315421" y="2494855"/>
                </a:lnTo>
                <a:lnTo>
                  <a:pt x="0" y="2494855"/>
                </a:lnTo>
                <a:lnTo>
                  <a:pt x="0" y="0"/>
                </a:lnTo>
                <a:close/>
              </a:path>
            </a:pathLst>
          </a:custGeom>
          <a:blipFill>
            <a:blip r:embed="rId6"/>
            <a:stretch>
              <a:fillRect/>
            </a:stretch>
          </a:blipFill>
        </p:spPr>
      </p:sp>
      <p:sp>
        <p:nvSpPr>
          <p:cNvPr id="13" name="TextBox 13"/>
          <p:cNvSpPr txBox="1"/>
          <p:nvPr/>
        </p:nvSpPr>
        <p:spPr>
          <a:xfrm>
            <a:off x="2896406" y="3068413"/>
            <a:ext cx="3834513" cy="1488217"/>
          </a:xfrm>
          <a:prstGeom prst="rect">
            <a:avLst/>
          </a:prstGeom>
        </p:spPr>
        <p:txBody>
          <a:bodyPr lIns="0" tIns="0" rIns="0" bIns="0" rtlCol="0" anchor="t">
            <a:spAutoFit/>
          </a:bodyPr>
          <a:lstStyle/>
          <a:p>
            <a:pPr algn="ctr">
              <a:lnSpc>
                <a:spcPts val="5599"/>
              </a:lnSpc>
            </a:pPr>
            <a:r>
              <a:rPr lang="en-US" sz="3999">
                <a:solidFill>
                  <a:srgbClr val="1A677D"/>
                </a:solidFill>
                <a:latin typeface="Sniglet"/>
                <a:ea typeface="Sniglet"/>
                <a:cs typeface="Sniglet"/>
                <a:sym typeface="Sniglet"/>
              </a:rPr>
              <a:t>Quét dọn nhà cửa</a:t>
            </a:r>
          </a:p>
        </p:txBody>
      </p:sp>
      <p:sp>
        <p:nvSpPr>
          <p:cNvPr id="14" name="TextBox 14"/>
          <p:cNvSpPr txBox="1"/>
          <p:nvPr/>
        </p:nvSpPr>
        <p:spPr>
          <a:xfrm>
            <a:off x="11708368" y="3070057"/>
            <a:ext cx="3531940" cy="1321761"/>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Cất gọn đồ chơi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774141" y="895477"/>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3623971" y="6110137"/>
            <a:ext cx="3581837" cy="2761270"/>
          </a:xfrm>
          <a:custGeom>
            <a:avLst/>
            <a:gdLst/>
            <a:ahLst/>
            <a:cxnLst/>
            <a:rect l="l" t="t" r="r" b="b"/>
            <a:pathLst>
              <a:path w="3581837" h="2761270">
                <a:moveTo>
                  <a:pt x="0" y="0"/>
                </a:moveTo>
                <a:lnTo>
                  <a:pt x="3581837" y="0"/>
                </a:lnTo>
                <a:lnTo>
                  <a:pt x="3581837" y="2761271"/>
                </a:lnTo>
                <a:lnTo>
                  <a:pt x="0" y="27612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57870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sp>
      <p:sp>
        <p:nvSpPr>
          <p:cNvPr id="9" name="Freeform 9"/>
          <p:cNvSpPr/>
          <p:nvPr/>
        </p:nvSpPr>
        <p:spPr>
          <a:xfrm>
            <a:off x="-279967" y="2006557"/>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TextBox 10"/>
          <p:cNvSpPr txBox="1"/>
          <p:nvPr/>
        </p:nvSpPr>
        <p:spPr>
          <a:xfrm>
            <a:off x="517326" y="372499"/>
            <a:ext cx="9047604" cy="1634058"/>
          </a:xfrm>
          <a:prstGeom prst="rect">
            <a:avLst/>
          </a:prstGeom>
        </p:spPr>
        <p:txBody>
          <a:bodyPr lIns="0" tIns="0" rIns="0" bIns="0" rtlCol="0" anchor="t">
            <a:spAutoFit/>
          </a:bodyPr>
          <a:lstStyle/>
          <a:p>
            <a:pPr algn="ctr">
              <a:lnSpc>
                <a:spcPts val="13358"/>
              </a:lnSpc>
            </a:pPr>
            <a:r>
              <a:rPr lang="en-US" sz="9542">
                <a:solidFill>
                  <a:srgbClr val="1A677D"/>
                </a:solidFill>
                <a:latin typeface="Baloo"/>
                <a:ea typeface="Baloo"/>
                <a:cs typeface="Baloo"/>
                <a:sym typeface="Baloo"/>
              </a:rPr>
              <a:t>Giáo dục</a:t>
            </a:r>
          </a:p>
        </p:txBody>
      </p:sp>
      <p:sp>
        <p:nvSpPr>
          <p:cNvPr id="11" name="TextBox 11"/>
          <p:cNvSpPr txBox="1"/>
          <p:nvPr/>
        </p:nvSpPr>
        <p:spPr>
          <a:xfrm>
            <a:off x="304800" y="2400151"/>
            <a:ext cx="8839200" cy="2380615"/>
          </a:xfrm>
          <a:prstGeom prst="rect">
            <a:avLst/>
          </a:prstGeom>
        </p:spPr>
        <p:txBody>
          <a:bodyPr lIns="0" tIns="0" rIns="0" bIns="0" rtlCol="0" anchor="t">
            <a:spAutoFit/>
          </a:bodyPr>
          <a:lstStyle/>
          <a:p>
            <a:pPr algn="ctr">
              <a:lnSpc>
                <a:spcPts val="4760"/>
              </a:lnSpc>
            </a:pPr>
            <a:r>
              <a:rPr lang="en-US" sz="3400">
                <a:solidFill>
                  <a:srgbClr val="1A677D"/>
                </a:solidFill>
                <a:latin typeface="Sniglet"/>
                <a:ea typeface="Sniglet"/>
                <a:cs typeface="Sniglet"/>
                <a:sym typeface="Sniglet"/>
              </a:rPr>
              <a:t>Nhà là nơi gia đình sống bên nhau nên chúng ta hãy yêu quý ngôi nhà của mình, biết giữ gìn vệ sinh nhà cửa luôn sạch sẽ, cất gọn đồ chơi sau khi chơi và không vẽ bậy lên tường nhà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3680984" y="5882677"/>
            <a:ext cx="5440703" cy="4808221"/>
          </a:xfrm>
          <a:custGeom>
            <a:avLst/>
            <a:gdLst/>
            <a:ahLst/>
            <a:cxnLst/>
            <a:rect l="l" t="t" r="r" b="b"/>
            <a:pathLst>
              <a:path w="5440703" h="4808221">
                <a:moveTo>
                  <a:pt x="5440703" y="0"/>
                </a:moveTo>
                <a:lnTo>
                  <a:pt x="0" y="0"/>
                </a:lnTo>
                <a:lnTo>
                  <a:pt x="0" y="4808221"/>
                </a:lnTo>
                <a:lnTo>
                  <a:pt x="5440703" y="4808221"/>
                </a:lnTo>
                <a:lnTo>
                  <a:pt x="5440703" y="0"/>
                </a:lnTo>
                <a:close/>
              </a:path>
            </a:pathLst>
          </a:custGeom>
          <a:blipFill>
            <a:blip r:embed="rId8"/>
            <a:stretch>
              <a:fillRect/>
            </a:stretch>
          </a:blipFill>
        </p:spPr>
      </p:sp>
      <p:grpSp>
        <p:nvGrpSpPr>
          <p:cNvPr id="8" name="Group 8"/>
          <p:cNvGrpSpPr/>
          <p:nvPr/>
        </p:nvGrpSpPr>
        <p:grpSpPr>
          <a:xfrm>
            <a:off x="7986287" y="1527845"/>
            <a:ext cx="8723069" cy="6129501"/>
            <a:chOff x="0" y="0"/>
            <a:chExt cx="2297434" cy="1614354"/>
          </a:xfrm>
        </p:grpSpPr>
        <p:sp>
          <p:nvSpPr>
            <p:cNvPr id="9" name="Freeform 9"/>
            <p:cNvSpPr/>
            <p:nvPr/>
          </p:nvSpPr>
          <p:spPr>
            <a:xfrm>
              <a:off x="0" y="0"/>
              <a:ext cx="2297434" cy="1614354"/>
            </a:xfrm>
            <a:custGeom>
              <a:avLst/>
              <a:gdLst/>
              <a:ahLst/>
              <a:cxnLst/>
              <a:rect l="l" t="t" r="r" b="b"/>
              <a:pathLst>
                <a:path w="2297434" h="1614354">
                  <a:moveTo>
                    <a:pt x="2297434" y="0"/>
                  </a:moveTo>
                  <a:lnTo>
                    <a:pt x="0" y="0"/>
                  </a:lnTo>
                  <a:lnTo>
                    <a:pt x="0" y="1426394"/>
                  </a:lnTo>
                  <a:lnTo>
                    <a:pt x="157480" y="1426394"/>
                  </a:lnTo>
                  <a:lnTo>
                    <a:pt x="157480" y="1614354"/>
                  </a:lnTo>
                  <a:lnTo>
                    <a:pt x="463550" y="1426394"/>
                  </a:lnTo>
                  <a:lnTo>
                    <a:pt x="2297434" y="1426394"/>
                  </a:lnTo>
                  <a:lnTo>
                    <a:pt x="2297434" y="0"/>
                  </a:lnTo>
                  <a:close/>
                </a:path>
              </a:pathLst>
            </a:custGeom>
            <a:solidFill>
              <a:srgbClr val="FFFFFF"/>
            </a:solidFill>
          </p:spPr>
        </p:sp>
        <p:sp>
          <p:nvSpPr>
            <p:cNvPr id="10" name="TextBox 10"/>
            <p:cNvSpPr txBox="1"/>
            <p:nvPr/>
          </p:nvSpPr>
          <p:spPr>
            <a:xfrm>
              <a:off x="0" y="-38100"/>
              <a:ext cx="2297434" cy="1461954"/>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7986287" y="1830080"/>
            <a:ext cx="8723069" cy="4045435"/>
          </a:xfrm>
          <a:prstGeom prst="rect">
            <a:avLst/>
          </a:prstGeom>
        </p:spPr>
        <p:txBody>
          <a:bodyPr lIns="0" tIns="0" rIns="0" bIns="0" rtlCol="0" anchor="t">
            <a:spAutoFit/>
          </a:bodyPr>
          <a:lstStyle/>
          <a:p>
            <a:pPr algn="ctr">
              <a:lnSpc>
                <a:spcPts val="15898"/>
              </a:lnSpc>
            </a:pPr>
            <a:r>
              <a:rPr lang="en-US" sz="11355">
                <a:solidFill>
                  <a:srgbClr val="1A677D"/>
                </a:solidFill>
                <a:latin typeface="Childos Arabic"/>
                <a:ea typeface="Childos Arabic"/>
                <a:cs typeface="Childos Arabic"/>
                <a:sym typeface="Childos Arabic"/>
              </a:rPr>
              <a:t>Bài hát: </a:t>
            </a:r>
          </a:p>
          <a:p>
            <a:pPr algn="ctr">
              <a:lnSpc>
                <a:spcPts val="15898"/>
              </a:lnSpc>
            </a:pPr>
            <a:r>
              <a:rPr lang="en-US" sz="11355">
                <a:solidFill>
                  <a:srgbClr val="1A677D"/>
                </a:solidFill>
                <a:latin typeface="Francois One"/>
                <a:ea typeface="Francois One"/>
                <a:cs typeface="Francois One"/>
                <a:sym typeface="Francois One"/>
              </a:rPr>
              <a:t>NHÀ CỦA TÔI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648519" y="2001968"/>
            <a:ext cx="4796691" cy="5062471"/>
          </a:xfrm>
          <a:custGeom>
            <a:avLst/>
            <a:gdLst/>
            <a:ahLst/>
            <a:cxnLst/>
            <a:rect l="l" t="t" r="r" b="b"/>
            <a:pathLst>
              <a:path w="4796691" h="5062471">
                <a:moveTo>
                  <a:pt x="0" y="0"/>
                </a:moveTo>
                <a:lnTo>
                  <a:pt x="4796691" y="0"/>
                </a:lnTo>
                <a:lnTo>
                  <a:pt x="4796691" y="5062471"/>
                </a:lnTo>
                <a:lnTo>
                  <a:pt x="0" y="5062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714389" y="5143500"/>
            <a:ext cx="12544911" cy="3841879"/>
          </a:xfrm>
          <a:custGeom>
            <a:avLst/>
            <a:gdLst/>
            <a:ahLst/>
            <a:cxnLst/>
            <a:rect l="l" t="t" r="r" b="b"/>
            <a:pathLst>
              <a:path w="12544911" h="3841879">
                <a:moveTo>
                  <a:pt x="0" y="0"/>
                </a:moveTo>
                <a:lnTo>
                  <a:pt x="12544911" y="0"/>
                </a:lnTo>
                <a:lnTo>
                  <a:pt x="12544911" y="3841879"/>
                </a:lnTo>
                <a:lnTo>
                  <a:pt x="0" y="3841879"/>
                </a:lnTo>
                <a:lnTo>
                  <a:pt x="0" y="0"/>
                </a:lnTo>
                <a:close/>
              </a:path>
            </a:pathLst>
          </a:custGeom>
          <a:blipFill>
            <a:blip r:embed="rId6"/>
            <a:stretch>
              <a:fillRect/>
            </a:stretch>
          </a:blipFill>
        </p:spPr>
      </p:sp>
      <p:sp>
        <p:nvSpPr>
          <p:cNvPr id="5" name="Freeform 5"/>
          <p:cNvSpPr/>
          <p:nvPr/>
        </p:nvSpPr>
        <p:spPr>
          <a:xfrm flipH="1">
            <a:off x="-1344951" y="4629193"/>
            <a:ext cx="6449435" cy="6352694"/>
          </a:xfrm>
          <a:custGeom>
            <a:avLst/>
            <a:gdLst/>
            <a:ahLst/>
            <a:cxnLst/>
            <a:rect l="l" t="t" r="r" b="b"/>
            <a:pathLst>
              <a:path w="6449435" h="6352694">
                <a:moveTo>
                  <a:pt x="6449435" y="0"/>
                </a:moveTo>
                <a:lnTo>
                  <a:pt x="0" y="0"/>
                </a:lnTo>
                <a:lnTo>
                  <a:pt x="0" y="6352693"/>
                </a:lnTo>
                <a:lnTo>
                  <a:pt x="6449435" y="6352693"/>
                </a:lnTo>
                <a:lnTo>
                  <a:pt x="6449435" y="0"/>
                </a:lnTo>
                <a:close/>
              </a:path>
            </a:pathLst>
          </a:custGeom>
          <a:blipFill>
            <a:blip r:embed="rId7"/>
            <a:stretch>
              <a:fillRect/>
            </a:stretch>
          </a:blipFill>
        </p:spPr>
      </p:sp>
      <p:sp>
        <p:nvSpPr>
          <p:cNvPr id="6" name="TextBox 6"/>
          <p:cNvSpPr txBox="1"/>
          <p:nvPr/>
        </p:nvSpPr>
        <p:spPr>
          <a:xfrm>
            <a:off x="5445983" y="1190272"/>
            <a:ext cx="11081723" cy="2793307"/>
          </a:xfrm>
          <a:prstGeom prst="rect">
            <a:avLst/>
          </a:prstGeom>
        </p:spPr>
        <p:txBody>
          <a:bodyPr lIns="0" tIns="0" rIns="0" bIns="0" rtlCol="0" anchor="t">
            <a:spAutoFit/>
          </a:bodyPr>
          <a:lstStyle/>
          <a:p>
            <a:pPr algn="ctr">
              <a:lnSpc>
                <a:spcPts val="21676"/>
              </a:lnSpc>
            </a:pPr>
            <a:r>
              <a:rPr lang="en-US" sz="15483">
                <a:solidFill>
                  <a:srgbClr val="1A677D"/>
                </a:solidFill>
                <a:latin typeface="Childos Arabic"/>
                <a:ea typeface="Childos Arabic"/>
                <a:cs typeface="Childos Arabic"/>
                <a:sym typeface="Childos Arabic"/>
              </a:rPr>
              <a:t>Xin chào!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Ngôi nhà như thế nào?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được gọi là nhà kiểu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bộ phận nào của mái nhà?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Vì sao nhà lại cần có mái?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Tại sao nhà lại cần có cửa ra vào?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222</Words>
  <Application>Microsoft Office PowerPoint</Application>
  <PresentationFormat>Custom</PresentationFormat>
  <Paragraphs>35</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Sniglet</vt:lpstr>
      <vt:lpstr>Francois One</vt:lpstr>
      <vt:lpstr>Baloo</vt:lpstr>
      <vt:lpstr>Sigmar One</vt:lpstr>
      <vt:lpstr>Childos Arabic</vt:lpstr>
      <vt:lpstr>Calibri</vt:lpstr>
      <vt:lpstr>Paytone One</vt:lpstr>
      <vt:lpstr>Faustina Bold</vt:lpstr>
      <vt:lpstr>Sedgwick Ave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Khám phá</dc:title>
  <cp:lastModifiedBy>Techsi.vn</cp:lastModifiedBy>
  <cp:revision>3</cp:revision>
  <dcterms:created xsi:type="dcterms:W3CDTF">2006-08-16T00:00:00Z</dcterms:created>
  <dcterms:modified xsi:type="dcterms:W3CDTF">2024-11-21T08:11:29Z</dcterms:modified>
  <dc:identifier>DAGVCWiOtY8</dc:identifier>
</cp:coreProperties>
</file>