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</p:sldMasterIdLst>
  <p:sldIdLst>
    <p:sldId id="295" r:id="rId4"/>
    <p:sldId id="276" r:id="rId5"/>
    <p:sldId id="257" r:id="rId6"/>
    <p:sldId id="296" r:id="rId7"/>
    <p:sldId id="279" r:id="rId8"/>
    <p:sldId id="314" r:id="rId9"/>
    <p:sldId id="281" r:id="rId10"/>
    <p:sldId id="298" r:id="rId11"/>
    <p:sldId id="282" r:id="rId12"/>
    <p:sldId id="316" r:id="rId13"/>
    <p:sldId id="256" r:id="rId14"/>
    <p:sldId id="317" r:id="rId15"/>
    <p:sldId id="318" r:id="rId16"/>
    <p:sldId id="319" r:id="rId17"/>
    <p:sldId id="273" r:id="rId1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44" autoAdjust="0"/>
    <p:restoredTop sz="94660"/>
  </p:normalViewPr>
  <p:slideViewPr>
    <p:cSldViewPr snapToGrid="0">
      <p:cViewPr varScale="1">
        <p:scale>
          <a:sx n="92" d="100"/>
          <a:sy n="92" d="100"/>
        </p:scale>
        <p:origin x="38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15/11/2024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2243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15/11/2024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7627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15/11/2024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85552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5441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5599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899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657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983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1436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2087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902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15/11/2024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01616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7938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437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8171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05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36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79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62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31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28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27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15/11/2024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69898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76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65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82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39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15/11/2024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9904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15/11/2024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0790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15/11/2024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0503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15/11/2024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7017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15/11/2024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0633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15/11/2024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1378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A94AD3-E3EC-47F4-8931-06CFDFCEFDA8}" type="datetimeFigureOut">
              <a:rPr lang="vi-VN" smtClean="0"/>
              <a:t>15/11/2024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494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36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900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7" Type="http://schemas.openxmlformats.org/officeDocument/2006/relationships/image" Target="../media/image6.png"/><Relationship Id="rId2" Type="http://schemas.microsoft.com/office/2007/relationships/media" Target="../media/media3.mp3"/><Relationship Id="rId1" Type="http://schemas.openxmlformats.org/officeDocument/2006/relationships/tags" Target="../tags/tag10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6.png"/><Relationship Id="rId2" Type="http://schemas.openxmlformats.org/officeDocument/2006/relationships/audio" Target="NULL" TargetMode="External"/><Relationship Id="rId1" Type="http://schemas.openxmlformats.org/officeDocument/2006/relationships/tags" Target="../tags/tag13.xml"/><Relationship Id="rId6" Type="http://schemas.openxmlformats.org/officeDocument/2006/relationships/image" Target="../media/image5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6.png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6.png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2.m4a"/><Relationship Id="rId7" Type="http://schemas.openxmlformats.org/officeDocument/2006/relationships/image" Target="../media/image3.jpg"/><Relationship Id="rId2" Type="http://schemas.microsoft.com/office/2007/relationships/media" Target="../media/media2.m4a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2.xml"/><Relationship Id="rId5" Type="http://schemas.microsoft.com/office/2007/relationships/media" Target="../media/media1.mp3"/><Relationship Id="rId4" Type="http://schemas.openxmlformats.org/officeDocument/2006/relationships/audio" Target="NULL" TargetMode="External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0480" y="202131"/>
            <a:ext cx="481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b="1" dirty="0" smtClean="0">
                <a:latin typeface="+mj-lt"/>
              </a:rPr>
              <a:t>ỦY BAN NHÂN DÂN QUẬN LONG BIÊN</a:t>
            </a:r>
          </a:p>
          <a:p>
            <a:pPr algn="ctr"/>
            <a:r>
              <a:rPr lang="vi-VN" sz="1600" b="1" dirty="0" smtClean="0">
                <a:latin typeface="+mj-lt"/>
              </a:rPr>
              <a:t>TRƯỜNG MẦM </a:t>
            </a:r>
            <a:r>
              <a:rPr lang="vi-VN" sz="1600" b="1" dirty="0" smtClean="0">
                <a:latin typeface="+mj-lt"/>
              </a:rPr>
              <a:t>NO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 HOA MỘC LAN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00683" y="2024060"/>
            <a:ext cx="789222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 smtClean="0">
                <a:ln w="0"/>
                <a:solidFill>
                  <a:srgbClr val="FF0000"/>
                </a:solidFill>
                <a:latin typeface="+mj-lt"/>
              </a:rPr>
              <a:t>LĨNH VỰC PHÁT TRIỂN THẨM MỸ</a:t>
            </a:r>
            <a:endParaRPr lang="en-US" sz="3600" b="1" cap="none" spc="0">
              <a:ln w="0"/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41911" y="2967335"/>
            <a:ext cx="5508239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Đề tài: Dạy hát “</a:t>
            </a:r>
            <a:r>
              <a:rPr lang="en-US" sz="3600" dirty="0" err="1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Em</a:t>
            </a:r>
            <a:r>
              <a:rPr lang="en-US" sz="36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dirty="0" err="1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búp</a:t>
            </a:r>
            <a:r>
              <a:rPr lang="en-US" sz="36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dirty="0" err="1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bê</a:t>
            </a:r>
            <a:r>
              <a:rPr lang="vi-VN" sz="36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”</a:t>
            </a:r>
          </a:p>
          <a:p>
            <a:pPr algn="ctr">
              <a:lnSpc>
                <a:spcPct val="150000"/>
              </a:lnSpc>
            </a:pPr>
            <a:r>
              <a:rPr lang="vi-VN" sz="36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         </a:t>
            </a:r>
            <a:r>
              <a:rPr lang="en-US" sz="36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NH: </a:t>
            </a:r>
            <a:r>
              <a:rPr lang="en-US" sz="3600" dirty="0" err="1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Bé</a:t>
            </a:r>
            <a:r>
              <a:rPr lang="en-US" sz="36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dirty="0" err="1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khỏe</a:t>
            </a:r>
            <a:r>
              <a:rPr lang="en-US" sz="36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dirty="0" err="1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bé</a:t>
            </a:r>
            <a:r>
              <a:rPr lang="en-US" sz="36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dirty="0" err="1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ngoan</a:t>
            </a:r>
            <a:endParaRPr lang="vi-VN" sz="3600" dirty="0" smtClean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vi-VN" sz="3600" b="0" cap="none" spc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Lứa tuổi: 24 – 36 tháng</a:t>
            </a:r>
            <a:endParaRPr lang="en-US" sz="3600" b="0" cap="none" spc="0" dirty="0" smtClean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en-US" sz="3600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Giáo</a:t>
            </a:r>
            <a:r>
              <a:rPr lang="en-US" sz="36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viên</a:t>
            </a:r>
            <a:r>
              <a:rPr lang="en-US" sz="36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: </a:t>
            </a:r>
            <a:r>
              <a:rPr lang="en-US" sz="3600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Lộc</a:t>
            </a:r>
            <a:r>
              <a:rPr lang="en-US" sz="36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Phương</a:t>
            </a:r>
            <a:r>
              <a:rPr lang="en-US" sz="36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Thảo</a:t>
            </a:r>
            <a:endParaRPr lang="en-US" sz="36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5" name="Oval 4"/>
          <p:cNvSpPr/>
          <p:nvPr/>
        </p:nvSpPr>
        <p:spPr>
          <a:xfrm>
            <a:off x="5670099" y="828787"/>
            <a:ext cx="1153391" cy="1153391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94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053148" y="3060105"/>
            <a:ext cx="7118843" cy="1420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750"/>
              </a:spcAft>
            </a:pPr>
            <a:r>
              <a:rPr lang="vi-VN" sz="40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en-US" sz="4400" b="1" dirty="0" err="1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Nghe</a:t>
            </a:r>
            <a:r>
              <a:rPr lang="en-US" sz="4400" b="1" dirty="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hát</a:t>
            </a:r>
            <a:r>
              <a:rPr lang="en-US" sz="4400" b="1" dirty="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4400" b="1" dirty="0" err="1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Bé</a:t>
            </a:r>
            <a:r>
              <a:rPr lang="en-US" sz="4400" b="1" dirty="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khỏe</a:t>
            </a:r>
            <a:r>
              <a:rPr lang="en-US" sz="4400" b="1" dirty="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bé</a:t>
            </a:r>
            <a:r>
              <a:rPr lang="en-US" sz="4400" b="1" dirty="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ngoan</a:t>
            </a:r>
            <a:endParaRPr lang="en-US" sz="4400" b="1" dirty="0" smtClean="0">
              <a:solidFill>
                <a:srgbClr val="FF0000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750"/>
              </a:spcAft>
            </a:pPr>
            <a:r>
              <a:rPr lang="en-US" sz="3200" b="1" dirty="0" err="1" smtClean="0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Hiên</a:t>
            </a:r>
            <a:endParaRPr lang="vi-VN" sz="3200" dirty="0">
              <a:solidFill>
                <a:srgbClr val="00B0F0"/>
              </a:solidFill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0196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77944"/>
          </a:xfrm>
          <a:prstGeom prst="rect">
            <a:avLst/>
          </a:prstGeom>
        </p:spPr>
      </p:pic>
      <p:pic>
        <p:nvPicPr>
          <p:cNvPr id="2" name="10.3 Bé khỏe bé ngoan Karaok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56806" y="570379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616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89"/>
    </mc:Choice>
    <mc:Fallback xmlns="">
      <p:transition spd="slow" advTm="13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s 10"/>
          <p:cNvSpPr/>
          <p:nvPr/>
        </p:nvSpPr>
        <p:spPr>
          <a:xfrm>
            <a:off x="2514984" y="610429"/>
            <a:ext cx="3882706" cy="97577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en-US" sz="24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!!2"/>
          <p:cNvSpPr/>
          <p:nvPr/>
        </p:nvSpPr>
        <p:spPr>
          <a:xfrm>
            <a:off x="7038935" y="3175641"/>
            <a:ext cx="4693783" cy="1413243"/>
          </a:xfrm>
          <a:prstGeom prst="rect">
            <a:avLst/>
          </a:prstGeom>
          <a:solidFill>
            <a:schemeClr val="bg1"/>
          </a:solidFill>
          <a:ln w="76200" cap="flat" cmpd="sng" algn="ctr">
            <a:noFill/>
            <a:prstDash val="solid"/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lvl="0">
              <a:defRPr/>
            </a:pPr>
            <a:r>
              <a:rPr lang="vi-VN" sz="2400" dirty="0">
                <a:solidFill>
                  <a:prstClr val="black"/>
                </a:solidFill>
                <a:latin typeface="+mj-lt"/>
              </a:rPr>
              <a:t>Bài hát: </a:t>
            </a:r>
            <a:r>
              <a:rPr lang="en-US" sz="2400" dirty="0" err="1" smtClean="0">
                <a:solidFill>
                  <a:prstClr val="black"/>
                </a:solidFill>
                <a:latin typeface="+mj-lt"/>
              </a:rPr>
              <a:t>Bé</a:t>
            </a:r>
            <a:r>
              <a:rPr lang="en-US" sz="2400" dirty="0" smtClean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+mj-lt"/>
              </a:rPr>
              <a:t>khỏe</a:t>
            </a:r>
            <a:r>
              <a:rPr lang="en-US" sz="2400" dirty="0" smtClean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+mj-lt"/>
              </a:rPr>
              <a:t>bé</a:t>
            </a:r>
            <a:r>
              <a:rPr lang="en-US" sz="2400" dirty="0" smtClean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+mj-lt"/>
              </a:rPr>
              <a:t>ngoan</a:t>
            </a:r>
            <a:endParaRPr lang="vi-VN" sz="2400" dirty="0">
              <a:solidFill>
                <a:prstClr val="black"/>
              </a:solidFill>
              <a:latin typeface="+mj-lt"/>
            </a:endParaRPr>
          </a:p>
          <a:p>
            <a:pPr lvl="0">
              <a:defRPr/>
            </a:pPr>
            <a:r>
              <a:rPr lang="vi-VN" sz="2400" i="1" dirty="0">
                <a:solidFill>
                  <a:prstClr val="black"/>
                </a:solidFill>
                <a:latin typeface="+mj-lt"/>
              </a:rPr>
              <a:t>Sáng tác: </a:t>
            </a:r>
            <a:r>
              <a:rPr lang="en-US" sz="2400" i="1" dirty="0" err="1" smtClean="0">
                <a:solidFill>
                  <a:prstClr val="black"/>
                </a:solidFill>
                <a:latin typeface="+mj-lt"/>
              </a:rPr>
              <a:t>Nguyễn</a:t>
            </a:r>
            <a:r>
              <a:rPr lang="en-US" sz="2400" i="1" dirty="0" smtClean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400" i="1" dirty="0" err="1" smtClean="0">
                <a:solidFill>
                  <a:prstClr val="black"/>
                </a:solidFill>
                <a:latin typeface="+mj-lt"/>
              </a:rPr>
              <a:t>Văn</a:t>
            </a:r>
            <a:r>
              <a:rPr lang="en-US" sz="2400" i="1" dirty="0" smtClean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400" i="1" dirty="0" err="1" smtClean="0">
                <a:solidFill>
                  <a:prstClr val="black"/>
                </a:solidFill>
                <a:latin typeface="+mj-lt"/>
              </a:rPr>
              <a:t>Hiên</a:t>
            </a:r>
            <a:endParaRPr lang="vi-VN" sz="2400" i="1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351" y="2351315"/>
            <a:ext cx="5085183" cy="36949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208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91"/>
    </mc:Choice>
    <mc:Fallback xmlns="">
      <p:transition spd="slow" advTm="33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6-Point Star 6"/>
          <p:cNvSpPr/>
          <p:nvPr/>
        </p:nvSpPr>
        <p:spPr>
          <a:xfrm rot="20085307">
            <a:off x="7011143" y="1145608"/>
            <a:ext cx="4495046" cy="4752084"/>
          </a:xfrm>
          <a:prstGeom prst="star6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7-Point Star 5"/>
          <p:cNvSpPr/>
          <p:nvPr/>
        </p:nvSpPr>
        <p:spPr>
          <a:xfrm>
            <a:off x="7093819" y="1771049"/>
            <a:ext cx="4037601" cy="3259928"/>
          </a:xfrm>
          <a:prstGeom prst="star7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7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mpleSoft Thin" panose="02000000000000000000" pitchFamily="2" charset="0"/>
              <a:ea typeface="Arial" panose="020B0604020202020204" pitchFamily="34" charset="0"/>
            </a:endParaRPr>
          </a:p>
          <a:p>
            <a:r>
              <a:rPr lang="vi-VN" sz="2400" dirty="0" smtClean="0">
                <a:solidFill>
                  <a:srgbClr val="7030A0"/>
                </a:solidFill>
                <a:latin typeface="+mj-lt"/>
              </a:rPr>
              <a:t>Bài </a:t>
            </a:r>
            <a:r>
              <a:rPr lang="vi-VN" sz="2400" dirty="0">
                <a:solidFill>
                  <a:srgbClr val="7030A0"/>
                </a:solidFill>
                <a:latin typeface="+mj-lt"/>
              </a:rPr>
              <a:t>hát </a:t>
            </a:r>
            <a:r>
              <a:rPr lang="vi-VN" sz="2400" dirty="0" smtClean="0">
                <a:solidFill>
                  <a:srgbClr val="7030A0"/>
                </a:solidFill>
                <a:latin typeface="+mj-lt"/>
              </a:rPr>
              <a:t>nói</a:t>
            </a:r>
            <a:r>
              <a:rPr lang="en-US" sz="24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18217"/>
            <a:ext cx="5843267" cy="4832745"/>
          </a:xfrm>
          <a:prstGeom prst="rect">
            <a:avLst/>
          </a:prstGeom>
          <a:ln>
            <a:solidFill>
              <a:srgbClr val="92D05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250" y="1926985"/>
            <a:ext cx="4901787" cy="39046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7287970"/>
      </p:ext>
    </p:extLst>
  </p:cSld>
  <p:clrMapOvr>
    <a:masterClrMapping/>
  </p:clrMapOvr>
  <p:transition spd="med" advTm="52645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b="50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749611" y="3123706"/>
            <a:ext cx="293061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Cô hát lần 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2</a:t>
            </a:r>
            <a:endParaRPr lang="vi-VN" sz="4400" b="0" cap="none" spc="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4" name="10.2 BeKhoeBeNgo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755" end="114273.6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62080" y="5750443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624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98"/>
    </mc:Choice>
    <mc:Fallback xmlns="">
      <p:transition spd="slow" advTm="25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401341" y="1529524"/>
            <a:ext cx="52228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8000" b="1" dirty="0" smtClean="0">
                <a:latin typeface="#9Slide05 DreamScriptPro" panose="02000000000000000000" pitchFamily="2" charset="0"/>
                <a:cs typeface="Arial" panose="020B0604020202020204" pitchFamily="34" charset="0"/>
              </a:rPr>
              <a:t>Xin </a:t>
            </a:r>
            <a:r>
              <a:rPr lang="vi-VN" sz="8000" b="1" dirty="0" smtClean="0">
                <a:latin typeface="#9Slide05 DreamScriptPro" panose="02000000000000000000" pitchFamily="2" charset="0"/>
                <a:cs typeface="Arial" panose="020B0604020202020204" pitchFamily="34" charset="0"/>
              </a:rPr>
              <a:t>chào và hẹn gặp lại!</a:t>
            </a:r>
            <a:endParaRPr lang="en-US" sz="8000" b="1" dirty="0">
              <a:latin typeface="#9Slide05 DreamScriptPro" panose="02000000000000000000" pitchFamily="2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808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6095">
        <p:blinds dir="vert"/>
      </p:transition>
    </mc:Choice>
    <mc:Fallback xmlns="">
      <p:transition spd="slow" advTm="36095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351728" y="2136374"/>
            <a:ext cx="6474637" cy="1541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750"/>
              </a:spcAft>
            </a:pPr>
            <a:r>
              <a:rPr lang="vi-VN" sz="40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vi-VN" sz="4400" b="1" dirty="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Cô </a:t>
            </a:r>
            <a:r>
              <a:rPr lang="en-US" sz="4400" b="1" dirty="0" err="1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trò</a:t>
            </a:r>
            <a:r>
              <a:rPr lang="en-US" sz="4400" b="1" dirty="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chuyện</a:t>
            </a:r>
            <a:r>
              <a:rPr lang="en-US" sz="4400" b="1" dirty="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lang="en-US" sz="4400" b="1" dirty="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trẻ</a:t>
            </a:r>
            <a:r>
              <a:rPr lang="en-US" sz="4400" b="1" dirty="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4400" b="1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“Búp</a:t>
            </a:r>
            <a:r>
              <a:rPr lang="en-US" sz="4400" b="1" dirty="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bê</a:t>
            </a:r>
            <a:r>
              <a:rPr lang="en-US" sz="4400" b="1" dirty="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”</a:t>
            </a:r>
            <a:endParaRPr lang="vi-VN" sz="4400" dirty="0">
              <a:solidFill>
                <a:srgbClr val="00B0F0"/>
              </a:solidFill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5143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2.22222E-6 L 2.708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334" b="57"/>
          <a:stretch/>
        </p:blipFill>
        <p:spPr>
          <a:xfrm>
            <a:off x="0" y="1"/>
            <a:ext cx="12186488" cy="7010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59545" y="1930514"/>
            <a:ext cx="5067413" cy="184665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Bài hát: </a:t>
            </a:r>
            <a:r>
              <a:rPr lang="en-US" sz="4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Em</a:t>
            </a:r>
            <a:r>
              <a:rPr lang="en-US" sz="40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4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búp</a:t>
            </a:r>
            <a:r>
              <a:rPr lang="en-US" sz="40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4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bê</a:t>
            </a:r>
            <a:endParaRPr lang="vi-VN" sz="4000" b="0" cap="none" spc="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vi-VN" sz="3600" b="0" i="1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Sáng tác: </a:t>
            </a:r>
            <a:r>
              <a:rPr lang="en-US" sz="3600" b="0" i="1" cap="none" spc="0" dirty="0" err="1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Mông</a:t>
            </a:r>
            <a:r>
              <a:rPr lang="en-US" sz="3600" b="0" i="1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3600" b="0" i="1" cap="none" spc="0" dirty="0" err="1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Lợi</a:t>
            </a:r>
            <a:r>
              <a:rPr lang="en-US" sz="3600" b="0" i="1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Chung</a:t>
            </a:r>
            <a:endParaRPr lang="vi-VN" sz="3600" b="0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593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b="50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751214" y="3123706"/>
            <a:ext cx="2927404" cy="9863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0" cap="none" spc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Cô hát lần 1</a:t>
            </a:r>
            <a:endParaRPr lang="vi-VN" sz="4400" b="0" cap="none" spc="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2" name="10.- Em búp bê beat karao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51314.6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5091" y="6258651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272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98"/>
    </mc:Choice>
    <mc:Fallback xmlns="">
      <p:transition spd="slow" advTm="25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s 10"/>
          <p:cNvSpPr/>
          <p:nvPr/>
        </p:nvSpPr>
        <p:spPr>
          <a:xfrm>
            <a:off x="2039123" y="675742"/>
            <a:ext cx="5286568" cy="13768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en-US" sz="2400" b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con vừa nghe cô hát bài gì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just">
              <a:lnSpc>
                <a:spcPct val="150000"/>
              </a:lnSpc>
            </a:pP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!!2"/>
          <p:cNvSpPr/>
          <p:nvPr/>
        </p:nvSpPr>
        <p:spPr>
          <a:xfrm>
            <a:off x="7038935" y="3175641"/>
            <a:ext cx="4693783" cy="1413243"/>
          </a:xfrm>
          <a:prstGeom prst="rect">
            <a:avLst/>
          </a:prstGeom>
          <a:solidFill>
            <a:schemeClr val="bg1"/>
          </a:solidFill>
          <a:ln w="76200" cap="flat" cmpd="sng" algn="ctr">
            <a:noFill/>
            <a:prstDash val="solid"/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lvl="0">
              <a:defRPr/>
            </a:pPr>
            <a:r>
              <a:rPr lang="vi-VN" sz="2400" dirty="0">
                <a:solidFill>
                  <a:prstClr val="black"/>
                </a:solidFill>
                <a:latin typeface="+mj-lt"/>
              </a:rPr>
              <a:t>Bài hát: </a:t>
            </a:r>
            <a:r>
              <a:rPr lang="en-US" sz="2400" dirty="0" err="1" smtClean="0">
                <a:solidFill>
                  <a:prstClr val="black"/>
                </a:solidFill>
                <a:latin typeface="+mj-lt"/>
              </a:rPr>
              <a:t>Em</a:t>
            </a:r>
            <a:r>
              <a:rPr lang="en-US" sz="2400" dirty="0" smtClean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+mj-lt"/>
              </a:rPr>
              <a:t>búp</a:t>
            </a:r>
            <a:r>
              <a:rPr lang="en-US" sz="2400" dirty="0" smtClean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+mj-lt"/>
              </a:rPr>
              <a:t>bê</a:t>
            </a:r>
            <a:endParaRPr lang="vi-VN" sz="2400" dirty="0">
              <a:solidFill>
                <a:prstClr val="black"/>
              </a:solidFill>
              <a:latin typeface="+mj-lt"/>
            </a:endParaRPr>
          </a:p>
          <a:p>
            <a:pPr lvl="0">
              <a:defRPr/>
            </a:pPr>
            <a:r>
              <a:rPr lang="vi-VN" sz="2400" i="1" dirty="0">
                <a:solidFill>
                  <a:prstClr val="black"/>
                </a:solidFill>
                <a:latin typeface="+mj-lt"/>
              </a:rPr>
              <a:t>Sáng tác: </a:t>
            </a:r>
            <a:r>
              <a:rPr lang="en-US" sz="2400" i="1" dirty="0" err="1" smtClean="0">
                <a:solidFill>
                  <a:prstClr val="black"/>
                </a:solidFill>
                <a:latin typeface="+mj-lt"/>
              </a:rPr>
              <a:t>Mông</a:t>
            </a:r>
            <a:r>
              <a:rPr lang="en-US" sz="2400" i="1" dirty="0" smtClean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2400" i="1" dirty="0" err="1" smtClean="0">
                <a:solidFill>
                  <a:prstClr val="black"/>
                </a:solidFill>
                <a:latin typeface="+mj-lt"/>
              </a:rPr>
              <a:t>Lợi</a:t>
            </a:r>
            <a:r>
              <a:rPr lang="en-US" sz="2400" i="1" dirty="0" smtClean="0">
                <a:solidFill>
                  <a:prstClr val="black"/>
                </a:solidFill>
                <a:latin typeface="+mj-lt"/>
              </a:rPr>
              <a:t> Chung</a:t>
            </a:r>
            <a:endParaRPr lang="vi-VN" sz="2400" i="1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23" y="2412562"/>
            <a:ext cx="3882706" cy="40056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748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91"/>
    </mc:Choice>
    <mc:Fallback xmlns="">
      <p:transition spd="slow" advTm="33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b="50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749611" y="3123706"/>
            <a:ext cx="293061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Cô hát lần 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2</a:t>
            </a:r>
            <a:endParaRPr lang="vi-VN" sz="4400" b="0" cap="none" spc="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2" name="10.- Em búp bê beat karao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51314.6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5091" y="6258651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535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98"/>
    </mc:Choice>
    <mc:Fallback xmlns="">
      <p:transition spd="slow" advTm="25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6-Point Star 6"/>
          <p:cNvSpPr/>
          <p:nvPr/>
        </p:nvSpPr>
        <p:spPr>
          <a:xfrm rot="20085307">
            <a:off x="7011143" y="1145608"/>
            <a:ext cx="4495046" cy="4752084"/>
          </a:xfrm>
          <a:prstGeom prst="star6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7-Point Star 5"/>
          <p:cNvSpPr/>
          <p:nvPr/>
        </p:nvSpPr>
        <p:spPr>
          <a:xfrm>
            <a:off x="7093819" y="1771049"/>
            <a:ext cx="4290680" cy="3259928"/>
          </a:xfrm>
          <a:prstGeom prst="star7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7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mpleSoft Thin" panose="02000000000000000000" pitchFamily="2" charset="0"/>
              <a:ea typeface="Arial" panose="020B0604020202020204" pitchFamily="34" charset="0"/>
            </a:endParaRPr>
          </a:p>
          <a:p>
            <a:pPr algn="just"/>
            <a:r>
              <a:rPr lang="vi-VN" sz="2400" dirty="0" smtClean="0">
                <a:solidFill>
                  <a:srgbClr val="7030A0"/>
                </a:solidFill>
                <a:latin typeface="+mj-lt"/>
              </a:rPr>
              <a:t>Bài </a:t>
            </a:r>
            <a:r>
              <a:rPr lang="vi-VN" sz="2400" dirty="0">
                <a:solidFill>
                  <a:srgbClr val="7030A0"/>
                </a:solidFill>
                <a:latin typeface="+mj-lt"/>
              </a:rPr>
              <a:t>hát nói về </a:t>
            </a:r>
            <a:r>
              <a:rPr lang="vi-VN" sz="2400" dirty="0" smtClean="0">
                <a:solidFill>
                  <a:srgbClr val="7030A0"/>
                </a:solidFill>
                <a:latin typeface="+mj-lt"/>
              </a:rPr>
              <a:t>bạn</a:t>
            </a:r>
            <a:r>
              <a:rPr lang="en-US" sz="24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+mj-lt"/>
              </a:rPr>
              <a:t>búp</a:t>
            </a:r>
            <a:r>
              <a:rPr lang="en-US" sz="24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+mj-lt"/>
              </a:rPr>
              <a:t>bê</a:t>
            </a:r>
            <a:r>
              <a:rPr lang="vi-VN" sz="24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+mj-lt"/>
              </a:rPr>
              <a:t>còn</a:t>
            </a:r>
            <a:r>
              <a:rPr lang="en-US" sz="24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vi-VN" sz="2400" dirty="0" smtClean="0">
                <a:solidFill>
                  <a:srgbClr val="7030A0"/>
                </a:solidFill>
                <a:latin typeface="+mj-lt"/>
              </a:rPr>
              <a:t>nhỏ</a:t>
            </a:r>
            <a:r>
              <a:rPr lang="en-US" sz="24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+mj-lt"/>
              </a:rPr>
              <a:t>nhưng</a:t>
            </a:r>
            <a:r>
              <a:rPr lang="vi-VN" sz="24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vi-VN" sz="2400" dirty="0">
                <a:solidFill>
                  <a:srgbClr val="7030A0"/>
                </a:solidFill>
                <a:latin typeface="+mj-lt"/>
              </a:rPr>
              <a:t>rất ngoan </a:t>
            </a:r>
            <a:r>
              <a:rPr lang="en-US" sz="2400" dirty="0" err="1" smtClean="0">
                <a:solidFill>
                  <a:srgbClr val="7030A0"/>
                </a:solidFill>
                <a:latin typeface="+mj-lt"/>
              </a:rPr>
              <a:t>không</a:t>
            </a:r>
            <a:r>
              <a:rPr lang="en-US" sz="24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+mj-lt"/>
              </a:rPr>
              <a:t>khóc</a:t>
            </a:r>
            <a:r>
              <a:rPr lang="en-US" sz="24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+mj-lt"/>
              </a:rPr>
              <a:t>nhè</a:t>
            </a:r>
            <a:endParaRPr lang="vi-VN" sz="2200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18217"/>
            <a:ext cx="5843267" cy="4832745"/>
          </a:xfrm>
          <a:prstGeom prst="rect">
            <a:avLst/>
          </a:prstGeom>
          <a:ln>
            <a:solidFill>
              <a:srgbClr val="92D05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" name="TextBox 1"/>
          <p:cNvSpPr txBox="1"/>
          <p:nvPr/>
        </p:nvSpPr>
        <p:spPr>
          <a:xfrm>
            <a:off x="6513919" y="183163"/>
            <a:ext cx="4870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Bài hát nói </a:t>
            </a:r>
            <a:r>
              <a:rPr lang="vi-VN" sz="2400" b="1" smtClean="0">
                <a:solidFill>
                  <a:srgbClr val="FF0000"/>
                </a:solidFill>
                <a:latin typeface="+mj-lt"/>
              </a:rPr>
              <a:t>về điều gì?</a:t>
            </a:r>
            <a:endParaRPr lang="vi-VN" sz="2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398" y="1892874"/>
            <a:ext cx="4919961" cy="3989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2831072"/>
      </p:ext>
    </p:extLst>
  </p:cSld>
  <p:clrMapOvr>
    <a:masterClrMapping/>
  </p:clrMapOvr>
  <p:transition spd="med" advTm="52645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599" y="-297"/>
            <a:ext cx="12294128" cy="6858594"/>
          </a:xfrm>
          <a:prstGeom prst="rect">
            <a:avLst/>
          </a:prstGeom>
        </p:spPr>
      </p:pic>
      <p:sp>
        <p:nvSpPr>
          <p:cNvPr id="7" name="6-Point Star 6"/>
          <p:cNvSpPr/>
          <p:nvPr/>
        </p:nvSpPr>
        <p:spPr>
          <a:xfrm rot="20085307">
            <a:off x="6386855" y="1376225"/>
            <a:ext cx="5540445" cy="5141176"/>
          </a:xfrm>
          <a:prstGeom prst="star6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7-Point Star 5"/>
          <p:cNvSpPr/>
          <p:nvPr/>
        </p:nvSpPr>
        <p:spPr>
          <a:xfrm>
            <a:off x="6805902" y="1941689"/>
            <a:ext cx="4750515" cy="4027264"/>
          </a:xfrm>
          <a:prstGeom prst="star7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vi-VN" sz="240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" panose="020B0604020202020204" pitchFamily="34" charset="0"/>
              </a:rPr>
              <a:t>Bài</a:t>
            </a:r>
            <a:r>
              <a:rPr kumimoji="0" lang="vi-VN" sz="2400" i="0" u="none" strike="noStrike" kern="120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" panose="020B0604020202020204" pitchFamily="34" charset="0"/>
              </a:rPr>
              <a:t> hát có giai điệu vui tươi, nhí nhảnh,  phấn khởi</a:t>
            </a:r>
            <a:endParaRPr lang="vi-VN" sz="240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53773"/>
            <a:ext cx="5843267" cy="4832745"/>
          </a:xfrm>
          <a:prstGeom prst="rect">
            <a:avLst/>
          </a:prstGeom>
          <a:ln>
            <a:solidFill>
              <a:srgbClr val="92D05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" name="TextBox 1"/>
          <p:cNvSpPr txBox="1"/>
          <p:nvPr/>
        </p:nvSpPr>
        <p:spPr>
          <a:xfrm>
            <a:off x="6045465" y="209433"/>
            <a:ext cx="4870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smtClean="0">
                <a:solidFill>
                  <a:srgbClr val="FF0000"/>
                </a:solidFill>
                <a:latin typeface="+mj-lt"/>
              </a:rPr>
              <a:t>Bài hát có giai điệu như thế nào?</a:t>
            </a:r>
            <a:endParaRPr lang="vi-VN" sz="2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008" y="1423104"/>
            <a:ext cx="4859261" cy="38036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5786947"/>
      </p:ext>
    </p:extLst>
  </p:cSld>
  <p:clrMapOvr>
    <a:masterClrMapping/>
  </p:clrMapOvr>
  <p:transition spd="med" advTm="52645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17754" y="962689"/>
            <a:ext cx="246413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 trẻ hát</a:t>
            </a:r>
            <a:endParaRPr lang="en-US" sz="4000" b="0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10.- Em búp bê beat karaok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51314.6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5091" y="6258651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736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10"/>
    </mc:Choice>
    <mc:Fallback xmlns="">
      <p:transition spd="slow" advTm="14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445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.7|2.5|3.2|2|2.8|9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2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6.7|4.9|7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9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9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1.7|1.5|8.3|2.7|3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9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9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6.7|4.9|7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9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9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9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.7|2.5|3.2|2|2.8|9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1659</TotalTime>
  <Words>219</Words>
  <Application>Microsoft Office PowerPoint</Application>
  <PresentationFormat>Widescreen</PresentationFormat>
  <Paragraphs>31</Paragraphs>
  <Slides>15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#9Slide03 AmpleSoft Thin</vt:lpstr>
      <vt:lpstr>#9Slide05 DreamScriptPro</vt:lpstr>
      <vt:lpstr>Arial</vt:lpstr>
      <vt:lpstr>Calibri</vt:lpstr>
      <vt:lpstr>Calibri Light</vt:lpstr>
      <vt:lpstr>Times New Roman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Techsi.vn</cp:lastModifiedBy>
  <cp:revision>139</cp:revision>
  <dcterms:created xsi:type="dcterms:W3CDTF">2021-11-13T12:42:20Z</dcterms:created>
  <dcterms:modified xsi:type="dcterms:W3CDTF">2024-11-15T08:43:09Z</dcterms:modified>
</cp:coreProperties>
</file>