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269" r:id="rId4"/>
    <p:sldId id="294" r:id="rId5"/>
    <p:sldId id="284" r:id="rId6"/>
    <p:sldId id="258" r:id="rId7"/>
    <p:sldId id="297" r:id="rId8"/>
    <p:sldId id="287" r:id="rId9"/>
    <p:sldId id="299" r:id="rId10"/>
    <p:sldId id="288" r:id="rId11"/>
    <p:sldId id="298" r:id="rId12"/>
    <p:sldId id="293" r:id="rId13"/>
    <p:sldId id="281"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CC"/>
    <a:srgbClr val="00A249"/>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0EAA6-C9A0-409B-BD53-3CDFBFE70220}" type="datetimeFigureOut">
              <a:rPr lang="en-US" smtClean="0"/>
              <a:t>10/21/2024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233B3-A84C-4E8D-87EB-A5F1A689B77A}" type="slidenum">
              <a:rPr lang="en-US" smtClean="0"/>
              <a:t>‹#›</a:t>
            </a:fld>
            <a:endParaRPr lang="en-US"/>
          </a:p>
        </p:txBody>
      </p:sp>
    </p:spTree>
    <p:extLst>
      <p:ext uri="{BB962C8B-B14F-4D97-AF65-F5344CB8AC3E}">
        <p14:creationId xmlns:p14="http://schemas.microsoft.com/office/powerpoint/2010/main" val="67317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233B3-A84C-4E8D-87EB-A5F1A689B77A}" type="slidenum">
              <a:rPr lang="en-US" smtClean="0"/>
              <a:t>1</a:t>
            </a:fld>
            <a:endParaRPr lang="en-US"/>
          </a:p>
        </p:txBody>
      </p:sp>
    </p:spTree>
    <p:extLst>
      <p:ext uri="{BB962C8B-B14F-4D97-AF65-F5344CB8AC3E}">
        <p14:creationId xmlns:p14="http://schemas.microsoft.com/office/powerpoint/2010/main" val="386750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254B5-54D9-42D1-97AD-7C6A688E7F8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92350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254B5-54D9-42D1-97AD-7C6A688E7F8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267074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254B5-54D9-42D1-97AD-7C6A688E7F8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31321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254B5-54D9-42D1-97AD-7C6A688E7F8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186893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254B5-54D9-42D1-97AD-7C6A688E7F8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304011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254B5-54D9-42D1-97AD-7C6A688E7F8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7691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254B5-54D9-42D1-97AD-7C6A688E7F89}"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60788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254B5-54D9-42D1-97AD-7C6A688E7F89}"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204278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254B5-54D9-42D1-97AD-7C6A688E7F89}"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215425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254B5-54D9-42D1-97AD-7C6A688E7F8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214120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254B5-54D9-42D1-97AD-7C6A688E7F8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96B3-D02F-48B1-96E1-20A89C1FA783}" type="slidenum">
              <a:rPr lang="en-US" smtClean="0"/>
              <a:t>‹#›</a:t>
            </a:fld>
            <a:endParaRPr lang="en-US"/>
          </a:p>
        </p:txBody>
      </p:sp>
    </p:spTree>
    <p:extLst>
      <p:ext uri="{BB962C8B-B14F-4D97-AF65-F5344CB8AC3E}">
        <p14:creationId xmlns:p14="http://schemas.microsoft.com/office/powerpoint/2010/main" val="393737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254B5-54D9-42D1-97AD-7C6A688E7F89}"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96B3-D02F-48B1-96E1-20A89C1FA783}" type="slidenum">
              <a:rPr lang="en-US" smtClean="0"/>
              <a:t>‹#›</a:t>
            </a:fld>
            <a:endParaRPr lang="en-US"/>
          </a:p>
        </p:txBody>
      </p:sp>
    </p:spTree>
    <p:extLst>
      <p:ext uri="{BB962C8B-B14F-4D97-AF65-F5344CB8AC3E}">
        <p14:creationId xmlns:p14="http://schemas.microsoft.com/office/powerpoint/2010/main" val="308077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063850" cy="6858000"/>
          </a:xfrm>
          <a:prstGeom prst="rect">
            <a:avLst/>
          </a:prstGeom>
        </p:spPr>
      </p:pic>
      <p:sp>
        <p:nvSpPr>
          <p:cNvPr id="6" name="TextBox 5"/>
          <p:cNvSpPr txBox="1"/>
          <p:nvPr/>
        </p:nvSpPr>
        <p:spPr>
          <a:xfrm>
            <a:off x="1143000" y="609600"/>
            <a:ext cx="7086600" cy="369332"/>
          </a:xfrm>
          <a:prstGeom prst="rect">
            <a:avLst/>
          </a:prstGeom>
          <a:noFill/>
        </p:spPr>
        <p:txBody>
          <a:bodyPr wrap="square" rtlCol="0">
            <a:spAutoFit/>
          </a:bodyPr>
          <a:lstStyle/>
          <a:p>
            <a:endParaRPr lang="en-US" dirty="0"/>
          </a:p>
        </p:txBody>
      </p:sp>
      <p:sp>
        <p:nvSpPr>
          <p:cNvPr id="7" name="Rectangle 6"/>
          <p:cNvSpPr/>
          <p:nvPr/>
        </p:nvSpPr>
        <p:spPr>
          <a:xfrm>
            <a:off x="2209800" y="76200"/>
            <a:ext cx="4572000" cy="923330"/>
          </a:xfrm>
          <a:prstGeom prst="rect">
            <a:avLst/>
          </a:prstGeom>
        </p:spPr>
        <p:txBody>
          <a:bodyPr>
            <a:spAutoFit/>
          </a:bodyPr>
          <a:lstStyle/>
          <a:p>
            <a:pPr algn="ctr"/>
            <a:r>
              <a:rPr lang="en-US" b="1" dirty="0">
                <a:latin typeface="Times New Roman" pitchFamily="18" charset="0"/>
                <a:cs typeface="Times New Roman" pitchFamily="18" charset="0"/>
              </a:rPr>
              <a:t>UBND </a:t>
            </a:r>
            <a:r>
              <a:rPr lang="en-US" b="1" dirty="0" smtClean="0">
                <a:latin typeface="Times New Roman" pitchFamily="18" charset="0"/>
                <a:cs typeface="Times New Roman" pitchFamily="18" charset="0"/>
              </a:rPr>
              <a:t>QUẬN LONG BIÊN</a:t>
            </a: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TRƯỜNG MẦM NON HOA MỘC LAN</a:t>
            </a:r>
          </a:p>
          <a:p>
            <a:pPr algn="ctr"/>
            <a:endParaRPr lang="en-US" b="1" dirty="0">
              <a:latin typeface="Times New Roman" pitchFamily="18" charset="0"/>
              <a:cs typeface="Times New Roman" pitchFamily="18" charset="0"/>
            </a:endParaRPr>
          </a:p>
        </p:txBody>
      </p:sp>
      <p:sp>
        <p:nvSpPr>
          <p:cNvPr id="11" name="Rectangle 10"/>
          <p:cNvSpPr/>
          <p:nvPr/>
        </p:nvSpPr>
        <p:spPr>
          <a:xfrm>
            <a:off x="571500" y="2438400"/>
            <a:ext cx="8229599" cy="5909310"/>
          </a:xfrm>
          <a:prstGeom prst="rect">
            <a:avLst/>
          </a:prstGeom>
        </p:spPr>
        <p:txBody>
          <a:bodyPr wrap="square">
            <a:spAutoFit/>
          </a:bodyPr>
          <a:lstStyle/>
          <a:p>
            <a:pPr algn="ctr">
              <a:lnSpc>
                <a:spcPct val="150000"/>
              </a:lnSpc>
            </a:pPr>
            <a:r>
              <a:rPr lang="en-US" sz="3200" b="1" dirty="0" smtClean="0">
                <a:solidFill>
                  <a:srgbClr val="FF0000"/>
                </a:solidFill>
                <a:latin typeface="Times New Roman" pitchFamily="18" charset="0"/>
                <a:cs typeface="Times New Roman" pitchFamily="18" charset="0"/>
              </a:rPr>
              <a:t>THUYẾT TRÌNH</a:t>
            </a:r>
          </a:p>
          <a:p>
            <a:pPr algn="ctr">
              <a:lnSpc>
                <a:spcPct val="150000"/>
              </a:lnSpc>
            </a:pPr>
            <a:r>
              <a:rPr lang="en-US" sz="2000" b="1" dirty="0" smtClean="0">
                <a:solidFill>
                  <a:srgbClr val="0075CC"/>
                </a:solidFill>
                <a:latin typeface="Times New Roman" pitchFamily="18" charset="0"/>
                <a:cs typeface="Times New Roman" pitchFamily="18" charset="0"/>
              </a:rPr>
              <a:t>BIỆN PHÁP PHÁT TRIỂN </a:t>
            </a:r>
            <a:r>
              <a:rPr lang="vi-VN" sz="2000" b="1" dirty="0" smtClean="0">
                <a:solidFill>
                  <a:srgbClr val="0075CC"/>
                </a:solidFill>
                <a:latin typeface="Times New Roman" pitchFamily="18" charset="0"/>
                <a:cs typeface="Times New Roman" pitchFamily="18" charset="0"/>
              </a:rPr>
              <a:t>VỐN TỪ </a:t>
            </a:r>
            <a:r>
              <a:rPr lang="en-US" sz="2000" b="1" dirty="0" smtClean="0">
                <a:solidFill>
                  <a:srgbClr val="0075CC"/>
                </a:solidFill>
                <a:latin typeface="Times New Roman" pitchFamily="18" charset="0"/>
                <a:cs typeface="Times New Roman" pitchFamily="18" charset="0"/>
              </a:rPr>
              <a:t>CHO TRẺ 24 - 36 THÁNG</a:t>
            </a:r>
            <a:endParaRPr lang="en-US" sz="2000" b="1" dirty="0" smtClean="0">
              <a:solidFill>
                <a:srgbClr val="FF0000"/>
              </a:solidFill>
              <a:latin typeface="Times New Roman" pitchFamily="18" charset="0"/>
              <a:cs typeface="Times New Roman" pitchFamily="18" charset="0"/>
            </a:endParaRPr>
          </a:p>
          <a:p>
            <a:pPr algn="ctr">
              <a:lnSpc>
                <a:spcPct val="150000"/>
              </a:lnSpc>
            </a:pPr>
            <a:endParaRPr lang="en-US" sz="2000" b="1" dirty="0" smtClean="0">
              <a:solidFill>
                <a:srgbClr val="FF0000"/>
              </a:solidFill>
              <a:latin typeface="Times New Roman" pitchFamily="18" charset="0"/>
              <a:cs typeface="Times New Roman" pitchFamily="18" charset="0"/>
            </a:endParaRPr>
          </a:p>
          <a:p>
            <a:pPr algn="ctr">
              <a:lnSpc>
                <a:spcPct val="150000"/>
              </a:lnSpc>
            </a:pPr>
            <a:r>
              <a:rPr lang="en-US" sz="2000" b="1" dirty="0" err="1" smtClean="0">
                <a:solidFill>
                  <a:srgbClr val="FF0000"/>
                </a:solidFill>
                <a:latin typeface="Times New Roman" pitchFamily="18" charset="0"/>
                <a:cs typeface="Times New Roman" pitchFamily="18" charset="0"/>
              </a:rPr>
              <a:t>Giáo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viên</a:t>
            </a:r>
            <a:r>
              <a:rPr lang="en-US" sz="2000" b="1" dirty="0" smtClean="0">
                <a:solidFill>
                  <a:srgbClr val="FF0000"/>
                </a:solidFill>
                <a:latin typeface="Times New Roman" pitchFamily="18" charset="0"/>
                <a:cs typeface="Times New Roman" pitchFamily="18" charset="0"/>
              </a:rPr>
              <a:t> : </a:t>
            </a:r>
            <a:r>
              <a:rPr lang="en-US" sz="2000" b="1" dirty="0" err="1" smtClean="0">
                <a:solidFill>
                  <a:srgbClr val="FF0000"/>
                </a:solidFill>
                <a:latin typeface="Times New Roman" pitchFamily="18" charset="0"/>
                <a:cs typeface="Times New Roman" pitchFamily="18" charset="0"/>
              </a:rPr>
              <a:t>Phùng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Thị</a:t>
            </a:r>
            <a:r>
              <a:rPr lang="en-US" sz="2000" b="1"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Dung</a:t>
            </a:r>
            <a:endParaRPr lang="en-US" sz="2000" b="1" dirty="0">
              <a:solidFill>
                <a:srgbClr val="FF0000"/>
              </a:solidFill>
              <a:latin typeface="Times New Roman" pitchFamily="18" charset="0"/>
              <a:cs typeface="Times New Roman" pitchFamily="18" charset="0"/>
            </a:endParaRPr>
          </a:p>
          <a:p>
            <a:pPr algn="ctr">
              <a:lnSpc>
                <a:spcPct val="150000"/>
              </a:lnSpc>
            </a:pP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Lớp</a:t>
            </a:r>
            <a:r>
              <a:rPr lang="en-US" sz="2000" b="1"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trẻ</a:t>
            </a:r>
            <a:r>
              <a:rPr lang="en-US" sz="2000" b="1" dirty="0" smtClean="0">
                <a:solidFill>
                  <a:srgbClr val="FF0000"/>
                </a:solidFill>
                <a:latin typeface="Times New Roman" pitchFamily="18" charset="0"/>
                <a:cs typeface="Times New Roman" pitchFamily="18" charset="0"/>
              </a:rPr>
              <a:t> D3</a:t>
            </a:r>
          </a:p>
          <a:p>
            <a:pPr>
              <a:lnSpc>
                <a:spcPct val="150000"/>
              </a:lnSpc>
            </a:pPr>
            <a:endParaRPr lang="en-US" sz="2000" b="1" dirty="0" smtClean="0">
              <a:solidFill>
                <a:srgbClr val="FF0000"/>
              </a:solidFill>
              <a:latin typeface="Times New Roman" pitchFamily="18" charset="0"/>
              <a:cs typeface="Times New Roman" pitchFamily="18" charset="0"/>
            </a:endParaRPr>
          </a:p>
          <a:p>
            <a:pPr>
              <a:lnSpc>
                <a:spcPct val="150000"/>
              </a:lnSpc>
            </a:pPr>
            <a:endParaRPr lang="en-US" sz="2000" b="1" dirty="0">
              <a:solidFill>
                <a:srgbClr val="FF0000"/>
              </a:solidFill>
              <a:latin typeface="Times New Roman" pitchFamily="18" charset="0"/>
              <a:cs typeface="Times New Roman" pitchFamily="18" charset="0"/>
            </a:endParaRPr>
          </a:p>
          <a:p>
            <a:pPr>
              <a:lnSpc>
                <a:spcPct val="150000"/>
              </a:lnSpc>
            </a:pP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Năm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học</a:t>
            </a:r>
            <a:r>
              <a:rPr lang="en-US" sz="2000" b="1" dirty="0" smtClean="0">
                <a:solidFill>
                  <a:srgbClr val="FF0000"/>
                </a:solidFill>
                <a:latin typeface="Times New Roman" pitchFamily="18" charset="0"/>
                <a:cs typeface="Times New Roman" pitchFamily="18" charset="0"/>
              </a:rPr>
              <a:t>: 2024 - 2025</a:t>
            </a:r>
          </a:p>
          <a:p>
            <a:pPr>
              <a:lnSpc>
                <a:spcPct val="150000"/>
              </a:lnSpc>
            </a:pPr>
            <a:endParaRPr lang="en-US" sz="2000" b="1" dirty="0" smtClean="0">
              <a:solidFill>
                <a:srgbClr val="FF0000"/>
              </a:solidFill>
              <a:latin typeface="Times New Roman" pitchFamily="18" charset="0"/>
              <a:cs typeface="Times New Roman" pitchFamily="18" charset="0"/>
            </a:endParaRPr>
          </a:p>
          <a:p>
            <a:pPr>
              <a:lnSpc>
                <a:spcPct val="150000"/>
              </a:lnSpc>
            </a:pPr>
            <a:endParaRPr lang="en-US" sz="2000" b="1" dirty="0">
              <a:solidFill>
                <a:srgbClr val="FF0000"/>
              </a:solidFill>
              <a:latin typeface="Times New Roman" pitchFamily="18" charset="0"/>
              <a:cs typeface="Times New Roman" pitchFamily="18" charset="0"/>
            </a:endParaRPr>
          </a:p>
          <a:p>
            <a:pPr algn="ctr">
              <a:lnSpc>
                <a:spcPct val="150000"/>
              </a:lnSpc>
            </a:pPr>
            <a:endParaRPr lang="en-US" sz="2000" b="1" dirty="0" smtClean="0">
              <a:solidFill>
                <a:srgbClr val="FF0000"/>
              </a:solidFill>
              <a:latin typeface="Times New Roman" pitchFamily="18" charset="0"/>
              <a:cs typeface="Times New Roman" pitchFamily="18" charset="0"/>
            </a:endParaRPr>
          </a:p>
          <a:p>
            <a:pPr algn="ctr">
              <a:lnSpc>
                <a:spcPct val="150000"/>
              </a:lnSpc>
            </a:pPr>
            <a:endParaRPr lang="en-US" sz="20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4"/>
          <a:stretch>
            <a:fillRect/>
          </a:stretch>
        </p:blipFill>
        <p:spPr>
          <a:xfrm>
            <a:off x="3394335" y="628761"/>
            <a:ext cx="2202929" cy="1982637"/>
          </a:xfrm>
          <a:prstGeom prst="rect">
            <a:avLst/>
          </a:prstGeom>
        </p:spPr>
      </p:pic>
    </p:spTree>
    <p:extLst>
      <p:ext uri="{BB962C8B-B14F-4D97-AF65-F5344CB8AC3E}">
        <p14:creationId xmlns:p14="http://schemas.microsoft.com/office/powerpoint/2010/main" val="2793662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72" y="-228600"/>
            <a:ext cx="9144000" cy="6849174"/>
          </a:xfrm>
        </p:spPr>
      </p:pic>
      <p:sp>
        <p:nvSpPr>
          <p:cNvPr id="8" name="Down Ribbon 7"/>
          <p:cNvSpPr/>
          <p:nvPr/>
        </p:nvSpPr>
        <p:spPr>
          <a:xfrm>
            <a:off x="533400" y="8115"/>
            <a:ext cx="7848600" cy="77724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Vấn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endParaRPr 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364274" y="2519107"/>
            <a:ext cx="3924300" cy="4247317"/>
          </a:xfrm>
          <a:prstGeom prst="rect">
            <a:avLst/>
          </a:prstGeom>
          <a:solidFill>
            <a:schemeClr val="bg1"/>
          </a:solidFill>
          <a:ln w="38100">
            <a:solidFill>
              <a:srgbClr val="FF0000"/>
            </a:solidFill>
          </a:ln>
        </p:spPr>
        <p:txBody>
          <a:bodyPr wrap="square" rtlCol="0">
            <a:spAutoFit/>
          </a:bodyPr>
          <a:lstStyle/>
          <a:p>
            <a:r>
              <a:rPr lang="en-US" b="1" i="1" dirty="0">
                <a:latin typeface="Times New Roman" pitchFamily="18" charset="0"/>
                <a:cs typeface="Times New Roman" pitchFamily="18" charset="0"/>
              </a:rPr>
              <a:t> </a:t>
            </a:r>
            <a:r>
              <a:rPr lang="en-US" b="1" i="1" dirty="0" smtClean="0">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Ví</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dụ</a:t>
            </a:r>
            <a:r>
              <a:rPr lang="en-US" dirty="0" smtClean="0">
                <a:solidFill>
                  <a:schemeClr val="tx2"/>
                </a:solidFill>
                <a:latin typeface="Times New Roman" pitchFamily="18" charset="0"/>
                <a:cs typeface="Times New Roman" pitchFamily="18" charset="0"/>
              </a:rPr>
              <a:t> 1: </a:t>
            </a:r>
            <a:r>
              <a:rPr lang="en-US" dirty="0" err="1" smtClean="0">
                <a:solidFill>
                  <a:schemeClr val="tx2"/>
                </a:solidFill>
                <a:latin typeface="Times New Roman" pitchFamily="18" charset="0"/>
                <a:cs typeface="Times New Roman" pitchFamily="18" charset="0"/>
              </a:rPr>
              <a:t>Trong</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bài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nhận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biết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quả</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Chuối</a:t>
            </a:r>
            <a:r>
              <a:rPr lang="vi-VN"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Cô</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muốn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cung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vi-VN" dirty="0">
                <a:solidFill>
                  <a:schemeClr val="tx2"/>
                </a:solidFill>
                <a:latin typeface="Times New Roman" pitchFamily="18" charset="0"/>
                <a:cs typeface="Times New Roman" pitchFamily="18" charset="0"/>
              </a:rPr>
              <a:t> ‘‘ </a:t>
            </a:r>
            <a:r>
              <a:rPr lang="en-US" dirty="0" err="1" smtClean="0">
                <a:solidFill>
                  <a:schemeClr val="tx2"/>
                </a:solidFill>
                <a:latin typeface="Times New Roman" pitchFamily="18" charset="0"/>
                <a:cs typeface="Times New Roman" pitchFamily="18" charset="0"/>
              </a:rPr>
              <a:t>Qủa</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Chuối</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vi-VN"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Cô</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phải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chuẩn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bị</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quả</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thật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để</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dụng </a:t>
            </a:r>
            <a:r>
              <a:rPr lang="en-US" dirty="0" err="1">
                <a:solidFill>
                  <a:schemeClr val="tx2"/>
                </a:solidFill>
                <a:latin typeface="Times New Roman" pitchFamily="18" charset="0"/>
                <a:cs typeface="Times New Roman" pitchFamily="18" charset="0"/>
              </a:rPr>
              <a:t>các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quan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sờ</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nhìn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nếm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ngửi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nhằm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phát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huy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được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tính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cực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tư</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duy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rèn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khả</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năng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ghi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nhớ</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chủ</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đích</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Để</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giúp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hứng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thú</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tập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trung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vào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đối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tượng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quan</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sát</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a:t>
            </a:r>
            <a:r>
              <a:rPr lang="en-US" dirty="0" err="1" smtClean="0">
                <a:solidFill>
                  <a:schemeClr val="tx2"/>
                </a:solidFill>
                <a:latin typeface="Times New Roman" pitchFamily="18" charset="0"/>
                <a:cs typeface="Times New Roman" pitchFamily="18" charset="0"/>
              </a:rPr>
              <a:t>ô</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cần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một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hệ</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câu</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hỏi</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ngắn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gọn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dễ</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hiểu</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phù</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hợp</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độ</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tuổi</a:t>
            </a:r>
            <a:r>
              <a:rPr lang="en-US" dirty="0" smtClean="0">
                <a:solidFill>
                  <a:schemeClr val="tx2"/>
                </a:solidFill>
                <a:latin typeface="Times New Roman" pitchFamily="18" charset="0"/>
                <a:cs typeface="Times New Roman" pitchFamily="18" charset="0"/>
              </a:rPr>
              <a:t>…</a:t>
            </a:r>
            <a:endParaRPr lang="en-US" dirty="0">
              <a:solidFill>
                <a:schemeClr val="tx2"/>
              </a:solidFill>
              <a:latin typeface="Times New Roman" pitchFamily="18" charset="0"/>
              <a:cs typeface="Times New Roman" pitchFamily="18" charset="0"/>
            </a:endParaRPr>
          </a:p>
          <a:p>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Đây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quả</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gì</a:t>
            </a:r>
            <a:r>
              <a:rPr lang="en-US" dirty="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a:t>
            </a:r>
            <a:r>
              <a:rPr lang="en-US" dirty="0" err="1" smtClean="0">
                <a:solidFill>
                  <a:schemeClr val="tx2"/>
                </a:solidFill>
                <a:latin typeface="Times New Roman" pitchFamily="18" charset="0"/>
                <a:cs typeface="Times New Roman" pitchFamily="18" charset="0"/>
              </a:rPr>
              <a:t>Đây</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quả</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Chuối</a:t>
            </a:r>
            <a:r>
              <a:rPr lang="vi-VN"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ạ)</a:t>
            </a:r>
            <a:endParaRPr lang="en-US" dirty="0">
              <a:solidFill>
                <a:schemeClr val="tx2"/>
              </a:solidFill>
              <a:latin typeface="Times New Roman" pitchFamily="18" charset="0"/>
              <a:cs typeface="Times New Roman" pitchFamily="18" charset="0"/>
            </a:endParaRPr>
          </a:p>
          <a:p>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Quả</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Chuối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này</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có</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màu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Quả</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Chuối</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màu</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vàng</a:t>
            </a:r>
            <a:r>
              <a:rPr lang="vi-VN" dirty="0" smtClean="0">
                <a:solidFill>
                  <a:schemeClr val="tx2"/>
                </a:solidFill>
                <a:latin typeface="Times New Roman" pitchFamily="18" charset="0"/>
                <a:cs typeface="Times New Roman" pitchFamily="18" charset="0"/>
              </a:rPr>
              <a:t> </a:t>
            </a:r>
            <a:r>
              <a:rPr lang="en-US" dirty="0">
                <a:solidFill>
                  <a:schemeClr val="tx2"/>
                </a:solidFill>
                <a:latin typeface="Times New Roman" pitchFamily="18" charset="0"/>
                <a:cs typeface="Times New Roman" pitchFamily="18" charset="0"/>
              </a:rPr>
              <a:t>ạ)</a:t>
            </a:r>
          </a:p>
          <a:p>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Đây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gì</a:t>
            </a:r>
            <a:r>
              <a:rPr lang="en-US" dirty="0">
                <a:solidFill>
                  <a:schemeClr val="tx2"/>
                </a:solidFill>
                <a:latin typeface="Times New Roman" pitchFamily="18" charset="0"/>
                <a:cs typeface="Times New Roman" pitchFamily="18" charset="0"/>
              </a:rPr>
              <a:t> ? (</a:t>
            </a:r>
            <a:r>
              <a:rPr lang="en-US" dirty="0" err="1">
                <a:solidFill>
                  <a:schemeClr val="tx2"/>
                </a:solidFill>
                <a:latin typeface="Times New Roman" pitchFamily="18" charset="0"/>
                <a:cs typeface="Times New Roman" pitchFamily="18" charset="0"/>
              </a:rPr>
              <a:t>Đây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vỏ</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chuối</a:t>
            </a:r>
            <a:r>
              <a:rPr lang="en-US" dirty="0" smtClean="0">
                <a:solidFill>
                  <a:schemeClr val="tx2"/>
                </a:solidFill>
                <a:latin typeface="Times New Roman" pitchFamily="18" charset="0"/>
                <a:cs typeface="Times New Roman" pitchFamily="18" charset="0"/>
              </a:rPr>
              <a:t> ạ)….</a:t>
            </a:r>
            <a:endParaRPr lang="en-US" dirty="0">
              <a:solidFill>
                <a:schemeClr val="tx2"/>
              </a:solidFill>
              <a:latin typeface="Times New Roman" pitchFamily="18" charset="0"/>
              <a:cs typeface="Times New Roman" pitchFamily="18" charset="0"/>
            </a:endParaRPr>
          </a:p>
          <a:p>
            <a:pPr fontAlgn="base"/>
            <a:endParaRPr lang="en-US" b="1" dirty="0">
              <a:solidFill>
                <a:srgbClr val="00B0F0"/>
              </a:solidFill>
              <a:latin typeface="Times New Roman" pitchFamily="18" charset="0"/>
              <a:cs typeface="Times New Roman" pitchFamily="18" charset="0"/>
            </a:endParaRPr>
          </a:p>
        </p:txBody>
      </p:sp>
      <p:sp>
        <p:nvSpPr>
          <p:cNvPr id="13" name="Rectangle 12"/>
          <p:cNvSpPr/>
          <p:nvPr/>
        </p:nvSpPr>
        <p:spPr>
          <a:xfrm>
            <a:off x="381001" y="5341917"/>
            <a:ext cx="8501742" cy="369332"/>
          </a:xfrm>
          <a:prstGeom prst="rect">
            <a:avLst/>
          </a:prstGeom>
        </p:spPr>
        <p:txBody>
          <a:bodyPr wrap="square">
            <a:spAutoFit/>
          </a:bodyPr>
          <a:lstStyle/>
          <a:p>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TextBox 2"/>
          <p:cNvSpPr txBox="1"/>
          <p:nvPr/>
        </p:nvSpPr>
        <p:spPr>
          <a:xfrm>
            <a:off x="206828" y="989881"/>
            <a:ext cx="8327572" cy="1975926"/>
          </a:xfrm>
          <a:prstGeom prst="rect">
            <a:avLst/>
          </a:prstGeom>
          <a:noFill/>
        </p:spPr>
        <p:txBody>
          <a:bodyPr wrap="square" rtlCol="0">
            <a:spAutoFit/>
          </a:bodyPr>
          <a:lstStyle/>
          <a:p>
            <a:r>
              <a:rPr lang="en-US" dirty="0"/>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2: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thông</a:t>
            </a:r>
            <a:r>
              <a:rPr lang="en-US" b="1" dirty="0">
                <a:latin typeface="Times New Roman" pitchFamily="18" charset="0"/>
                <a:cs typeface="Times New Roman" pitchFamily="18" charset="0"/>
              </a:rPr>
              <a:t> qua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a:t>
            </a:r>
            <a:r>
              <a:rPr lang="vi-VN" b="1" dirty="0">
                <a:latin typeface="Times New Roman" pitchFamily="18" charset="0"/>
                <a:cs typeface="Times New Roman" pitchFamily="18" charset="0"/>
              </a:rPr>
              <a:t>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GV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đẹp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smtClean="0">
                <a:latin typeface="Times New Roman" pitchFamily="18" charset="0"/>
                <a:cs typeface="Times New Roman" pitchFamily="18" charset="0"/>
              </a:rPr>
              <a:t>.</a:t>
            </a:r>
          </a:p>
          <a:p>
            <a:pPr algn="just">
              <a:lnSpc>
                <a:spcPct val="120000"/>
              </a:lnSpc>
            </a:pP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C</a:t>
            </a:r>
            <a:r>
              <a:rPr lang="en-US" dirty="0" err="1" smtClean="0">
                <a:latin typeface="Times New Roman" pitchFamily="18" charset="0"/>
                <a:cs typeface="Times New Roman" pitchFamily="18" charset="0"/>
              </a:rPr>
              <a:t>ô</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lốc</a:t>
            </a:r>
            <a:r>
              <a:rPr lang="en-US" dirty="0">
                <a:latin typeface="Times New Roman" pitchFamily="18" charset="0"/>
                <a:cs typeface="Times New Roman" pitchFamily="18" charset="0"/>
              </a:rPr>
              <a:t>.</a:t>
            </a:r>
          </a:p>
          <a:p>
            <a:pPr algn="just">
              <a:lnSpc>
                <a:spcPct val="120000"/>
              </a:lnSpc>
            </a:pPr>
            <a:endParaRPr lang="en-US" dirty="0">
              <a:latin typeface="Times New Roman" pitchFamily="18" charset="0"/>
              <a:cs typeface="Times New Roman" pitchFamily="18" charset="0"/>
            </a:endParaRPr>
          </a:p>
          <a:p>
            <a:endParaRPr lang="en-US" dirty="0"/>
          </a:p>
        </p:txBody>
      </p:sp>
      <p:sp>
        <p:nvSpPr>
          <p:cNvPr id="9" name="Rectangle 8"/>
          <p:cNvSpPr/>
          <p:nvPr/>
        </p:nvSpPr>
        <p:spPr>
          <a:xfrm>
            <a:off x="4798001" y="2527408"/>
            <a:ext cx="3962400" cy="40931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047" y="2869031"/>
            <a:ext cx="3804309" cy="3531769"/>
          </a:xfrm>
          <a:prstGeom prst="rect">
            <a:avLst/>
          </a:prstGeom>
        </p:spPr>
      </p:pic>
    </p:spTree>
    <p:extLst>
      <p:ext uri="{BB962C8B-B14F-4D97-AF65-F5344CB8AC3E}">
        <p14:creationId xmlns:p14="http://schemas.microsoft.com/office/powerpoint/2010/main" val="305801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5799"/>
            <a:ext cx="9144793" cy="6846401"/>
          </a:xfrm>
          <a:prstGeom prst="rect">
            <a:avLst/>
          </a:prstGeom>
        </p:spPr>
      </p:pic>
      <p:pic>
        <p:nvPicPr>
          <p:cNvPr id="5" name="Picture 4"/>
          <p:cNvPicPr>
            <a:picLocks noChangeAspect="1"/>
          </p:cNvPicPr>
          <p:nvPr/>
        </p:nvPicPr>
        <p:blipFill>
          <a:blip r:embed="rId3"/>
          <a:stretch>
            <a:fillRect/>
          </a:stretch>
        </p:blipFill>
        <p:spPr>
          <a:xfrm>
            <a:off x="-152400" y="-88576"/>
            <a:ext cx="9296796" cy="6972596"/>
          </a:xfrm>
          <a:prstGeom prst="rect">
            <a:avLst/>
          </a:prstGeom>
        </p:spPr>
      </p:pic>
      <p:sp>
        <p:nvSpPr>
          <p:cNvPr id="7" name="Down Ribbon 6"/>
          <p:cNvSpPr/>
          <p:nvPr/>
        </p:nvSpPr>
        <p:spPr>
          <a:xfrm>
            <a:off x="579863" y="126380"/>
            <a:ext cx="7848600" cy="106680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Vấn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endParaRPr lang="en-US" sz="3200" b="1" dirty="0">
              <a:solidFill>
                <a:srgbClr val="FF0000"/>
              </a:solidFill>
              <a:latin typeface="Times New Roman" pitchFamily="18" charset="0"/>
              <a:cs typeface="Times New Roman" pitchFamily="18" charset="0"/>
            </a:endParaRPr>
          </a:p>
        </p:txBody>
      </p:sp>
      <p:sp>
        <p:nvSpPr>
          <p:cNvPr id="8" name="TextBox 7"/>
          <p:cNvSpPr txBox="1"/>
          <p:nvPr/>
        </p:nvSpPr>
        <p:spPr>
          <a:xfrm>
            <a:off x="914399" y="1905000"/>
            <a:ext cx="7514063" cy="3508653"/>
          </a:xfrm>
          <a:prstGeom prst="rect">
            <a:avLst/>
          </a:prstGeom>
          <a:noFill/>
        </p:spPr>
        <p:txBody>
          <a:bodyPr wrap="square" rtlCol="0">
            <a:spAutoFit/>
          </a:bodyPr>
          <a:lstStyle/>
          <a:p>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Biện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2: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thông</a:t>
            </a:r>
            <a:r>
              <a:rPr lang="en-US" b="1" dirty="0">
                <a:latin typeface="Times New Roman" pitchFamily="18" charset="0"/>
                <a:cs typeface="Times New Roman" pitchFamily="18" charset="0"/>
              </a:rPr>
              <a:t> qua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a:t>
            </a:r>
            <a:r>
              <a:rPr lang="vi-VN" b="1" dirty="0">
                <a:latin typeface="Times New Roman" pitchFamily="18" charset="0"/>
                <a:cs typeface="Times New Roman" pitchFamily="18" charset="0"/>
              </a:rPr>
              <a:t>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pPr algn="just">
              <a:lnSpc>
                <a:spcPct val="150000"/>
              </a:lnSpc>
            </a:pP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ham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tòi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quanh</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01074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96399" cy="6858000"/>
          </a:xfrm>
          <a:prstGeom prst="rect">
            <a:avLst/>
          </a:prstGeom>
        </p:spPr>
      </p:pic>
      <p:sp>
        <p:nvSpPr>
          <p:cNvPr id="3" name="Content Placeholder 2"/>
          <p:cNvSpPr>
            <a:spLocks noGrp="1"/>
          </p:cNvSpPr>
          <p:nvPr>
            <p:ph idx="1"/>
          </p:nvPr>
        </p:nvSpPr>
        <p:spPr>
          <a:xfrm>
            <a:off x="990600" y="1981201"/>
            <a:ext cx="7543800" cy="3886200"/>
          </a:xfrm>
        </p:spPr>
        <p:txBody>
          <a:bodyPr>
            <a:normAutofit/>
          </a:bodyPr>
          <a:lstStyle/>
          <a:p>
            <a:pPr marL="0" indent="0" algn="just">
              <a:buNone/>
            </a:pPr>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Kết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quả</a:t>
            </a:r>
            <a:r>
              <a:rPr lang="en-US" sz="2400" b="1" dirty="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0" indent="0" algn="just">
              <a:lnSpc>
                <a:spcPct val="150000"/>
              </a:lnSpc>
              <a:buNone/>
            </a:pPr>
            <a:r>
              <a:rPr lang="en-US" sz="24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Trải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qua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gần</a:t>
            </a:r>
            <a:r>
              <a:rPr lang="en-US" sz="2000" dirty="0" smtClean="0">
                <a:latin typeface="Times New Roman" pitchFamily="18" charset="0"/>
                <a:cs typeface="Times New Roman" pitchFamily="18" charset="0"/>
              </a:rPr>
              <a:t> 3 </a:t>
            </a:r>
            <a:r>
              <a:rPr lang="en-US" sz="2000" dirty="0" err="1" smtClean="0">
                <a:latin typeface="Times New Roman" pitchFamily="18" charset="0"/>
                <a:cs typeface="Times New Roman" pitchFamily="18" charset="0"/>
              </a:rPr>
              <a:t>tháng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biến tích cực</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đa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mạch</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a:t>
            </a:r>
          </a:p>
          <a:p>
            <a:pPr algn="just">
              <a:lnSpc>
                <a:spcPct val="150000"/>
              </a:lnSpc>
            </a:pPr>
            <a:endParaRPr lang="en-US" sz="2000" dirty="0"/>
          </a:p>
        </p:txBody>
      </p:sp>
      <p:sp>
        <p:nvSpPr>
          <p:cNvPr id="5" name="Down Ribbon 4"/>
          <p:cNvSpPr/>
          <p:nvPr/>
        </p:nvSpPr>
        <p:spPr>
          <a:xfrm>
            <a:off x="723899" y="304800"/>
            <a:ext cx="7848600" cy="106680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Vấn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34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7" y="-21771"/>
            <a:ext cx="9144000" cy="6849174"/>
          </a:xfrm>
        </p:spPr>
      </p:pic>
      <p:sp>
        <p:nvSpPr>
          <p:cNvPr id="3" name="Rounded Rectangle 2"/>
          <p:cNvSpPr/>
          <p:nvPr/>
        </p:nvSpPr>
        <p:spPr>
          <a:xfrm>
            <a:off x="990600" y="152400"/>
            <a:ext cx="75438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Bảng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tổng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quả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sát</a:t>
            </a:r>
            <a:r>
              <a:rPr lang="en-US" sz="2800" b="1" dirty="0">
                <a:solidFill>
                  <a:srgbClr val="C00000"/>
                </a:solidFill>
                <a:latin typeface="Times New Roman" panose="02020603050405020304" pitchFamily="18" charset="0"/>
                <a:cs typeface="Times New Roman" panose="02020603050405020304" pitchFamily="18" charset="0"/>
              </a:rPr>
              <a:t> </a:t>
            </a:r>
            <a:endParaRPr lang="en-US" sz="2800" b="1" dirty="0" smtClean="0">
              <a:solidFill>
                <a:srgbClr val="C00000"/>
              </a:solidFill>
              <a:latin typeface="Times New Roman" panose="02020603050405020304" pitchFamily="18" charset="0"/>
              <a:cs typeface="Times New Roman" panose="02020603050405020304" pitchFamily="18" charset="0"/>
            </a:endParaRPr>
          </a:p>
          <a:p>
            <a:pPr algn="ctr"/>
            <a:r>
              <a:rPr lang="en-US" sz="2800" b="1" dirty="0" err="1" smtClean="0">
                <a:solidFill>
                  <a:srgbClr val="C00000"/>
                </a:solidFill>
                <a:latin typeface="Times New Roman" panose="02020603050405020304" pitchFamily="18" charset="0"/>
                <a:cs typeface="Times New Roman" panose="02020603050405020304" pitchFamily="18" charset="0"/>
              </a:rPr>
              <a:t>và</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đánh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giá</a:t>
            </a:r>
            <a:r>
              <a:rPr lang="vi-VN" sz="2800" b="1" dirty="0" smtClean="0">
                <a:solidFill>
                  <a:srgbClr val="C00000"/>
                </a:solidFill>
                <a:latin typeface="Times New Roman" panose="02020603050405020304" pitchFamily="18" charset="0"/>
                <a:cs typeface="Times New Roman" panose="02020603050405020304" pitchFamily="18" charset="0"/>
              </a:rPr>
              <a:t> vốn từ của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trẻ</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160713"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16844253"/>
              </p:ext>
            </p:extLst>
          </p:nvPr>
        </p:nvGraphicFramePr>
        <p:xfrm>
          <a:off x="1009185" y="1508559"/>
          <a:ext cx="7391400" cy="3064260"/>
        </p:xfrm>
        <a:graphic>
          <a:graphicData uri="http://schemas.openxmlformats.org/drawingml/2006/table">
            <a:tbl>
              <a:tblPr firstRow="1" bandRow="1">
                <a:tableStyleId>{5C22544A-7EE6-4342-B048-85BDC9FD1C3A}</a:tableStyleId>
              </a:tblPr>
              <a:tblGrid>
                <a:gridCol w="12319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31900">
                  <a:extLst>
                    <a:ext uri="{9D8B030D-6E8A-4147-A177-3AD203B41FA5}">
                      <a16:colId xmlns:a16="http://schemas.microsoft.com/office/drawing/2014/main" val="20004"/>
                    </a:ext>
                  </a:extLst>
                </a:gridCol>
                <a:gridCol w="1231900">
                  <a:extLst>
                    <a:ext uri="{9D8B030D-6E8A-4147-A177-3AD203B41FA5}">
                      <a16:colId xmlns:a16="http://schemas.microsoft.com/office/drawing/2014/main" val="20005"/>
                    </a:ext>
                  </a:extLst>
                </a:gridCol>
              </a:tblGrid>
              <a:tr h="326207">
                <a:tc rowSpan="2">
                  <a:txBody>
                    <a:bodyPr/>
                    <a:lstStyle/>
                    <a:p>
                      <a:pPr algn="ctr"/>
                      <a:endParaRPr lang="vi-VN" b="1" dirty="0" smtClean="0">
                        <a:solidFill>
                          <a:schemeClr val="tx1"/>
                        </a:solidFill>
                        <a:latin typeface="Times New Roman" pitchFamily="18" charset="0"/>
                        <a:cs typeface="Times New Roman" pitchFamily="18" charset="0"/>
                      </a:endParaRPr>
                    </a:p>
                    <a:p>
                      <a:pPr algn="ctr"/>
                      <a:r>
                        <a:rPr lang="vi-VN" b="1" dirty="0" smtClean="0">
                          <a:solidFill>
                            <a:schemeClr val="tx1"/>
                          </a:solidFill>
                          <a:latin typeface="Times New Roman" pitchFamily="18" charset="0"/>
                          <a:cs typeface="Times New Roman" pitchFamily="18" charset="0"/>
                        </a:rPr>
                        <a:t>Mức</a:t>
                      </a:r>
                      <a:r>
                        <a:rPr lang="vi-VN" b="1" baseline="0" dirty="0" smtClean="0">
                          <a:solidFill>
                            <a:schemeClr val="tx1"/>
                          </a:solidFill>
                          <a:latin typeface="Times New Roman" pitchFamily="18" charset="0"/>
                          <a:cs typeface="Times New Roman" pitchFamily="18" charset="0"/>
                        </a:rPr>
                        <a:t> độ</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rowSpan="2">
                  <a:txBody>
                    <a:bodyPr/>
                    <a:lstStyle/>
                    <a:p>
                      <a:pPr algn="ctr"/>
                      <a:endParaRPr lang="vi-VN" b="1" dirty="0" smtClean="0">
                        <a:solidFill>
                          <a:schemeClr val="tx1"/>
                        </a:solidFill>
                        <a:latin typeface="Times New Roman" pitchFamily="18" charset="0"/>
                        <a:cs typeface="Times New Roman" pitchFamily="18" charset="0"/>
                      </a:endParaRPr>
                    </a:p>
                    <a:p>
                      <a:pPr algn="ctr"/>
                      <a:r>
                        <a:rPr lang="vi-VN" b="1" dirty="0" smtClean="0">
                          <a:solidFill>
                            <a:schemeClr val="tx1"/>
                          </a:solidFill>
                          <a:latin typeface="Times New Roman" pitchFamily="18" charset="0"/>
                          <a:cs typeface="Times New Roman" pitchFamily="18" charset="0"/>
                        </a:rPr>
                        <a:t>Số</a:t>
                      </a:r>
                      <a:r>
                        <a:rPr lang="vi-VN" b="1" baseline="0" dirty="0" smtClean="0">
                          <a:solidFill>
                            <a:schemeClr val="tx1"/>
                          </a:solidFill>
                          <a:latin typeface="Times New Roman" pitchFamily="18" charset="0"/>
                          <a:cs typeface="Times New Roman" pitchFamily="18" charset="0"/>
                        </a:rPr>
                        <a:t> lượng trẻ</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gridSpan="2">
                  <a:txBody>
                    <a:bodyPr/>
                    <a:lstStyle/>
                    <a:p>
                      <a:pPr algn="ctr"/>
                      <a:r>
                        <a:rPr lang="vi-VN" b="1" dirty="0" smtClean="0">
                          <a:solidFill>
                            <a:schemeClr val="tx1"/>
                          </a:solidFill>
                          <a:latin typeface="Times New Roman" pitchFamily="18" charset="0"/>
                          <a:cs typeface="Times New Roman" pitchFamily="18" charset="0"/>
                        </a:rPr>
                        <a:t>Đầu</a:t>
                      </a:r>
                      <a:r>
                        <a:rPr lang="vi-VN" b="1" baseline="0" dirty="0" smtClean="0">
                          <a:solidFill>
                            <a:schemeClr val="tx1"/>
                          </a:solidFill>
                          <a:latin typeface="Times New Roman" pitchFamily="18" charset="0"/>
                          <a:cs typeface="Times New Roman" pitchFamily="18" charset="0"/>
                        </a:rPr>
                        <a:t> năm</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hMerge="1">
                  <a:txBody>
                    <a:bodyPr/>
                    <a:lstStyle/>
                    <a:p>
                      <a:endParaRPr lang="en-US" dirty="0"/>
                    </a:p>
                  </a:txBody>
                  <a:tcPr/>
                </a:tc>
                <a:tc gridSpan="2">
                  <a:txBody>
                    <a:bodyPr/>
                    <a:lstStyle/>
                    <a:p>
                      <a:pPr algn="ctr"/>
                      <a:r>
                        <a:rPr lang="en-US" b="1" dirty="0" err="1" smtClean="0">
                          <a:solidFill>
                            <a:schemeClr val="tx1"/>
                          </a:solidFill>
                          <a:latin typeface="Times New Roman" pitchFamily="18" charset="0"/>
                          <a:cs typeface="Times New Roman" pitchFamily="18" charset="0"/>
                        </a:rPr>
                        <a:t>Cuối</a:t>
                      </a:r>
                      <a:r>
                        <a:rPr lang="en-US" b="1" baseline="0" dirty="0" smtClean="0">
                          <a:solidFill>
                            <a:schemeClr val="tx1"/>
                          </a:solidFill>
                          <a:latin typeface="Times New Roman" pitchFamily="18" charset="0"/>
                          <a:cs typeface="Times New Roman" pitchFamily="18" charset="0"/>
                        </a:rPr>
                        <a:t> t</a:t>
                      </a:r>
                      <a:r>
                        <a:rPr lang="vi-VN" b="1" dirty="0" smtClean="0">
                          <a:solidFill>
                            <a:schemeClr val="tx1"/>
                          </a:solidFill>
                          <a:latin typeface="Times New Roman" pitchFamily="18" charset="0"/>
                          <a:cs typeface="Times New Roman" pitchFamily="18" charset="0"/>
                        </a:rPr>
                        <a:t>háng</a:t>
                      </a:r>
                      <a:r>
                        <a:rPr lang="vi-VN" b="1" baseline="0" dirty="0" smtClean="0">
                          <a:solidFill>
                            <a:schemeClr val="tx1"/>
                          </a:solidFill>
                          <a:latin typeface="Times New Roman" pitchFamily="18" charset="0"/>
                          <a:cs typeface="Times New Roman" pitchFamily="18" charset="0"/>
                        </a:rPr>
                        <a:t> </a:t>
                      </a:r>
                      <a:r>
                        <a:rPr lang="vi-VN" b="1" baseline="0" dirty="0" smtClean="0">
                          <a:solidFill>
                            <a:schemeClr val="tx1"/>
                          </a:solidFill>
                          <a:latin typeface="Times New Roman" pitchFamily="18" charset="0"/>
                          <a:cs typeface="Times New Roman" pitchFamily="18" charset="0"/>
                        </a:rPr>
                        <a:t>1</a:t>
                      </a:r>
                      <a:r>
                        <a:rPr lang="en-US" b="1" baseline="0" dirty="0" smtClean="0">
                          <a:solidFill>
                            <a:schemeClr val="tx1"/>
                          </a:solidFill>
                          <a:latin typeface="Times New Roman" pitchFamily="18" charset="0"/>
                          <a:cs typeface="Times New Roman" pitchFamily="18" charset="0"/>
                        </a:rPr>
                        <a:t>0</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587172">
                <a:tc vMerge="1">
                  <a:txBody>
                    <a:bodyPr/>
                    <a:lstStyle/>
                    <a:p>
                      <a:endParaRPr lang="en-US" dirty="0"/>
                    </a:p>
                  </a:txBody>
                  <a:tcPr/>
                </a:tc>
                <a:tc vMerge="1">
                  <a:txBody>
                    <a:bodyPr/>
                    <a:lstStyle/>
                    <a:p>
                      <a:endParaRPr lang="en-US" dirty="0"/>
                    </a:p>
                  </a:txBody>
                  <a:tcPr/>
                </a:tc>
                <a:tc>
                  <a:txBody>
                    <a:bodyPr/>
                    <a:lstStyle/>
                    <a:p>
                      <a:pPr algn="ctr"/>
                      <a:endParaRPr lang="vi-VN" b="1" dirty="0" smtClean="0">
                        <a:solidFill>
                          <a:schemeClr val="tx1"/>
                        </a:solidFill>
                        <a:latin typeface="Times New Roman" pitchFamily="18" charset="0"/>
                        <a:cs typeface="Times New Roman" pitchFamily="18" charset="0"/>
                      </a:endParaRPr>
                    </a:p>
                    <a:p>
                      <a:pPr algn="ctr"/>
                      <a:r>
                        <a:rPr lang="vi-VN" b="1" dirty="0" smtClean="0">
                          <a:solidFill>
                            <a:schemeClr val="tx1"/>
                          </a:solidFill>
                          <a:latin typeface="Times New Roman" pitchFamily="18" charset="0"/>
                          <a:cs typeface="Times New Roman" pitchFamily="18" charset="0"/>
                        </a:rPr>
                        <a:t>SL</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endParaRPr lang="vi-VN" b="1" dirty="0" smtClean="0">
                        <a:solidFill>
                          <a:schemeClr val="tx1"/>
                        </a:solidFill>
                        <a:latin typeface="Times New Roman" pitchFamily="18" charset="0"/>
                        <a:cs typeface="Times New Roman" pitchFamily="18" charset="0"/>
                      </a:endParaRPr>
                    </a:p>
                    <a:p>
                      <a:pPr algn="ctr"/>
                      <a:r>
                        <a:rPr lang="vi-VN" b="1" dirty="0" smtClean="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endParaRPr lang="vi-VN" b="1" dirty="0" smtClean="0">
                        <a:solidFill>
                          <a:schemeClr val="tx1"/>
                        </a:solidFill>
                        <a:latin typeface="Times New Roman" pitchFamily="18" charset="0"/>
                        <a:cs typeface="Times New Roman" pitchFamily="18" charset="0"/>
                      </a:endParaRPr>
                    </a:p>
                    <a:p>
                      <a:pPr algn="ctr"/>
                      <a:r>
                        <a:rPr lang="vi-VN" b="1" dirty="0" smtClean="0">
                          <a:solidFill>
                            <a:schemeClr val="tx1"/>
                          </a:solidFill>
                          <a:latin typeface="Times New Roman" pitchFamily="18" charset="0"/>
                          <a:cs typeface="Times New Roman" pitchFamily="18" charset="0"/>
                        </a:rPr>
                        <a:t>SL</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endParaRPr lang="vi-VN" b="1" dirty="0" smtClean="0">
                        <a:solidFill>
                          <a:schemeClr val="tx1"/>
                        </a:solidFill>
                        <a:latin typeface="Times New Roman" pitchFamily="18" charset="0"/>
                        <a:cs typeface="Times New Roman" pitchFamily="18" charset="0"/>
                      </a:endParaRPr>
                    </a:p>
                    <a:p>
                      <a:pPr algn="ctr"/>
                      <a:r>
                        <a:rPr lang="vi-VN" b="1" dirty="0" smtClean="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514605">
                <a:tc>
                  <a:txBody>
                    <a:bodyPr/>
                    <a:lstStyle/>
                    <a:p>
                      <a:pPr algn="ctr"/>
                      <a:r>
                        <a:rPr lang="vi-VN" b="1" dirty="0" smtClean="0">
                          <a:solidFill>
                            <a:schemeClr val="tx1"/>
                          </a:solidFill>
                          <a:latin typeface="Times New Roman" pitchFamily="18" charset="0"/>
                          <a:cs typeface="Times New Roman" pitchFamily="18" charset="0"/>
                        </a:rPr>
                        <a:t>Tốt</a:t>
                      </a:r>
                      <a:endParaRPr lang="en-US" b="1"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18</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2</a:t>
                      </a:r>
                      <a:endParaRPr lang="en-US" dirty="0">
                        <a:solidFill>
                          <a:schemeClr val="tx1"/>
                        </a:solidFill>
                        <a:latin typeface="Times New Roman" pitchFamily="18" charset="0"/>
                        <a:cs typeface="Times New Roman" pitchFamily="18" charset="0"/>
                      </a:endParaRPr>
                    </a:p>
                  </a:txBody>
                  <a:tcPr/>
                </a:tc>
                <a:tc>
                  <a:txBody>
                    <a:bodyPr/>
                    <a:lstStyle/>
                    <a:p>
                      <a:pPr algn="ctr"/>
                      <a:r>
                        <a:rPr lang="vi-VN" dirty="0" smtClean="0">
                          <a:solidFill>
                            <a:schemeClr val="tx1"/>
                          </a:solidFill>
                          <a:latin typeface="Times New Roman" pitchFamily="18" charset="0"/>
                          <a:cs typeface="Times New Roman" pitchFamily="18" charset="0"/>
                        </a:rPr>
                        <a:t>11</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4</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22</a:t>
                      </a:r>
                      <a:endParaRPr lang="en-US"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14605">
                <a:tc>
                  <a:txBody>
                    <a:bodyPr/>
                    <a:lstStyle/>
                    <a:p>
                      <a:pPr algn="ctr"/>
                      <a:r>
                        <a:rPr lang="vi-VN" b="1" dirty="0" smtClean="0">
                          <a:solidFill>
                            <a:schemeClr val="tx1"/>
                          </a:solidFill>
                          <a:latin typeface="Times New Roman" pitchFamily="18" charset="0"/>
                          <a:cs typeface="Times New Roman" pitchFamily="18" charset="0"/>
                        </a:rPr>
                        <a:t>Khá</a:t>
                      </a:r>
                      <a:endParaRPr lang="en-US" b="1"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18</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5</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28</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7</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39</a:t>
                      </a:r>
                      <a:endParaRPr lang="en-US"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14605">
                <a:tc>
                  <a:txBody>
                    <a:bodyPr/>
                    <a:lstStyle/>
                    <a:p>
                      <a:pPr algn="ctr"/>
                      <a:r>
                        <a:rPr lang="vi-VN" b="1" dirty="0" smtClean="0">
                          <a:solidFill>
                            <a:schemeClr val="tx1"/>
                          </a:solidFill>
                          <a:latin typeface="Times New Roman" pitchFamily="18" charset="0"/>
                          <a:cs typeface="Times New Roman" pitchFamily="18" charset="0"/>
                        </a:rPr>
                        <a:t>TB</a:t>
                      </a:r>
                      <a:endParaRPr lang="en-US" b="1"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18</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6</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33</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4</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22</a:t>
                      </a:r>
                      <a:endParaRPr lang="en-US"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14605">
                <a:tc>
                  <a:txBody>
                    <a:bodyPr/>
                    <a:lstStyle/>
                    <a:p>
                      <a:pPr algn="ctr"/>
                      <a:r>
                        <a:rPr lang="en-US" b="1" dirty="0" err="1" smtClean="0">
                          <a:solidFill>
                            <a:schemeClr val="tx1"/>
                          </a:solidFill>
                          <a:latin typeface="Times New Roman" pitchFamily="18" charset="0"/>
                          <a:cs typeface="Times New Roman" pitchFamily="18" charset="0"/>
                        </a:rPr>
                        <a:t>Yếu</a:t>
                      </a:r>
                      <a:endParaRPr lang="en-US" b="1"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18</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5</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28</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3</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17</a:t>
                      </a:r>
                      <a:endParaRPr lang="en-US"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6" name="Rounded Rectangle 5"/>
          <p:cNvSpPr/>
          <p:nvPr/>
        </p:nvSpPr>
        <p:spPr>
          <a:xfrm>
            <a:off x="1009185" y="4663740"/>
            <a:ext cx="7543800" cy="17061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A249"/>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Như</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vậy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cháu</a:t>
            </a:r>
            <a:r>
              <a:rPr lang="en-US" dirty="0">
                <a:solidFill>
                  <a:schemeClr val="tx1"/>
                </a:solidFill>
                <a:latin typeface="Times New Roman" pitchFamily="18" charset="0"/>
                <a:cs typeface="Times New Roman" pitchFamily="18" charset="0"/>
              </a:rPr>
              <a:t> ở </a:t>
            </a:r>
            <a:r>
              <a:rPr lang="en-US" dirty="0" err="1">
                <a:solidFill>
                  <a:schemeClr val="tx1"/>
                </a:solidFill>
                <a:latin typeface="Times New Roman" pitchFamily="18" charset="0"/>
                <a:cs typeface="Times New Roman" pitchFamily="18" charset="0"/>
              </a:rPr>
              <a:t>lớp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tôi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đã</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những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chuyển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rõ</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rệt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triển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vốn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Điều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rất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mừng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sau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một</a:t>
            </a:r>
            <a:r>
              <a:rPr lang="en-US"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thời gian</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vốn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cháu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tăng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cả</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số</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lượng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chất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lượng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cháu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còn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vận</a:t>
            </a:r>
            <a:r>
              <a:rPr lang="en-US" dirty="0">
                <a:solidFill>
                  <a:schemeClr val="tx1"/>
                </a:solidFill>
                <a:latin typeface="Times New Roman" pitchFamily="18" charset="0"/>
                <a:cs typeface="Times New Roman" pitchFamily="18" charset="0"/>
              </a:rPr>
              <a:t> dụng </a:t>
            </a:r>
            <a:r>
              <a:rPr lang="en-US" dirty="0" err="1">
                <a:solidFill>
                  <a:schemeClr val="tx1"/>
                </a:solidFill>
                <a:latin typeface="Times New Roman" pitchFamily="18" charset="0"/>
                <a:cs typeface="Times New Roman" pitchFamily="18" charset="0"/>
              </a:rPr>
              <a:t>những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học</a:t>
            </a:r>
            <a:r>
              <a:rPr lang="en-US" dirty="0">
                <a:solidFill>
                  <a:schemeClr val="tx1"/>
                </a:solidFill>
                <a:latin typeface="Times New Roman" pitchFamily="18" charset="0"/>
                <a:cs typeface="Times New Roman" pitchFamily="18" charset="0"/>
              </a:rPr>
              <a:t> ở </a:t>
            </a:r>
            <a:r>
              <a:rPr lang="en-US" dirty="0" err="1">
                <a:solidFill>
                  <a:schemeClr val="tx1"/>
                </a:solidFill>
                <a:latin typeface="Times New Roman" pitchFamily="18" charset="0"/>
                <a:cs typeface="Times New Roman" pitchFamily="18" charset="0"/>
              </a:rPr>
              <a:t>trên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lớp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hàng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ngày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sử</a:t>
            </a:r>
            <a:r>
              <a:rPr lang="en-US" dirty="0">
                <a:solidFill>
                  <a:schemeClr val="tx1"/>
                </a:solidFill>
                <a:latin typeface="Times New Roman" pitchFamily="18" charset="0"/>
                <a:cs typeface="Times New Roman" pitchFamily="18" charset="0"/>
              </a:rPr>
              <a:t> dụng </a:t>
            </a:r>
            <a:r>
              <a:rPr lang="en-US" dirty="0" err="1">
                <a:solidFill>
                  <a:schemeClr val="tx1"/>
                </a:solidFill>
                <a:latin typeface="Times New Roman" pitchFamily="18" charset="0"/>
                <a:cs typeface="Times New Roman" pitchFamily="18" charset="0"/>
              </a:rPr>
              <a:t>chúng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rất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hiệu</a:t>
            </a:r>
            <a:r>
              <a:rPr lang="en-US"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quả</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Điều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này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đã</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được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phụ</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huynh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hồi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tích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cực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chăm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các</a:t>
            </a:r>
            <a:r>
              <a:rPr lang="en-US" dirty="0" smtClean="0">
                <a:solidFill>
                  <a:schemeClr val="tx1"/>
                </a:solidFill>
                <a:latin typeface="Times New Roman" pitchFamily="18" charset="0"/>
                <a:cs typeface="Times New Roman" pitchFamily="18" charset="0"/>
              </a:rPr>
              <a:t> con ở </a:t>
            </a:r>
            <a:r>
              <a:rPr lang="en-US" dirty="0" err="1" smtClean="0">
                <a:solidFill>
                  <a:schemeClr val="tx1"/>
                </a:solidFill>
                <a:latin typeface="Times New Roman" pitchFamily="18" charset="0"/>
                <a:cs typeface="Times New Roman" pitchFamily="18" charset="0"/>
              </a:rPr>
              <a:t>nhà</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0969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96399" cy="6858000"/>
          </a:xfrm>
          <a:prstGeom prst="rect">
            <a:avLst/>
          </a:prstGeom>
        </p:spPr>
      </p:pic>
      <p:sp>
        <p:nvSpPr>
          <p:cNvPr id="2" name="Title 1"/>
          <p:cNvSpPr>
            <a:spLocks noGrp="1"/>
          </p:cNvSpPr>
          <p:nvPr>
            <p:ph type="title"/>
          </p:nvPr>
        </p:nvSpPr>
        <p:spPr/>
        <p:txBody>
          <a:bodyPr/>
          <a:lstStyle/>
          <a:p>
            <a:endParaRPr lang="en-US"/>
          </a:p>
        </p:txBody>
      </p:sp>
      <p:sp>
        <p:nvSpPr>
          <p:cNvPr id="6" name="Down Ribbon 5"/>
          <p:cNvSpPr/>
          <p:nvPr/>
        </p:nvSpPr>
        <p:spPr>
          <a:xfrm>
            <a:off x="762000" y="152400"/>
            <a:ext cx="7848600" cy="106680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cs typeface="Times New Roman" pitchFamily="18" charset="0"/>
              </a:rPr>
              <a:t>II</a:t>
            </a:r>
            <a:r>
              <a:rPr lang="vi-VN" sz="3200" b="1" dirty="0" smtClean="0">
                <a:solidFill>
                  <a:srgbClr val="FF0000"/>
                </a:solidFill>
                <a:latin typeface="Times New Roman" pitchFamily="18" charset="0"/>
                <a:cs typeface="Times New Roman" pitchFamily="18" charset="0"/>
              </a:rPr>
              <a:t>I. Kết luận</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2133600"/>
            <a:ext cx="7924800" cy="3733801"/>
          </a:xfrm>
        </p:spPr>
        <p:txBody>
          <a:bodyPr>
            <a:normAutofit fontScale="55000" lnSpcReduction="20000"/>
          </a:bodyPr>
          <a:lstStyle/>
          <a:p>
            <a:pPr marL="0" indent="0" algn="just" fontAlgn="base">
              <a:lnSpc>
                <a:spcPct val="140000"/>
              </a:lnSpc>
              <a:spcBef>
                <a:spcPts val="0"/>
              </a:spcBef>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tùy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smtClean="0">
                <a:latin typeface="Times New Roman" pitchFamily="18" charset="0"/>
                <a:cs typeface="Times New Roman" pitchFamily="18" charset="0"/>
              </a:rPr>
              <a:t>.</a:t>
            </a:r>
          </a:p>
          <a:p>
            <a:pPr marL="0" indent="0" algn="just" fontAlgn="base">
              <a:lnSpc>
                <a:spcPct val="140000"/>
              </a:lnSpc>
              <a:spcBef>
                <a:spcPts val="0"/>
              </a:spcBef>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rèn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đòi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cháu</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a:t>
            </a:r>
            <a:r>
              <a:rPr lang="en-US" dirty="0" err="1" smtClean="0">
                <a:latin typeface="Times New Roman" pitchFamily="18" charset="0"/>
                <a:cs typeface="Times New Roman" pitchFamily="18" charset="0"/>
              </a:rPr>
              <a:t>ơn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măng</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marL="0" indent="0" algn="just" fontAlgn="base">
              <a:lnSpc>
                <a:spcPct val="140000"/>
              </a:lnSpc>
              <a:spcBef>
                <a:spcPts val="0"/>
              </a:spcBef>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Vừa</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xin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dirty="0">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lắng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góp</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ơn</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 </a:t>
            </a:r>
            <a:endParaRPr lang="en-US" dirty="0">
              <a:latin typeface="Times New Roman" pitchFamily="18" charset="0"/>
              <a:ea typeface="Calibri" panose="020F0502020204030204" pitchFamily="34" charset="0"/>
              <a:cs typeface="Times New Roman" pitchFamily="18" charset="0"/>
            </a:endParaRPr>
          </a:p>
          <a:p>
            <a:endParaRPr lang="en-US" dirty="0"/>
          </a:p>
        </p:txBody>
      </p:sp>
    </p:spTree>
    <p:extLst>
      <p:ext uri="{BB962C8B-B14F-4D97-AF65-F5344CB8AC3E}">
        <p14:creationId xmlns:p14="http://schemas.microsoft.com/office/powerpoint/2010/main" val="29878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 y="10886"/>
            <a:ext cx="9165771" cy="6874328"/>
          </a:xfrm>
          <a:prstGeom prst="rect">
            <a:avLst/>
          </a:prstGeom>
        </p:spPr>
      </p:pic>
      <p:sp>
        <p:nvSpPr>
          <p:cNvPr id="6" name="Rounded Rectangle 5"/>
          <p:cNvSpPr/>
          <p:nvPr/>
        </p:nvSpPr>
        <p:spPr>
          <a:xfrm>
            <a:off x="563700" y="2438400"/>
            <a:ext cx="8412480" cy="3657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20000"/>
              </a:lnSpc>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2024 – 2025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vi-VN"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B</a:t>
            </a:r>
            <a:r>
              <a:rPr lang="vi-VN" sz="2400" b="1" i="1" dirty="0" smtClean="0">
                <a:solidFill>
                  <a:srgbClr val="FF0000"/>
                </a:solidFill>
                <a:latin typeface="+mj-lt"/>
              </a:rPr>
              <a:t>iện </a:t>
            </a:r>
            <a:r>
              <a:rPr lang="vi-VN" sz="2400" b="1" i="1" dirty="0">
                <a:solidFill>
                  <a:srgbClr val="FF0000"/>
                </a:solidFill>
                <a:latin typeface="+mj-lt"/>
              </a:rPr>
              <a:t>pháp phát triển </a:t>
            </a:r>
            <a:r>
              <a:rPr lang="vi-VN" sz="2400" b="1" i="1" dirty="0" smtClean="0">
                <a:solidFill>
                  <a:srgbClr val="FF0000"/>
                </a:solidFill>
                <a:latin typeface="+mj-lt"/>
              </a:rPr>
              <a:t>vốn từ cho </a:t>
            </a:r>
            <a:r>
              <a:rPr lang="vi-VN" sz="2400" b="1" i="1" dirty="0">
                <a:solidFill>
                  <a:srgbClr val="FF0000"/>
                </a:solidFill>
                <a:latin typeface="+mj-lt"/>
              </a:rPr>
              <a:t>trẻ </a:t>
            </a:r>
            <a:r>
              <a:rPr lang="vi-VN" sz="2400" b="1" i="1" dirty="0" smtClean="0">
                <a:solidFill>
                  <a:srgbClr val="FF0000"/>
                </a:solidFill>
                <a:latin typeface="+mj-lt"/>
              </a:rPr>
              <a:t>24 - </a:t>
            </a:r>
            <a:r>
              <a:rPr lang="vi-VN" sz="2400" b="1" i="1" dirty="0">
                <a:solidFill>
                  <a:srgbClr val="FF0000"/>
                </a:solidFill>
                <a:latin typeface="+mj-lt"/>
              </a:rPr>
              <a:t>36 tháng </a:t>
            </a:r>
            <a:r>
              <a:rPr lang="en-US" sz="2400" b="1" i="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thuyết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gồm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đề</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sau</a:t>
            </a:r>
            <a:r>
              <a:rPr lang="en-US" sz="2400" dirty="0" smtClean="0">
                <a:solidFill>
                  <a:srgbClr val="FF0000"/>
                </a:solidFill>
                <a:latin typeface="Times New Roman" pitchFamily="18" charset="0"/>
                <a:cs typeface="Times New Roman" pitchFamily="18" charset="0"/>
              </a:rPr>
              <a:t>:</a:t>
            </a:r>
            <a:endParaRPr lang="vi-VN" sz="2400" dirty="0" smtClean="0">
              <a:solidFill>
                <a:srgbClr val="FF0000"/>
              </a:solidFill>
              <a:latin typeface="Times New Roman" pitchFamily="18" charset="0"/>
              <a:cs typeface="Times New Roman" pitchFamily="18" charset="0"/>
            </a:endParaRPr>
          </a:p>
          <a:p>
            <a:pPr lvl="3">
              <a:lnSpc>
                <a:spcPct val="120000"/>
              </a:lnSpc>
            </a:pPr>
            <a:r>
              <a:rPr lang="en-US" sz="2400" b="1" dirty="0" smtClean="0">
                <a:solidFill>
                  <a:srgbClr val="00A249"/>
                </a:solidFill>
                <a:latin typeface="Times New Roman" pitchFamily="18" charset="0"/>
                <a:cs typeface="Times New Roman" pitchFamily="18" charset="0"/>
              </a:rPr>
              <a:t>I. </a:t>
            </a:r>
            <a:r>
              <a:rPr lang="vi-VN" sz="2400" b="1" dirty="0" smtClean="0">
                <a:solidFill>
                  <a:srgbClr val="00A249"/>
                </a:solidFill>
                <a:latin typeface="Times New Roman" pitchFamily="18" charset="0"/>
                <a:cs typeface="Times New Roman" pitchFamily="18" charset="0"/>
              </a:rPr>
              <a:t>Đặt vấn đề.</a:t>
            </a:r>
          </a:p>
          <a:p>
            <a:pPr>
              <a:lnSpc>
                <a:spcPct val="120000"/>
              </a:lnSpc>
            </a:pPr>
            <a:r>
              <a:rPr lang="en-US" sz="2400" b="1" dirty="0" smtClean="0">
                <a:solidFill>
                  <a:srgbClr val="00A249"/>
                </a:solidFill>
                <a:latin typeface="Times New Roman" pitchFamily="18" charset="0"/>
                <a:cs typeface="Times New Roman" pitchFamily="18" charset="0"/>
              </a:rPr>
              <a:t>	      </a:t>
            </a:r>
            <a:r>
              <a:rPr lang="vi-VN" sz="2400" b="1" dirty="0" smtClean="0">
                <a:solidFill>
                  <a:srgbClr val="00A249"/>
                </a:solidFill>
                <a:latin typeface="Times New Roman" pitchFamily="18" charset="0"/>
                <a:cs typeface="Times New Roman" pitchFamily="18" charset="0"/>
              </a:rPr>
              <a:t>II. Giải quyết vấn đề.</a:t>
            </a:r>
          </a:p>
          <a:p>
            <a:pPr>
              <a:lnSpc>
                <a:spcPct val="120000"/>
              </a:lnSpc>
            </a:pPr>
            <a:r>
              <a:rPr lang="en-US" sz="2400" b="1" dirty="0" smtClean="0">
                <a:solidFill>
                  <a:srgbClr val="00A249"/>
                </a:solidFill>
                <a:latin typeface="Times New Roman" pitchFamily="18" charset="0"/>
                <a:cs typeface="Times New Roman" pitchFamily="18" charset="0"/>
              </a:rPr>
              <a:t>                  </a:t>
            </a:r>
            <a:r>
              <a:rPr lang="vi-VN" sz="2400" b="1" dirty="0" smtClean="0">
                <a:solidFill>
                  <a:srgbClr val="00A249"/>
                </a:solidFill>
                <a:latin typeface="Times New Roman" pitchFamily="18" charset="0"/>
                <a:cs typeface="Times New Roman" pitchFamily="18" charset="0"/>
              </a:rPr>
              <a:t>III. Kết luận</a:t>
            </a:r>
          </a:p>
          <a:p>
            <a:pPr algn="ctr">
              <a:lnSpc>
                <a:spcPct val="120000"/>
              </a:lnSpc>
            </a:pPr>
            <a:endParaRPr lang="en-US" i="1" dirty="0">
              <a:solidFill>
                <a:srgbClr val="00A249"/>
              </a:solidFill>
              <a:latin typeface="Times New Roman" pitchFamily="18" charset="0"/>
              <a:cs typeface="Times New Roman" pitchFamily="18" charset="0"/>
            </a:endParaRPr>
          </a:p>
        </p:txBody>
      </p:sp>
      <p:sp>
        <p:nvSpPr>
          <p:cNvPr id="3" name="TextBox 2"/>
          <p:cNvSpPr txBox="1"/>
          <p:nvPr/>
        </p:nvSpPr>
        <p:spPr>
          <a:xfrm>
            <a:off x="1447800" y="1048940"/>
            <a:ext cx="6644280" cy="1077218"/>
          </a:xfrm>
          <a:prstGeom prst="rect">
            <a:avLst/>
          </a:prstGeom>
          <a:noFill/>
          <a:ln>
            <a:solidFill>
              <a:srgbClr val="0070C0"/>
            </a:solidFill>
          </a:ln>
        </p:spPr>
        <p:txBody>
          <a:bodyPr wrap="square" rtlCol="0">
            <a:spAutoFit/>
          </a:bodyPr>
          <a:lstStyle/>
          <a:p>
            <a:pPr algn="ctr"/>
            <a:r>
              <a:rPr lang="en-US" sz="3200" b="1" i="1" dirty="0" err="1" smtClean="0">
                <a:solidFill>
                  <a:srgbClr val="0075CC"/>
                </a:solidFill>
                <a:latin typeface="Times New Roman" panose="02020603050405020304" pitchFamily="18" charset="0"/>
                <a:cs typeface="Times New Roman" panose="02020603050405020304" pitchFamily="18" charset="0"/>
              </a:rPr>
              <a:t>Biện</a:t>
            </a:r>
            <a:r>
              <a:rPr lang="en-US" sz="3200" b="1" i="1" dirty="0" smtClean="0">
                <a:solidFill>
                  <a:srgbClr val="0075CC"/>
                </a:solidFill>
                <a:latin typeface="+mj-lt"/>
              </a:rPr>
              <a:t> </a:t>
            </a:r>
            <a:r>
              <a:rPr lang="vi-VN" sz="3200" b="1" i="1" dirty="0" smtClean="0">
                <a:solidFill>
                  <a:srgbClr val="0075CC"/>
                </a:solidFill>
                <a:latin typeface="+mj-lt"/>
              </a:rPr>
              <a:t>pháp phát triển vốn từ</a:t>
            </a:r>
          </a:p>
          <a:p>
            <a:pPr algn="ctr"/>
            <a:r>
              <a:rPr lang="vi-VN" sz="3200" b="1" i="1" dirty="0" smtClean="0">
                <a:solidFill>
                  <a:srgbClr val="0075CC"/>
                </a:solidFill>
                <a:latin typeface="+mj-lt"/>
              </a:rPr>
              <a:t>cho trẻ 24</a:t>
            </a:r>
            <a:r>
              <a:rPr lang="en-US" sz="3200" b="1" i="1" dirty="0" smtClean="0">
                <a:solidFill>
                  <a:srgbClr val="0075CC"/>
                </a:solidFill>
                <a:latin typeface="+mj-lt"/>
              </a:rPr>
              <a:t> </a:t>
            </a:r>
            <a:r>
              <a:rPr lang="vi-VN" sz="3200" b="1" i="1" dirty="0" smtClean="0">
                <a:solidFill>
                  <a:srgbClr val="0075CC"/>
                </a:solidFill>
                <a:latin typeface="+mj-lt"/>
              </a:rPr>
              <a:t>- 36 tháng .</a:t>
            </a:r>
            <a:endParaRPr lang="en-US" sz="3200" b="1" i="1" dirty="0">
              <a:solidFill>
                <a:srgbClr val="0075CC"/>
              </a:solidFill>
              <a:latin typeface="+mj-lt"/>
            </a:endParaRPr>
          </a:p>
        </p:txBody>
      </p:sp>
      <p:sp>
        <p:nvSpPr>
          <p:cNvPr id="8" name="Rectangle 7"/>
          <p:cNvSpPr/>
          <p:nvPr/>
        </p:nvSpPr>
        <p:spPr>
          <a:xfrm>
            <a:off x="1173839" y="0"/>
            <a:ext cx="691824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BÀI THUYẾT TRÌNH</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Tree>
    <p:extLst>
      <p:ext uri="{BB962C8B-B14F-4D97-AF65-F5344CB8AC3E}">
        <p14:creationId xmlns:p14="http://schemas.microsoft.com/office/powerpoint/2010/main" val="39447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0"/>
            <a:ext cx="9144000" cy="6849174"/>
          </a:xfrm>
        </p:spPr>
      </p:pic>
      <p:sp>
        <p:nvSpPr>
          <p:cNvPr id="6" name="Rounded Rectangle 5"/>
          <p:cNvSpPr/>
          <p:nvPr/>
        </p:nvSpPr>
        <p:spPr>
          <a:xfrm>
            <a:off x="152400" y="1143318"/>
            <a:ext cx="8991600" cy="5562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pt-BR" dirty="0" smtClean="0">
                <a:solidFill>
                  <a:schemeClr val="tx1"/>
                </a:solidFill>
                <a:latin typeface="Times New Roman" pitchFamily="18" charset="0"/>
                <a:cs typeface="Times New Roman" pitchFamily="18" charset="0"/>
              </a:rPr>
              <a:t>	Ngôn </a:t>
            </a:r>
            <a:r>
              <a:rPr lang="pt-BR" dirty="0">
                <a:solidFill>
                  <a:schemeClr val="tx1"/>
                </a:solidFill>
                <a:latin typeface="Times New Roman" pitchFamily="18" charset="0"/>
                <a:cs typeface="Times New Roman" pitchFamily="18" charset="0"/>
              </a:rPr>
              <a:t>ngữ nói, giao tiếp và đọc viết có ý nghĩa đặc biệt quan trọng đối với sự phát triển nhân cách của trẻ mầm non nói riêng, của con người và xã hội nói chung.</a:t>
            </a:r>
            <a:endParaRPr lang="en-US" dirty="0">
              <a:solidFill>
                <a:schemeClr val="tx1"/>
              </a:solidFill>
              <a:latin typeface="Times New Roman" pitchFamily="18" charset="0"/>
              <a:cs typeface="Times New Roman" pitchFamily="18" charset="0"/>
            </a:endParaRPr>
          </a:p>
          <a:p>
            <a:pPr algn="just">
              <a:lnSpc>
                <a:spcPct val="120000"/>
              </a:lnSpc>
            </a:pPr>
            <a:r>
              <a:rPr lang="pt-BR" dirty="0">
                <a:solidFill>
                  <a:schemeClr val="tx1"/>
                </a:solidFill>
                <a:latin typeface="Times New Roman" pitchFamily="18" charset="0"/>
                <a:cs typeface="Times New Roman" pitchFamily="18" charset="0"/>
              </a:rPr>
              <a:t>	Lứa tuổi mầm non là thời kỳ phát </a:t>
            </a:r>
            <a:r>
              <a:rPr lang="pt-BR" dirty="0" smtClean="0">
                <a:solidFill>
                  <a:schemeClr val="tx1"/>
                </a:solidFill>
                <a:latin typeface="Times New Roman" pitchFamily="18" charset="0"/>
                <a:cs typeface="Times New Roman" pitchFamily="18" charset="0"/>
              </a:rPr>
              <a:t>triển</a:t>
            </a:r>
            <a:r>
              <a:rPr lang="pt-BR" dirty="0" smtClean="0">
                <a:solidFill>
                  <a:schemeClr val="tx1"/>
                </a:solidFill>
                <a:latin typeface="Times New Roman" pitchFamily="18" charset="0"/>
                <a:cs typeface="Times New Roman" pitchFamily="18" charset="0"/>
              </a:rPr>
              <a:t> </a:t>
            </a:r>
            <a:r>
              <a:rPr lang="pt-BR" dirty="0">
                <a:solidFill>
                  <a:schemeClr val="tx1"/>
                </a:solidFill>
                <a:latin typeface="Times New Roman" pitchFamily="18" charset="0"/>
                <a:cs typeface="Times New Roman" pitchFamily="18" charset="0"/>
              </a:rPr>
              <a:t>ngôn ngữ. Đây là giai đoạn có nhiều điều kiện thuận lợi nhất cho sự lĩnh hội ngôn ngữ nói và các kỹ năng đọc viết ban đầu của trẻ. Ở giai đoạn này trẻ đạt được những thành tích </a:t>
            </a:r>
            <a:r>
              <a:rPr lang="pt-BR" dirty="0" smtClean="0">
                <a:solidFill>
                  <a:schemeClr val="tx1"/>
                </a:solidFill>
                <a:latin typeface="Times New Roman" pitchFamily="18" charset="0"/>
                <a:cs typeface="Times New Roman" pitchFamily="18" charset="0"/>
              </a:rPr>
              <a:t>mà </a:t>
            </a:r>
            <a:r>
              <a:rPr lang="pt-BR" dirty="0">
                <a:solidFill>
                  <a:schemeClr val="tx1"/>
                </a:solidFill>
                <a:latin typeface="Times New Roman" pitchFamily="18" charset="0"/>
                <a:cs typeface="Times New Roman" pitchFamily="18" charset="0"/>
              </a:rPr>
              <a:t>ở các giai đoạn sau không thể có được, trẻ học nghĩa và cấu trúc của từ, cách sử dụng từ ngữ để chuyển tải suy nghĩ và cảm xúc của bản thân, hiểu mục đích và cách thức con người sử dụng chữ viết. Ngôn ngữ là công cụ của tư duy vì thế ngôn ngữ có ý nghĩa quan trọng đối với sự phát triển nhận thức, giải quyết vấn đề và chức năng tư duy </a:t>
            </a:r>
            <a:r>
              <a:rPr lang="pt-BR" dirty="0" smtClean="0">
                <a:solidFill>
                  <a:schemeClr val="tx1"/>
                </a:solidFill>
                <a:latin typeface="Times New Roman" pitchFamily="18" charset="0"/>
                <a:cs typeface="Times New Roman" pitchFamily="18" charset="0"/>
              </a:rPr>
              <a:t>ở </a:t>
            </a:r>
            <a:r>
              <a:rPr lang="pt-BR" dirty="0">
                <a:solidFill>
                  <a:schemeClr val="tx1"/>
                </a:solidFill>
                <a:latin typeface="Times New Roman" pitchFamily="18" charset="0"/>
                <a:cs typeface="Times New Roman" pitchFamily="18" charset="0"/>
              </a:rPr>
              <a:t>trẻ.</a:t>
            </a:r>
            <a:endParaRPr lang="en-US" dirty="0">
              <a:solidFill>
                <a:schemeClr val="tx1"/>
              </a:solidFill>
              <a:latin typeface="Times New Roman" pitchFamily="18" charset="0"/>
              <a:cs typeface="Times New Roman" pitchFamily="18" charset="0"/>
            </a:endParaRPr>
          </a:p>
          <a:p>
            <a:pPr algn="just">
              <a:lnSpc>
                <a:spcPct val="120000"/>
              </a:lnSpc>
            </a:pPr>
            <a:r>
              <a:rPr lang="pt-BR" dirty="0">
                <a:solidFill>
                  <a:schemeClr val="tx1"/>
                </a:solidFill>
                <a:latin typeface="Times New Roman" pitchFamily="18" charset="0"/>
                <a:cs typeface="Times New Roman" pitchFamily="18" charset="0"/>
              </a:rPr>
              <a:t>	Nhưng ngôn ngữ không tự dưng mà có, nó được hình thành, nuôi dưỡng và phát triển trong suốt quá trình từ một đứa trẻ sinh ra, lớn lên và giao tiếp với những người xung quanh. </a:t>
            </a:r>
          </a:p>
        </p:txBody>
      </p:sp>
      <p:sp>
        <p:nvSpPr>
          <p:cNvPr id="8" name="Down Ribbon 7"/>
          <p:cNvSpPr/>
          <p:nvPr/>
        </p:nvSpPr>
        <p:spPr>
          <a:xfrm>
            <a:off x="838200" y="152400"/>
            <a:ext cx="7086600" cy="86868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rgbClr val="FF0000"/>
                </a:solidFill>
                <a:latin typeface="Times New Roman" pitchFamily="18" charset="0"/>
                <a:cs typeface="Times New Roman" pitchFamily="18" charset="0"/>
              </a:rPr>
              <a:t>I. Đặt vấn đề</a:t>
            </a:r>
            <a:endParaRPr lang="en-US" sz="4800" b="1" dirty="0">
              <a:solidFill>
                <a:srgbClr val="FF0000"/>
              </a:solidFill>
              <a:latin typeface="Times New Roman" pitchFamily="18" charset="0"/>
              <a:cs typeface="Times New Roman" pitchFamily="18" charset="0"/>
            </a:endParaRPr>
          </a:p>
        </p:txBody>
      </p:sp>
      <p:sp>
        <p:nvSpPr>
          <p:cNvPr id="3" name="Rectangle 2"/>
          <p:cNvSpPr/>
          <p:nvPr/>
        </p:nvSpPr>
        <p:spPr>
          <a:xfrm>
            <a:off x="261257" y="1295400"/>
            <a:ext cx="8534400" cy="402546"/>
          </a:xfrm>
          <a:prstGeom prst="rect">
            <a:avLst/>
          </a:prstGeom>
        </p:spPr>
        <p:txBody>
          <a:bodyPr wrap="square">
            <a:spAutoFit/>
          </a:bodyPr>
          <a:lstStyle/>
          <a:p>
            <a:pPr>
              <a:lnSpc>
                <a:spcPct val="120000"/>
              </a:lnSpc>
            </a:pPr>
            <a:r>
              <a:rPr lang="en-US" dirty="0" smtClean="0">
                <a:solidFill>
                  <a:srgbClr val="FF0000"/>
                </a:solidFill>
                <a:latin typeface="+mj-lt"/>
              </a:rPr>
              <a:t>	</a:t>
            </a:r>
            <a:endParaRPr lang="en-US" dirty="0">
              <a:solidFill>
                <a:srgbClr val="FF0000"/>
              </a:solidFill>
              <a:latin typeface="+mj-lt"/>
            </a:endParaRPr>
          </a:p>
        </p:txBody>
      </p:sp>
    </p:spTree>
    <p:extLst>
      <p:ext uri="{BB962C8B-B14F-4D97-AF65-F5344CB8AC3E}">
        <p14:creationId xmlns:p14="http://schemas.microsoft.com/office/powerpoint/2010/main" val="36789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0"/>
            <a:ext cx="9144000" cy="6849174"/>
          </a:xfrm>
        </p:spPr>
      </p:pic>
      <p:sp>
        <p:nvSpPr>
          <p:cNvPr id="6" name="Rounded Rectangle 5"/>
          <p:cNvSpPr/>
          <p:nvPr/>
        </p:nvSpPr>
        <p:spPr>
          <a:xfrm>
            <a:off x="152400" y="1219200"/>
            <a:ext cx="8839200" cy="5562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dirty="0" smtClean="0">
                <a:solidFill>
                  <a:schemeClr val="tx1"/>
                </a:solidFill>
                <a:latin typeface="Times New Roman" pitchFamily="18" charset="0"/>
                <a:cs typeface="Times New Roman" pitchFamily="18" charset="0"/>
              </a:rPr>
              <a:t>          </a:t>
            </a:r>
            <a:r>
              <a:rPr lang="pt-BR" dirty="0" smtClean="0">
                <a:solidFill>
                  <a:schemeClr val="tx1"/>
                </a:solidFill>
                <a:latin typeface="Times New Roman" pitchFamily="18" charset="0"/>
                <a:cs typeface="Times New Roman" pitchFamily="18" charset="0"/>
              </a:rPr>
              <a:t>Một </a:t>
            </a:r>
            <a:r>
              <a:rPr lang="pt-BR" dirty="0">
                <a:solidFill>
                  <a:schemeClr val="tx1"/>
                </a:solidFill>
                <a:latin typeface="Times New Roman" pitchFamily="18" charset="0"/>
                <a:cs typeface="Times New Roman" pitchFamily="18" charset="0"/>
              </a:rPr>
              <a:t>đứa trẻ muốn diễn đạt được suy nghĩ của mình, trẻ phải dùng ngôn ngữ để trao đổi và cũng chính nhờ ngôn ngữ mà người lớn mới giúp trẻ có nhận thức đúng đắn, phân biệt được cái tốt, cái xấu, biết yêu con người, yêu thiên nhiên, yêu cái đẹp. Vì vậy người lớn nói chung, giáo viên nói riêng càng nên nói đủ câu, nói những lời hay ý đẹp, dạy trẻ biết dạ, thưa, biết cảm ơn, xin lỗi</a:t>
            </a:r>
            <a:r>
              <a:rPr lang="pt-BR" dirty="0" smtClean="0">
                <a:solidFill>
                  <a:schemeClr val="tx1"/>
                </a:solidFill>
                <a:latin typeface="Times New Roman" pitchFamily="18" charset="0"/>
                <a:cs typeface="Times New Roman" pitchFamily="18" charset="0"/>
              </a:rPr>
              <a:t>... Đặc </a:t>
            </a:r>
            <a:r>
              <a:rPr lang="pt-BR" dirty="0">
                <a:solidFill>
                  <a:schemeClr val="tx1"/>
                </a:solidFill>
                <a:latin typeface="Times New Roman" pitchFamily="18" charset="0"/>
                <a:cs typeface="Times New Roman" pitchFamily="18" charset="0"/>
              </a:rPr>
              <a:t>biệt trong môi trường giáo dục, các cô giáo </a:t>
            </a:r>
            <a:r>
              <a:rPr lang="pt-BR" dirty="0" smtClean="0">
                <a:solidFill>
                  <a:schemeClr val="tx1"/>
                </a:solidFill>
                <a:latin typeface="Times New Roman" pitchFamily="18" charset="0"/>
                <a:cs typeface="Times New Roman" pitchFamily="18" charset="0"/>
              </a:rPr>
              <a:t>càng </a:t>
            </a:r>
            <a:r>
              <a:rPr lang="pt-BR" dirty="0">
                <a:solidFill>
                  <a:schemeClr val="tx1"/>
                </a:solidFill>
                <a:latin typeface="Times New Roman" pitchFamily="18" charset="0"/>
                <a:cs typeface="Times New Roman" pitchFamily="18" charset="0"/>
              </a:rPr>
              <a:t>cần phát huy vai trò quan trọng  trong việc  dạy trẻ những lời nói thể hiện xúc cảm của một đứa trẻ hạnh phúc trong ngôi trường hạnh phúc mà những búp măng non được quan tâm hàng </a:t>
            </a:r>
            <a:r>
              <a:rPr lang="pt-BR" dirty="0" smtClean="0">
                <a:solidFill>
                  <a:schemeClr val="tx1"/>
                </a:solidFill>
                <a:latin typeface="Times New Roman" pitchFamily="18" charset="0"/>
                <a:cs typeface="Times New Roman" pitchFamily="18" charset="0"/>
              </a:rPr>
              <a:t>đầu.</a:t>
            </a:r>
            <a:r>
              <a:rPr lang="vi-VN" dirty="0" smtClean="0">
                <a:solidFill>
                  <a:schemeClr val="tx1"/>
                </a:solidFill>
                <a:latin typeface="Times New Roman" pitchFamily="18" charset="0"/>
                <a:cs typeface="Times New Roman" pitchFamily="18" charset="0"/>
              </a:rPr>
              <a:t> Đối </a:t>
            </a:r>
            <a:r>
              <a:rPr lang="vi-VN" dirty="0">
                <a:solidFill>
                  <a:schemeClr val="tx1"/>
                </a:solidFill>
                <a:latin typeface="Times New Roman" pitchFamily="18" charset="0"/>
                <a:cs typeface="Times New Roman" pitchFamily="18" charset="0"/>
              </a:rPr>
              <a:t>với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a:t>
            </a:r>
            <a:r>
              <a:rPr lang="vi-VN" dirty="0">
                <a:solidFill>
                  <a:schemeClr val="tx1"/>
                </a:solidFill>
                <a:latin typeface="Times New Roman" pitchFamily="18" charset="0"/>
                <a:cs typeface="Times New Roman" pitchFamily="18" charset="0"/>
              </a:rPr>
              <a:t>ẻ</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24 - </a:t>
            </a:r>
            <a:r>
              <a:rPr lang="en-US" dirty="0">
                <a:solidFill>
                  <a:schemeClr val="tx1"/>
                </a:solidFill>
                <a:latin typeface="Times New Roman" pitchFamily="18" charset="0"/>
                <a:cs typeface="Times New Roman" pitchFamily="18" charset="0"/>
              </a:rPr>
              <a:t>36 </a:t>
            </a:r>
            <a:r>
              <a:rPr lang="en-US" dirty="0" err="1">
                <a:solidFill>
                  <a:schemeClr val="tx1"/>
                </a:solidFill>
                <a:latin typeface="Times New Roman" pitchFamily="18" charset="0"/>
                <a:cs typeface="Times New Roman" pitchFamily="18" charset="0"/>
              </a:rPr>
              <a:t>tháng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tuổi</a:t>
            </a:r>
            <a:r>
              <a:rPr lang="vi-VN" dirty="0">
                <a:solidFill>
                  <a:schemeClr val="tx1"/>
                </a:solidFill>
                <a:latin typeface="Times New Roman" pitchFamily="18" charset="0"/>
                <a:cs typeface="Times New Roman" pitchFamily="18" charset="0"/>
              </a:rPr>
              <a:t>, trẻ</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chính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xác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nói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ngọng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nói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câu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nói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câu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trọn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nghĩa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chiếm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một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số</a:t>
            </a:r>
            <a:r>
              <a:rPr lang="en-US"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l</a:t>
            </a:r>
            <a:r>
              <a:rPr lang="en-US" dirty="0" err="1">
                <a:solidFill>
                  <a:schemeClr val="tx1"/>
                </a:solidFill>
                <a:latin typeface="Times New Roman" pitchFamily="18" charset="0"/>
                <a:cs typeface="Times New Roman" pitchFamily="18" charset="0"/>
              </a:rPr>
              <a:t>ượng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nhỏ</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cạnh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nguyên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nhân</a:t>
            </a:r>
            <a:r>
              <a:rPr lang="en-US" dirty="0">
                <a:solidFill>
                  <a:schemeClr val="tx1"/>
                </a:solidFill>
                <a:latin typeface="Times New Roman" pitchFamily="18" charset="0"/>
                <a:cs typeface="Times New Roman" pitchFamily="18" charset="0"/>
              </a:rPr>
              <a:t> do </a:t>
            </a:r>
            <a:r>
              <a:rPr lang="en-US" dirty="0" err="1">
                <a:solidFill>
                  <a:schemeClr val="tx1"/>
                </a:solidFill>
                <a:latin typeface="Times New Roman" pitchFamily="18" charset="0"/>
                <a:cs typeface="Times New Roman" pitchFamily="18" charset="0"/>
              </a:rPr>
              <a:t>hạn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chế</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khả</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năng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âm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thì</a:t>
            </a:r>
            <a:r>
              <a:rPr lang="en-US"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vốn từ nghèo nàn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nguyên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nhân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chính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dẫn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việc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trẻ</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diễn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sao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lớn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hiểu</a:t>
            </a:r>
            <a:r>
              <a:rPr lang="en-US" dirty="0">
                <a:solidFill>
                  <a:schemeClr val="tx1"/>
                </a:solidFill>
                <a:latin typeface="Times New Roman" pitchFamily="18" charset="0"/>
                <a:cs typeface="Times New Roman" pitchFamily="18" charset="0"/>
              </a:rPr>
              <a:t> ý </a:t>
            </a:r>
            <a:r>
              <a:rPr lang="en-US" dirty="0" err="1" smtClean="0">
                <a:solidFill>
                  <a:schemeClr val="tx1"/>
                </a:solidFill>
                <a:latin typeface="Times New Roman" pitchFamily="18" charset="0"/>
                <a:cs typeface="Times New Roman" pitchFamily="18" charset="0"/>
              </a:rPr>
              <a:t>mình</a:t>
            </a:r>
            <a:r>
              <a:rPr lang="en-US" dirty="0" smtClean="0">
                <a:solidFill>
                  <a:schemeClr val="tx1"/>
                </a:solidFill>
                <a:latin typeface="Times New Roman" pitchFamily="18" charset="0"/>
                <a:cs typeface="Times New Roman" pitchFamily="18" charset="0"/>
              </a:rPr>
              <a:t>.</a:t>
            </a:r>
            <a:endParaRPr lang="vi-VN" dirty="0" smtClean="0">
              <a:solidFill>
                <a:schemeClr val="tx1"/>
              </a:solidFill>
              <a:latin typeface="Times New Roman" pitchFamily="18" charset="0"/>
              <a:cs typeface="Times New Roman" pitchFamily="18" charset="0"/>
            </a:endParaRPr>
          </a:p>
          <a:p>
            <a:pPr algn="just">
              <a:lnSpc>
                <a:spcPct val="120000"/>
              </a:lnSpc>
            </a:pPr>
            <a:r>
              <a:rPr lang="vi-VN" dirty="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        Chính </a:t>
            </a:r>
            <a:r>
              <a:rPr lang="vi-VN" dirty="0">
                <a:solidFill>
                  <a:schemeClr val="tx1"/>
                </a:solidFill>
                <a:latin typeface="Times New Roman" pitchFamily="18" charset="0"/>
                <a:cs typeface="Times New Roman" pitchFamily="18" charset="0"/>
              </a:rPr>
              <a:t>vì những lý do </a:t>
            </a:r>
            <a:r>
              <a:rPr lang="vi-VN" dirty="0"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a:t>
            </a:r>
            <a:r>
              <a:rPr lang="vi-VN" dirty="0" smtClean="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nên tôi thấy việc phát tr</a:t>
            </a:r>
            <a:r>
              <a:rPr lang="en-US" dirty="0">
                <a:solidFill>
                  <a:schemeClr val="tx1"/>
                </a:solidFill>
                <a:latin typeface="Times New Roman" pitchFamily="18" charset="0"/>
                <a:cs typeface="Times New Roman" pitchFamily="18" charset="0"/>
              </a:rPr>
              <a:t>i</a:t>
            </a:r>
            <a:r>
              <a:rPr lang="vi-VN" dirty="0">
                <a:solidFill>
                  <a:schemeClr val="tx1"/>
                </a:solidFill>
                <a:latin typeface="Times New Roman" pitchFamily="18" charset="0"/>
                <a:cs typeface="Times New Roman" pitchFamily="18" charset="0"/>
              </a:rPr>
              <a:t>ển ngôn ngữ </a:t>
            </a:r>
            <a:r>
              <a:rPr lang="en-US" dirty="0" err="1">
                <a:solidFill>
                  <a:schemeClr val="tx1"/>
                </a:solidFill>
                <a:latin typeface="Times New Roman" pitchFamily="18" charset="0"/>
                <a:cs typeface="Times New Roman" pitchFamily="18" charset="0"/>
              </a:rPr>
              <a:t>đặc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biệt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cung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cấp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vốn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trẻ</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ý </a:t>
            </a:r>
            <a:r>
              <a:rPr lang="en-US" dirty="0" err="1">
                <a:solidFill>
                  <a:schemeClr val="tx1"/>
                </a:solidFill>
                <a:latin typeface="Times New Roman" pitchFamily="18" charset="0"/>
                <a:cs typeface="Times New Roman" pitchFamily="18" charset="0"/>
              </a:rPr>
              <a:t>nghĩa</a:t>
            </a:r>
            <a:r>
              <a:rPr lang="vi-VN" dirty="0">
                <a:solidFill>
                  <a:schemeClr val="tx1"/>
                </a:solidFill>
                <a:latin typeface="Times New Roman" pitchFamily="18" charset="0"/>
                <a:cs typeface="Times New Roman" pitchFamily="18" charset="0"/>
              </a:rPr>
              <a:t> vô cùng quan trọng. </a:t>
            </a:r>
            <a:r>
              <a:rPr lang="en-US" dirty="0" err="1">
                <a:solidFill>
                  <a:schemeClr val="tx1"/>
                </a:solidFill>
                <a:latin typeface="Times New Roman" pitchFamily="18" charset="0"/>
                <a:cs typeface="Times New Roman" pitchFamily="18" charset="0"/>
              </a:rPr>
              <a:t>Khi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vốn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phong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phú</a:t>
            </a:r>
            <a:r>
              <a:rPr lang="en-US"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trẻ sẽ mạnh dạn, tự tin trong giao tiếp, là tiền đề để học hỏi được nhiều kiến thức từ các lĩnh vực </a:t>
            </a:r>
            <a:r>
              <a:rPr lang="vi-VN" dirty="0" smtClean="0">
                <a:solidFill>
                  <a:schemeClr val="tx1"/>
                </a:solidFill>
                <a:latin typeface="Times New Roman" pitchFamily="18" charset="0"/>
                <a:cs typeface="Times New Roman" pitchFamily="18" charset="0"/>
              </a:rPr>
              <a:t>khác</a:t>
            </a:r>
            <a:r>
              <a:rPr lang="en-US"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a:t>
            </a:r>
            <a:r>
              <a:rPr lang="en-US" dirty="0" smtClean="0">
                <a:solidFill>
                  <a:schemeClr val="tx1"/>
                </a:solidFill>
                <a:latin typeface="Times New Roman" pitchFamily="18" charset="0"/>
                <a:cs typeface="Times New Roman" pitchFamily="18" charset="0"/>
              </a:rPr>
              <a:t> do </a:t>
            </a:r>
            <a:r>
              <a:rPr lang="en-US" dirty="0" err="1" smtClean="0">
                <a:solidFill>
                  <a:schemeClr val="tx1"/>
                </a:solidFill>
                <a:latin typeface="Times New Roman" pitchFamily="18" charset="0"/>
                <a:cs typeface="Times New Roman" pitchFamily="18" charset="0"/>
              </a:rPr>
              <a:t>đó</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tôi</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chọn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tài</a:t>
            </a:r>
            <a:r>
              <a:rPr lang="en-US" dirty="0">
                <a:solidFill>
                  <a:schemeClr val="tx1"/>
                </a:solidFill>
                <a:latin typeface="Times New Roman" pitchFamily="18" charset="0"/>
                <a:cs typeface="Times New Roman" pitchFamily="18" charset="0"/>
              </a:rPr>
              <a:t>: </a:t>
            </a:r>
            <a:r>
              <a:rPr lang="en-US" b="1" i="1" dirty="0" smtClean="0">
                <a:solidFill>
                  <a:schemeClr val="tx1"/>
                </a:solidFill>
                <a:latin typeface="Times New Roman" pitchFamily="18" charset="0"/>
                <a:cs typeface="Times New Roman" pitchFamily="18" charset="0"/>
              </a:rPr>
              <a:t>“</a:t>
            </a:r>
            <a:r>
              <a:rPr lang="en-US" b="1" i="1" dirty="0" err="1" smtClean="0">
                <a:solidFill>
                  <a:schemeClr val="tx1"/>
                </a:solidFill>
                <a:latin typeface="Times New Roman" pitchFamily="18" charset="0"/>
                <a:cs typeface="Times New Roman" pitchFamily="18" charset="0"/>
              </a:rPr>
              <a:t>Biện</a:t>
            </a:r>
            <a:r>
              <a:rPr lang="en-US" b="1" i="1" dirty="0" smtClean="0">
                <a:solidFill>
                  <a:schemeClr val="tx1"/>
                </a:solidFill>
                <a:latin typeface="Times New Roman" pitchFamily="18" charset="0"/>
                <a:cs typeface="Times New Roman" pitchFamily="18" charset="0"/>
              </a:rPr>
              <a:t> </a:t>
            </a:r>
            <a:r>
              <a:rPr lang="vi-VN" b="1" i="1" dirty="0" smtClean="0">
                <a:solidFill>
                  <a:schemeClr val="tx1"/>
                </a:solidFill>
                <a:latin typeface="Times New Roman" pitchFamily="18" charset="0"/>
                <a:cs typeface="Times New Roman" pitchFamily="18" charset="0"/>
              </a:rPr>
              <a:t>pháp</a:t>
            </a:r>
            <a:r>
              <a:rPr lang="en-US" b="1" i="1" dirty="0" smtClean="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phát</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triển</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vốn</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từ</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cho</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trẻ</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lứa</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tuổi</a:t>
            </a:r>
            <a:r>
              <a:rPr lang="en-US" b="1" i="1" dirty="0">
                <a:solidFill>
                  <a:schemeClr val="tx1"/>
                </a:solidFill>
                <a:latin typeface="Times New Roman" pitchFamily="18" charset="0"/>
                <a:cs typeface="Times New Roman" pitchFamily="18" charset="0"/>
              </a:rPr>
              <a:t> </a:t>
            </a:r>
            <a:r>
              <a:rPr lang="en-US" b="1" i="1" dirty="0" smtClean="0">
                <a:solidFill>
                  <a:schemeClr val="tx1"/>
                </a:solidFill>
                <a:latin typeface="Times New Roman" pitchFamily="18" charset="0"/>
                <a:cs typeface="Times New Roman" pitchFamily="18" charset="0"/>
              </a:rPr>
              <a:t>24 - </a:t>
            </a:r>
            <a:r>
              <a:rPr lang="en-US" b="1" i="1" dirty="0">
                <a:solidFill>
                  <a:schemeClr val="tx1"/>
                </a:solidFill>
                <a:latin typeface="Times New Roman" pitchFamily="18" charset="0"/>
                <a:cs typeface="Times New Roman" pitchFamily="18" charset="0"/>
              </a:rPr>
              <a:t>36 </a:t>
            </a:r>
            <a:r>
              <a:rPr lang="en-US" b="1" i="1" dirty="0" err="1">
                <a:solidFill>
                  <a:schemeClr val="tx1"/>
                </a:solidFill>
                <a:latin typeface="Times New Roman" pitchFamily="18" charset="0"/>
                <a:cs typeface="Times New Roman" pitchFamily="18" charset="0"/>
              </a:rPr>
              <a:t>tháng</a:t>
            </a:r>
            <a:r>
              <a:rPr lang="en-US" b="1" i="1"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để trình bày ngày hôm nay.</a:t>
            </a:r>
            <a:endParaRPr lang="en-US" dirty="0">
              <a:solidFill>
                <a:schemeClr val="tx1"/>
              </a:solidFill>
              <a:latin typeface="Times New Roman" pitchFamily="18" charset="0"/>
              <a:cs typeface="Times New Roman" pitchFamily="18" charset="0"/>
            </a:endParaRPr>
          </a:p>
        </p:txBody>
      </p:sp>
      <p:sp>
        <p:nvSpPr>
          <p:cNvPr id="8" name="Down Ribbon 7"/>
          <p:cNvSpPr/>
          <p:nvPr/>
        </p:nvSpPr>
        <p:spPr>
          <a:xfrm>
            <a:off x="838200" y="152400"/>
            <a:ext cx="7086600" cy="86868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rgbClr val="FF0000"/>
                </a:solidFill>
                <a:latin typeface="Times New Roman" pitchFamily="18" charset="0"/>
                <a:cs typeface="Times New Roman" pitchFamily="18" charset="0"/>
              </a:rPr>
              <a:t>I. Đặt vấn đề</a:t>
            </a:r>
            <a:endParaRPr lang="en-US" sz="4800" b="1" dirty="0">
              <a:solidFill>
                <a:srgbClr val="FF0000"/>
              </a:solidFill>
              <a:latin typeface="Times New Roman" pitchFamily="18" charset="0"/>
              <a:cs typeface="Times New Roman" pitchFamily="18" charset="0"/>
            </a:endParaRPr>
          </a:p>
        </p:txBody>
      </p:sp>
      <p:sp>
        <p:nvSpPr>
          <p:cNvPr id="3" name="Rectangle 2"/>
          <p:cNvSpPr/>
          <p:nvPr/>
        </p:nvSpPr>
        <p:spPr>
          <a:xfrm>
            <a:off x="261257" y="1295400"/>
            <a:ext cx="8534400" cy="402546"/>
          </a:xfrm>
          <a:prstGeom prst="rect">
            <a:avLst/>
          </a:prstGeom>
        </p:spPr>
        <p:txBody>
          <a:bodyPr wrap="square">
            <a:spAutoFit/>
          </a:bodyPr>
          <a:lstStyle/>
          <a:p>
            <a:pPr>
              <a:lnSpc>
                <a:spcPct val="120000"/>
              </a:lnSpc>
            </a:pPr>
            <a:r>
              <a:rPr lang="en-US" dirty="0" smtClean="0">
                <a:solidFill>
                  <a:srgbClr val="FF0000"/>
                </a:solidFill>
                <a:latin typeface="+mj-lt"/>
              </a:rPr>
              <a:t>	</a:t>
            </a:r>
            <a:endParaRPr lang="en-US" dirty="0">
              <a:solidFill>
                <a:srgbClr val="FF0000"/>
              </a:solidFill>
              <a:latin typeface="+mj-lt"/>
            </a:endParaRPr>
          </a:p>
        </p:txBody>
      </p:sp>
    </p:spTree>
    <p:extLst>
      <p:ext uri="{BB962C8B-B14F-4D97-AF65-F5344CB8AC3E}">
        <p14:creationId xmlns:p14="http://schemas.microsoft.com/office/powerpoint/2010/main" val="16323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0"/>
            <a:ext cx="9144000" cy="6849174"/>
          </a:xfrm>
        </p:spPr>
      </p:pic>
      <p:sp>
        <p:nvSpPr>
          <p:cNvPr id="6" name="Round Diagonal Corner Rectangle 5"/>
          <p:cNvSpPr/>
          <p:nvPr/>
        </p:nvSpPr>
        <p:spPr>
          <a:xfrm>
            <a:off x="217714" y="1122044"/>
            <a:ext cx="8763000" cy="5606143"/>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endParaRPr lang="vi-VN" dirty="0">
              <a:solidFill>
                <a:srgbClr val="FF0000"/>
              </a:solidFill>
              <a:latin typeface="Times New Roman" pitchFamily="18" charset="0"/>
              <a:cs typeface="Times New Roman" pitchFamily="18" charset="0"/>
            </a:endParaRPr>
          </a:p>
          <a:p>
            <a:endParaRPr lang="en-US" dirty="0"/>
          </a:p>
        </p:txBody>
      </p:sp>
      <p:sp>
        <p:nvSpPr>
          <p:cNvPr id="7" name="Down Ribbon 6"/>
          <p:cNvSpPr/>
          <p:nvPr/>
        </p:nvSpPr>
        <p:spPr>
          <a:xfrm>
            <a:off x="1034143" y="32657"/>
            <a:ext cx="7043057" cy="83820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Vấn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endParaRPr lang="en-US" sz="3200" b="1" dirty="0">
              <a:solidFill>
                <a:srgbClr val="FF0000"/>
              </a:solidFill>
              <a:latin typeface="Times New Roman" pitchFamily="18" charset="0"/>
              <a:cs typeface="Times New Roman" pitchFamily="18" charset="0"/>
            </a:endParaRPr>
          </a:p>
        </p:txBody>
      </p:sp>
      <p:sp>
        <p:nvSpPr>
          <p:cNvPr id="3" name="TextBox 2"/>
          <p:cNvSpPr txBox="1"/>
          <p:nvPr/>
        </p:nvSpPr>
        <p:spPr>
          <a:xfrm>
            <a:off x="609600" y="970461"/>
            <a:ext cx="8001000" cy="6186309"/>
          </a:xfrm>
          <a:prstGeom prst="rect">
            <a:avLst/>
          </a:prstGeom>
          <a:noFill/>
        </p:spPr>
        <p:txBody>
          <a:bodyPr wrap="square" rtlCol="0">
            <a:spAutoFit/>
          </a:bodyPr>
          <a:lstStyle/>
          <a:p>
            <a:endParaRPr lang="en-US" b="1" dirty="0" smtClean="0">
              <a:solidFill>
                <a:srgbClr val="FF0000"/>
              </a:solidFill>
              <a:latin typeface="+mj-lt"/>
            </a:endParaRPr>
          </a:p>
          <a:p>
            <a:pPr algn="just"/>
            <a:r>
              <a:rPr lang="vi-VN" b="1" dirty="0" smtClean="0">
                <a:latin typeface="+mj-lt"/>
              </a:rPr>
              <a:t>1</a:t>
            </a:r>
            <a:r>
              <a:rPr lang="vi-VN" b="1" dirty="0">
                <a:latin typeface="+mj-lt"/>
              </a:rPr>
              <a:t>. Thực trạng.</a:t>
            </a:r>
            <a:endParaRPr lang="en-US" dirty="0">
              <a:latin typeface="+mj-lt"/>
            </a:endParaRPr>
          </a:p>
          <a:p>
            <a:pPr algn="just"/>
            <a:r>
              <a:rPr lang="en-US" b="1" i="1" dirty="0">
                <a:latin typeface="Times New Roman" pitchFamily="18" charset="0"/>
                <a:cs typeface="Times New Roman" pitchFamily="18" charset="0"/>
              </a:rPr>
              <a:t>*</a:t>
            </a:r>
            <a:r>
              <a:rPr lang="vi-VN" b="1" i="1" dirty="0" smtClean="0">
                <a:latin typeface="Times New Roman" pitchFamily="18" charset="0"/>
                <a:cs typeface="Times New Roman" pitchFamily="18" charset="0"/>
              </a:rPr>
              <a:t> </a:t>
            </a:r>
            <a:r>
              <a:rPr lang="vi-VN" b="1" i="1" dirty="0">
                <a:latin typeface="Times New Roman" pitchFamily="18" charset="0"/>
                <a:cs typeface="Times New Roman" pitchFamily="18" charset="0"/>
              </a:rPr>
              <a:t>Thuận lợi:</a:t>
            </a:r>
            <a:endParaRPr lang="en-US" b="1" i="1"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Ban giám hiệu nhà trường luôn sát sao </a:t>
            </a:r>
            <a:r>
              <a:rPr lang="pt-BR" dirty="0" smtClean="0">
                <a:latin typeface="Times New Roman" pitchFamily="18" charset="0"/>
                <a:cs typeface="Times New Roman" pitchFamily="18" charset="0"/>
              </a:rPr>
              <a:t>và </a:t>
            </a:r>
            <a:r>
              <a:rPr lang="pt-BR" dirty="0">
                <a:latin typeface="Times New Roman" pitchFamily="18" charset="0"/>
                <a:cs typeface="Times New Roman" pitchFamily="18" charset="0"/>
              </a:rPr>
              <a:t>tạo điều kiện trang bị đầy đủ cơ sở vật chất, đồ dùng đồ chơi đáp ứng tốt nhất yêu cầu dạy và học.</a:t>
            </a:r>
            <a:endParaRPr lang="en-US"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Cơ sở vật chất, trang thiết bị, đồ dùng dạy học hiện đại phục vụ cho các hoạt động của trẻ.</a:t>
            </a:r>
            <a:endParaRPr lang="en-US"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Phòng </a:t>
            </a:r>
            <a:r>
              <a:rPr lang="pt-BR" dirty="0" smtClean="0">
                <a:latin typeface="Times New Roman" pitchFamily="18" charset="0"/>
                <a:cs typeface="Times New Roman" pitchFamily="18" charset="0"/>
              </a:rPr>
              <a:t>học cho </a:t>
            </a:r>
            <a:r>
              <a:rPr lang="pt-BR" dirty="0">
                <a:latin typeface="Times New Roman" pitchFamily="18" charset="0"/>
                <a:cs typeface="Times New Roman" pitchFamily="18" charset="0"/>
              </a:rPr>
              <a:t>trẻ rộng rãi; nhiều phòng chức năng</a:t>
            </a:r>
            <a:r>
              <a:rPr lang="pt-BR" dirty="0" smtClean="0">
                <a:latin typeface="Times New Roman" pitchFamily="18" charset="0"/>
                <a:cs typeface="Times New Roman" pitchFamily="18" charset="0"/>
              </a:rPr>
              <a:t>... nên </a:t>
            </a:r>
            <a:r>
              <a:rPr lang="pt-BR" dirty="0">
                <a:latin typeface="Times New Roman" pitchFamily="18" charset="0"/>
                <a:cs typeface="Times New Roman" pitchFamily="18" charset="0"/>
              </a:rPr>
              <a:t>việc tổ chức các hoạt động cho trẻ rất thuận </a:t>
            </a:r>
            <a:r>
              <a:rPr lang="pt-BR" dirty="0" smtClean="0">
                <a:latin typeface="Times New Roman" pitchFamily="18" charset="0"/>
                <a:cs typeface="Times New Roman" pitchFamily="18" charset="0"/>
              </a:rPr>
              <a:t>lợi.</a:t>
            </a:r>
            <a:endParaRPr lang="en-US"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Sĩ số học sinh trong lớp đạt chuẩn theo quy định.</a:t>
            </a:r>
            <a:endParaRPr lang="en-US"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Giáo viên có nhiều năm công tác </a:t>
            </a:r>
            <a:r>
              <a:rPr lang="pt-BR" dirty="0" smtClean="0">
                <a:latin typeface="Times New Roman" pitchFamily="18" charset="0"/>
                <a:cs typeface="Times New Roman" pitchFamily="18" charset="0"/>
              </a:rPr>
              <a:t>nên </a:t>
            </a:r>
            <a:r>
              <a:rPr lang="pt-BR" dirty="0">
                <a:latin typeface="Times New Roman" pitchFamily="18" charset="0"/>
                <a:cs typeface="Times New Roman" pitchFamily="18" charset="0"/>
              </a:rPr>
              <a:t>nắm bắt tốt tâm lý của </a:t>
            </a:r>
            <a:r>
              <a:rPr lang="pt-BR" dirty="0" smtClean="0">
                <a:latin typeface="Times New Roman" pitchFamily="18" charset="0"/>
                <a:cs typeface="Times New Roman" pitchFamily="18" charset="0"/>
              </a:rPr>
              <a:t>trẻ; </a:t>
            </a:r>
            <a:r>
              <a:rPr lang="pt-BR" dirty="0">
                <a:latin typeface="Times New Roman" pitchFamily="18" charset="0"/>
                <a:cs typeface="Times New Roman" pitchFamily="18" charset="0"/>
              </a:rPr>
              <a:t>luôn </a:t>
            </a:r>
            <a:r>
              <a:rPr lang="pt-BR" dirty="0" smtClean="0">
                <a:latin typeface="Times New Roman" pitchFamily="18" charset="0"/>
                <a:cs typeface="Times New Roman" pitchFamily="18" charset="0"/>
              </a:rPr>
              <a:t>không </a:t>
            </a:r>
            <a:r>
              <a:rPr lang="pt-BR" dirty="0">
                <a:latin typeface="Times New Roman" pitchFamily="18" charset="0"/>
                <a:cs typeface="Times New Roman" pitchFamily="18" charset="0"/>
              </a:rPr>
              <a:t>ngừng học hỏi để tổ chức nhiều hoạt động bổ </a:t>
            </a:r>
            <a:r>
              <a:rPr lang="pt-BR" dirty="0" smtClean="0">
                <a:latin typeface="Times New Roman" pitchFamily="18" charset="0"/>
                <a:cs typeface="Times New Roman" pitchFamily="18" charset="0"/>
              </a:rPr>
              <a:t>ích, sáng </a:t>
            </a:r>
            <a:r>
              <a:rPr lang="pt-BR" dirty="0">
                <a:latin typeface="Times New Roman" pitchFamily="18" charset="0"/>
                <a:cs typeface="Times New Roman" pitchFamily="18" charset="0"/>
              </a:rPr>
              <a:t>tạo</a:t>
            </a:r>
            <a:r>
              <a:rPr lang="pt-BR" dirty="0" smtClean="0">
                <a:latin typeface="Times New Roman" pitchFamily="18" charset="0"/>
                <a:cs typeface="Times New Roman" pitchFamily="18" charset="0"/>
              </a:rPr>
              <a:t>, tạo </a:t>
            </a:r>
            <a:r>
              <a:rPr lang="pt-BR" dirty="0">
                <a:latin typeface="Times New Roman" pitchFamily="18" charset="0"/>
                <a:cs typeface="Times New Roman" pitchFamily="18" charset="0"/>
              </a:rPr>
              <a:t>cho trẻ hứng thú khi tham gia hoạt động.</a:t>
            </a:r>
            <a:endParaRPr lang="en-US" dirty="0">
              <a:latin typeface="Times New Roman" pitchFamily="18" charset="0"/>
              <a:cs typeface="Times New Roman" pitchFamily="18" charset="0"/>
            </a:endParaRPr>
          </a:p>
          <a:p>
            <a:pPr algn="just"/>
            <a:r>
              <a:rPr lang="pt-BR" dirty="0" smtClean="0">
                <a:latin typeface="Times New Roman" pitchFamily="18" charset="0"/>
                <a:cs typeface="Times New Roman" pitchFamily="18" charset="0"/>
              </a:rPr>
              <a:t>- </a:t>
            </a:r>
            <a:r>
              <a:rPr lang="pt-BR" dirty="0">
                <a:latin typeface="Times New Roman" pitchFamily="18" charset="0"/>
                <a:cs typeface="Times New Roman" pitchFamily="18" charset="0"/>
              </a:rPr>
              <a:t>Phụ huynh học sinh nhiệt tình, quan tâm, phối hợp tốt trong việc giáo dục trẻ.</a:t>
            </a:r>
            <a:endParaRPr lang="en-US" dirty="0">
              <a:latin typeface="Times New Roman" pitchFamily="18" charset="0"/>
              <a:cs typeface="Times New Roman" pitchFamily="18" charset="0"/>
            </a:endParaRPr>
          </a:p>
          <a:p>
            <a:pPr algn="just"/>
            <a:r>
              <a:rPr lang="pt-BR" dirty="0" smtClean="0">
                <a:latin typeface="Times New Roman" pitchFamily="18" charset="0"/>
                <a:cs typeface="Times New Roman" pitchFamily="18" charset="0"/>
              </a:rPr>
              <a:t>- Trẻ </a:t>
            </a:r>
            <a:r>
              <a:rPr lang="pt-BR" dirty="0">
                <a:latin typeface="Times New Roman" pitchFamily="18" charset="0"/>
                <a:cs typeface="Times New Roman" pitchFamily="18" charset="0"/>
              </a:rPr>
              <a:t>có sức khỏe tốt, nhanh nhẹn, yêu thích các hoạt động giáo viên tổ chức</a:t>
            </a:r>
            <a:r>
              <a:rPr lang="pt-BR" dirty="0" smtClean="0">
                <a:latin typeface="Times New Roman" pitchFamily="18" charset="0"/>
                <a:cs typeface="Times New Roman" pitchFamily="18" charset="0"/>
              </a:rPr>
              <a:t>.</a:t>
            </a:r>
          </a:p>
          <a:p>
            <a:pPr algn="just"/>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Khó </a:t>
            </a:r>
            <a:r>
              <a:rPr lang="vi-VN" b="1" i="1" dirty="0">
                <a:latin typeface="Times New Roman" pitchFamily="18" charset="0"/>
                <a:cs typeface="Times New Roman" pitchFamily="18" charset="0"/>
              </a:rPr>
              <a:t>khăn:</a:t>
            </a:r>
            <a:endParaRPr lang="en-US" b="1" i="1"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Trình độ nhận thức của trẻ trong một lớp không đồng đều.</a:t>
            </a:r>
            <a:endParaRPr lang="en-US"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 Trí nhớ của trẻ còn hạn chế chính vì vậy mà trẻ chưa biết cách sắp xếp trật tự các từ trong câu nên khi phát âm trẻ thường bỏ bớt từ.</a:t>
            </a:r>
            <a:endParaRPr lang="en-US" dirty="0">
              <a:latin typeface="Times New Roman" pitchFamily="18" charset="0"/>
              <a:cs typeface="Times New Roman" pitchFamily="18" charset="0"/>
            </a:endParaRPr>
          </a:p>
          <a:p>
            <a:pPr algn="just"/>
            <a:r>
              <a:rPr lang="pt-BR" dirty="0" smtClean="0">
                <a:latin typeface="Times New Roman" pitchFamily="18" charset="0"/>
                <a:cs typeface="Times New Roman" pitchFamily="18" charset="0"/>
              </a:rPr>
              <a:t>- Trẻ </a:t>
            </a:r>
            <a:r>
              <a:rPr lang="pt-BR" dirty="0">
                <a:latin typeface="Times New Roman" pitchFamily="18" charset="0"/>
                <a:cs typeface="Times New Roman" pitchFamily="18" charset="0"/>
              </a:rPr>
              <a:t>đến từ các địa phương khác nhau nên mang âm vực tiếng địa </a:t>
            </a:r>
            <a:r>
              <a:rPr lang="pt-BR" dirty="0" smtClean="0">
                <a:latin typeface="Times New Roman" pitchFamily="18" charset="0"/>
                <a:cs typeface="Times New Roman" pitchFamily="18" charset="0"/>
              </a:rPr>
              <a:t>phương.</a:t>
            </a:r>
          </a:p>
          <a:p>
            <a:pPr marL="285750" indent="-285750">
              <a:buFontTx/>
              <a:buChar char="-"/>
            </a:pPr>
            <a:endParaRPr lang="en-US" dirty="0">
              <a:solidFill>
                <a:srgbClr val="FF0000"/>
              </a:solidFill>
              <a:latin typeface="+mj-lt"/>
            </a:endParaRPr>
          </a:p>
          <a:p>
            <a:endParaRPr lang="en-US" dirty="0">
              <a:solidFill>
                <a:srgbClr val="FF0000"/>
              </a:solidFill>
              <a:latin typeface="+mj-lt"/>
            </a:endParaRPr>
          </a:p>
        </p:txBody>
      </p:sp>
    </p:spTree>
    <p:extLst>
      <p:ext uri="{BB962C8B-B14F-4D97-AF65-F5344CB8AC3E}">
        <p14:creationId xmlns:p14="http://schemas.microsoft.com/office/powerpoint/2010/main" val="19203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1" y="-304800"/>
            <a:ext cx="9144000" cy="6849174"/>
          </a:xfrm>
        </p:spPr>
      </p:pic>
      <p:sp>
        <p:nvSpPr>
          <p:cNvPr id="8" name="Rectangle 1"/>
          <p:cNvSpPr>
            <a:spLocks noChangeArrowheads="1"/>
          </p:cNvSpPr>
          <p:nvPr/>
        </p:nvSpPr>
        <p:spPr bwMode="auto">
          <a:xfrm>
            <a:off x="3160713"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36488185"/>
              </p:ext>
            </p:extLst>
          </p:nvPr>
        </p:nvGraphicFramePr>
        <p:xfrm>
          <a:off x="304801" y="1874837"/>
          <a:ext cx="8534397" cy="2895601"/>
        </p:xfrm>
        <a:graphic>
          <a:graphicData uri="http://schemas.openxmlformats.org/drawingml/2006/table">
            <a:tbl>
              <a:tblPr firstRow="1" bandRow="1">
                <a:tableStyleId>{5C22544A-7EE6-4342-B048-85BDC9FD1C3A}</a:tableStyleId>
              </a:tblPr>
              <a:tblGrid>
                <a:gridCol w="2114717">
                  <a:extLst>
                    <a:ext uri="{9D8B030D-6E8A-4147-A177-3AD203B41FA5}">
                      <a16:colId xmlns:a16="http://schemas.microsoft.com/office/drawing/2014/main" val="20000"/>
                    </a:ext>
                  </a:extLst>
                </a:gridCol>
                <a:gridCol w="1057359">
                  <a:extLst>
                    <a:ext uri="{9D8B030D-6E8A-4147-A177-3AD203B41FA5}">
                      <a16:colId xmlns:a16="http://schemas.microsoft.com/office/drawing/2014/main" val="20001"/>
                    </a:ext>
                  </a:extLst>
                </a:gridCol>
                <a:gridCol w="714123">
                  <a:extLst>
                    <a:ext uri="{9D8B030D-6E8A-4147-A177-3AD203B41FA5}">
                      <a16:colId xmlns:a16="http://schemas.microsoft.com/office/drawing/2014/main" val="20002"/>
                    </a:ext>
                  </a:extLst>
                </a:gridCol>
                <a:gridCol w="645339">
                  <a:extLst>
                    <a:ext uri="{9D8B030D-6E8A-4147-A177-3AD203B41FA5}">
                      <a16:colId xmlns:a16="http://schemas.microsoft.com/office/drawing/2014/main" val="20003"/>
                    </a:ext>
                  </a:extLst>
                </a:gridCol>
                <a:gridCol w="604205">
                  <a:extLst>
                    <a:ext uri="{9D8B030D-6E8A-4147-A177-3AD203B41FA5}">
                      <a16:colId xmlns:a16="http://schemas.microsoft.com/office/drawing/2014/main" val="20004"/>
                    </a:ext>
                  </a:extLst>
                </a:gridCol>
                <a:gridCol w="755257">
                  <a:extLst>
                    <a:ext uri="{9D8B030D-6E8A-4147-A177-3AD203B41FA5}">
                      <a16:colId xmlns:a16="http://schemas.microsoft.com/office/drawing/2014/main" val="20005"/>
                    </a:ext>
                  </a:extLst>
                </a:gridCol>
                <a:gridCol w="662199">
                  <a:extLst>
                    <a:ext uri="{9D8B030D-6E8A-4147-A177-3AD203B41FA5}">
                      <a16:colId xmlns:a16="http://schemas.microsoft.com/office/drawing/2014/main" val="20006"/>
                    </a:ext>
                  </a:extLst>
                </a:gridCol>
                <a:gridCol w="621738">
                  <a:extLst>
                    <a:ext uri="{9D8B030D-6E8A-4147-A177-3AD203B41FA5}">
                      <a16:colId xmlns:a16="http://schemas.microsoft.com/office/drawing/2014/main" val="20007"/>
                    </a:ext>
                  </a:extLst>
                </a:gridCol>
                <a:gridCol w="604205">
                  <a:extLst>
                    <a:ext uri="{9D8B030D-6E8A-4147-A177-3AD203B41FA5}">
                      <a16:colId xmlns:a16="http://schemas.microsoft.com/office/drawing/2014/main" val="20008"/>
                    </a:ext>
                  </a:extLst>
                </a:gridCol>
                <a:gridCol w="755255">
                  <a:extLst>
                    <a:ext uri="{9D8B030D-6E8A-4147-A177-3AD203B41FA5}">
                      <a16:colId xmlns:a16="http://schemas.microsoft.com/office/drawing/2014/main" val="20009"/>
                    </a:ext>
                  </a:extLst>
                </a:gridCol>
              </a:tblGrid>
              <a:tr h="1024991">
                <a:tc rowSpan="2">
                  <a:txBody>
                    <a:bodyPr/>
                    <a:lstStyle/>
                    <a:p>
                      <a:pPr algn="ctr"/>
                      <a:endParaRPr lang="vi-VN" sz="1800" b="1" i="0" kern="1200" dirty="0" smtClean="0">
                        <a:solidFill>
                          <a:srgbClr val="FF0000"/>
                        </a:solidFill>
                        <a:effectLst/>
                        <a:latin typeface="Times New Roman" pitchFamily="18" charset="0"/>
                        <a:ea typeface="+mn-ea"/>
                        <a:cs typeface="Times New Roman" pitchFamily="18" charset="0"/>
                      </a:endParaRPr>
                    </a:p>
                    <a:p>
                      <a:pPr algn="ctr"/>
                      <a:endParaRPr lang="vi-VN" sz="1800" b="1" i="0" kern="1200" dirty="0" smtClean="0">
                        <a:solidFill>
                          <a:srgbClr val="FF0000"/>
                        </a:solidFill>
                        <a:effectLst/>
                        <a:latin typeface="Times New Roman" pitchFamily="18" charset="0"/>
                        <a:ea typeface="+mn-ea"/>
                        <a:cs typeface="Times New Roman" pitchFamily="18" charset="0"/>
                      </a:endParaRPr>
                    </a:p>
                    <a:p>
                      <a:pPr algn="ctr"/>
                      <a:r>
                        <a:rPr lang="en-US" sz="1800" b="1" i="0" kern="1200" dirty="0" smtClean="0">
                          <a:solidFill>
                            <a:srgbClr val="FF0000"/>
                          </a:solidFill>
                          <a:effectLst/>
                          <a:latin typeface="Times New Roman" pitchFamily="18" charset="0"/>
                          <a:ea typeface="+mn-ea"/>
                          <a:cs typeface="Times New Roman" pitchFamily="18" charset="0"/>
                        </a:rPr>
                        <a:t>K</a:t>
                      </a:r>
                      <a:r>
                        <a:rPr lang="vi-VN" sz="1800" b="1" i="0" kern="1200" dirty="0" smtClean="0">
                          <a:solidFill>
                            <a:srgbClr val="FF0000"/>
                          </a:solidFill>
                          <a:effectLst/>
                          <a:latin typeface="Times New Roman" pitchFamily="18" charset="0"/>
                          <a:ea typeface="+mn-ea"/>
                          <a:cs typeface="Times New Roman" pitchFamily="18" charset="0"/>
                        </a:rPr>
                        <a:t>hả </a:t>
                      </a:r>
                      <a:r>
                        <a:rPr lang="vi-VN" sz="1800" b="1" i="0" kern="1200" dirty="0" smtClean="0">
                          <a:solidFill>
                            <a:srgbClr val="FF0000"/>
                          </a:solidFill>
                          <a:effectLst/>
                          <a:latin typeface="Times New Roman" pitchFamily="18" charset="0"/>
                          <a:ea typeface="+mn-ea"/>
                          <a:cs typeface="Times New Roman" pitchFamily="18" charset="0"/>
                        </a:rPr>
                        <a:t>năng ngôn </a:t>
                      </a:r>
                      <a:r>
                        <a:rPr lang="vi-VN" sz="1800" b="1" i="0" kern="1200" dirty="0" smtClean="0">
                          <a:solidFill>
                            <a:srgbClr val="FF0000"/>
                          </a:solidFill>
                          <a:effectLst/>
                          <a:latin typeface="Times New Roman" pitchFamily="18" charset="0"/>
                          <a:ea typeface="+mn-ea"/>
                          <a:cs typeface="Times New Roman" pitchFamily="18" charset="0"/>
                        </a:rPr>
                        <a:t>ngữ </a:t>
                      </a:r>
                      <a:r>
                        <a:rPr lang="vi-VN" sz="1800" b="1" i="0" kern="1200" dirty="0" smtClean="0">
                          <a:solidFill>
                            <a:srgbClr val="FF0000"/>
                          </a:solidFill>
                          <a:effectLst/>
                          <a:latin typeface="Times New Roman" pitchFamily="18" charset="0"/>
                          <a:ea typeface="+mn-ea"/>
                          <a:cs typeface="Times New Roman" pitchFamily="18" charset="0"/>
                        </a:rPr>
                        <a:t>của trẻ</a:t>
                      </a:r>
                      <a:endParaRPr lang="en-US" dirty="0">
                        <a:solidFill>
                          <a:srgbClr val="FF0000"/>
                        </a:solidFill>
                        <a:latin typeface="Times New Roman" pitchFamily="18" charset="0"/>
                        <a:cs typeface="Times New Roman" pitchFamily="18" charset="0"/>
                      </a:endParaRPr>
                    </a:p>
                  </a:txBody>
                  <a:tcPr>
                    <a:solidFill>
                      <a:schemeClr val="accent1">
                        <a:lumMod val="20000"/>
                        <a:lumOff val="80000"/>
                      </a:schemeClr>
                    </a:solidFill>
                  </a:tcPr>
                </a:tc>
                <a:tc rowSpan="2">
                  <a:txBody>
                    <a:bodyPr/>
                    <a:lstStyle/>
                    <a:p>
                      <a:pPr algn="ctr"/>
                      <a:endParaRPr lang="vi-VN" dirty="0" smtClean="0">
                        <a:solidFill>
                          <a:srgbClr val="FF0000"/>
                        </a:solidFill>
                        <a:latin typeface="Times New Roman" pitchFamily="18" charset="0"/>
                        <a:cs typeface="Times New Roman" pitchFamily="18" charset="0"/>
                      </a:endParaRPr>
                    </a:p>
                    <a:p>
                      <a:pPr algn="ctr"/>
                      <a:endParaRPr lang="vi-VN" dirty="0" smtClean="0">
                        <a:solidFill>
                          <a:srgbClr val="FF0000"/>
                        </a:solidFill>
                        <a:latin typeface="Times New Roman" pitchFamily="18" charset="0"/>
                        <a:cs typeface="Times New Roman" pitchFamily="18" charset="0"/>
                      </a:endParaRPr>
                    </a:p>
                    <a:p>
                      <a:pPr algn="ctr"/>
                      <a:r>
                        <a:rPr lang="en-US" dirty="0" err="1" smtClean="0">
                          <a:solidFill>
                            <a:srgbClr val="FF0000"/>
                          </a:solidFill>
                          <a:latin typeface="Times New Roman" pitchFamily="18" charset="0"/>
                          <a:cs typeface="Times New Roman" pitchFamily="18" charset="0"/>
                        </a:rPr>
                        <a:t>Số</a:t>
                      </a:r>
                      <a:r>
                        <a:rPr lang="en-US" baseline="0" dirty="0" smtClean="0">
                          <a:solidFill>
                            <a:srgbClr val="FF0000"/>
                          </a:solidFill>
                          <a:latin typeface="Times New Roman" pitchFamily="18" charset="0"/>
                          <a:cs typeface="Times New Roman" pitchFamily="18" charset="0"/>
                        </a:rPr>
                        <a:t> </a:t>
                      </a:r>
                      <a:r>
                        <a:rPr lang="en-US" baseline="0" dirty="0" err="1" smtClean="0">
                          <a:solidFill>
                            <a:srgbClr val="FF0000"/>
                          </a:solidFill>
                          <a:latin typeface="Times New Roman" pitchFamily="18" charset="0"/>
                          <a:cs typeface="Times New Roman" pitchFamily="18" charset="0"/>
                        </a:rPr>
                        <a:t>lượng</a:t>
                      </a:r>
                      <a:r>
                        <a:rPr lang="en-US" baseline="0" dirty="0" smtClean="0">
                          <a:solidFill>
                            <a:srgbClr val="FF0000"/>
                          </a:solidFill>
                          <a:latin typeface="Times New Roman" pitchFamily="18" charset="0"/>
                          <a:cs typeface="Times New Roman" pitchFamily="18" charset="0"/>
                        </a:rPr>
                        <a:t> </a:t>
                      </a:r>
                      <a:r>
                        <a:rPr lang="en-US" baseline="0" dirty="0" err="1" smtClean="0">
                          <a:solidFill>
                            <a:srgbClr val="FF0000"/>
                          </a:solidFill>
                          <a:latin typeface="Times New Roman" pitchFamily="18" charset="0"/>
                          <a:cs typeface="Times New Roman" pitchFamily="18" charset="0"/>
                        </a:rPr>
                        <a:t>trẻ</a:t>
                      </a:r>
                      <a:endParaRPr lang="en-US" dirty="0">
                        <a:solidFill>
                          <a:srgbClr val="FF0000"/>
                        </a:solidFill>
                        <a:latin typeface="Times New Roman" pitchFamily="18" charset="0"/>
                        <a:cs typeface="Times New Roman" pitchFamily="18" charset="0"/>
                      </a:endParaRPr>
                    </a:p>
                  </a:txBody>
                  <a:tcPr>
                    <a:solidFill>
                      <a:schemeClr val="accent1">
                        <a:lumMod val="20000"/>
                        <a:lumOff val="80000"/>
                      </a:schemeClr>
                    </a:solidFill>
                  </a:tcPr>
                </a:tc>
                <a:tc gridSpan="2">
                  <a:txBody>
                    <a:bodyPr/>
                    <a:lstStyle/>
                    <a:p>
                      <a:pPr algn="ctr"/>
                      <a:endParaRPr lang="en-US" dirty="0" smtClean="0">
                        <a:solidFill>
                          <a:srgbClr val="FF0000"/>
                        </a:solidFill>
                        <a:latin typeface="Times New Roman" pitchFamily="18" charset="0"/>
                        <a:cs typeface="Times New Roman" pitchFamily="18" charset="0"/>
                      </a:endParaRPr>
                    </a:p>
                    <a:p>
                      <a:pPr algn="ctr"/>
                      <a:r>
                        <a:rPr lang="en-US" dirty="0" err="1" smtClean="0">
                          <a:solidFill>
                            <a:srgbClr val="FF0000"/>
                          </a:solidFill>
                          <a:latin typeface="Times New Roman" pitchFamily="18" charset="0"/>
                          <a:cs typeface="Times New Roman" pitchFamily="18" charset="0"/>
                        </a:rPr>
                        <a:t>Tốt</a:t>
                      </a:r>
                      <a:endParaRPr lang="en-US" dirty="0">
                        <a:solidFill>
                          <a:srgbClr val="FF0000"/>
                        </a:solidFill>
                        <a:latin typeface="Times New Roman" pitchFamily="18" charset="0"/>
                        <a:cs typeface="Times New Roman" pitchFamily="18" charset="0"/>
                      </a:endParaRPr>
                    </a:p>
                  </a:txBody>
                  <a:tcPr>
                    <a:solidFill>
                      <a:schemeClr val="accent1">
                        <a:lumMod val="20000"/>
                        <a:lumOff val="80000"/>
                      </a:schemeClr>
                    </a:solidFill>
                  </a:tcPr>
                </a:tc>
                <a:tc hMerge="1">
                  <a:txBody>
                    <a:bodyPr/>
                    <a:lstStyle/>
                    <a:p>
                      <a:endParaRPr lang="en-US" dirty="0"/>
                    </a:p>
                  </a:txBody>
                  <a:tcPr/>
                </a:tc>
                <a:tc gridSpan="2">
                  <a:txBody>
                    <a:bodyPr/>
                    <a:lstStyle/>
                    <a:p>
                      <a:pPr algn="ctr"/>
                      <a:endParaRPr lang="en-US" dirty="0" smtClean="0">
                        <a:solidFill>
                          <a:srgbClr val="FF0000"/>
                        </a:solidFill>
                        <a:latin typeface="Times New Roman" pitchFamily="18" charset="0"/>
                        <a:cs typeface="Times New Roman" pitchFamily="18" charset="0"/>
                      </a:endParaRPr>
                    </a:p>
                    <a:p>
                      <a:pPr algn="ctr"/>
                      <a:r>
                        <a:rPr lang="en-US" dirty="0" err="1" smtClean="0">
                          <a:solidFill>
                            <a:srgbClr val="FF0000"/>
                          </a:solidFill>
                          <a:latin typeface="Times New Roman" pitchFamily="18" charset="0"/>
                          <a:cs typeface="Times New Roman" pitchFamily="18" charset="0"/>
                        </a:rPr>
                        <a:t>Khá</a:t>
                      </a:r>
                      <a:endParaRPr lang="en-US" dirty="0">
                        <a:solidFill>
                          <a:srgbClr val="FF0000"/>
                        </a:solidFill>
                        <a:latin typeface="Times New Roman" pitchFamily="18" charset="0"/>
                        <a:cs typeface="Times New Roman" pitchFamily="18" charset="0"/>
                      </a:endParaRPr>
                    </a:p>
                  </a:txBody>
                  <a:tcPr>
                    <a:solidFill>
                      <a:schemeClr val="accent1">
                        <a:lumMod val="20000"/>
                        <a:lumOff val="80000"/>
                      </a:schemeClr>
                    </a:solidFill>
                  </a:tcPr>
                </a:tc>
                <a:tc hMerge="1">
                  <a:txBody>
                    <a:bodyPr/>
                    <a:lstStyle/>
                    <a:p>
                      <a:endParaRPr lang="en-US" dirty="0"/>
                    </a:p>
                  </a:txBody>
                  <a:tcPr/>
                </a:tc>
                <a:tc gridSpan="2">
                  <a:txBody>
                    <a:bodyPr/>
                    <a:lstStyle/>
                    <a:p>
                      <a:pPr algn="ctr"/>
                      <a:endParaRPr lang="en-US" dirty="0" smtClean="0">
                        <a:solidFill>
                          <a:srgbClr val="FF0000"/>
                        </a:solidFill>
                        <a:latin typeface="Times New Roman" pitchFamily="18" charset="0"/>
                        <a:cs typeface="Times New Roman" pitchFamily="18" charset="0"/>
                      </a:endParaRPr>
                    </a:p>
                    <a:p>
                      <a:pPr algn="ctr"/>
                      <a:r>
                        <a:rPr lang="en-US" dirty="0" err="1" smtClean="0">
                          <a:solidFill>
                            <a:srgbClr val="FF0000"/>
                          </a:solidFill>
                          <a:latin typeface="Times New Roman" pitchFamily="18" charset="0"/>
                          <a:cs typeface="Times New Roman" pitchFamily="18" charset="0"/>
                        </a:rPr>
                        <a:t>Trung</a:t>
                      </a:r>
                      <a:r>
                        <a:rPr lang="en-US" baseline="0" dirty="0" smtClean="0">
                          <a:solidFill>
                            <a:srgbClr val="FF0000"/>
                          </a:solidFill>
                          <a:latin typeface="Times New Roman" pitchFamily="18" charset="0"/>
                          <a:cs typeface="Times New Roman" pitchFamily="18" charset="0"/>
                        </a:rPr>
                        <a:t> </a:t>
                      </a:r>
                      <a:r>
                        <a:rPr lang="en-US" baseline="0" dirty="0" err="1" smtClean="0">
                          <a:solidFill>
                            <a:srgbClr val="FF0000"/>
                          </a:solidFill>
                          <a:latin typeface="Times New Roman" pitchFamily="18" charset="0"/>
                          <a:cs typeface="Times New Roman" pitchFamily="18" charset="0"/>
                        </a:rPr>
                        <a:t>bình</a:t>
                      </a:r>
                      <a:endParaRPr lang="en-US" dirty="0">
                        <a:solidFill>
                          <a:srgbClr val="FF0000"/>
                        </a:solidFill>
                        <a:latin typeface="Times New Roman" pitchFamily="18" charset="0"/>
                        <a:cs typeface="Times New Roman" pitchFamily="18" charset="0"/>
                      </a:endParaRPr>
                    </a:p>
                  </a:txBody>
                  <a:tcPr>
                    <a:solidFill>
                      <a:schemeClr val="accent1">
                        <a:lumMod val="20000"/>
                        <a:lumOff val="80000"/>
                      </a:schemeClr>
                    </a:solidFill>
                  </a:tcPr>
                </a:tc>
                <a:tc hMerge="1">
                  <a:txBody>
                    <a:bodyPr/>
                    <a:lstStyle/>
                    <a:p>
                      <a:endParaRPr lang="en-US" dirty="0"/>
                    </a:p>
                  </a:txBody>
                  <a:tcPr/>
                </a:tc>
                <a:tc gridSpan="2">
                  <a:txBody>
                    <a:bodyPr/>
                    <a:lstStyle/>
                    <a:p>
                      <a:pPr algn="ctr"/>
                      <a:endParaRPr lang="en-US" dirty="0" smtClean="0">
                        <a:solidFill>
                          <a:srgbClr val="FF0000"/>
                        </a:solidFill>
                        <a:latin typeface="Times New Roman" pitchFamily="18" charset="0"/>
                        <a:cs typeface="Times New Roman" pitchFamily="18" charset="0"/>
                      </a:endParaRPr>
                    </a:p>
                    <a:p>
                      <a:pPr algn="ctr"/>
                      <a:r>
                        <a:rPr lang="en-US" dirty="0" err="1" smtClean="0">
                          <a:solidFill>
                            <a:srgbClr val="FF0000"/>
                          </a:solidFill>
                          <a:latin typeface="Times New Roman" pitchFamily="18" charset="0"/>
                          <a:cs typeface="Times New Roman" pitchFamily="18" charset="0"/>
                        </a:rPr>
                        <a:t>Yếu</a:t>
                      </a:r>
                      <a:endParaRPr lang="en-US" dirty="0">
                        <a:solidFill>
                          <a:srgbClr val="FF0000"/>
                        </a:solidFill>
                        <a:latin typeface="Times New Roman" pitchFamily="18" charset="0"/>
                        <a:cs typeface="Times New Roman" pitchFamily="18" charset="0"/>
                      </a:endParaRP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935305">
                <a:tc vMerge="1">
                  <a:txBody>
                    <a:bodyPr/>
                    <a:lstStyle/>
                    <a:p>
                      <a:endParaRPr lang="en-US" dirty="0">
                        <a:latin typeface="+mj-lt"/>
                      </a:endParaRPr>
                    </a:p>
                  </a:txBody>
                  <a:tcPr/>
                </a:tc>
                <a:tc vMerge="1">
                  <a:txBody>
                    <a:bodyPr/>
                    <a:lstStyle/>
                    <a:p>
                      <a:endParaRPr lang="en-US" dirty="0"/>
                    </a:p>
                  </a:txBody>
                  <a:tcPr/>
                </a:tc>
                <a:tc>
                  <a:txBody>
                    <a:bodyPr/>
                    <a:lstStyle/>
                    <a:p>
                      <a:pPr algn="ctr"/>
                      <a:r>
                        <a:rPr lang="en-US" b="1" dirty="0">
                          <a:effectLst/>
                          <a:latin typeface="Times New Roman" pitchFamily="18" charset="0"/>
                          <a:cs typeface="Times New Roman" pitchFamily="18" charset="0"/>
                        </a:rPr>
                        <a:t>SL</a:t>
                      </a:r>
                    </a:p>
                  </a:txBody>
                  <a:tcPr marL="95250" marR="95250" marT="0" marB="0" anchor="ctr"/>
                </a:tc>
                <a:tc>
                  <a:txBody>
                    <a:bodyPr/>
                    <a:lstStyle/>
                    <a:p>
                      <a:pPr algn="ctr"/>
                      <a:r>
                        <a:rPr lang="en-US" b="1" dirty="0">
                          <a:effectLst/>
                          <a:latin typeface="Times New Roman" pitchFamily="18" charset="0"/>
                          <a:cs typeface="Times New Roman" pitchFamily="18" charset="0"/>
                        </a:rPr>
                        <a:t>%</a:t>
                      </a:r>
                    </a:p>
                  </a:txBody>
                  <a:tcPr marL="95250" marR="95250" marT="0" marB="0" anchor="ctr"/>
                </a:tc>
                <a:tc>
                  <a:txBody>
                    <a:bodyPr/>
                    <a:lstStyle/>
                    <a:p>
                      <a:pPr algn="ctr"/>
                      <a:r>
                        <a:rPr lang="en-US" b="1" dirty="0">
                          <a:effectLst/>
                          <a:latin typeface="Times New Roman" pitchFamily="18" charset="0"/>
                          <a:cs typeface="Times New Roman" pitchFamily="18" charset="0"/>
                        </a:rPr>
                        <a:t>SL</a:t>
                      </a:r>
                    </a:p>
                  </a:txBody>
                  <a:tcPr marL="95250" marR="95250" marT="0" marB="0" anchor="ctr"/>
                </a:tc>
                <a:tc>
                  <a:txBody>
                    <a:bodyPr/>
                    <a:lstStyle/>
                    <a:p>
                      <a:pPr algn="ctr"/>
                      <a:r>
                        <a:rPr lang="en-US" b="1" dirty="0">
                          <a:effectLst/>
                          <a:latin typeface="Times New Roman" pitchFamily="18" charset="0"/>
                          <a:cs typeface="Times New Roman" pitchFamily="18" charset="0"/>
                        </a:rPr>
                        <a:t>%</a:t>
                      </a:r>
                    </a:p>
                  </a:txBody>
                  <a:tcPr marL="95250" marR="95250" marT="0" marB="0" anchor="ctr"/>
                </a:tc>
                <a:tc>
                  <a:txBody>
                    <a:bodyPr/>
                    <a:lstStyle/>
                    <a:p>
                      <a:pPr algn="ctr"/>
                      <a:r>
                        <a:rPr lang="en-US" b="1" dirty="0">
                          <a:effectLst/>
                          <a:latin typeface="Times New Roman" pitchFamily="18" charset="0"/>
                          <a:cs typeface="Times New Roman" pitchFamily="18" charset="0"/>
                        </a:rPr>
                        <a:t>SL</a:t>
                      </a:r>
                    </a:p>
                  </a:txBody>
                  <a:tcPr marL="95250" marR="95250" marT="0" marB="0" anchor="ctr"/>
                </a:tc>
                <a:tc>
                  <a:txBody>
                    <a:bodyPr/>
                    <a:lstStyle/>
                    <a:p>
                      <a:pPr algn="ctr"/>
                      <a:r>
                        <a:rPr lang="en-US" b="1" dirty="0">
                          <a:effectLst/>
                          <a:latin typeface="Times New Roman" pitchFamily="18" charset="0"/>
                          <a:cs typeface="Times New Roman" pitchFamily="18" charset="0"/>
                        </a:rPr>
                        <a:t>%</a:t>
                      </a:r>
                    </a:p>
                  </a:txBody>
                  <a:tcPr marL="95250" marR="95250" marT="0" marB="0" anchor="ctr"/>
                </a:tc>
                <a:tc>
                  <a:txBody>
                    <a:bodyPr/>
                    <a:lstStyle/>
                    <a:p>
                      <a:pPr algn="ctr"/>
                      <a:r>
                        <a:rPr lang="en-US" b="1" dirty="0">
                          <a:effectLst/>
                          <a:latin typeface="Times New Roman" pitchFamily="18" charset="0"/>
                          <a:cs typeface="Times New Roman" pitchFamily="18" charset="0"/>
                        </a:rPr>
                        <a:t>SL</a:t>
                      </a:r>
                    </a:p>
                  </a:txBody>
                  <a:tcPr marL="95250" marR="95250" marT="0" marB="0" anchor="ctr"/>
                </a:tc>
                <a:tc>
                  <a:txBody>
                    <a:bodyPr/>
                    <a:lstStyle/>
                    <a:p>
                      <a:pPr algn="ctr"/>
                      <a:r>
                        <a:rPr lang="en-US" b="1" dirty="0">
                          <a:effectLst/>
                          <a:latin typeface="Times New Roman" pitchFamily="18" charset="0"/>
                          <a:cs typeface="Times New Roman" pitchFamily="18" charset="0"/>
                        </a:rPr>
                        <a:t>%</a:t>
                      </a:r>
                    </a:p>
                  </a:txBody>
                  <a:tcPr marL="95250" marR="95250" marT="0" marB="0" anchor="ctr"/>
                </a:tc>
                <a:extLst>
                  <a:ext uri="{0D108BD9-81ED-4DB2-BD59-A6C34878D82A}">
                    <a16:rowId xmlns:a16="http://schemas.microsoft.com/office/drawing/2014/main" val="10001"/>
                  </a:ext>
                </a:extLst>
              </a:tr>
              <a:tr h="935305">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b="1" kern="1200" dirty="0" err="1" smtClean="0">
                          <a:solidFill>
                            <a:srgbClr val="000000"/>
                          </a:solidFill>
                          <a:effectLst/>
                          <a:latin typeface="Times New Roman"/>
                          <a:ea typeface="Times New Roman"/>
                          <a:cs typeface="Times New Roman"/>
                        </a:rPr>
                        <a:t>Vốn</a:t>
                      </a:r>
                      <a:r>
                        <a:rPr lang="en-US" sz="1600" b="1" kern="1200" dirty="0" smtClean="0">
                          <a:solidFill>
                            <a:srgbClr val="000000"/>
                          </a:solidFill>
                          <a:effectLst/>
                          <a:latin typeface="Times New Roman"/>
                          <a:ea typeface="Times New Roman"/>
                          <a:cs typeface="Times New Roman"/>
                        </a:rPr>
                        <a:t> </a:t>
                      </a:r>
                      <a:r>
                        <a:rPr lang="en-US" sz="1600" b="1" kern="1200" dirty="0" err="1">
                          <a:solidFill>
                            <a:srgbClr val="000000"/>
                          </a:solidFill>
                          <a:effectLst/>
                          <a:latin typeface="Times New Roman"/>
                          <a:ea typeface="Times New Roman"/>
                          <a:cs typeface="Times New Roman"/>
                        </a:rPr>
                        <a:t>từ</a:t>
                      </a:r>
                      <a:endParaRPr lang="en-US" sz="1600" b="1"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kern="1200" dirty="0" smtClean="0">
                          <a:solidFill>
                            <a:srgbClr val="000000"/>
                          </a:solidFill>
                          <a:effectLst/>
                          <a:latin typeface="Times New Roman"/>
                          <a:ea typeface="Calibri"/>
                          <a:cs typeface="Times New Roman"/>
                        </a:rPr>
                        <a:t>18</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a:solidFill>
                          <a:schemeClr val="dk1"/>
                        </a:solidFill>
                        <a:effectLst/>
                        <a:latin typeface="Times New Roman"/>
                        <a:ea typeface="Times New Roman"/>
                        <a:cs typeface="Times New Roman"/>
                      </a:endParaRPr>
                    </a:p>
                    <a:p>
                      <a:pPr marL="0" marR="0" algn="ctr">
                        <a:lnSpc>
                          <a:spcPct val="120000"/>
                        </a:lnSpc>
                        <a:spcBef>
                          <a:spcPts val="0"/>
                        </a:spcBef>
                        <a:spcAft>
                          <a:spcPts val="0"/>
                        </a:spcAft>
                      </a:pPr>
                      <a:r>
                        <a:rPr lang="en-US" sz="1600" kern="1200" dirty="0">
                          <a:solidFill>
                            <a:schemeClr val="dk1"/>
                          </a:solidFill>
                          <a:effectLst/>
                          <a:latin typeface="Times New Roman"/>
                          <a:ea typeface="Times New Roman"/>
                          <a:cs typeface="Times New Roman"/>
                        </a:rPr>
                        <a:t>2</a:t>
                      </a:r>
                      <a:endParaRPr lang="en-US" sz="1600" kern="1200" dirty="0" smtClean="0">
                        <a:solidFill>
                          <a:srgbClr val="000000"/>
                        </a:solidFill>
                        <a:effectLst/>
                        <a:latin typeface="Times New Roman"/>
                        <a:ea typeface="Times New Roman"/>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Calibri"/>
                        <a:cs typeface="Times New Roman"/>
                      </a:endParaRPr>
                    </a:p>
                    <a:p>
                      <a:pPr marL="0" marR="0" algn="ctr">
                        <a:lnSpc>
                          <a:spcPct val="120000"/>
                        </a:lnSpc>
                        <a:spcBef>
                          <a:spcPts val="0"/>
                        </a:spcBef>
                        <a:spcAft>
                          <a:spcPts val="0"/>
                        </a:spcAft>
                      </a:pPr>
                      <a:r>
                        <a:rPr lang="en-US" sz="1600" kern="1200" dirty="0" smtClean="0">
                          <a:solidFill>
                            <a:srgbClr val="000000"/>
                          </a:solidFill>
                          <a:effectLst/>
                          <a:latin typeface="Times New Roman"/>
                          <a:ea typeface="Calibri"/>
                          <a:cs typeface="Times New Roman"/>
                        </a:rPr>
                        <a:t>11</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dirty="0" smtClean="0">
                          <a:effectLst/>
                          <a:latin typeface="Times New Roman"/>
                          <a:ea typeface="Calibri"/>
                          <a:cs typeface="Times New Roman"/>
                        </a:rPr>
                        <a:t>5</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kern="1200" dirty="0" smtClean="0">
                          <a:solidFill>
                            <a:srgbClr val="000000"/>
                          </a:solidFill>
                          <a:effectLst/>
                          <a:latin typeface="Times New Roman"/>
                          <a:ea typeface="Calibri"/>
                          <a:cs typeface="Times New Roman"/>
                        </a:rPr>
                        <a:t>28</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dirty="0" smtClean="0">
                          <a:effectLst/>
                          <a:latin typeface="Times New Roman"/>
                          <a:ea typeface="Calibri"/>
                          <a:cs typeface="Times New Roman"/>
                        </a:rPr>
                        <a:t>6</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kern="1200" dirty="0" smtClean="0">
                          <a:solidFill>
                            <a:srgbClr val="000000"/>
                          </a:solidFill>
                          <a:effectLst/>
                          <a:latin typeface="Times New Roman"/>
                          <a:ea typeface="Calibri"/>
                          <a:cs typeface="Times New Roman"/>
                        </a:rPr>
                        <a:t>33</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kern="1200" dirty="0" smtClean="0">
                          <a:solidFill>
                            <a:srgbClr val="000000"/>
                          </a:solidFill>
                          <a:effectLst/>
                          <a:latin typeface="Times New Roman"/>
                          <a:ea typeface="Calibri"/>
                          <a:cs typeface="Times New Roman"/>
                        </a:rPr>
                        <a:t>5</a:t>
                      </a:r>
                      <a:endParaRPr lang="en-US" sz="1600" dirty="0">
                        <a:effectLst/>
                        <a:latin typeface="Times New Roman"/>
                        <a:ea typeface="Calibri"/>
                        <a:cs typeface="Times New Roman"/>
                      </a:endParaRPr>
                    </a:p>
                  </a:txBody>
                  <a:tcPr/>
                </a:tc>
                <a:tc>
                  <a:txBody>
                    <a:bodyPr/>
                    <a:lstStyle/>
                    <a:p>
                      <a:pPr marL="0" marR="0" algn="ctr">
                        <a:lnSpc>
                          <a:spcPct val="120000"/>
                        </a:lnSpc>
                        <a:spcBef>
                          <a:spcPts val="0"/>
                        </a:spcBef>
                        <a:spcAft>
                          <a:spcPts val="0"/>
                        </a:spcAft>
                      </a:pPr>
                      <a:endParaRPr lang="en-US" sz="1600" kern="1200" dirty="0" smtClean="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600" kern="1200" dirty="0" smtClean="0">
                          <a:solidFill>
                            <a:srgbClr val="000000"/>
                          </a:solidFill>
                          <a:effectLst/>
                          <a:latin typeface="Times New Roman"/>
                          <a:ea typeface="Calibri"/>
                          <a:cs typeface="Times New Roman"/>
                        </a:rPr>
                        <a:t>28</a:t>
                      </a:r>
                      <a:endParaRPr lang="en-US" sz="1600" dirty="0">
                        <a:effectLst/>
                        <a:latin typeface="Times New Roman"/>
                        <a:ea typeface="Calibri"/>
                        <a:cs typeface="Times New Roman"/>
                      </a:endParaRP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870889" y="60521"/>
            <a:ext cx="58674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err="1" smtClean="0">
                <a:solidFill>
                  <a:srgbClr val="FF0000"/>
                </a:solidFill>
                <a:latin typeface="Times New Roman" pitchFamily="18" charset="0"/>
                <a:cs typeface="Times New Roman" pitchFamily="18" charset="0"/>
              </a:rPr>
              <a:t>Thực</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trẻ</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D3</a:t>
            </a:r>
          </a:p>
          <a:p>
            <a:pPr algn="ct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Vốn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trẻ</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8544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36"/>
            <a:ext cx="9144000" cy="6849174"/>
          </a:xfrm>
          <a:prstGeom prst="rect">
            <a:avLst/>
          </a:prstGeom>
        </p:spPr>
      </p:pic>
      <p:pic>
        <p:nvPicPr>
          <p:cNvPr id="6" name="Picture 5"/>
          <p:cNvPicPr>
            <a:picLocks noChangeAspect="1"/>
          </p:cNvPicPr>
          <p:nvPr/>
        </p:nvPicPr>
        <p:blipFill>
          <a:blip r:embed="rId3"/>
          <a:stretch>
            <a:fillRect/>
          </a:stretch>
        </p:blipFill>
        <p:spPr>
          <a:xfrm>
            <a:off x="914400" y="352319"/>
            <a:ext cx="7065876" cy="987638"/>
          </a:xfrm>
          <a:prstGeom prst="rect">
            <a:avLst/>
          </a:prstGeom>
        </p:spPr>
      </p:pic>
      <p:sp>
        <p:nvSpPr>
          <p:cNvPr id="7" name="TextBox 6"/>
          <p:cNvSpPr txBox="1"/>
          <p:nvPr/>
        </p:nvSpPr>
        <p:spPr>
          <a:xfrm>
            <a:off x="0" y="1600200"/>
            <a:ext cx="9144000" cy="4262705"/>
          </a:xfrm>
          <a:prstGeom prst="rect">
            <a:avLst/>
          </a:prstGeom>
          <a:noFill/>
        </p:spPr>
        <p:txBody>
          <a:bodyPr wrap="square" rtlCol="0">
            <a:spAutoFit/>
          </a:bodyPr>
          <a:lstStyle/>
          <a:p>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Các biện pháp</a:t>
            </a:r>
            <a:r>
              <a:rPr lang="vi-V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pt-BR" sz="2000" b="1" i="1" dirty="0" smtClean="0">
                <a:latin typeface="Times New Roman" pitchFamily="18" charset="0"/>
                <a:cs typeface="Times New Roman" pitchFamily="18" charset="0"/>
              </a:rPr>
              <a:t>Biện </a:t>
            </a:r>
            <a:r>
              <a:rPr lang="pt-BR" sz="2000" b="1" i="1" dirty="0">
                <a:latin typeface="Times New Roman" pitchFamily="18" charset="0"/>
                <a:cs typeface="Times New Roman" pitchFamily="18" charset="0"/>
              </a:rPr>
              <a:t>pháp 1: </a:t>
            </a:r>
            <a:r>
              <a:rPr lang="pt-BR" sz="2000" b="1" i="1" dirty="0" smtClean="0">
                <a:latin typeface="Times New Roman" pitchFamily="18" charset="0"/>
                <a:cs typeface="Times New Roman" pitchFamily="18" charset="0"/>
              </a:rPr>
              <a:t> </a:t>
            </a:r>
            <a:r>
              <a:rPr lang="pt-BR" sz="2000" b="1" dirty="0" smtClean="0">
                <a:latin typeface="Times New Roman" pitchFamily="18" charset="0"/>
                <a:cs typeface="Times New Roman" pitchFamily="18" charset="0"/>
              </a:rPr>
              <a:t>Phát </a:t>
            </a:r>
            <a:r>
              <a:rPr lang="pt-BR" sz="2000" b="1" dirty="0">
                <a:latin typeface="Times New Roman" pitchFamily="18" charset="0"/>
                <a:cs typeface="Times New Roman" pitchFamily="18" charset="0"/>
              </a:rPr>
              <a:t>triển vốn từ qua việc xây dựng môi trường – lớp </a:t>
            </a:r>
            <a:r>
              <a:rPr lang="pt-BR" sz="2000" b="1" dirty="0" smtClean="0">
                <a:latin typeface="Times New Roman" pitchFamily="18" charset="0"/>
                <a:cs typeface="Times New Roman" pitchFamily="18" charset="0"/>
              </a:rPr>
              <a:t>học </a:t>
            </a:r>
            <a:r>
              <a:rPr lang="pt-BR" sz="2000" b="1" dirty="0">
                <a:latin typeface="Times New Roman" pitchFamily="18" charset="0"/>
                <a:cs typeface="Times New Roman" pitchFamily="18" charset="0"/>
              </a:rPr>
              <a:t>cho trẻ</a:t>
            </a:r>
            <a:r>
              <a:rPr lang="pt-BR" sz="2000" b="1"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en-US" sz="2000" b="1" i="1" dirty="0" err="1" smtClean="0">
                <a:latin typeface="Times New Roman" pitchFamily="18" charset="0"/>
                <a:cs typeface="Times New Roman" pitchFamily="18" charset="0"/>
              </a:rPr>
              <a:t>Biện</a:t>
            </a:r>
            <a:r>
              <a:rPr lang="en-US" sz="2000" b="1" i="1" dirty="0" smtClean="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2</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triển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vốn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thông</a:t>
            </a:r>
            <a:r>
              <a:rPr lang="en-US" sz="2000" b="1" dirty="0">
                <a:latin typeface="Times New Roman" pitchFamily="18" charset="0"/>
                <a:cs typeface="Times New Roman" pitchFamily="18" charset="0"/>
              </a:rPr>
              <a:t> qua </a:t>
            </a:r>
            <a:r>
              <a:rPr lang="en-US" sz="2000" b="1" dirty="0" err="1">
                <a:latin typeface="Times New Roman" pitchFamily="18" charset="0"/>
                <a:cs typeface="Times New Roman" pitchFamily="18" charset="0"/>
              </a:rPr>
              <a:t>hoạt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a:t>
            </a:r>
            <a:r>
              <a:rPr lang="vi-VN" sz="2000" b="1" dirty="0">
                <a:latin typeface="Times New Roman" pitchFamily="18" charset="0"/>
                <a:cs typeface="Times New Roman" pitchFamily="18" charset="0"/>
              </a:rPr>
              <a:t>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biết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tập</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nói</a:t>
            </a:r>
            <a:r>
              <a:rPr lang="en-US" sz="2000" b="1" dirty="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en-US" sz="2000" b="1" i="1" dirty="0" smtClean="0">
                <a:latin typeface="Times New Roman" pitchFamily="18" charset="0"/>
                <a:cs typeface="Times New Roman" pitchFamily="18" charset="0"/>
              </a:rPr>
              <a:t> </a:t>
            </a:r>
            <a:r>
              <a:rPr lang="en-US" sz="2000" b="1" i="1" dirty="0" err="1">
                <a:latin typeface="Times New Roman" pitchFamily="18" charset="0"/>
                <a:cs typeface="Times New Roman" pitchFamily="18" charset="0"/>
              </a:rPr>
              <a:t>Biện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3</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triển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vốn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thông</a:t>
            </a:r>
            <a:r>
              <a:rPr lang="vi-VN" sz="2000" b="1" dirty="0">
                <a:latin typeface="Times New Roman" pitchFamily="18" charset="0"/>
                <a:cs typeface="Times New Roman" pitchFamily="18" charset="0"/>
              </a:rPr>
              <a:t> qua thơ </a:t>
            </a:r>
            <a:r>
              <a:rPr lang="vi-VN" sz="2000" b="1" dirty="0" smtClean="0">
                <a:latin typeface="Times New Roman" pitchFamily="18" charset="0"/>
                <a:cs typeface="Times New Roman" pitchFamily="18" charset="0"/>
              </a:rPr>
              <a:t>truyện</a:t>
            </a:r>
            <a:r>
              <a:rPr lang="en-US" sz="2000" b="1"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en-US" sz="2000" b="1" i="1" dirty="0" err="1" smtClean="0">
                <a:latin typeface="Times New Roman" pitchFamily="18" charset="0"/>
                <a:cs typeface="Times New Roman" pitchFamily="18" charset="0"/>
              </a:rPr>
              <a:t>Biện</a:t>
            </a:r>
            <a:r>
              <a:rPr lang="en-US" sz="2000" b="1" i="1" dirty="0" smtClean="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4</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Phát triển vốn từ q</a:t>
            </a:r>
            <a:r>
              <a:rPr lang="en-US" sz="2000" b="1" dirty="0" err="1">
                <a:latin typeface="Times New Roman" pitchFamily="18" charset="0"/>
                <a:cs typeface="Times New Roman" pitchFamily="18" charset="0"/>
              </a:rPr>
              <a:t>ua</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hoạt động vui </a:t>
            </a:r>
            <a:r>
              <a:rPr lang="vi-VN" sz="2000" b="1" dirty="0" smtClean="0">
                <a:latin typeface="Times New Roman" pitchFamily="18" charset="0"/>
                <a:cs typeface="Times New Roman" pitchFamily="18" charset="0"/>
              </a:rPr>
              <a:t>chơi</a:t>
            </a:r>
            <a:r>
              <a:rPr lang="en-US" sz="2000" b="1"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en-US" sz="2000" b="1" i="1" dirty="0" err="1" smtClean="0">
                <a:latin typeface="Times New Roman" pitchFamily="18" charset="0"/>
                <a:cs typeface="Times New Roman" pitchFamily="18" charset="0"/>
              </a:rPr>
              <a:t>Biện</a:t>
            </a:r>
            <a:r>
              <a:rPr lang="en-US" sz="2000" b="1" i="1" dirty="0" smtClean="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5</a:t>
            </a:r>
            <a:r>
              <a:rPr lang="en-US" sz="2000" b="1" dirty="0">
                <a:latin typeface="Times New Roman" pitchFamily="18" charset="0"/>
                <a:cs typeface="Times New Roman" pitchFamily="18" charset="0"/>
              </a:rPr>
              <a:t>:</a:t>
            </a:r>
            <a:r>
              <a:rPr lang="vi-VN" sz="2000" b="1" dirty="0">
                <a:latin typeface="Times New Roman" pitchFamily="18" charset="0"/>
                <a:cs typeface="Times New Roman" pitchFamily="18" charset="0"/>
              </a:rPr>
              <a:t> Phối kết hợp với phụ huynh</a:t>
            </a:r>
            <a:r>
              <a:rPr lang="vi-VN" b="1" dirty="0">
                <a:latin typeface="Times New Roman" pitchFamily="18" charset="0"/>
                <a:cs typeface="Times New Roman" pitchFamily="18" charset="0"/>
              </a:rPr>
              <a:t>.</a:t>
            </a:r>
          </a:p>
          <a:p>
            <a:pPr marL="285750" indent="-285750">
              <a:lnSpc>
                <a:spcPct val="150000"/>
              </a:lnSpc>
              <a:buFont typeface="Arial" panose="020B0604020202020204" pitchFamily="34" charset="0"/>
              <a:buChar char="•"/>
            </a:pPr>
            <a:endParaRPr lang="en-US" b="1" dirty="0">
              <a:latin typeface="Times New Roman" pitchFamily="18" charset="0"/>
              <a:cs typeface="Times New Roman" pitchFamily="18" charset="0"/>
            </a:endParaRPr>
          </a:p>
          <a:p>
            <a:pPr marL="285750" indent="-285750">
              <a:buFont typeface="Arial" panose="020B0604020202020204" pitchFamily="34" charset="0"/>
              <a:buChar char="•"/>
            </a:pPr>
            <a:endParaRPr lang="en-US" dirty="0">
              <a:latin typeface="Times New Roman" pitchFamily="18" charset="0"/>
              <a:cs typeface="Times New Roman" pitchFamily="18" charset="0"/>
            </a:endParaRPr>
          </a:p>
          <a:p>
            <a:pPr marL="285750" indent="-285750">
              <a:buFont typeface="Arial" panose="020B0604020202020204" pitchFamily="34" charset="0"/>
              <a:buChar char="•"/>
            </a:pPr>
            <a:endParaRPr lang="pt-BR" b="1" i="1" dirty="0" smtClean="0">
              <a:latin typeface="Times New Roman" pitchFamily="18" charset="0"/>
              <a:cs typeface="Times New Roman" pitchFamily="18" charset="0"/>
            </a:endParaRPr>
          </a:p>
          <a:p>
            <a:pPr marL="285750" indent="-285750">
              <a:buFont typeface="Arial" panose="020B0604020202020204" pitchFamily="34" charset="0"/>
              <a:buChar char="•"/>
            </a:pP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88152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85" y="18160"/>
            <a:ext cx="9143999" cy="6858000"/>
          </a:xfrm>
          <a:prstGeom prst="rect">
            <a:avLst/>
          </a:prstGeom>
        </p:spPr>
      </p:pic>
      <p:sp>
        <p:nvSpPr>
          <p:cNvPr id="2" name="Title 1"/>
          <p:cNvSpPr>
            <a:spLocks noGrp="1"/>
          </p:cNvSpPr>
          <p:nvPr>
            <p:ph type="title"/>
          </p:nvPr>
        </p:nvSpPr>
        <p:spPr>
          <a:xfrm>
            <a:off x="438614" y="175260"/>
            <a:ext cx="8229600" cy="1143000"/>
          </a:xfrm>
        </p:spPr>
        <p:txBody>
          <a:bodyPr/>
          <a:lstStyle/>
          <a:p>
            <a:endParaRPr lang="en-US" dirty="0"/>
          </a:p>
        </p:txBody>
      </p:sp>
      <p:sp>
        <p:nvSpPr>
          <p:cNvPr id="8" name="Down Ribbon 7"/>
          <p:cNvSpPr/>
          <p:nvPr/>
        </p:nvSpPr>
        <p:spPr>
          <a:xfrm>
            <a:off x="533400" y="213360"/>
            <a:ext cx="7848600" cy="1066800"/>
          </a:xfrm>
          <a:prstGeom prst="ribbon">
            <a:avLst>
              <a:gd name="adj1" fmla="val 16667"/>
              <a:gd name="adj2" fmla="val 58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Vấn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endParaRPr lang="en-US" sz="3200" b="1" dirty="0">
              <a:solidFill>
                <a:srgbClr val="FF0000"/>
              </a:solidFill>
              <a:latin typeface="Times New Roman" pitchFamily="18" charset="0"/>
              <a:cs typeface="Times New Roman" pitchFamily="18" charset="0"/>
            </a:endParaRPr>
          </a:p>
        </p:txBody>
      </p:sp>
      <p:sp>
        <p:nvSpPr>
          <p:cNvPr id="9" name="TextBox 8"/>
          <p:cNvSpPr txBox="1"/>
          <p:nvPr/>
        </p:nvSpPr>
        <p:spPr>
          <a:xfrm>
            <a:off x="438614" y="1752600"/>
            <a:ext cx="8305800" cy="4358116"/>
          </a:xfrm>
          <a:prstGeom prst="rect">
            <a:avLst/>
          </a:prstGeom>
          <a:solidFill>
            <a:schemeClr val="bg1"/>
          </a:solidFill>
          <a:ln w="38100">
            <a:solidFill>
              <a:schemeClr val="bg1"/>
            </a:solidFill>
          </a:ln>
        </p:spPr>
        <p:txBody>
          <a:bodyPr wrap="square" rtlCol="0">
            <a:spAutoFit/>
          </a:bodyPr>
          <a:lstStyle/>
          <a:p>
            <a:r>
              <a:rPr lang="en-US" b="1" i="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Biện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2: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qua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a:t>
            </a:r>
            <a:r>
              <a:rPr lang="vi-VN" b="1" dirty="0">
                <a:latin typeface="Times New Roman" pitchFamily="18" charset="0"/>
                <a:cs typeface="Times New Roman" pitchFamily="18" charset="0"/>
              </a:rPr>
              <a:t>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hoạt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động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nhận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biết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nói</a:t>
            </a:r>
            <a:r>
              <a:rPr lang="en-US"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bậc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Ở </a:t>
            </a:r>
            <a:r>
              <a:rPr lang="en-US" dirty="0" err="1" smtClean="0">
                <a:latin typeface="Times New Roman" pitchFamily="18" charset="0"/>
                <a:cs typeface="Times New Roman" pitchFamily="18" charset="0"/>
              </a:rPr>
              <a:t>lứa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24 - </a:t>
            </a:r>
            <a:r>
              <a:rPr lang="en-US" dirty="0">
                <a:latin typeface="Times New Roman" pitchFamily="18" charset="0"/>
                <a:cs typeface="Times New Roman" pitchFamily="18" charset="0"/>
              </a:rPr>
              <a:t>36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chưa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chinh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lắp</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a:t>
            </a:r>
          </a:p>
          <a:p>
            <a:pPr algn="just">
              <a:lnSpc>
                <a:spcPct val="120000"/>
              </a:lnSpc>
            </a:pPr>
            <a:r>
              <a:rPr lang="en-US" dirty="0" smtClean="0">
                <a:latin typeface="Times New Roman" pitchFamily="18" charset="0"/>
                <a:cs typeface="Times New Roman" pitchFamily="18" charset="0"/>
              </a:rPr>
              <a:t> + Thu </a:t>
            </a:r>
            <a:r>
              <a:rPr lang="en-US" dirty="0" err="1" smtClean="0">
                <a:latin typeface="Times New Roman" pitchFamily="18" charset="0"/>
                <a:cs typeface="Times New Roman" pitchFamily="18" charset="0"/>
              </a:rPr>
              <a:t>hút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a:t>
            </a:r>
          </a:p>
          <a:p>
            <a:pPr algn="just">
              <a:lnSpc>
                <a:spcPct val="120000"/>
              </a:lnSpc>
            </a:pPr>
            <a:r>
              <a:rPr lang="en-US" dirty="0" smtClean="0">
                <a:latin typeface="Times New Roman" pitchFamily="18" charset="0"/>
                <a:cs typeface="Times New Roman" pitchFamily="18" charset="0"/>
              </a:rPr>
              <a:t>Ở </a:t>
            </a:r>
            <a:r>
              <a:rPr lang="en-US" dirty="0" err="1" smtClean="0">
                <a:latin typeface="Times New Roman" pitchFamily="18" charset="0"/>
                <a:cs typeface="Times New Roman" pitchFamily="18" charset="0"/>
              </a:rPr>
              <a:t>bước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a:t>
            </a:r>
          </a:p>
          <a:p>
            <a:pPr algn="just">
              <a:lnSpc>
                <a:spcPct val="120000"/>
              </a:lnSpc>
            </a:pPr>
            <a:r>
              <a:rPr lang="en-US" dirty="0" smtClean="0">
                <a:latin typeface="Times New Roman" pitchFamily="18" charset="0"/>
                <a:cs typeface="Times New Roman" pitchFamily="18" charset="0"/>
              </a:rPr>
              <a:t>VD: </a:t>
            </a: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ngắn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kể</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truyện</a:t>
            </a:r>
            <a:r>
              <a:rPr lang="en-US" dirty="0" smtClean="0">
                <a:latin typeface="Times New Roman" pitchFamily="18" charset="0"/>
                <a:cs typeface="Times New Roman" pitchFamily="18" charset="0"/>
              </a:rPr>
              <a:t> , hay </a:t>
            </a:r>
            <a:r>
              <a:rPr lang="en-US" dirty="0" err="1"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mò</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reo…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 </a:t>
            </a:r>
          </a:p>
          <a:p>
            <a:pPr algn="just">
              <a:lnSpc>
                <a:spcPct val="120000"/>
              </a:lnSpc>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0408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878" y="0"/>
            <a:ext cx="9121698" cy="6858000"/>
          </a:xfrm>
          <a:prstGeom prst="rect">
            <a:avLst/>
          </a:prstGeom>
        </p:spPr>
      </p:pic>
      <p:sp>
        <p:nvSpPr>
          <p:cNvPr id="8" name="Rectangle 7"/>
          <p:cNvSpPr/>
          <p:nvPr/>
        </p:nvSpPr>
        <p:spPr>
          <a:xfrm>
            <a:off x="304800" y="274638"/>
            <a:ext cx="3733800" cy="3581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4480932" y="2743200"/>
            <a:ext cx="4191000" cy="3657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93" y="296940"/>
            <a:ext cx="3657600" cy="35012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122" y="2784088"/>
            <a:ext cx="4107366" cy="3581400"/>
          </a:xfrm>
          <a:prstGeom prst="rect">
            <a:avLst/>
          </a:prstGeom>
        </p:spPr>
      </p:pic>
    </p:spTree>
    <p:extLst>
      <p:ext uri="{BB962C8B-B14F-4D97-AF65-F5344CB8AC3E}">
        <p14:creationId xmlns:p14="http://schemas.microsoft.com/office/powerpoint/2010/main" val="2506457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1473</Words>
  <Application>Microsoft Office PowerPoint</Application>
  <PresentationFormat>On-screen Show (4:3)</PresentationFormat>
  <Paragraphs>181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HUE</dc:creator>
  <cp:lastModifiedBy>Techsi.vn</cp:lastModifiedBy>
  <cp:revision>108</cp:revision>
  <dcterms:created xsi:type="dcterms:W3CDTF">2020-11-13T05:33:20Z</dcterms:created>
  <dcterms:modified xsi:type="dcterms:W3CDTF">2024-10-21T21:49:26Z</dcterms:modified>
</cp:coreProperties>
</file>