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1" r:id="rId3"/>
    <p:sldId id="279" r:id="rId4"/>
    <p:sldId id="291" r:id="rId5"/>
    <p:sldId id="290" r:id="rId6"/>
    <p:sldId id="289" r:id="rId7"/>
    <p:sldId id="259" r:id="rId8"/>
    <p:sldId id="260" r:id="rId9"/>
    <p:sldId id="280" r:id="rId10"/>
    <p:sldId id="261" r:id="rId11"/>
    <p:sldId id="262" r:id="rId12"/>
    <p:sldId id="263" r:id="rId13"/>
    <p:sldId id="264" r:id="rId14"/>
    <p:sldId id="271" r:id="rId15"/>
    <p:sldId id="272" r:id="rId16"/>
    <p:sldId id="274" r:id="rId17"/>
    <p:sldId id="283" r:id="rId18"/>
    <p:sldId id="284" r:id="rId19"/>
    <p:sldId id="27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1EC"/>
    <a:srgbClr val="FF99CC"/>
    <a:srgbClr val="0099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9" autoAdjust="0"/>
    <p:restoredTop sz="94660"/>
  </p:normalViewPr>
  <p:slideViewPr>
    <p:cSldViewPr snapToGrid="0">
      <p:cViewPr varScale="1">
        <p:scale>
          <a:sx n="103" d="100"/>
          <a:sy n="103" d="100"/>
        </p:scale>
        <p:origin x="1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142119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231493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6863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8674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743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790462-AE2D-4907-8102-CF667DBA239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198484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790462-AE2D-4907-8102-CF667DBA239C}"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23261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790462-AE2D-4907-8102-CF667DBA239C}"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67371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90462-AE2D-4907-8102-CF667DBA239C}"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2772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90462-AE2D-4907-8102-CF667DBA239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417354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90462-AE2D-4907-8102-CF667DBA239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4015612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90462-AE2D-4907-8102-CF667DBA239C}"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F4561-675F-437F-9C79-0C33450E09D3}" type="slidenum">
              <a:rPr lang="en-US" smtClean="0"/>
              <a:t>‹#›</a:t>
            </a:fld>
            <a:endParaRPr lang="en-US"/>
          </a:p>
        </p:txBody>
      </p:sp>
    </p:spTree>
    <p:extLst>
      <p:ext uri="{BB962C8B-B14F-4D97-AF65-F5344CB8AC3E}">
        <p14:creationId xmlns:p14="http://schemas.microsoft.com/office/powerpoint/2010/main" val="3709217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FD40D52E-2165-4452-B82F-41DBB9294A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20" r="17869" b="15094"/>
          <a:stretch/>
        </p:blipFill>
        <p:spPr bwMode="auto">
          <a:xfrm>
            <a:off x="20" y="1282"/>
            <a:ext cx="12188952"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nền powerPoint 8 | Mầm non Gia Thượng">
            <a:extLst>
              <a:ext uri="{FF2B5EF4-FFF2-40B4-BE49-F238E27FC236}">
                <a16:creationId xmlns:a16="http://schemas.microsoft.com/office/drawing/2014/main" id="{740BADB4-7B5F-404B-8435-1D87BA4B3F75}"/>
              </a:ext>
            </a:extLst>
          </p:cNvPr>
          <p:cNvPicPr>
            <a:picLocks noChangeAspect="1" noChangeArrowheads="1"/>
          </p:cNvPicPr>
          <p:nvPr/>
        </p:nvPicPr>
        <p:blipFill rotWithShape="1">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8593" b="92296" l="10000" r="97556">
                        <a14:foregroundMark x1="89333" y1="8593" x2="97556" y2="92296"/>
                        <a14:backgroundMark x1="82333" y1="24444" x2="78889" y2="57630"/>
                        <a14:backgroundMark x1="78889" y1="57630" x2="79222" y2="65926"/>
                        <a14:backgroundMark x1="79222" y1="65926" x2="81222" y2="73037"/>
                        <a14:backgroundMark x1="81222" y1="73037" x2="84444" y2="77926"/>
                      </a14:backgroundRemoval>
                    </a14:imgEffect>
                  </a14:imgLayer>
                </a14:imgProps>
              </a:ext>
              <a:ext uri="{28A0092B-C50C-407E-A947-70E740481C1C}">
                <a14:useLocalDpi xmlns:a14="http://schemas.microsoft.com/office/drawing/2010/main" val="0"/>
              </a:ext>
            </a:extLst>
          </a:blip>
          <a:srcRect l="81572" t="6186" b="2506"/>
          <a:stretch/>
        </p:blipFill>
        <p:spPr bwMode="auto">
          <a:xfrm flipH="1">
            <a:off x="0" y="0"/>
            <a:ext cx="1818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rẻ Em, Trẻ Con, Đứa Trẻ, Em Nhỏ, Mầm Non, Tải hình PNG 130 - Free.Vector6. com">
            <a:extLst>
              <a:ext uri="{FF2B5EF4-FFF2-40B4-BE49-F238E27FC236}">
                <a16:creationId xmlns:a16="http://schemas.microsoft.com/office/drawing/2014/main" id="{4AA9DA29-08D0-43C2-8693-6B864396B7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093" b="22093"/>
          <a:stretch/>
        </p:blipFill>
        <p:spPr bwMode="auto">
          <a:xfrm>
            <a:off x="5951095" y="4589014"/>
            <a:ext cx="6252888" cy="24508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BB5DD5-7D24-4EA5-A86C-9BBDD5B5FA81}"/>
              </a:ext>
            </a:extLst>
          </p:cNvPr>
          <p:cNvSpPr txBox="1"/>
          <p:nvPr/>
        </p:nvSpPr>
        <p:spPr>
          <a:xfrm>
            <a:off x="2087380" y="2267851"/>
            <a:ext cx="8720529" cy="861774"/>
          </a:xfrm>
          <a:prstGeom prst="rect">
            <a:avLst/>
          </a:prstGeom>
          <a:noFill/>
        </p:spPr>
        <p:txBody>
          <a:bodyPr wrap="square" rtlCol="0">
            <a:spAutoFit/>
          </a:bodyPr>
          <a:lstStyle/>
          <a:p>
            <a:pPr algn="ctr"/>
            <a:r>
              <a:rPr lang="en-US" sz="5000" b="1" dirty="0" err="1">
                <a:solidFill>
                  <a:srgbClr val="FF0000"/>
                </a:solidFill>
                <a:latin typeface="Times New Roman" panose="02020603050405020304" pitchFamily="18" charset="0"/>
                <a:cs typeface="Times New Roman" panose="02020603050405020304" pitchFamily="18" charset="0"/>
              </a:rPr>
              <a:t>CHÀO</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MỪNG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HỘI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err="1">
                <a:solidFill>
                  <a:srgbClr val="FF0000"/>
                </a:solidFill>
                <a:latin typeface="Times New Roman" panose="02020603050405020304" pitchFamily="18" charset="0"/>
                <a:cs typeface="Times New Roman" panose="02020603050405020304" pitchFamily="18" charset="0"/>
              </a:rPr>
              <a:t>THI</a:t>
            </a:r>
            <a:r>
              <a:rPr lang="en-US" sz="5000" b="1">
                <a:solidFill>
                  <a:srgbClr val="FF0000"/>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E22AD7F8-42BB-4B94-A59A-97BD6CE0CEB3}"/>
              </a:ext>
            </a:extLst>
          </p:cNvPr>
          <p:cNvSpPr/>
          <p:nvPr/>
        </p:nvSpPr>
        <p:spPr>
          <a:xfrm>
            <a:off x="3127838" y="168987"/>
            <a:ext cx="6096000" cy="707886"/>
          </a:xfrm>
          <a:prstGeom prst="rect">
            <a:avLst/>
          </a:prstGeom>
        </p:spPr>
        <p:txBody>
          <a:bodyPr>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UBND </a:t>
            </a:r>
            <a:r>
              <a:rPr lang="en-US" sz="2000" b="1" dirty="0">
                <a:solidFill>
                  <a:srgbClr val="002060"/>
                </a:solidFill>
                <a:latin typeface="Times New Roman" panose="02020603050405020304" pitchFamily="18" charset="0"/>
                <a:cs typeface="Times New Roman" panose="02020603050405020304" pitchFamily="18" charset="0"/>
              </a:rPr>
              <a:t>QUẬN LONG BIÊN</a:t>
            </a:r>
          </a:p>
          <a:p>
            <a:pPr algn="ctr"/>
            <a:r>
              <a:rPr lang="en-US" sz="2000" b="1" dirty="0">
                <a:solidFill>
                  <a:srgbClr val="002060"/>
                </a:solidFill>
                <a:latin typeface="Times New Roman" panose="02020603050405020304" pitchFamily="18" charset="0"/>
                <a:cs typeface="Times New Roman" panose="02020603050405020304" pitchFamily="18" charset="0"/>
              </a:rPr>
              <a:t>TRƯỜNG MẦM NON HOA MỘC LAN</a:t>
            </a:r>
          </a:p>
        </p:txBody>
      </p:sp>
      <p:pic>
        <p:nvPicPr>
          <p:cNvPr id="10" name="Picture 9" descr="A logo with a couple people and a flower&#10;&#10;Description automatically generated">
            <a:extLst>
              <a:ext uri="{FF2B5EF4-FFF2-40B4-BE49-F238E27FC236}">
                <a16:creationId xmlns:a16="http://schemas.microsoft.com/office/drawing/2014/main" id="{DCC8BB49-ADA8-43D5-943F-1C5F70844D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7434" y="876873"/>
            <a:ext cx="1334124" cy="1312620"/>
          </a:xfrm>
          <a:prstGeom prst="ellipse">
            <a:avLst/>
          </a:prstGeom>
        </p:spPr>
      </p:pic>
      <p:sp>
        <p:nvSpPr>
          <p:cNvPr id="11" name="TextBox 10">
            <a:extLst>
              <a:ext uri="{FF2B5EF4-FFF2-40B4-BE49-F238E27FC236}">
                <a16:creationId xmlns:a16="http://schemas.microsoft.com/office/drawing/2014/main" id="{A2744000-F908-4110-BF1B-13763AE3A8EA}"/>
              </a:ext>
            </a:extLst>
          </p:cNvPr>
          <p:cNvSpPr txBox="1"/>
          <p:nvPr/>
        </p:nvSpPr>
        <p:spPr>
          <a:xfrm>
            <a:off x="1171977" y="3063948"/>
            <a:ext cx="10560677"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GIÁO VIÊN GIỎI </a:t>
            </a:r>
            <a:r>
              <a:rPr lang="en-US" sz="5000" b="1" dirty="0" smtClean="0">
                <a:solidFill>
                  <a:srgbClr val="FF0000"/>
                </a:solidFill>
                <a:latin typeface="Times New Roman" panose="02020603050405020304" pitchFamily="18" charset="0"/>
                <a:cs typeface="Times New Roman" panose="02020603050405020304" pitchFamily="18" charset="0"/>
              </a:rPr>
              <a:t>CẤP</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TRƯỜNG</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88DCDAF-F03A-4758-A6E1-2B919FB09C3F}"/>
              </a:ext>
            </a:extLst>
          </p:cNvPr>
          <p:cNvSpPr txBox="1"/>
          <p:nvPr/>
        </p:nvSpPr>
        <p:spPr>
          <a:xfrm>
            <a:off x="2203678" y="3772128"/>
            <a:ext cx="8720529"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NĂM HỌC </a:t>
            </a:r>
            <a:r>
              <a:rPr lang="en-US" sz="5000" b="1" dirty="0" smtClean="0">
                <a:solidFill>
                  <a:srgbClr val="FF0000"/>
                </a:solidFill>
                <a:latin typeface="Times New Roman" panose="02020603050405020304" pitchFamily="18" charset="0"/>
                <a:cs typeface="Times New Roman" panose="02020603050405020304" pitchFamily="18" charset="0"/>
              </a:rPr>
              <a:t>2024 </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2025</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2" name="Kiss The Rain">
            <a:hlinkClick r:id="" action="ppaction://media"/>
            <a:extLst>
              <a:ext uri="{FF2B5EF4-FFF2-40B4-BE49-F238E27FC236}">
                <a16:creationId xmlns:a16="http://schemas.microsoft.com/office/drawing/2014/main" id="{5E3915B2-E82C-4677-93C8-3F17358A0A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9673" y="5087911"/>
            <a:ext cx="609600" cy="609600"/>
          </a:xfrm>
          <a:prstGeom prst="rect">
            <a:avLst/>
          </a:prstGeom>
        </p:spPr>
      </p:pic>
    </p:spTree>
    <p:extLst>
      <p:ext uri="{BB962C8B-B14F-4D97-AF65-F5344CB8AC3E}">
        <p14:creationId xmlns:p14="http://schemas.microsoft.com/office/powerpoint/2010/main" val="3741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100"/>
                                  </p:stCondLst>
                                  <p:childTnLst>
                                    <p:animRot by="120000">
                                      <p:cBhvr>
                                        <p:cTn id="12" dur="95" fill="hold">
                                          <p:stCondLst>
                                            <p:cond delay="0"/>
                                          </p:stCondLst>
                                        </p:cTn>
                                        <p:tgtEl>
                                          <p:spTgt spid="5"/>
                                        </p:tgtEl>
                                        <p:attrNameLst>
                                          <p:attrName>r</p:attrName>
                                        </p:attrNameLst>
                                      </p:cBhvr>
                                    </p:animRot>
                                    <p:animRot by="-240000">
                                      <p:cBhvr>
                                        <p:cTn id="13" dur="191" fill="hold">
                                          <p:stCondLst>
                                            <p:cond delay="191"/>
                                          </p:stCondLst>
                                        </p:cTn>
                                        <p:tgtEl>
                                          <p:spTgt spid="5"/>
                                        </p:tgtEl>
                                        <p:attrNameLst>
                                          <p:attrName>r</p:attrName>
                                        </p:attrNameLst>
                                      </p:cBhvr>
                                    </p:animRot>
                                    <p:animRot by="240000">
                                      <p:cBhvr>
                                        <p:cTn id="14" dur="191" fill="hold">
                                          <p:stCondLst>
                                            <p:cond delay="382"/>
                                          </p:stCondLst>
                                        </p:cTn>
                                        <p:tgtEl>
                                          <p:spTgt spid="5"/>
                                        </p:tgtEl>
                                        <p:attrNameLst>
                                          <p:attrName>r</p:attrName>
                                        </p:attrNameLst>
                                      </p:cBhvr>
                                    </p:animRot>
                                    <p:animRot by="-240000">
                                      <p:cBhvr>
                                        <p:cTn id="15" dur="191" fill="hold">
                                          <p:stCondLst>
                                            <p:cond delay="573"/>
                                          </p:stCondLst>
                                        </p:cTn>
                                        <p:tgtEl>
                                          <p:spTgt spid="5"/>
                                        </p:tgtEl>
                                        <p:attrNameLst>
                                          <p:attrName>r</p:attrName>
                                        </p:attrNameLst>
                                      </p:cBhvr>
                                    </p:animRot>
                                    <p:animRot by="120000">
                                      <p:cBhvr>
                                        <p:cTn id="16" dur="191" fill="hold">
                                          <p:stCondLst>
                                            <p:cond delay="764"/>
                                          </p:stCondLst>
                                        </p:cTn>
                                        <p:tgtEl>
                                          <p:spTgt spid="5"/>
                                        </p:tgtEl>
                                        <p:attrNameLst>
                                          <p:attrName>r</p:attrName>
                                        </p:attrNameLst>
                                      </p:cBhvr>
                                    </p:animRot>
                                  </p:childTnLst>
                                </p:cTn>
                              </p:par>
                              <p:par>
                                <p:cTn id="17" presetID="16" presetClass="emph" presetSubtype="0" repeatCount="indefinite" fill="hold" grpId="0" nodeType="withEffect">
                                  <p:stCondLst>
                                    <p:cond delay="100"/>
                                  </p:stCondLst>
                                  <p:iterate type="lt">
                                    <p:tmPct val="4000"/>
                                  </p:iterate>
                                  <p:childTnLst>
                                    <p:set>
                                      <p:cBhvr override="childStyle">
                                        <p:cTn id="18" dur="2000" fill="hold"/>
                                        <p:tgtEl>
                                          <p:spTgt spid="8"/>
                                        </p:tgtEl>
                                        <p:attrNameLst>
                                          <p:attrName>style.color</p:attrName>
                                        </p:attrNameLst>
                                      </p:cBhvr>
                                      <p:to>
                                        <p:clrVal>
                                          <a:srgbClr val="002060"/>
                                        </p:clrVal>
                                      </p:to>
                                    </p:set>
                                    <p:set>
                                      <p:cBhvr>
                                        <p:cTn id="19" dur="2000" fill="hold"/>
                                        <p:tgtEl>
                                          <p:spTgt spid="8"/>
                                        </p:tgtEl>
                                        <p:attrNameLst>
                                          <p:attrName>fillcolor</p:attrName>
                                        </p:attrNameLst>
                                      </p:cBhvr>
                                      <p:to>
                                        <p:clrVal>
                                          <a:srgbClr val="002060"/>
                                        </p:clrVal>
                                      </p:to>
                                    </p:set>
                                    <p:set>
                                      <p:cBhvr>
                                        <p:cTn id="20" dur="2000" fill="hold"/>
                                        <p:tgtEl>
                                          <p:spTgt spid="8"/>
                                        </p:tgtEl>
                                        <p:attrNameLst>
                                          <p:attrName>fill.type</p:attrName>
                                        </p:attrNameLst>
                                      </p:cBhvr>
                                      <p:to>
                                        <p:strVal val="solid"/>
                                      </p:to>
                                    </p:set>
                                  </p:childTnLst>
                                </p:cTn>
                              </p:par>
                              <p:par>
                                <p:cTn id="21" presetID="16" presetClass="emph" presetSubtype="0" repeatCount="indefinite" fill="hold" grpId="0" nodeType="withEffect">
                                  <p:stCondLst>
                                    <p:cond delay="2000"/>
                                  </p:stCondLst>
                                  <p:iterate type="lt">
                                    <p:tmPct val="4000"/>
                                  </p:iterate>
                                  <p:childTnLst>
                                    <p:set>
                                      <p:cBhvr override="childStyle">
                                        <p:cTn id="22" dur="2000" fill="hold"/>
                                        <p:tgtEl>
                                          <p:spTgt spid="11"/>
                                        </p:tgtEl>
                                        <p:attrNameLst>
                                          <p:attrName>style.color</p:attrName>
                                        </p:attrNameLst>
                                      </p:cBhvr>
                                      <p:to>
                                        <p:clrVal>
                                          <a:srgbClr val="002060"/>
                                        </p:clrVal>
                                      </p:to>
                                    </p:set>
                                    <p:set>
                                      <p:cBhvr>
                                        <p:cTn id="23" dur="2000" fill="hold"/>
                                        <p:tgtEl>
                                          <p:spTgt spid="11"/>
                                        </p:tgtEl>
                                        <p:attrNameLst>
                                          <p:attrName>fillcolor</p:attrName>
                                        </p:attrNameLst>
                                      </p:cBhvr>
                                      <p:to>
                                        <p:clrVal>
                                          <a:srgbClr val="002060"/>
                                        </p:clrVal>
                                      </p:to>
                                    </p:set>
                                    <p:set>
                                      <p:cBhvr>
                                        <p:cTn id="24" dur="2000" fill="hold"/>
                                        <p:tgtEl>
                                          <p:spTgt spid="11"/>
                                        </p:tgtEl>
                                        <p:attrNameLst>
                                          <p:attrName>fill.type</p:attrName>
                                        </p:attrNameLst>
                                      </p:cBhvr>
                                      <p:to>
                                        <p:strVal val="solid"/>
                                      </p:to>
                                    </p:set>
                                  </p:childTnLst>
                                </p:cTn>
                              </p:par>
                              <p:par>
                                <p:cTn id="25" presetID="16" presetClass="emph" presetSubtype="0" repeatCount="indefinite" fill="hold" grpId="0" nodeType="withEffect">
                                  <p:stCondLst>
                                    <p:cond delay="3700"/>
                                  </p:stCondLst>
                                  <p:iterate type="lt">
                                    <p:tmPct val="4000"/>
                                  </p:iterate>
                                  <p:childTnLst>
                                    <p:set>
                                      <p:cBhvr override="childStyle">
                                        <p:cTn id="26" dur="2000" fill="hold"/>
                                        <p:tgtEl>
                                          <p:spTgt spid="12"/>
                                        </p:tgtEl>
                                        <p:attrNameLst>
                                          <p:attrName>style.color</p:attrName>
                                        </p:attrNameLst>
                                      </p:cBhvr>
                                      <p:to>
                                        <p:clrVal>
                                          <a:srgbClr val="002060"/>
                                        </p:clrVal>
                                      </p:to>
                                    </p:set>
                                    <p:set>
                                      <p:cBhvr>
                                        <p:cTn id="27" dur="2000" fill="hold"/>
                                        <p:tgtEl>
                                          <p:spTgt spid="12"/>
                                        </p:tgtEl>
                                        <p:attrNameLst>
                                          <p:attrName>fillcolor</p:attrName>
                                        </p:attrNameLst>
                                      </p:cBhvr>
                                      <p:to>
                                        <p:clrVal>
                                          <a:srgbClr val="002060"/>
                                        </p:clrVal>
                                      </p:to>
                                    </p:set>
                                    <p:set>
                                      <p:cBhvr>
                                        <p:cTn id="28" dur="2000" fill="hold"/>
                                        <p:tgtEl>
                                          <p:spTgt spid="12"/>
                                        </p:tgtEl>
                                        <p:attrNameLst>
                                          <p:attrName>fill.type</p:attrName>
                                        </p:attrNameLst>
                                      </p:cBhvr>
                                      <p:to>
                                        <p:strVal val="solid"/>
                                      </p:to>
                                    </p:set>
                                  </p:childTnLst>
                                </p:cTn>
                              </p:par>
                              <p:par>
                                <p:cTn id="29" presetID="1" presetClass="mediacall" presetSubtype="0" fill="hold" nodeType="withEffect">
                                  <p:stCondLst>
                                    <p:cond delay="0"/>
                                  </p:stCondLst>
                                  <p:childTnLst>
                                    <p:cmd type="call" cmd="playFrom(0.0)">
                                      <p:cBhvr>
                                        <p:cTn id="3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7">
                <p:cTn id="31"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8682"/>
          </a:xfrm>
          <a:prstGeom prst="rect">
            <a:avLst/>
          </a:prstGeom>
        </p:spPr>
      </p:pic>
      <p:grpSp>
        <p:nvGrpSpPr>
          <p:cNvPr id="7" name="组合 7"/>
          <p:cNvGrpSpPr/>
          <p:nvPr/>
        </p:nvGrpSpPr>
        <p:grpSpPr>
          <a:xfrm>
            <a:off x="531018" y="577717"/>
            <a:ext cx="614363" cy="392543"/>
            <a:chOff x="3672114" y="-827314"/>
            <a:chExt cx="396844" cy="142875"/>
          </a:xfrm>
        </p:grpSpPr>
        <p:cxnSp>
          <p:nvCxnSpPr>
            <p:cNvPr id="8" name="直接连接符 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直接连接符 1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1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710631" y="1224399"/>
            <a:ext cx="5577836" cy="435376"/>
          </a:xfrm>
          <a:prstGeom prst="rect">
            <a:avLst/>
          </a:prstGeom>
        </p:spPr>
        <p:txBody>
          <a:bodyPr wrap="square">
            <a:spAutoFit/>
          </a:bodyPr>
          <a:lstStyle/>
          <a:p>
            <a:pPr algn="just">
              <a:lnSpc>
                <a:spcPct val="120000"/>
              </a:lnSpc>
              <a:tabLst>
                <a:tab pos="457200" algn="l"/>
                <a:tab pos="914400" algn="l"/>
                <a:tab pos="1371600" algn="l"/>
                <a:tab pos="1828800" algn="l"/>
                <a:tab pos="3108960" algn="ctr"/>
              </a:tabLst>
            </a:pPr>
            <a:r>
              <a:rPr lang="en-US" sz="2000" dirty="0" smtClean="0">
                <a:latin typeface="Times New Roman" panose="02020603050405020304" pitchFamily="18" charset="0"/>
                <a:ea typeface="Times New Roman" panose="02020603050405020304" pitchFamily="18" charset="0"/>
              </a:rPr>
              <a:t>	</a:t>
            </a:r>
            <a:endParaRPr lang="en-US" sz="2000" dirty="0"/>
          </a:p>
        </p:txBody>
      </p:sp>
      <p:sp>
        <p:nvSpPr>
          <p:cNvPr id="6" name="Rectangle 5"/>
          <p:cNvSpPr/>
          <p:nvPr/>
        </p:nvSpPr>
        <p:spPr>
          <a:xfrm>
            <a:off x="1452563" y="600928"/>
            <a:ext cx="5702202" cy="369332"/>
          </a:xfrm>
          <a:prstGeom prst="rect">
            <a:avLst/>
          </a:prstGeom>
        </p:spPr>
        <p:txBody>
          <a:bodyPr wrap="none">
            <a:spAutoFit/>
          </a:bodyPr>
          <a:lstStyle/>
          <a:p>
            <a:r>
              <a:rPr lang="en-US" b="1" i="1" dirty="0" smtClean="0">
                <a:solidFill>
                  <a:srgbClr val="FF0000"/>
                </a:solidFill>
                <a:latin typeface="Times New Roman" panose="02020603050405020304" pitchFamily="18" charset="0"/>
                <a:cs typeface="Times New Roman" panose="02020603050405020304" pitchFamily="18" charset="0"/>
              </a:rPr>
              <a:t>3.1 </a:t>
            </a:r>
            <a:r>
              <a:rPr lang="vi-VN" b="1" i="1" dirty="0" smtClean="0">
                <a:solidFill>
                  <a:srgbClr val="FF0000"/>
                </a:solidFill>
                <a:latin typeface="Times New Roman" panose="02020603050405020304" pitchFamily="18" charset="0"/>
                <a:cs typeface="Times New Roman" panose="02020603050405020304" pitchFamily="18" charset="0"/>
              </a:rPr>
              <a:t>Xác </a:t>
            </a:r>
            <a:r>
              <a:rPr lang="vi-VN" b="1" i="1" dirty="0">
                <a:solidFill>
                  <a:srgbClr val="FF0000"/>
                </a:solidFill>
                <a:latin typeface="Times New Roman" panose="02020603050405020304" pitchFamily="18" charset="0"/>
                <a:cs typeface="Times New Roman" panose="02020603050405020304" pitchFamily="18" charset="0"/>
              </a:rPr>
              <a:t>định</a:t>
            </a:r>
            <a:r>
              <a:rPr lang="en-US" b="1" i="1" dirty="0">
                <a:solidFill>
                  <a:srgbClr val="FF0000"/>
                </a:solidFill>
                <a:latin typeface="Times New Roman" panose="02020603050405020304" pitchFamily="18" charset="0"/>
                <a:cs typeface="Times New Roman" panose="02020603050405020304" pitchFamily="18" charset="0"/>
              </a:rPr>
              <a:t> ý </a:t>
            </a:r>
            <a:r>
              <a:rPr lang="en-US" b="1" i="1" dirty="0" err="1">
                <a:solidFill>
                  <a:srgbClr val="FF0000"/>
                </a:solidFill>
                <a:latin typeface="Times New Roman" panose="02020603050405020304" pitchFamily="18" charset="0"/>
                <a:cs typeface="Times New Roman" panose="02020603050405020304" pitchFamily="18" charset="0"/>
              </a:rPr>
              <a:t>tưởng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và</a:t>
            </a:r>
            <a:r>
              <a:rPr lang="en-US" b="1" i="1" dirty="0">
                <a:solidFill>
                  <a:srgbClr val="FF0000"/>
                </a:solidFill>
                <a:latin typeface="Times New Roman" panose="02020603050405020304" pitchFamily="18" charset="0"/>
                <a:cs typeface="Times New Roman" panose="02020603050405020304" pitchFamily="18" charset="0"/>
              </a:rPr>
              <a:t> </a:t>
            </a:r>
            <a:r>
              <a:rPr lang="vi-VN" b="1" i="1" dirty="0">
                <a:solidFill>
                  <a:srgbClr val="FF0000"/>
                </a:solidFill>
                <a:latin typeface="Times New Roman" panose="02020603050405020304" pitchFamily="18" charset="0"/>
                <a:cs typeface="Times New Roman" panose="02020603050405020304" pitchFamily="18" charset="0"/>
              </a:rPr>
              <a:t>bố trí các góc chơi hợp l</a:t>
            </a:r>
            <a:r>
              <a:rPr lang="en-US" b="1" i="1" dirty="0">
                <a:solidFill>
                  <a:srgbClr val="FF0000"/>
                </a:solidFill>
                <a:latin typeface="Times New Roman" panose="02020603050405020304" pitchFamily="18" charset="0"/>
                <a:cs typeface="Times New Roman" panose="02020603050405020304" pitchFamily="18" charset="0"/>
              </a:rPr>
              <a:t>ý, </a:t>
            </a:r>
            <a:r>
              <a:rPr lang="en-US" b="1" i="1" dirty="0" err="1">
                <a:solidFill>
                  <a:srgbClr val="FF0000"/>
                </a:solidFill>
                <a:latin typeface="Times New Roman" panose="02020603050405020304" pitchFamily="18" charset="0"/>
                <a:cs typeface="Times New Roman" panose="02020603050405020304" pitchFamily="18" charset="0"/>
              </a:rPr>
              <a:t>tiện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lợi</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382137" y="1224399"/>
            <a:ext cx="4002833" cy="5706177"/>
          </a:xfrm>
          <a:prstGeom prst="rect">
            <a:avLst/>
          </a:prstGeom>
        </p:spPr>
        <p:txBody>
          <a:bodyPr wrap="square">
            <a:spAutoFit/>
          </a:bodyPr>
          <a:lstStyle/>
          <a:p>
            <a:pPr algn="just">
              <a:lnSpc>
                <a:spcPct val="120000"/>
              </a:lnSpc>
            </a:pPr>
            <a:r>
              <a:rPr lang="en-US" spc="-10" dirty="0" smtClean="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Qua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tham</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khảo</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tìm</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tòi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trên</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mạng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tham</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trường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bạn</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sách</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báo</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tìm</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ra</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tưởng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mới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cho</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mình</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thỏa</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mãn</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sở</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thích</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nhu</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cầu</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nhu</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cầu</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a:t>
            </a:r>
            <a:r>
              <a:rPr lang="vi-VN"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ơi, nhận thức và cảm nhận về thế giới xung quanh</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vi-VN"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là nơi trải nghiệm, khám phá những cái mới, rèn luyện, củng cố kiến thức đ</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ã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phát</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huy</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khả</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năng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sáng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tạo</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Vì</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vậy</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việc</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sắp</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xếp</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bố</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trí</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góc</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a:t>
            </a:r>
            <a:r>
              <a:rPr lang="vi-VN"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ơi phù hợp, thuận tiện, dễ t</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ìm</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dễ</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nhìn</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dễ</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lấy</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bắt</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mắt</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là</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rất</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trọng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Tôi</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đã</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tưởng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bố</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trí</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góc</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lớp</a:t>
            </a:r>
            <a:r>
              <a:rPr lang="en-US"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a:t>
            </a:r>
            <a:r>
              <a:rPr lang="vi-VN" spc="-10" dirty="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ư</a:t>
            </a:r>
            <a:r>
              <a:rPr lang="vi-VN" spc="-10" dirty="0" smtClean="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pc="-10" dirty="0" smtClean="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en-US" dirty="0">
                <a:solidFill>
                  <a:srgbClr val="0070C0"/>
                </a:solidFill>
                <a:latin typeface="Times New Roman" panose="02020603050405020304" pitchFamily="18" charset="0"/>
                <a:cs typeface="Times New Roman" panose="02020603050405020304" pitchFamily="18" charset="0"/>
              </a:rPr>
              <a:t>+ “ </a:t>
            </a:r>
            <a:r>
              <a:rPr lang="en-US" dirty="0" err="1">
                <a:solidFill>
                  <a:srgbClr val="0070C0"/>
                </a:solidFill>
                <a:latin typeface="Times New Roman" panose="02020603050405020304" pitchFamily="18" charset="0"/>
                <a:cs typeface="Times New Roman" panose="02020603050405020304" pitchFamily="18" charset="0"/>
              </a:rPr>
              <a:t>Góc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tôi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xếp</a:t>
            </a:r>
            <a:r>
              <a:rPr lang="en-US" dirty="0">
                <a:solidFill>
                  <a:srgbClr val="0070C0"/>
                </a:solidFill>
                <a:latin typeface="Times New Roman" panose="02020603050405020304" pitchFamily="18" charset="0"/>
                <a:cs typeface="Times New Roman" panose="02020603050405020304" pitchFamily="18" charset="0"/>
              </a:rPr>
              <a:t> ở </a:t>
            </a:r>
            <a:r>
              <a:rPr lang="en-US" dirty="0" err="1">
                <a:solidFill>
                  <a:srgbClr val="0070C0"/>
                </a:solidFill>
                <a:latin typeface="Times New Roman" panose="02020603050405020304" pitchFamily="18" charset="0"/>
                <a:cs typeface="Times New Roman" panose="02020603050405020304" pitchFamily="18" charset="0"/>
              </a:rPr>
              <a:t>trên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cạnh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cửa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sổ</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nhiều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ánh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sáng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góc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ồn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ào</a:t>
            </a:r>
            <a:r>
              <a:rPr lang="en-US" dirty="0">
                <a:solidFill>
                  <a:srgbClr val="0070C0"/>
                </a:solidFill>
                <a:latin typeface="Times New Roman" panose="02020603050405020304" pitchFamily="18" charset="0"/>
                <a:cs typeface="Times New Roman" panose="02020603050405020304" pitchFamily="18" charset="0"/>
              </a:rPr>
              <a:t>.</a:t>
            </a:r>
          </a:p>
          <a:p>
            <a:pPr>
              <a:lnSpc>
                <a:spcPct val="120000"/>
              </a:lnSpc>
            </a:pPr>
            <a:endParaRPr lang="en-US" sz="1600" dirty="0">
              <a:effectLst/>
              <a:latin typeface="Tahoma" panose="020B060403050404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610607" y="1825625"/>
            <a:ext cx="5485393" cy="4109746"/>
          </a:xfrm>
          <a:prstGeom prst="rect">
            <a:avLst/>
          </a:prstGeom>
        </p:spPr>
      </p:pic>
    </p:spTree>
    <p:extLst>
      <p:ext uri="{BB962C8B-B14F-4D97-AF65-F5344CB8AC3E}">
        <p14:creationId xmlns:p14="http://schemas.microsoft.com/office/powerpoint/2010/main" val="15599253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6308" y="1562533"/>
            <a:ext cx="5801784" cy="4351338"/>
          </a:xfrm>
        </p:spPr>
      </p:pic>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14" y="19318"/>
            <a:ext cx="12192000" cy="6838682"/>
          </a:xfrm>
          <a:prstGeom prst="rect">
            <a:avLst/>
          </a:prstGeom>
        </p:spPr>
      </p:pic>
      <p:sp>
        <p:nvSpPr>
          <p:cNvPr id="4" name="Rectangle 3"/>
          <p:cNvSpPr/>
          <p:nvPr/>
        </p:nvSpPr>
        <p:spPr>
          <a:xfrm>
            <a:off x="5418904" y="401446"/>
            <a:ext cx="4667488" cy="1485407"/>
          </a:xfrm>
          <a:prstGeom prst="rect">
            <a:avLst/>
          </a:prstGeom>
        </p:spPr>
        <p:txBody>
          <a:bodyPr wrap="square">
            <a:spAutoFit/>
          </a:bodyPr>
          <a:lstStyle/>
          <a:p>
            <a:pPr marL="342900" marR="0" indent="-114300" algn="just">
              <a:lnSpc>
                <a:spcPct val="115000"/>
              </a:lnSpc>
              <a:spcBef>
                <a:spcPts val="0"/>
              </a:spcBef>
              <a:spcAft>
                <a:spcPts val="0"/>
              </a:spcAft>
            </a:pP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thoải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ồn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Picture 8" descr="C:\Users\Admin\Desktop\ảnh\Trang trí lớp\z4835999340573_686e7a991fd9c4490df869903f701496.jpg"/>
          <p:cNvPicPr/>
          <p:nvPr/>
        </p:nvPicPr>
        <p:blipFill rotWithShape="1">
          <a:blip r:embed="rId4" cstate="print">
            <a:extLst>
              <a:ext uri="{28A0092B-C50C-407E-A947-70E740481C1C}">
                <a14:useLocalDpi xmlns:a14="http://schemas.microsoft.com/office/drawing/2010/main" val="0"/>
              </a:ext>
            </a:extLst>
          </a:blip>
          <a:srcRect l="-2649" t="19779" r="6609" b="-4709"/>
          <a:stretch/>
        </p:blipFill>
        <p:spPr bwMode="auto">
          <a:xfrm>
            <a:off x="672986" y="365125"/>
            <a:ext cx="4217810" cy="2869262"/>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5"/>
          <a:stretch>
            <a:fillRect/>
          </a:stretch>
        </p:blipFill>
        <p:spPr>
          <a:xfrm>
            <a:off x="1024589" y="3419341"/>
            <a:ext cx="4394316" cy="2925475"/>
          </a:xfrm>
          <a:prstGeom prst="rect">
            <a:avLst/>
          </a:prstGeom>
        </p:spPr>
      </p:pic>
      <p:pic>
        <p:nvPicPr>
          <p:cNvPr id="5" name="Picture 4"/>
          <p:cNvPicPr>
            <a:picLocks noChangeAspect="1"/>
          </p:cNvPicPr>
          <p:nvPr/>
        </p:nvPicPr>
        <p:blipFill>
          <a:blip r:embed="rId6"/>
          <a:stretch>
            <a:fillRect/>
          </a:stretch>
        </p:blipFill>
        <p:spPr>
          <a:xfrm>
            <a:off x="6310308" y="3419340"/>
            <a:ext cx="4633868" cy="2925475"/>
          </a:xfrm>
          <a:prstGeom prst="rect">
            <a:avLst/>
          </a:prstGeom>
        </p:spPr>
      </p:pic>
      <p:sp>
        <p:nvSpPr>
          <p:cNvPr id="3" name="Rectangle 2"/>
          <p:cNvSpPr/>
          <p:nvPr/>
        </p:nvSpPr>
        <p:spPr>
          <a:xfrm>
            <a:off x="5411431" y="2124111"/>
            <a:ext cx="4926887" cy="1047979"/>
          </a:xfrm>
          <a:prstGeom prst="rect">
            <a:avLst/>
          </a:prstGeom>
        </p:spPr>
        <p:txBody>
          <a:bodyPr wrap="square">
            <a:spAutoFit/>
          </a:bodyPr>
          <a:lstStyle/>
          <a:p>
            <a:pPr marL="342900" marR="0" indent="-114300" algn="just">
              <a:lnSpc>
                <a:spcPct val="115000"/>
              </a:lnSpc>
              <a:spcBef>
                <a:spcPts val="0"/>
              </a:spcBef>
              <a:spcAft>
                <a:spcPts val="0"/>
              </a:spcAft>
            </a:pPr>
            <a:r>
              <a:rPr lang="en-US" dirty="0">
                <a:solidFill>
                  <a:srgbClr val="0070C0"/>
                </a:solidFill>
                <a:latin typeface="Times New Roman" panose="02020603050405020304" pitchFamily="18" charset="0"/>
                <a:cs typeface="Times New Roman" panose="02020603050405020304" pitchFamily="18" charset="0"/>
              </a:rPr>
              <a:t>+ “ </a:t>
            </a:r>
            <a:r>
              <a:rPr lang="en-US" dirty="0" err="1">
                <a:solidFill>
                  <a:srgbClr val="0070C0"/>
                </a:solidFill>
                <a:latin typeface="Times New Roman" panose="02020603050405020304" pitchFamily="18" charset="0"/>
                <a:cs typeface="Times New Roman" panose="02020603050405020304" pitchFamily="18" charset="0"/>
              </a:rPr>
              <a:t>Góc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tuyên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truyền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tôi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bố</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trí</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trước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lớp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của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mình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phụ</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huynh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dễ</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dàng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nhìn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thấy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những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thông</a:t>
            </a:r>
            <a:r>
              <a:rPr lang="en-US" dirty="0">
                <a:solidFill>
                  <a:srgbClr val="0070C0"/>
                </a:solidFill>
                <a:latin typeface="Times New Roman" panose="02020603050405020304" pitchFamily="18" charset="0"/>
                <a:cs typeface="Times New Roman" panose="02020603050405020304" pitchFamily="18" charset="0"/>
              </a:rPr>
              <a:t> tin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cô</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muốn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trao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đổi</a:t>
            </a:r>
            <a:r>
              <a:rPr lang="en-US" dirty="0">
                <a:solidFill>
                  <a:srgbClr val="0070C0"/>
                </a:solidFill>
                <a:latin typeface="Times New Roman" panose="02020603050405020304" pitchFamily="18" charset="0"/>
                <a:cs typeface="Times New Roman" panose="02020603050405020304" pitchFamily="18" charset="0"/>
              </a:rPr>
              <a:t>. </a:t>
            </a:r>
            <a:endPar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0700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8682"/>
          </a:xfrm>
          <a:prstGeom prst="rect">
            <a:avLst/>
          </a:prstGeom>
        </p:spPr>
      </p:pic>
      <p:sp>
        <p:nvSpPr>
          <p:cNvPr id="9" name="Rectangle 8"/>
          <p:cNvSpPr/>
          <p:nvPr/>
        </p:nvSpPr>
        <p:spPr>
          <a:xfrm>
            <a:off x="1452563" y="635363"/>
            <a:ext cx="242374" cy="369332"/>
          </a:xfrm>
          <a:prstGeom prst="rect">
            <a:avLst/>
          </a:prstGeom>
        </p:spPr>
        <p:txBody>
          <a:bodyPr wrap="none">
            <a:spAutoFit/>
          </a:bodyPr>
          <a:lstStyle/>
          <a:p>
            <a:r>
              <a:rPr lang="vi-VN" b="1" dirty="0" smtClean="0">
                <a:solidFill>
                  <a:srgbClr val="002060"/>
                </a:solidFill>
                <a:latin typeface="Times New Roman" panose="02020603050405020304" pitchFamily="18" charset="0"/>
                <a:ea typeface="Times New Roman" panose="02020603050405020304" pitchFamily="18" charset="0"/>
              </a:rPr>
              <a:t>.</a:t>
            </a:r>
            <a:endParaRPr lang="en-US" dirty="0">
              <a:solidFill>
                <a:srgbClr val="002060"/>
              </a:solidFill>
            </a:endParaRPr>
          </a:p>
        </p:txBody>
      </p:sp>
      <p:sp>
        <p:nvSpPr>
          <p:cNvPr id="11" name="Rectangle 10"/>
          <p:cNvSpPr/>
          <p:nvPr/>
        </p:nvSpPr>
        <p:spPr>
          <a:xfrm>
            <a:off x="6786316" y="1296671"/>
            <a:ext cx="4624367" cy="663515"/>
          </a:xfrm>
          <a:prstGeom prst="rect">
            <a:avLst/>
          </a:prstGeom>
        </p:spPr>
        <p:txBody>
          <a:bodyPr wrap="square">
            <a:spAutoFit/>
          </a:bodyPr>
          <a:lstStyle/>
          <a:p>
            <a:pPr algn="just">
              <a:lnSpc>
                <a:spcPct val="120000"/>
              </a:lnSpc>
            </a:pPr>
            <a:r>
              <a:rPr lang="pt-BR" sz="1600" dirty="0">
                <a:latin typeface="Times New Roman" panose="02020603050405020304" pitchFamily="18" charset="0"/>
                <a:ea typeface="Times New Roman" panose="02020603050405020304" pitchFamily="18" charset="0"/>
              </a:rPr>
              <a:t>  </a:t>
            </a:r>
            <a:r>
              <a:rPr lang="pt-BR" sz="1600" dirty="0" smtClean="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endParaRPr lang="en-US" sz="1600" dirty="0"/>
          </a:p>
        </p:txBody>
      </p:sp>
      <p:grpSp>
        <p:nvGrpSpPr>
          <p:cNvPr id="8" name="组合 7"/>
          <p:cNvGrpSpPr/>
          <p:nvPr/>
        </p:nvGrpSpPr>
        <p:grpSpPr>
          <a:xfrm>
            <a:off x="531018" y="577717"/>
            <a:ext cx="614363" cy="392543"/>
            <a:chOff x="3672114" y="-827314"/>
            <a:chExt cx="396844" cy="142875"/>
          </a:xfrm>
        </p:grpSpPr>
        <p:cxnSp>
          <p:nvCxnSpPr>
            <p:cNvPr id="10" name="直接连接符 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349828" y="515403"/>
            <a:ext cx="6096000" cy="646331"/>
          </a:xfrm>
          <a:prstGeom prst="rect">
            <a:avLst/>
          </a:prstGeom>
        </p:spPr>
        <p:txBody>
          <a:bodyPr>
            <a:spAutoFit/>
          </a:bodyPr>
          <a:lstStyle/>
          <a:p>
            <a:pPr algn="just"/>
            <a:r>
              <a:rPr lang="en-US" b="1" i="1" dirty="0" smtClean="0">
                <a:solidFill>
                  <a:srgbClr val="FF0000"/>
                </a:solidFill>
                <a:latin typeface="Times New Roman" panose="02020603050405020304" pitchFamily="18" charset="0"/>
                <a:cs typeface="Times New Roman" panose="02020603050405020304" pitchFamily="18" charset="0"/>
              </a:rPr>
              <a:t>3.2 </a:t>
            </a:r>
            <a:r>
              <a:rPr lang="en-US" b="1" i="1" dirty="0" err="1" smtClean="0">
                <a:solidFill>
                  <a:srgbClr val="FF0000"/>
                </a:solidFill>
                <a:latin typeface="Times New Roman" panose="02020603050405020304" pitchFamily="18" charset="0"/>
                <a:cs typeface="Times New Roman" panose="02020603050405020304" pitchFamily="18" charset="0"/>
              </a:rPr>
              <a:t>Tiến</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hành</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cùng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trẻ</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làm</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đồ</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dùng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đồ</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chơi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trang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trí</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các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góc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theo</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hướng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lấy</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trẻ</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làm</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trung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tâm</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một</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cách</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linh</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hoạt</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sáng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tạo</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41167" y="1296671"/>
            <a:ext cx="6001138" cy="5295296"/>
          </a:xfrm>
          <a:prstGeom prst="rect">
            <a:avLst/>
          </a:prstGeom>
        </p:spPr>
        <p:txBody>
          <a:bodyPr wrap="square">
            <a:spAutoFit/>
          </a:bodyPr>
          <a:lstStyle/>
          <a:p>
            <a:pPr indent="457200" algn="just">
              <a:lnSpc>
                <a:spcPct val="115000"/>
              </a:lnSpc>
            </a:pP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khích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Thu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hút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gò</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bó</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400"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400"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1400"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4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cột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chai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đĩa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nỉ</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xốp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cột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xong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kế.Cuối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tuần</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4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24729" y="1851341"/>
            <a:ext cx="4124105" cy="3093883"/>
          </a:xfrm>
          <a:prstGeom prst="rect">
            <a:avLst/>
          </a:prstGeom>
        </p:spPr>
      </p:pic>
    </p:spTree>
    <p:extLst>
      <p:ext uri="{BB962C8B-B14F-4D97-AF65-F5344CB8AC3E}">
        <p14:creationId xmlns:p14="http://schemas.microsoft.com/office/powerpoint/2010/main" val="40571520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2720"/>
          </a:xfrm>
          <a:prstGeom prst="rect">
            <a:avLst/>
          </a:prstGeom>
        </p:spPr>
      </p:pic>
      <p:sp>
        <p:nvSpPr>
          <p:cNvPr id="5" name="Rectangle 4"/>
          <p:cNvSpPr/>
          <p:nvPr/>
        </p:nvSpPr>
        <p:spPr>
          <a:xfrm>
            <a:off x="6557865" y="667529"/>
            <a:ext cx="4795935" cy="5507662"/>
          </a:xfrm>
          <a:prstGeom prst="rect">
            <a:avLst/>
          </a:prstGeom>
        </p:spPr>
        <p:txBody>
          <a:bodyPr wrap="square">
            <a:spAutoFit/>
          </a:bodyPr>
          <a:lstStyle/>
          <a:p>
            <a:pPr algn="just">
              <a:lnSpc>
                <a:spcPct val="115000"/>
              </a:lnSpc>
            </a:pPr>
            <a:r>
              <a:rPr lang="en-US" b="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285750" algn="l"/>
              </a:tabLst>
            </a:pP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que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b="1"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Que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phết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keo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que.</a:t>
            </a:r>
            <a:endParaRPr lang="en-US"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que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sẵn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dắt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tắc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gộp</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que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68838" y="1159868"/>
            <a:ext cx="5855737" cy="4057953"/>
          </a:xfrm>
          <a:prstGeom prst="rect">
            <a:avLst/>
          </a:prstGeom>
        </p:spPr>
      </p:pic>
    </p:spTree>
    <p:extLst>
      <p:ext uri="{BB962C8B-B14F-4D97-AF65-F5344CB8AC3E}">
        <p14:creationId xmlns:p14="http://schemas.microsoft.com/office/powerpoint/2010/main" val="2146742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2720"/>
          </a:xfrm>
          <a:prstGeom prst="rect">
            <a:avLst/>
          </a:prstGeom>
        </p:spPr>
      </p:pic>
      <p:sp>
        <p:nvSpPr>
          <p:cNvPr id="5" name="TextBox 4"/>
          <p:cNvSpPr txBox="1"/>
          <p:nvPr/>
        </p:nvSpPr>
        <p:spPr>
          <a:xfrm>
            <a:off x="6874099" y="262177"/>
            <a:ext cx="6156101" cy="707886"/>
          </a:xfrm>
          <a:prstGeom prst="rect">
            <a:avLst/>
          </a:prstGeom>
          <a:noFill/>
        </p:spPr>
        <p:txBody>
          <a:bodyPr wrap="square" rtlCol="0">
            <a:spAutoFit/>
          </a:bodyPr>
          <a:lstStyle/>
          <a:p>
            <a:pPr algn="just"/>
            <a:endParaRPr lang="en-US" sz="2000" i="1" dirty="0">
              <a:solidFill>
                <a:schemeClr val="accent1">
                  <a:lumMod val="75000"/>
                </a:schemeClr>
              </a:solidFill>
              <a:latin typeface="Times New Roman" panose="02020603050405020304" pitchFamily="18" charset="0"/>
              <a:cs typeface="Times New Roman" panose="02020603050405020304" pitchFamily="18" charset="0"/>
            </a:endParaRPr>
          </a:p>
          <a:p>
            <a:pPr algn="just"/>
            <a:endParaRPr lang="en-US" sz="2000" i="1" dirty="0">
              <a:solidFill>
                <a:schemeClr val="accent1">
                  <a:lumMod val="75000"/>
                </a:schemeClr>
              </a:solidFill>
              <a:latin typeface="+mj-lt"/>
              <a:cs typeface="Times New Roman" panose="02020603050405020304" pitchFamily="18" charset="0"/>
            </a:endParaRPr>
          </a:p>
        </p:txBody>
      </p:sp>
      <p:sp>
        <p:nvSpPr>
          <p:cNvPr id="13" name="Rectangle 12"/>
          <p:cNvSpPr/>
          <p:nvPr/>
        </p:nvSpPr>
        <p:spPr>
          <a:xfrm>
            <a:off x="6883213" y="1297701"/>
            <a:ext cx="3607324" cy="369332"/>
          </a:xfrm>
          <a:prstGeom prst="rect">
            <a:avLst/>
          </a:prstGeom>
        </p:spPr>
        <p:txBody>
          <a:bodyPr wrap="square">
            <a:spAutoFit/>
          </a:bodyPr>
          <a:lstStyle/>
          <a:p>
            <a:pPr algn="just"/>
            <a:r>
              <a:rPr lang="en-US" dirty="0" smtClean="0">
                <a:solidFill>
                  <a:srgbClr val="000000"/>
                </a:solidFill>
                <a:latin typeface="Times New Roman" panose="02020603050405020304" pitchFamily="18" charset="0"/>
                <a:ea typeface="Calibri" panose="020F0502020204030204" pitchFamily="34" charset="0"/>
                <a:cs typeface="Calibri Light" panose="020F0302020204030204" pitchFamily="34" charset="0"/>
              </a:rPr>
              <a:t>      </a:t>
            </a:r>
            <a:endParaRPr lang="en-US" dirty="0">
              <a:solidFill>
                <a:srgbClr val="0070C0"/>
              </a:solidFill>
            </a:endParaRPr>
          </a:p>
        </p:txBody>
      </p:sp>
      <p:sp>
        <p:nvSpPr>
          <p:cNvPr id="6" name="Rectangle 5"/>
          <p:cNvSpPr/>
          <p:nvPr/>
        </p:nvSpPr>
        <p:spPr>
          <a:xfrm>
            <a:off x="5624513" y="746068"/>
            <a:ext cx="4657725" cy="5189113"/>
          </a:xfrm>
          <a:prstGeom prst="rect">
            <a:avLst/>
          </a:prstGeom>
        </p:spPr>
        <p:txBody>
          <a:bodyPr wrap="square">
            <a:spAutoFit/>
          </a:bodyPr>
          <a:lstStyle/>
          <a:p>
            <a:pPr algn="just">
              <a:lnSpc>
                <a:spcPct val="115000"/>
              </a:lnSpc>
            </a:pPr>
            <a:r>
              <a:rPr lang="en-US" sz="1600" b="1"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b="1" i="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b="1" i="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u="sng"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600" b="1" u="sng"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pPr>
            <a:r>
              <a:rPr lang="en-US" sz="16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a:t>
            </a:r>
            <a:r>
              <a:rPr lang="en-US" sz="1600" i="1" spc="-10"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ầ</a:t>
            </a:r>
            <a:r>
              <a:rPr lang="en-US" sz="1600" i="1" spc="-10" dirty="0" err="1">
                <a:solidFill>
                  <a:srgbClr val="0070C0"/>
                </a:solidFill>
                <a:latin typeface="Times New Roman" panose="02020603050405020304" pitchFamily="18" charset="0"/>
                <a:ea typeface="Times New Roman" panose="02020603050405020304" pitchFamily="18" charset="0"/>
                <a:cs typeface=".VnTime" panose="020B7200000000000000" pitchFamily="34" charset="0"/>
              </a:rPr>
              <a:t>n</a:t>
            </a:r>
            <a:r>
              <a:rPr lang="en-US" sz="1600" i="1" spc="-10" dirty="0">
                <a:solidFill>
                  <a:srgbClr val="0070C0"/>
                </a:solidFill>
                <a:latin typeface="Times New Roman" panose="02020603050405020304" pitchFamily="18" charset="0"/>
                <a:ea typeface="Times New Roman" panose="02020603050405020304" pitchFamily="18" charset="0"/>
                <a:cs typeface=".VnTime" panose="020B7200000000000000" pitchFamily="34" charset="0"/>
              </a:rPr>
              <a:t> </a:t>
            </a:r>
            <a:r>
              <a:rPr lang="en-US" sz="1600" i="1" spc="-10" dirty="0" err="1">
                <a:solidFill>
                  <a:srgbClr val="0070C0"/>
                </a:solidFill>
                <a:latin typeface="Times New Roman" panose="02020603050405020304" pitchFamily="18" charset="0"/>
                <a:ea typeface="Times New Roman" panose="02020603050405020304" pitchFamily="18" charset="0"/>
                <a:cs typeface=".VnTime" panose="020B7200000000000000" pitchFamily="34" charset="0"/>
              </a:rPr>
              <a:t>chu</a:t>
            </a:r>
            <a:r>
              <a:rPr lang="en-US" sz="1600" i="1" spc="-10"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ẩ</a:t>
            </a:r>
            <a:r>
              <a:rPr lang="en-US" sz="1600" i="1" spc="-10" dirty="0" err="1">
                <a:solidFill>
                  <a:srgbClr val="0070C0"/>
                </a:solidFill>
                <a:latin typeface="Times New Roman" panose="02020603050405020304" pitchFamily="18" charset="0"/>
                <a:ea typeface="Times New Roman" panose="02020603050405020304" pitchFamily="18" charset="0"/>
                <a:cs typeface=".VnTime" panose="020B7200000000000000" pitchFamily="34" charset="0"/>
              </a:rPr>
              <a:t>n</a:t>
            </a:r>
            <a:r>
              <a:rPr lang="en-US" sz="1600" i="1" spc="-10" dirty="0">
                <a:solidFill>
                  <a:srgbClr val="0070C0"/>
                </a:solidFill>
                <a:latin typeface="Times New Roman" panose="02020603050405020304" pitchFamily="18" charset="0"/>
                <a:ea typeface="Times New Roman" panose="02020603050405020304" pitchFamily="18" charset="0"/>
                <a:cs typeface=".VnTime" panose="020B7200000000000000" pitchFamily="34" charset="0"/>
              </a:rPr>
              <a:t> </a:t>
            </a:r>
            <a:r>
              <a:rPr lang="en-US" sz="1600" i="1" spc="-10" dirty="0" err="1">
                <a:solidFill>
                  <a:srgbClr val="0070C0"/>
                </a:solidFill>
                <a:latin typeface="Times New Roman" panose="02020603050405020304" pitchFamily="18" charset="0"/>
                <a:ea typeface="Times New Roman" panose="02020603050405020304" pitchFamily="18" charset="0"/>
                <a:cs typeface=".VnTime" panose="020B7200000000000000" pitchFamily="34" charset="0"/>
              </a:rPr>
              <a:t>b</a:t>
            </a:r>
            <a:r>
              <a:rPr lang="en-US" sz="1600" i="1" spc="-10"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ị</a:t>
            </a:r>
            <a:r>
              <a:rPr lang="en-US" sz="1600" i="1" spc="-10" dirty="0">
                <a:solidFill>
                  <a:srgbClr val="0070C0"/>
                </a:solidFill>
                <a:latin typeface="Times New Roman" panose="02020603050405020304" pitchFamily="18" charset="0"/>
                <a:ea typeface="Times New Roman" panose="02020603050405020304" pitchFamily="18" charset="0"/>
                <a:cs typeface=".VnTime" panose="020B7200000000000000" pitchFamily="34" charset="0"/>
              </a:rPr>
              <a:t> </a:t>
            </a:r>
            <a:r>
              <a:rPr lang="en-US" sz="16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6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600" i="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b="1"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ngao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hến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lõi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rõm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nắp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chai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sỏi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bìa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catton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xốp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bìa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sữa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vải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pP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Ở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pP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tết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20.10,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22.12,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tết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thiệp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kẹo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múa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tết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Thiệp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kẹo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443865" y="1512700"/>
            <a:ext cx="4899660" cy="3655847"/>
          </a:xfrm>
          <a:prstGeom prst="rect">
            <a:avLst/>
          </a:prstGeom>
        </p:spPr>
      </p:pic>
    </p:spTree>
    <p:extLst>
      <p:ext uri="{BB962C8B-B14F-4D97-AF65-F5344CB8AC3E}">
        <p14:creationId xmlns:p14="http://schemas.microsoft.com/office/powerpoint/2010/main" val="2795023207"/>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2720"/>
          </a:xfrm>
          <a:prstGeom prst="rect">
            <a:avLst/>
          </a:prstGeom>
        </p:spPr>
      </p:pic>
      <p:sp>
        <p:nvSpPr>
          <p:cNvPr id="5" name="Rectangle 4"/>
          <p:cNvSpPr/>
          <p:nvPr/>
        </p:nvSpPr>
        <p:spPr>
          <a:xfrm>
            <a:off x="1790164" y="4227487"/>
            <a:ext cx="10052496" cy="798745"/>
          </a:xfrm>
          <a:prstGeom prst="rect">
            <a:avLst/>
          </a:prstGeom>
        </p:spPr>
        <p:txBody>
          <a:bodyPr wrap="square">
            <a:spAutoFit/>
          </a:bodyPr>
          <a:lstStyle/>
          <a:p>
            <a:pPr algn="just">
              <a:lnSpc>
                <a:spcPct val="120000"/>
              </a:lnSpc>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US" sz="2000" dirty="0">
              <a:latin typeface="Times New Roman" panose="02020603050405020304" pitchFamily="18" charset="0"/>
              <a:ea typeface="Times New Roman" panose="02020603050405020304" pitchFamily="18" charset="0"/>
            </a:endParaRPr>
          </a:p>
        </p:txBody>
      </p:sp>
      <p:sp>
        <p:nvSpPr>
          <p:cNvPr id="8" name="Rectangle 7"/>
          <p:cNvSpPr/>
          <p:nvPr/>
        </p:nvSpPr>
        <p:spPr>
          <a:xfrm>
            <a:off x="597031" y="216115"/>
            <a:ext cx="3220825" cy="369332"/>
          </a:xfrm>
          <a:prstGeom prst="rect">
            <a:avLst/>
          </a:prstGeom>
        </p:spPr>
        <p:txBody>
          <a:bodyPr wrap="square">
            <a:spAutoFit/>
          </a:bodyPr>
          <a:lstStyle/>
          <a:p>
            <a:pPr algn="just"/>
            <a:r>
              <a:rPr lang="en-US" dirty="0" smtClean="0">
                <a:solidFill>
                  <a:srgbClr val="000000"/>
                </a:solidFill>
                <a:latin typeface="Times New Roman" panose="02020603050405020304" pitchFamily="18" charset="0"/>
                <a:ea typeface="Calibri" panose="020F0502020204030204" pitchFamily="34" charset="0"/>
                <a:cs typeface="Calibri Light" panose="020F0302020204030204" pitchFamily="34" charset="0"/>
              </a:rPr>
              <a:t>    </a:t>
            </a:r>
            <a:endParaRPr lang="en-US" dirty="0">
              <a:solidFill>
                <a:srgbClr val="0070C0"/>
              </a:solidFill>
            </a:endParaRPr>
          </a:p>
        </p:txBody>
      </p:sp>
      <p:grpSp>
        <p:nvGrpSpPr>
          <p:cNvPr id="12" name="组合 7"/>
          <p:cNvGrpSpPr/>
          <p:nvPr/>
        </p:nvGrpSpPr>
        <p:grpSpPr>
          <a:xfrm>
            <a:off x="531018" y="577717"/>
            <a:ext cx="614363" cy="392543"/>
            <a:chOff x="3672114" y="-827314"/>
            <a:chExt cx="396844" cy="142875"/>
          </a:xfrm>
        </p:grpSpPr>
        <p:cxnSp>
          <p:nvCxnSpPr>
            <p:cNvPr id="13" name="直接连接符 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1452562" y="456661"/>
            <a:ext cx="6805029" cy="923330"/>
          </a:xfrm>
          <a:prstGeom prst="rect">
            <a:avLst/>
          </a:prstGeom>
        </p:spPr>
        <p:txBody>
          <a:bodyPr wrap="square">
            <a:spAutoFit/>
          </a:bodyPr>
          <a:lstStyle/>
          <a:p>
            <a:pPr algn="just"/>
            <a:r>
              <a:rPr lang="it-IT" b="1" i="1" dirty="0" smtClean="0">
                <a:solidFill>
                  <a:srgbClr val="FF0000"/>
                </a:solidFill>
                <a:latin typeface="Times New Roman" panose="02020603050405020304" pitchFamily="18" charset="0"/>
                <a:cs typeface="Times New Roman" panose="02020603050405020304" pitchFamily="18" charset="0"/>
              </a:rPr>
              <a:t>3.3 Phối </a:t>
            </a:r>
            <a:r>
              <a:rPr lang="it-IT" b="1" i="1" dirty="0">
                <a:solidFill>
                  <a:srgbClr val="FF0000"/>
                </a:solidFill>
                <a:latin typeface="Times New Roman" panose="02020603050405020304" pitchFamily="18" charset="0"/>
                <a:cs typeface="Times New Roman" panose="02020603050405020304" pitchFamily="18" charset="0"/>
              </a:rPr>
              <a:t>hợp với phụ huynh trong việc sưu tầm </a:t>
            </a:r>
            <a:r>
              <a:rPr lang="en-US" b="1" i="1" dirty="0" err="1">
                <a:solidFill>
                  <a:srgbClr val="FF0000"/>
                </a:solidFill>
                <a:latin typeface="Times New Roman" panose="02020603050405020304" pitchFamily="18" charset="0"/>
                <a:cs typeface="Times New Roman" panose="02020603050405020304" pitchFamily="18" charset="0"/>
              </a:rPr>
              <a:t>nguyên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vật</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liệu</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học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liệu</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để</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tạo</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môi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trường</a:t>
            </a:r>
            <a:r>
              <a:rPr lang="en-US" b="1" i="1" dirty="0">
                <a:solidFill>
                  <a:srgbClr val="FF0000"/>
                </a:solidFill>
                <a:latin typeface="Times New Roman" panose="02020603050405020304" pitchFamily="18" charset="0"/>
                <a:cs typeface="Times New Roman" panose="02020603050405020304" pitchFamily="18" charset="0"/>
              </a:rPr>
              <a:t> ở </a:t>
            </a:r>
            <a:r>
              <a:rPr lang="en-US" b="1" i="1" dirty="0" err="1">
                <a:solidFill>
                  <a:srgbClr val="FF0000"/>
                </a:solidFill>
                <a:latin typeface="Times New Roman" panose="02020603050405020304" pitchFamily="18" charset="0"/>
                <a:cs typeface="Times New Roman" panose="02020603050405020304" pitchFamily="18" charset="0"/>
              </a:rPr>
              <a:t>các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góc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theo</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quan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điểm</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lấy</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trẻ</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làm</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trung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tâm</a:t>
            </a:r>
            <a:r>
              <a:rPr lang="en-US" b="1" i="1" dirty="0">
                <a:solidFill>
                  <a:srgbClr val="FF0000"/>
                </a:solidFill>
                <a:latin typeface="Times New Roman" panose="02020603050405020304" pitchFamily="18" charset="0"/>
                <a:cs typeface="Times New Roman" panose="02020603050405020304" pitchFamily="18" charset="0"/>
              </a:rPr>
              <a:t>.</a:t>
            </a:r>
            <a:r>
              <a:rPr lang="en-US" i="1"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6096000" y="1312267"/>
            <a:ext cx="4394719" cy="4658198"/>
          </a:xfrm>
          <a:prstGeom prst="rect">
            <a:avLst/>
          </a:prstGeom>
        </p:spPr>
        <p:txBody>
          <a:bodyPr wrap="square">
            <a:spAutoFit/>
          </a:bodyPr>
          <a:lstStyle/>
          <a:p>
            <a:pPr algn="just">
              <a:lnSpc>
                <a:spcPct val="115000"/>
              </a:lnSpc>
            </a:pPr>
            <a:r>
              <a:rPr lang="it-IT"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 </a:t>
            </a:r>
            <a:r>
              <a:rPr lang="it-IT"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chăm sóc, nuôi dưỡng và giáo dục trẻ muốn đạt hiệu quả cao thì luôn cần phải có sự hợp tác, phối hợp chặt chẽ giữa gia đình và nhà trường. Việc t</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it-IT"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cũng vậy, rất cần sự phối hợp của các phụ huynh với cô giáo.</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pPr>
            <a:r>
              <a:rPr lang="pt-B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Vì vậy trong các cuộc họp phụ huynh, tôi luôn đề cập và giải thích tầm quan trọng của việc tạo môi trường ở các góc cho trẻ để phát huy tính chủ động, tích cực, tăng hứng thú hoạt động khám phá, lĩnh hội kinh nghiệm qua hoạt động chơi ở các góc của trẻ tới các bậc phụ huynh, đề nghị các bậc phụ huynh phối hợp cùng cô giáo để giúp trẻ phát huy tối đa khả năng của bản thân trẻ từ đó giúp trẻ sẽ tự tin, mạnh dạn hơn trước nhiều tình huống trong cuộc sống.</a:t>
            </a:r>
            <a:endParaRPr lang="en-US" sz="16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07413" y="1716387"/>
            <a:ext cx="5139247" cy="3657698"/>
          </a:xfrm>
          <a:prstGeom prst="rect">
            <a:avLst/>
          </a:prstGeom>
        </p:spPr>
      </p:pic>
    </p:spTree>
    <p:extLst>
      <p:ext uri="{BB962C8B-B14F-4D97-AF65-F5344CB8AC3E}">
        <p14:creationId xmlns:p14="http://schemas.microsoft.com/office/powerpoint/2010/main" val="229919209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1023471617"/>
              </p:ext>
            </p:extLst>
          </p:nvPr>
        </p:nvGraphicFramePr>
        <p:xfrm>
          <a:off x="838200" y="2055813"/>
          <a:ext cx="10594740" cy="3469747"/>
        </p:xfrm>
        <a:graphic>
          <a:graphicData uri="http://schemas.openxmlformats.org/drawingml/2006/table">
            <a:tbl>
              <a:tblPr firstRow="1" firstCol="1" lastRow="1" lastCol="1" bandRow="1" bandCol="1">
                <a:tableStyleId>{5C22544A-7EE6-4342-B048-85BDC9FD1C3A}</a:tableStyleId>
              </a:tblPr>
              <a:tblGrid>
                <a:gridCol w="1240226">
                  <a:extLst>
                    <a:ext uri="{9D8B030D-6E8A-4147-A177-3AD203B41FA5}">
                      <a16:colId xmlns:a16="http://schemas.microsoft.com/office/drawing/2014/main" val="20000"/>
                    </a:ext>
                  </a:extLst>
                </a:gridCol>
                <a:gridCol w="3360090">
                  <a:extLst>
                    <a:ext uri="{9D8B030D-6E8A-4147-A177-3AD203B41FA5}">
                      <a16:colId xmlns:a16="http://schemas.microsoft.com/office/drawing/2014/main" val="20001"/>
                    </a:ext>
                  </a:extLst>
                </a:gridCol>
                <a:gridCol w="1033520">
                  <a:extLst>
                    <a:ext uri="{9D8B030D-6E8A-4147-A177-3AD203B41FA5}">
                      <a16:colId xmlns:a16="http://schemas.microsoft.com/office/drawing/2014/main" val="20002"/>
                    </a:ext>
                  </a:extLst>
                </a:gridCol>
                <a:gridCol w="1240226">
                  <a:extLst>
                    <a:ext uri="{9D8B030D-6E8A-4147-A177-3AD203B41FA5}">
                      <a16:colId xmlns:a16="http://schemas.microsoft.com/office/drawing/2014/main" val="20003"/>
                    </a:ext>
                  </a:extLst>
                </a:gridCol>
                <a:gridCol w="1240226">
                  <a:extLst>
                    <a:ext uri="{9D8B030D-6E8A-4147-A177-3AD203B41FA5}">
                      <a16:colId xmlns:a16="http://schemas.microsoft.com/office/drawing/2014/main" val="20004"/>
                    </a:ext>
                  </a:extLst>
                </a:gridCol>
                <a:gridCol w="1240226">
                  <a:extLst>
                    <a:ext uri="{9D8B030D-6E8A-4147-A177-3AD203B41FA5}">
                      <a16:colId xmlns:a16="http://schemas.microsoft.com/office/drawing/2014/main" val="20005"/>
                    </a:ext>
                  </a:extLst>
                </a:gridCol>
                <a:gridCol w="1240226">
                  <a:extLst>
                    <a:ext uri="{9D8B030D-6E8A-4147-A177-3AD203B41FA5}">
                      <a16:colId xmlns:a16="http://schemas.microsoft.com/office/drawing/2014/main" val="20006"/>
                    </a:ext>
                  </a:extLst>
                </a:gridCol>
              </a:tblGrid>
              <a:tr h="397174">
                <a:tc rowSpan="3">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STT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cs typeface="Times New Roman" panose="02020603050405020304" pitchFamily="18" charset="0"/>
                      </a:endParaRPr>
                    </a:p>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Các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tiêu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Tổng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số</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học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4">
                  <a:txBody>
                    <a:bodyPr/>
                    <a:lstStyle/>
                    <a:p>
                      <a:pPr algn="ctr"/>
                      <a:r>
                        <a:rPr lang="en-US" sz="1400" dirty="0" smtClean="0">
                          <a:latin typeface="Times New Roman" panose="02020603050405020304" pitchFamily="18" charset="0"/>
                          <a:cs typeface="Times New Roman" panose="02020603050405020304" pitchFamily="18" charset="0"/>
                        </a:rPr>
                        <a:t>So</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với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đầu</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năm</a:t>
                      </a:r>
                      <a:endParaRPr lang="en-US" sz="1400" dirty="0">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174">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Đạt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Chưa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đạt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001"/>
                  </a:ext>
                </a:extLst>
              </a:tr>
              <a:tr h="4979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20000"/>
                        </a:lnSpc>
                        <a:spcAft>
                          <a:spcPts val="1000"/>
                        </a:spcAft>
                      </a:pPr>
                      <a:r>
                        <a:rPr lang="en-US" sz="1400" dirty="0" err="1" smtClean="0">
                          <a:effectLst/>
                          <a:latin typeface="Times New Roman" panose="02020603050405020304" pitchFamily="18" charset="0"/>
                          <a:ea typeface="+mn-ea"/>
                          <a:cs typeface="Times New Roman" panose="02020603050405020304" pitchFamily="18" charset="0"/>
                        </a:rPr>
                        <a:t>Số</a:t>
                      </a:r>
                      <a:r>
                        <a:rPr lang="en-US" sz="1400" baseline="0" dirty="0" smtClean="0">
                          <a:effectLst/>
                          <a:latin typeface="Times New Roman" panose="02020603050405020304" pitchFamily="18" charset="0"/>
                          <a:ea typeface="+mn-ea"/>
                          <a:cs typeface="Times New Roman" panose="02020603050405020304" pitchFamily="18" charset="0"/>
                        </a:rPr>
                        <a:t> </a:t>
                      </a:r>
                      <a:r>
                        <a:rPr lang="en-US" sz="1400" baseline="0" dirty="0" err="1" smtClean="0">
                          <a:effectLst/>
                          <a:latin typeface="Times New Roman" panose="02020603050405020304" pitchFamily="18" charset="0"/>
                          <a:ea typeface="+mn-ea"/>
                          <a:cs typeface="Times New Roman" panose="02020603050405020304" pitchFamily="18" charset="0"/>
                        </a:rPr>
                        <a:t>lượng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Tỷ</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lệ</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err="1" smtClean="0">
                          <a:effectLst/>
                          <a:latin typeface="Times New Roman" panose="02020603050405020304" pitchFamily="18" charset="0"/>
                          <a:cs typeface="Times New Roman" panose="02020603050405020304" pitchFamily="18" charset="0"/>
                        </a:rPr>
                        <a:t>Số</a:t>
                      </a:r>
                      <a:r>
                        <a:rPr lang="en-US" sz="1400" baseline="0" dirty="0" smtClean="0">
                          <a:effectLst/>
                          <a:latin typeface="Times New Roman" panose="02020603050405020304" pitchFamily="18" charset="0"/>
                          <a:cs typeface="Times New Roman" panose="02020603050405020304" pitchFamily="18" charset="0"/>
                        </a:rPr>
                        <a:t> </a:t>
                      </a:r>
                      <a:r>
                        <a:rPr lang="en-US" sz="1400" baseline="0" dirty="0" err="1" smtClean="0">
                          <a:effectLst/>
                          <a:latin typeface="Times New Roman" panose="02020603050405020304" pitchFamily="18" charset="0"/>
                          <a:cs typeface="Times New Roman" panose="02020603050405020304" pitchFamily="18" charset="0"/>
                        </a:rPr>
                        <a:t>lượng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Tỷ</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lệ</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97174">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tích</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cực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vào</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môi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trường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lớp</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mn-ea"/>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30</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73%</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11</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27%</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Kỹ</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năng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sử</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nguyên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lớp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mn-ea"/>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31</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75%</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10</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25%</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20000"/>
                        </a:lnSpc>
                        <a:spcBef>
                          <a:spcPts val="0"/>
                        </a:spcBef>
                        <a:spcAft>
                          <a:spcPts val="0"/>
                        </a:spcAft>
                      </a:pP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Trẻ</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hứng</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thú</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tham</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gia</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hoạt</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động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mn-ea"/>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a:latin typeface="Times New Roman" panose="02020603050405020304" pitchFamily="18" charset="0"/>
                          <a:cs typeface="Times New Roman" panose="02020603050405020304" pitchFamily="18" charset="0"/>
                        </a:rPr>
                        <a:t>28</a:t>
                      </a: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68%</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13</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32%</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AA6E129B-9E79-BB52-C5E3-FC95EAB18C8B}"/>
              </a:ext>
            </a:extLst>
          </p:cNvPr>
          <p:cNvSpPr txBox="1"/>
          <p:nvPr/>
        </p:nvSpPr>
        <p:spPr>
          <a:xfrm>
            <a:off x="1933508" y="550853"/>
            <a:ext cx="84041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Bảng</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kết</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quả</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khảo</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sát</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trẻ</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495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F884696B-16EA-A641-D810-81958BD01872}"/>
              </a:ext>
            </a:extLst>
          </p:cNvPr>
          <p:cNvPicPr>
            <a:picLocks noChangeAspect="1"/>
          </p:cNvPicPr>
          <p:nvPr/>
        </p:nvPicPr>
        <p:blipFill rotWithShape="1">
          <a:blip r:embed="rId2"/>
          <a:srcRect t="15094"/>
          <a:stretch/>
        </p:blipFill>
        <p:spPr>
          <a:xfrm>
            <a:off x="0" y="10"/>
            <a:ext cx="12191980" cy="6857990"/>
          </a:xfrm>
          <a:prstGeom prst="rect">
            <a:avLst/>
          </a:prstGeom>
        </p:spPr>
      </p:pic>
      <p:sp>
        <p:nvSpPr>
          <p:cNvPr id="6" name="Rounded Rectangle 5"/>
          <p:cNvSpPr/>
          <p:nvPr/>
        </p:nvSpPr>
        <p:spPr>
          <a:xfrm>
            <a:off x="476518" y="230188"/>
            <a:ext cx="4056845" cy="587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4. </a:t>
            </a:r>
            <a:r>
              <a:rPr lang="en-US" b="1" dirty="0" err="1" smtClean="0">
                <a:latin typeface="Times New Roman" panose="02020603050405020304" pitchFamily="18" charset="0"/>
                <a:cs typeface="Times New Roman" panose="02020603050405020304" pitchFamily="18" charset="0"/>
              </a:rPr>
              <a:t>Hiệu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tạo</a:t>
            </a:r>
            <a:endParaRPr lang="en-US" b="1" dirty="0">
              <a:latin typeface="Times New Roman" panose="02020603050405020304" pitchFamily="18" charset="0"/>
              <a:cs typeface="Times New Roman" panose="02020603050405020304" pitchFamily="18" charset="0"/>
            </a:endParaRPr>
          </a:p>
        </p:txBody>
      </p:sp>
      <p:sp>
        <p:nvSpPr>
          <p:cNvPr id="5" name="Rectangle 4"/>
          <p:cNvSpPr/>
          <p:nvPr/>
        </p:nvSpPr>
        <p:spPr>
          <a:xfrm>
            <a:off x="4204996" y="1119910"/>
            <a:ext cx="6096000" cy="2646878"/>
          </a:xfrm>
          <a:prstGeom prst="rect">
            <a:avLst/>
          </a:prstGeom>
        </p:spPr>
        <p:txBody>
          <a:bodyPr>
            <a:spAutoFit/>
          </a:bodyPr>
          <a:lstStyle/>
          <a:p>
            <a:r>
              <a:rPr lang="en-US" b="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Đối</a:t>
            </a: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với</a:t>
            </a: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trẻ</a:t>
            </a:r>
            <a:r>
              <a:rPr lang="en-US" b="1" i="1" dirty="0">
                <a:solidFill>
                  <a:srgbClr val="002060"/>
                </a:solidFill>
                <a:latin typeface="Times New Roman" panose="02020603050405020304" pitchFamily="18" charset="0"/>
                <a:ea typeface="Times New Roman" panose="02020603050405020304" pitchFamily="18" charset="0"/>
              </a:rPr>
              <a:t>: </a:t>
            </a:r>
            <a:endParaRPr lang="en-US" sz="1200" dirty="0">
              <a:solidFill>
                <a:srgbClr val="0070C0"/>
              </a:solidFill>
              <a:latin typeface="Times New Roman" panose="02020603050405020304" pitchFamily="18" charset="0"/>
              <a:ea typeface="Times New Roman" panose="02020603050405020304" pitchFamily="18" charset="0"/>
            </a:endParaRPr>
          </a:p>
          <a:p>
            <a:pPr algn="just"/>
            <a:r>
              <a:rPr lang="en-US" spc="-10" dirty="0" smtClean="0">
                <a:solidFill>
                  <a:srgbClr val="0070C0"/>
                </a:solidFill>
                <a:latin typeface="Times New Roman" panose="02020603050405020304" pitchFamily="18" charset="0"/>
                <a:ea typeface="Times New Roman" panose="02020603050405020304" pitchFamily="18" charset="0"/>
              </a:rPr>
              <a:t>      </a:t>
            </a:r>
            <a:r>
              <a:rPr lang="en-US" spc="-10" dirty="0" err="1" smtClean="0">
                <a:solidFill>
                  <a:srgbClr val="0070C0"/>
                </a:solidFill>
                <a:latin typeface="Times New Roman" panose="02020603050405020304" pitchFamily="18" charset="0"/>
                <a:ea typeface="Times New Roman" panose="02020603050405020304" pitchFamily="18" charset="0"/>
              </a:rPr>
              <a:t>Sau</a:t>
            </a:r>
            <a:r>
              <a:rPr lang="en-US" spc="-10" dirty="0" smtClean="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khi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thực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hiện</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biện</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pháp</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đã</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khám</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phá</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trải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nghiệm</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hoạt</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theo</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nhu</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cầu</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phù</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hợp</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tuổi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tham</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gia</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đóng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góp</a:t>
            </a:r>
            <a:r>
              <a:rPr lang="en-US" spc="-10" dirty="0">
                <a:solidFill>
                  <a:srgbClr val="0070C0"/>
                </a:solidFill>
                <a:latin typeface="Times New Roman" panose="02020603050405020304" pitchFamily="18" charset="0"/>
                <a:ea typeface="Times New Roman" panose="02020603050405020304" pitchFamily="18" charset="0"/>
              </a:rPr>
              <a:t> ý </a:t>
            </a:r>
            <a:r>
              <a:rPr lang="en-US" spc="-10" dirty="0" err="1">
                <a:solidFill>
                  <a:srgbClr val="0070C0"/>
                </a:solidFill>
                <a:latin typeface="Times New Roman" panose="02020603050405020304" pitchFamily="18" charset="0"/>
                <a:ea typeface="Times New Roman" panose="02020603050405020304" pitchFamily="18" charset="0"/>
              </a:rPr>
              <a:t>tưởng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tổ</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chức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trò</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hoạt</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theo</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yêu</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cầu</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của</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cô</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theo</a:t>
            </a:r>
            <a:r>
              <a:rPr lang="en-US" spc="-10" dirty="0">
                <a:solidFill>
                  <a:srgbClr val="0070C0"/>
                </a:solidFill>
                <a:latin typeface="Times New Roman" panose="02020603050405020304" pitchFamily="18" charset="0"/>
                <a:ea typeface="Times New Roman" panose="02020603050405020304" pitchFamily="18" charset="0"/>
              </a:rPr>
              <a:t> ý </a:t>
            </a:r>
            <a:r>
              <a:rPr lang="en-US" spc="-10" dirty="0" err="1">
                <a:solidFill>
                  <a:srgbClr val="0070C0"/>
                </a:solidFill>
                <a:latin typeface="Times New Roman" panose="02020603050405020304" pitchFamily="18" charset="0"/>
                <a:ea typeface="Times New Roman" panose="02020603050405020304" pitchFamily="18" charset="0"/>
              </a:rPr>
              <a:t>thích</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của</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kiến</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thức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về</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môi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trường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xung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quanh</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những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kinh</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nghiệm</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trong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đời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sống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cũng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tăng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rất</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lên</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nhiều</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thể</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hiện</a:t>
            </a:r>
            <a:r>
              <a:rPr lang="en-US" spc="-10" dirty="0">
                <a:solidFill>
                  <a:srgbClr val="0070C0"/>
                </a:solidFill>
                <a:latin typeface="Times New Roman" panose="02020603050405020304" pitchFamily="18" charset="0"/>
                <a:ea typeface="Times New Roman" panose="02020603050405020304" pitchFamily="18" charset="0"/>
              </a:rPr>
              <a:t> qua </a:t>
            </a:r>
            <a:r>
              <a:rPr lang="en-US" spc="-10" dirty="0" err="1">
                <a:solidFill>
                  <a:srgbClr val="0070C0"/>
                </a:solidFill>
                <a:latin typeface="Times New Roman" panose="02020603050405020304" pitchFamily="18" charset="0"/>
                <a:ea typeface="Times New Roman" panose="02020603050405020304" pitchFamily="18" charset="0"/>
              </a:rPr>
              <a:t>hoạt</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vui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hứng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thú</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tích</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cực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tham</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gia</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hoạt</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động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kỹ</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năng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củng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cố</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nhiều</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tỏ</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ra</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mạnh</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dạn</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tự</a:t>
            </a:r>
            <a:r>
              <a:rPr lang="en-US" spc="-10" dirty="0">
                <a:solidFill>
                  <a:srgbClr val="0070C0"/>
                </a:solidFill>
                <a:latin typeface="Times New Roman" panose="02020603050405020304" pitchFamily="18" charset="0"/>
                <a:ea typeface="Times New Roman" panose="02020603050405020304" pitchFamily="18" charset="0"/>
              </a:rPr>
              <a:t> tin </a:t>
            </a:r>
            <a:r>
              <a:rPr lang="en-US" spc="-10" dirty="0" err="1">
                <a:solidFill>
                  <a:srgbClr val="0070C0"/>
                </a:solidFill>
                <a:latin typeface="Times New Roman" panose="02020603050405020304" pitchFamily="18" charset="0"/>
                <a:ea typeface="Times New Roman" panose="02020603050405020304" pitchFamily="18" charset="0"/>
              </a:rPr>
              <a:t>trong</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giao</a:t>
            </a:r>
            <a:r>
              <a:rPr lang="en-US" spc="-10" dirty="0">
                <a:solidFill>
                  <a:srgbClr val="0070C0"/>
                </a:solidFill>
                <a:latin typeface="Times New Roman" panose="02020603050405020304" pitchFamily="18" charset="0"/>
                <a:ea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rPr>
              <a:t>tiếp</a:t>
            </a:r>
            <a:endParaRPr lang="en-US" dirty="0">
              <a:solidFill>
                <a:srgbClr val="0070C0"/>
              </a:solidFill>
            </a:endParaRPr>
          </a:p>
        </p:txBody>
      </p:sp>
    </p:spTree>
    <p:extLst>
      <p:ext uri="{BB962C8B-B14F-4D97-AF65-F5344CB8AC3E}">
        <p14:creationId xmlns:p14="http://schemas.microsoft.com/office/powerpoint/2010/main" val="3395243787"/>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F884696B-16EA-A641-D810-81958BD01872}"/>
              </a:ext>
            </a:extLst>
          </p:cNvPr>
          <p:cNvPicPr>
            <a:picLocks noChangeAspect="1"/>
          </p:cNvPicPr>
          <p:nvPr/>
        </p:nvPicPr>
        <p:blipFill rotWithShape="1">
          <a:blip r:embed="rId2"/>
          <a:srcRect t="15094"/>
          <a:stretch/>
        </p:blipFill>
        <p:spPr>
          <a:xfrm>
            <a:off x="0" y="10"/>
            <a:ext cx="12191980" cy="6857990"/>
          </a:xfrm>
          <a:prstGeom prst="rect">
            <a:avLst/>
          </a:prstGeom>
        </p:spPr>
      </p:pic>
      <p:sp>
        <p:nvSpPr>
          <p:cNvPr id="6" name="Rectangle 5"/>
          <p:cNvSpPr/>
          <p:nvPr/>
        </p:nvSpPr>
        <p:spPr>
          <a:xfrm>
            <a:off x="3098461" y="637550"/>
            <a:ext cx="7346302" cy="4375044"/>
          </a:xfrm>
          <a:prstGeom prst="rect">
            <a:avLst/>
          </a:prstGeom>
        </p:spPr>
        <p:txBody>
          <a:bodyPr wrap="square">
            <a:spAutoFit/>
          </a:bodyPr>
          <a:lstStyle/>
          <a:p>
            <a:pPr algn="just">
              <a:lnSpc>
                <a:spcPct val="115000"/>
              </a:lnSpc>
            </a:pP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Đối</a:t>
            </a: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với</a:t>
            </a: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giáo</a:t>
            </a: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rPr>
              <a:t>viên</a:t>
            </a:r>
            <a:r>
              <a:rPr lang="en-US" b="1" dirty="0">
                <a:solidFill>
                  <a:srgbClr val="002060"/>
                </a:solidFill>
                <a:latin typeface="Times New Roman" panose="02020603050405020304" pitchFamily="18" charset="0"/>
                <a:ea typeface="Times New Roman" panose="02020603050405020304" pitchFamily="18" charset="0"/>
              </a:rPr>
              <a:t>: </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pt-BR"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Tôi </a:t>
            </a:r>
            <a:r>
              <a:rPr lang="pt-B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 có nhiều kinh nghiệm hơn </a:t>
            </a:r>
            <a:r>
              <a:rPr lang="fr-FR"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fr-F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fr-F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fr-F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được rèn luyện các kỹ năng vẽ, tạo hình và nghệ thuật dạy trẻ. </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tabLst>
                <a:tab pos="1609725" algn="l"/>
              </a:tabLst>
            </a:pP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a:solidFill>
                  <a:srgbClr val="0070C0"/>
                </a:solidFill>
                <a:latin typeface=".VnTime" panose="020B7200000000000000" pitchFamily="34" charset="0"/>
                <a:ea typeface="Times New Roman" panose="02020603050405020304" pitchFamily="18" charset="0"/>
                <a:cs typeface="Times New Roman" panose="02020603050405020304" pitchFamily="18" charset="0"/>
              </a:rPr>
              <a:t> </a:t>
            </a:r>
            <a:r>
              <a:rPr lang="pt-BR"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 đã biết cách sắp xếp, tạo môi trường ở các góc phù hợp chủ đề, với </a:t>
            </a:r>
            <a:r>
              <a:rPr lang="pt-BR"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 tuổi và </a:t>
            </a:r>
            <a:r>
              <a:rPr 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sẵn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tabLst>
                <a:tab pos="1609725" algn="l"/>
              </a:tabLst>
            </a:pP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huynh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huynh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ủng</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t>
            </a:r>
            <a:r>
              <a:rPr lang="it-IT"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ường đồ dùng, đồ chơi sẵn có ở địa phương, đóng góp kinh phí tạo môi trường giáo dục lớp học phong phú.</a:t>
            </a:r>
            <a:endParaRPr lang="en-US" sz="1600" dirty="0">
              <a:solidFill>
                <a:srgbClr val="0070C0"/>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tabLst>
                <a:tab pos="1609725" algn="l"/>
              </a:tabLst>
            </a:pP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mãn</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spc="-2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854595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663117" y="365125"/>
            <a:ext cx="2293448" cy="461665"/>
          </a:xfrm>
          <a:prstGeom prst="rect">
            <a:avLst/>
          </a:prstGeom>
        </p:spPr>
        <p:txBody>
          <a:bodyPr wrap="none">
            <a:spAutoFit/>
          </a:bodyPr>
          <a:lstStyle/>
          <a:p>
            <a:r>
              <a:rPr lang="en-US" sz="2400" b="1">
                <a:solidFill>
                  <a:srgbClr val="002060"/>
                </a:solidFill>
                <a:latin typeface="Times New Roman" panose="02020603050405020304" pitchFamily="18" charset="0"/>
                <a:cs typeface="Times New Roman" panose="02020603050405020304" pitchFamily="18" charset="0"/>
              </a:rPr>
              <a:t>III. </a:t>
            </a:r>
            <a:r>
              <a:rPr lang="en-US" sz="2400" b="1" dirty="0">
                <a:solidFill>
                  <a:srgbClr val="002060"/>
                </a:solidFill>
                <a:latin typeface="Times New Roman" panose="02020603050405020304" pitchFamily="18" charset="0"/>
                <a:cs typeface="Times New Roman" panose="02020603050405020304" pitchFamily="18" charset="0"/>
              </a:rPr>
              <a:t>KẾT LUẬN</a:t>
            </a:r>
          </a:p>
        </p:txBody>
      </p:sp>
      <p:sp>
        <p:nvSpPr>
          <p:cNvPr id="6" name="Rectangle 5"/>
          <p:cNvSpPr/>
          <p:nvPr/>
        </p:nvSpPr>
        <p:spPr>
          <a:xfrm>
            <a:off x="1279838" y="948462"/>
            <a:ext cx="9632324" cy="3448060"/>
          </a:xfrm>
          <a:prstGeom prst="rect">
            <a:avLst/>
          </a:prstGeom>
        </p:spPr>
        <p:txBody>
          <a:bodyPr wrap="square">
            <a:spAutoFit/>
          </a:bodyPr>
          <a:lstStyle/>
          <a:p>
            <a:pPr algn="just"/>
            <a:r>
              <a:rPr lang="vi-VN"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Kết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luận</a:t>
            </a:r>
            <a:r>
              <a:rPr lang="vi-VN" dirty="0">
                <a:solidFill>
                  <a:srgbClr val="0070C0"/>
                </a:solidFill>
                <a:latin typeface="Times New Roman" panose="02020603050405020304" pitchFamily="18" charset="0"/>
                <a:cs typeface="Times New Roman" panose="02020603050405020304" pitchFamily="18" charset="0"/>
              </a:rPr>
              <a:t>: </a:t>
            </a:r>
            <a:endParaRPr lang="en-US" dirty="0">
              <a:solidFill>
                <a:srgbClr val="0070C0"/>
              </a:solidFill>
              <a:latin typeface="Times New Roman" panose="02020603050405020304" pitchFamily="18" charset="0"/>
              <a:cs typeface="Times New Roman" panose="02020603050405020304" pitchFamily="18" charset="0"/>
            </a:endParaRPr>
          </a:p>
          <a:p>
            <a:pPr algn="just"/>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Như</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vậy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việc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sắp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xếp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trang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trí</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xây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dựng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môi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trường</a:t>
            </a:r>
            <a:r>
              <a:rPr lang="en-US" dirty="0">
                <a:solidFill>
                  <a:srgbClr val="0070C0"/>
                </a:solidFill>
                <a:latin typeface="Times New Roman" panose="02020603050405020304" pitchFamily="18" charset="0"/>
                <a:cs typeface="Times New Roman" panose="02020603050405020304" pitchFamily="18" charset="0"/>
              </a:rPr>
              <a:t> ở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góc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theo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hướng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mở</a:t>
            </a:r>
            <a:r>
              <a:rPr lang="en-US" dirty="0">
                <a:solidFill>
                  <a:srgbClr val="0070C0"/>
                </a:solidFill>
                <a:latin typeface="Times New Roman" panose="02020603050405020304" pitchFamily="18" charset="0"/>
                <a:cs typeface="Times New Roman" panose="02020603050405020304" pitchFamily="18" charset="0"/>
              </a:rPr>
              <a:t> “</a:t>
            </a:r>
            <a:r>
              <a:rPr lang="en-US" i="1" dirty="0" err="1">
                <a:solidFill>
                  <a:srgbClr val="0070C0"/>
                </a:solidFill>
                <a:latin typeface="Times New Roman" panose="02020603050405020304" pitchFamily="18" charset="0"/>
                <a:cs typeface="Times New Roman" panose="02020603050405020304" pitchFamily="18" charset="0"/>
              </a:rPr>
              <a:t>Lấy</a:t>
            </a:r>
            <a:r>
              <a:rPr lang="en-US" i="1" dirty="0">
                <a:solidFill>
                  <a:srgbClr val="0070C0"/>
                </a:solidFill>
                <a:latin typeface="Times New Roman" panose="02020603050405020304" pitchFamily="18" charset="0"/>
                <a:cs typeface="Times New Roman" panose="02020603050405020304" pitchFamily="18" charset="0"/>
              </a:rPr>
              <a:t> </a:t>
            </a:r>
            <a:r>
              <a:rPr lang="en-US" i="1" dirty="0" err="1">
                <a:solidFill>
                  <a:srgbClr val="0070C0"/>
                </a:solidFill>
                <a:latin typeface="Times New Roman" panose="02020603050405020304" pitchFamily="18" charset="0"/>
                <a:cs typeface="Times New Roman" panose="02020603050405020304" pitchFamily="18" charset="0"/>
              </a:rPr>
              <a:t>trẻ</a:t>
            </a:r>
            <a:r>
              <a:rPr lang="en-US" i="1" dirty="0">
                <a:solidFill>
                  <a:srgbClr val="0070C0"/>
                </a:solidFill>
                <a:latin typeface="Times New Roman" panose="02020603050405020304" pitchFamily="18" charset="0"/>
                <a:cs typeface="Times New Roman" panose="02020603050405020304" pitchFamily="18" charset="0"/>
              </a:rPr>
              <a:t> </a:t>
            </a:r>
            <a:r>
              <a:rPr lang="en-US" i="1" dirty="0" err="1">
                <a:solidFill>
                  <a:srgbClr val="0070C0"/>
                </a:solidFill>
                <a:latin typeface="Times New Roman" panose="02020603050405020304" pitchFamily="18" charset="0"/>
                <a:cs typeface="Times New Roman" panose="02020603050405020304" pitchFamily="18" charset="0"/>
              </a:rPr>
              <a:t>làm</a:t>
            </a:r>
            <a:r>
              <a:rPr lang="en-US" i="1" dirty="0">
                <a:solidFill>
                  <a:srgbClr val="0070C0"/>
                </a:solidFill>
                <a:latin typeface="Times New Roman" panose="02020603050405020304" pitchFamily="18" charset="0"/>
                <a:cs typeface="Times New Roman" panose="02020603050405020304" pitchFamily="18" charset="0"/>
              </a:rPr>
              <a:t> </a:t>
            </a:r>
            <a:r>
              <a:rPr lang="en-US" i="1" dirty="0" err="1">
                <a:solidFill>
                  <a:srgbClr val="0070C0"/>
                </a:solidFill>
                <a:latin typeface="Times New Roman" panose="02020603050405020304" pitchFamily="18" charset="0"/>
                <a:cs typeface="Times New Roman" panose="02020603050405020304" pitchFamily="18" charset="0"/>
              </a:rPr>
              <a:t>trung</a:t>
            </a:r>
            <a:r>
              <a:rPr lang="en-US" i="1" dirty="0">
                <a:solidFill>
                  <a:srgbClr val="0070C0"/>
                </a:solidFill>
                <a:latin typeface="Times New Roman" panose="02020603050405020304" pitchFamily="18" charset="0"/>
                <a:cs typeface="Times New Roman" panose="02020603050405020304" pitchFamily="18" charset="0"/>
              </a:rPr>
              <a:t> </a:t>
            </a:r>
            <a:r>
              <a:rPr lang="en-US" i="1" dirty="0" err="1">
                <a:solidFill>
                  <a:srgbClr val="0070C0"/>
                </a:solidFill>
                <a:latin typeface="Times New Roman" panose="02020603050405020304" pitchFamily="18" charset="0"/>
                <a:cs typeface="Times New Roman" panose="02020603050405020304" pitchFamily="18" charset="0"/>
              </a:rPr>
              <a:t>tâm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sức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quan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trọng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cấp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Chỉ</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khi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môi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trường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được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trực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tiếp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thực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hành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trải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nghiệm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được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tham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hoạt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tự</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mình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làm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ra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sản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phẩm</a:t>
            </a:r>
            <a:r>
              <a:rPr lang="en-US" dirty="0">
                <a:solidFill>
                  <a:srgbClr val="0070C0"/>
                </a:solidFill>
                <a:latin typeface="Times New Roman" panose="02020603050405020304" pitchFamily="18" charset="0"/>
                <a:cs typeface="Times New Roman" panose="02020603050405020304" pitchFamily="18" charset="0"/>
              </a:rPr>
              <a:t>…</a:t>
            </a:r>
            <a:r>
              <a:rPr lang="en-US" dirty="0" err="1">
                <a:solidFill>
                  <a:srgbClr val="0070C0"/>
                </a:solidFill>
                <a:latin typeface="Times New Roman" panose="02020603050405020304" pitchFamily="18" charset="0"/>
                <a:cs typeface="Times New Roman" panose="02020603050405020304" pitchFamily="18" charset="0"/>
              </a:rPr>
              <a:t>làm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thỏa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mản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cầu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chơi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của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cùng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với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cô</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được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tiếp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cận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với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phương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dạy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tích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cực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từ</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giúp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triển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một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toàn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diện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đáp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ứng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được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yêu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cầu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của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chương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trình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dục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mầm</a:t>
            </a:r>
            <a:r>
              <a:rPr lang="en-US" dirty="0">
                <a:solidFill>
                  <a:srgbClr val="0070C0"/>
                </a:solidFill>
                <a:latin typeface="Times New Roman" panose="02020603050405020304" pitchFamily="18" charset="0"/>
                <a:cs typeface="Times New Roman" panose="02020603050405020304" pitchFamily="18" charset="0"/>
              </a:rPr>
              <a:t> non </a:t>
            </a:r>
            <a:r>
              <a:rPr lang="en-US" dirty="0" err="1">
                <a:solidFill>
                  <a:srgbClr val="0070C0"/>
                </a:solidFill>
                <a:latin typeface="Times New Roman" panose="02020603050405020304" pitchFamily="18" charset="0"/>
                <a:cs typeface="Times New Roman" panose="02020603050405020304" pitchFamily="18" charset="0"/>
              </a:rPr>
              <a:t>hiện</a:t>
            </a:r>
            <a:r>
              <a:rPr lang="en-US" dirty="0">
                <a:solidFill>
                  <a:srgbClr val="0070C0"/>
                </a:solidFill>
                <a:latin typeface="Times New Roman" panose="02020603050405020304" pitchFamily="18" charset="0"/>
                <a:cs typeface="Times New Roman" panose="02020603050405020304" pitchFamily="18" charset="0"/>
              </a:rPr>
              <a:t> nay</a:t>
            </a:r>
          </a:p>
          <a:p>
            <a:pPr algn="just"/>
            <a:r>
              <a:rPr lang="pt-BR" b="1" dirty="0">
                <a:solidFill>
                  <a:srgbClr val="0070C0"/>
                </a:solidFill>
                <a:latin typeface="Times New Roman" panose="02020603050405020304" pitchFamily="18" charset="0"/>
                <a:cs typeface="Times New Roman" panose="02020603050405020304" pitchFamily="18" charset="0"/>
              </a:rPr>
              <a:t>2. </a:t>
            </a:r>
            <a:r>
              <a:rPr lang="en-US" b="1" dirty="0" err="1">
                <a:solidFill>
                  <a:srgbClr val="0070C0"/>
                </a:solidFill>
                <a:latin typeface="Times New Roman" panose="02020603050405020304" pitchFamily="18" charset="0"/>
                <a:cs typeface="Times New Roman" panose="02020603050405020304" pitchFamily="18" charset="0"/>
              </a:rPr>
              <a:t>Kiến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nghị</a:t>
            </a:r>
            <a:endParaRPr lang="en-US" dirty="0">
              <a:solidFill>
                <a:srgbClr val="0070C0"/>
              </a:solidFill>
              <a:latin typeface="Times New Roman" panose="02020603050405020304" pitchFamily="18" charset="0"/>
              <a:cs typeface="Times New Roman" panose="02020603050405020304" pitchFamily="18" charset="0"/>
            </a:endParaRPr>
          </a:p>
          <a:p>
            <a:pPr algn="just"/>
            <a:r>
              <a:rPr lang="vi-VN" b="1" dirty="0">
                <a:solidFill>
                  <a:srgbClr val="0070C0"/>
                </a:solidFill>
                <a:latin typeface="Times New Roman" panose="02020603050405020304" pitchFamily="18" charset="0"/>
                <a:cs typeface="Times New Roman" panose="02020603050405020304" pitchFamily="18" charset="0"/>
              </a:rPr>
              <a:t>     </a:t>
            </a:r>
            <a:r>
              <a:rPr lang="en-US" b="1"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Mong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được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sư</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quan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tâm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của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Phòng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dục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trường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tham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mưu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với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cấp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lãnh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đầu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tư</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thêm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cơ</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sở</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vật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chất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trường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lớp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Tổ</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chức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nhiều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lớp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huấn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hội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thảo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bồi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dưỡng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Tổ</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chức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nhiều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hơn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hoạt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sinh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hoạt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chuyên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môn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giữa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cụm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viên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điều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kiện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trao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đổi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kinh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nghiệm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hỏi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lẫn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nhau</a:t>
            </a:r>
            <a:r>
              <a:rPr lang="en-US" dirty="0">
                <a:solidFill>
                  <a:srgbClr val="0070C0"/>
                </a:solidFill>
                <a:latin typeface="Times New Roman" panose="02020603050405020304" pitchFamily="18" charset="0"/>
                <a:cs typeface="Times New Roman" panose="02020603050405020304" pitchFamily="18" charset="0"/>
              </a:rPr>
              <a:t>.</a:t>
            </a:r>
          </a:p>
          <a:p>
            <a:pPr algn="just">
              <a:lnSpc>
                <a:spcPct val="120000"/>
              </a:lnSpc>
            </a:pPr>
            <a:r>
              <a:rPr lang="en-US" dirty="0">
                <a:solidFill>
                  <a:srgbClr val="0070C0"/>
                </a:solidFill>
                <a:latin typeface="Times New Roman" panose="02020603050405020304" pitchFamily="18" charset="0"/>
                <a:cs typeface="Times New Roman" panose="02020603050405020304" pitchFamily="18" charset="0"/>
              </a:rPr>
              <a:t>	</a:t>
            </a:r>
            <a:endPar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3950301" y="5422452"/>
            <a:ext cx="3719079" cy="400110"/>
          </a:xfrm>
          <a:prstGeom prst="rect">
            <a:avLst/>
          </a:prstGeom>
        </p:spPr>
        <p:txBody>
          <a:bodyPr wrap="square">
            <a:spAutoFit/>
          </a:bodyPr>
          <a:lstStyle/>
          <a:p>
            <a:pPr indent="457200" algn="ctr"/>
            <a:r>
              <a:rPr lang="en-US" sz="2000" b="1" dirty="0" err="1">
                <a:solidFill>
                  <a:srgbClr val="FF0000"/>
                </a:solidFill>
                <a:effectLst/>
                <a:latin typeface="Times New Roman" panose="02020603050405020304" pitchFamily="18" charset="0"/>
                <a:cs typeface="Times New Roman" panose="02020603050405020304" pitchFamily="18" charset="0"/>
              </a:rPr>
              <a:t>Tôi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xin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trọng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cảm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ơn</a:t>
            </a:r>
            <a:r>
              <a:rPr lang="en-US" sz="2000" b="1" dirty="0">
                <a:solidFill>
                  <a:srgbClr val="FF0000"/>
                </a:solidFill>
                <a:effectLst/>
                <a:latin typeface="Times New Roman" panose="02020603050405020304" pitchFamily="18" charset="0"/>
                <a:cs typeface="Times New Roman" panose="02020603050405020304" pitchFamily="18" charset="0"/>
              </a:rPr>
              <a:t>!</a:t>
            </a:r>
            <a:endParaRPr lang="en-US" sz="2000" dirty="0">
              <a:solidFill>
                <a:srgbClr val="FF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838200" y="960632"/>
            <a:ext cx="10073962" cy="368755"/>
          </a:xfrm>
          <a:prstGeom prst="rect">
            <a:avLst/>
          </a:prstGeom>
        </p:spPr>
        <p:txBody>
          <a:bodyPr wrap="square">
            <a:spAutoFit/>
          </a:bodyPr>
          <a:lstStyle/>
          <a:p>
            <a:pPr algn="just">
              <a:lnSpc>
                <a:spcPct val="107000"/>
              </a:lnSpc>
              <a:spcAft>
                <a:spcPts val="800"/>
              </a:spcAft>
            </a:pPr>
            <a:r>
              <a:rPr lang="en-US" dirty="0" smtClean="0">
                <a:latin typeface="Times New Roman" panose="02020603050405020304" pitchFamily="18" charset="0"/>
                <a:ea typeface="Calibri" panose="020F0502020204030204" pitchFamily="34" charset="0"/>
                <a:cs typeface="Calibri Light" panose="020F0302020204030204" pitchFamily="34" charset="0"/>
              </a:rPr>
              <a:t>        </a:t>
            </a:r>
            <a:endParaRPr lang="en-US" dirty="0">
              <a:solidFill>
                <a:srgbClr val="0070C0"/>
              </a:solidFill>
              <a:latin typeface="Times New Roman" panose="02020603050405020304" pitchFamily="18"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4977020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3D, background PP đơn giản, đẹp, cute - META.vn">
            <a:extLst>
              <a:ext uri="{FF2B5EF4-FFF2-40B4-BE49-F238E27FC236}">
                <a16:creationId xmlns:a16="http://schemas.microsoft.com/office/drawing/2014/main" id="{2312C853-42C9-468D-B513-F844BFDE3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5EDDE4-14CA-47ED-B6C3-F42EFFB498AD}"/>
              </a:ext>
            </a:extLst>
          </p:cNvPr>
          <p:cNvSpPr/>
          <p:nvPr/>
        </p:nvSpPr>
        <p:spPr>
          <a:xfrm>
            <a:off x="3287078" y="523571"/>
            <a:ext cx="6096000" cy="707886"/>
          </a:xfrm>
          <a:prstGeom prst="rect">
            <a:avLst/>
          </a:prstGeom>
        </p:spPr>
        <p:txBody>
          <a:bodyPr>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UBND </a:t>
            </a:r>
            <a:r>
              <a:rPr lang="en-US" sz="2000" b="1" dirty="0">
                <a:solidFill>
                  <a:srgbClr val="002060"/>
                </a:solidFill>
                <a:latin typeface="Times New Roman" panose="02020603050405020304" pitchFamily="18" charset="0"/>
                <a:cs typeface="Times New Roman" panose="02020603050405020304" pitchFamily="18" charset="0"/>
              </a:rPr>
              <a:t>QUẬN LONG BIÊN</a:t>
            </a:r>
          </a:p>
          <a:p>
            <a:pPr algn="ctr"/>
            <a:r>
              <a:rPr lang="en-US" sz="2000" b="1" dirty="0">
                <a:solidFill>
                  <a:srgbClr val="002060"/>
                </a:solidFill>
                <a:latin typeface="Times New Roman" panose="02020603050405020304" pitchFamily="18" charset="0"/>
                <a:cs typeface="Times New Roman" panose="02020603050405020304" pitchFamily="18" charset="0"/>
              </a:rPr>
              <a:t>TRƯỜNG MẦM NON HOA MỘC LAN</a:t>
            </a:r>
          </a:p>
        </p:txBody>
      </p:sp>
      <p:sp>
        <p:nvSpPr>
          <p:cNvPr id="6" name="Rectangle 5">
            <a:extLst>
              <a:ext uri="{FF2B5EF4-FFF2-40B4-BE49-F238E27FC236}">
                <a16:creationId xmlns:a16="http://schemas.microsoft.com/office/drawing/2014/main" id="{7C396E26-93F5-4E0A-AE9C-318B146F7536}"/>
              </a:ext>
            </a:extLst>
          </p:cNvPr>
          <p:cNvSpPr/>
          <p:nvPr/>
        </p:nvSpPr>
        <p:spPr>
          <a:xfrm>
            <a:off x="4168106" y="2207988"/>
            <a:ext cx="4333943" cy="553998"/>
          </a:xfrm>
          <a:prstGeom prst="rect">
            <a:avLst/>
          </a:prstGeom>
        </p:spPr>
        <p:txBody>
          <a:bodyPr wrap="none">
            <a:spAutoFit/>
          </a:bodyPr>
          <a:lstStyle/>
          <a:p>
            <a:r>
              <a:rPr lang="en-US" sz="3000" b="1">
                <a:solidFill>
                  <a:srgbClr val="FF0000"/>
                </a:solidFill>
                <a:latin typeface="Times New Roman" panose="02020603050405020304" pitchFamily="18" charset="0"/>
                <a:cs typeface="Times New Roman" panose="02020603050405020304" pitchFamily="18" charset="0"/>
              </a:rPr>
              <a:t>BIỆN PHÁP SÁNG TẠO</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A821920-A0CD-453D-A5F6-AF0A6AF74740}"/>
              </a:ext>
            </a:extLst>
          </p:cNvPr>
          <p:cNvSpPr txBox="1"/>
          <p:nvPr/>
        </p:nvSpPr>
        <p:spPr>
          <a:xfrm>
            <a:off x="2002171" y="2662119"/>
            <a:ext cx="8984859" cy="1384995"/>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Sắp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xếp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dựng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trẻ</a:t>
            </a:r>
            <a:r>
              <a:rPr lang="en-US" sz="2800" b="1" dirty="0" smtClean="0">
                <a:solidFill>
                  <a:srgbClr val="FF0000"/>
                </a:solidFill>
                <a:latin typeface="Times New Roman" panose="02020603050405020304" pitchFamily="18" charset="0"/>
                <a:cs typeface="Times New Roman" panose="02020603050405020304" pitchFamily="18" charset="0"/>
              </a:rPr>
              <a:t> 4-5 </a:t>
            </a:r>
            <a:r>
              <a:rPr lang="en-US" sz="2800" b="1" dirty="0" err="1" smtClean="0">
                <a:solidFill>
                  <a:srgbClr val="FF0000"/>
                </a:solidFill>
                <a:latin typeface="Times New Roman" panose="02020603050405020304" pitchFamily="18" charset="0"/>
                <a:cs typeface="Times New Roman" panose="02020603050405020304" pitchFamily="18" charset="0"/>
              </a:rPr>
              <a:t>tuổi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theo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điểm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lấy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trẻ</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tâm</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mầm</a:t>
            </a:r>
            <a:r>
              <a:rPr lang="en-US" sz="2800" b="1" dirty="0" smtClean="0">
                <a:solidFill>
                  <a:srgbClr val="FF0000"/>
                </a:solidFill>
                <a:latin typeface="Times New Roman" panose="02020603050405020304" pitchFamily="18" charset="0"/>
                <a:cs typeface="Times New Roman" panose="02020603050405020304" pitchFamily="18" charset="0"/>
              </a:rPr>
              <a:t> non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D8FE0E9-65DD-4141-A585-1C65F72DDEAF}"/>
              </a:ext>
            </a:extLst>
          </p:cNvPr>
          <p:cNvSpPr txBox="1"/>
          <p:nvPr/>
        </p:nvSpPr>
        <p:spPr>
          <a:xfrm>
            <a:off x="4123255" y="3957332"/>
            <a:ext cx="5191036" cy="1938992"/>
          </a:xfrm>
          <a:prstGeom prst="rect">
            <a:avLst/>
          </a:prstGeom>
          <a:noFill/>
        </p:spPr>
        <p:txBody>
          <a:bodyPr wrap="none" rtlCol="0">
            <a:spAutoFit/>
          </a:bodyPr>
          <a:lstStyle/>
          <a:p>
            <a:r>
              <a:rPr lang="en-US" sz="2000" b="1" dirty="0" err="1">
                <a:solidFill>
                  <a:srgbClr val="002060"/>
                </a:solidFill>
                <a:latin typeface="Times New Roman" panose="02020603050405020304" pitchFamily="18" charset="0"/>
                <a:cs typeface="Times New Roman" panose="02020603050405020304" pitchFamily="18" charset="0"/>
              </a:rPr>
              <a:t>Lĩnh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vực</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dục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mẫu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latin typeface="Times New Roman" panose="02020603050405020304" pitchFamily="18" charset="0"/>
                <a:cs typeface="Times New Roman" panose="02020603050405020304" pitchFamily="18" charset="0"/>
              </a:rPr>
              <a:t>Cấp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Mầm</a:t>
            </a:r>
            <a:r>
              <a:rPr lang="en-US" sz="2000" b="1" dirty="0">
                <a:solidFill>
                  <a:srgbClr val="002060"/>
                </a:solidFill>
                <a:latin typeface="Times New Roman" panose="02020603050405020304" pitchFamily="18" charset="0"/>
                <a:cs typeface="Times New Roman" panose="02020603050405020304" pitchFamily="18" charset="0"/>
              </a:rPr>
              <a:t> non</a:t>
            </a:r>
          </a:p>
          <a:p>
            <a:r>
              <a:rPr lang="en-US" sz="2000" b="1" dirty="0" err="1">
                <a:solidFill>
                  <a:srgbClr val="002060"/>
                </a:solidFill>
                <a:latin typeface="Times New Roman" panose="02020603050405020304" pitchFamily="18" charset="0"/>
                <a:cs typeface="Times New Roman" panose="02020603050405020304" pitchFamily="18" charset="0"/>
              </a:rPr>
              <a:t>Họ</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giả</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smtClean="0">
                <a:solidFill>
                  <a:srgbClr val="002060"/>
                </a:solidFill>
                <a:latin typeface="Times New Roman" panose="02020603050405020304" pitchFamily="18" charset="0"/>
                <a:cs typeface="Times New Roman" panose="02020603050405020304" pitchFamily="18" charset="0"/>
              </a:rPr>
              <a:t>Trần</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Thị</a:t>
            </a:r>
            <a:r>
              <a:rPr lang="en-US" sz="2000" b="1" dirty="0" smtClean="0">
                <a:solidFill>
                  <a:srgbClr val="002060"/>
                </a:solidFill>
                <a:latin typeface="Times New Roman" panose="02020603050405020304" pitchFamily="18" charset="0"/>
                <a:cs typeface="Times New Roman" panose="02020603050405020304" pitchFamily="18" charset="0"/>
              </a:rPr>
              <a:t> Chung</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latin typeface="Times New Roman" panose="02020603050405020304" pitchFamily="18" charset="0"/>
                <a:cs typeface="Times New Roman" panose="02020603050405020304" pitchFamily="18" charset="0"/>
              </a:rPr>
              <a:t>Chức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vụ</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viên</a:t>
            </a:r>
            <a:r>
              <a:rPr lang="en-US" sz="2000" b="1" dirty="0">
                <a:solidFill>
                  <a:srgbClr val="002060"/>
                </a:solidFill>
                <a:latin typeface="Times New Roman" panose="02020603050405020304" pitchFamily="18" charset="0"/>
                <a:cs typeface="Times New Roman" panose="02020603050405020304" pitchFamily="18" charset="0"/>
              </a:rPr>
              <a:t> - ĐT: </a:t>
            </a:r>
            <a:r>
              <a:rPr lang="en-US" sz="2000" b="1" dirty="0" smtClean="0">
                <a:solidFill>
                  <a:srgbClr val="002060"/>
                </a:solidFill>
                <a:latin typeface="Times New Roman" panose="02020603050405020304" pitchFamily="18" charset="0"/>
                <a:cs typeface="Times New Roman" panose="02020603050405020304" pitchFamily="18" charset="0"/>
              </a:rPr>
              <a:t>0386.407.124</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latin typeface="Times New Roman" panose="02020603050405020304" pitchFamily="18" charset="0"/>
                <a:cs typeface="Times New Roman" panose="02020603050405020304" pitchFamily="18" charset="0"/>
              </a:rPr>
              <a:t>Đơn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vị</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Trường</a:t>
            </a:r>
            <a:r>
              <a:rPr lang="en-US" sz="2000" b="1" dirty="0">
                <a:solidFill>
                  <a:srgbClr val="002060"/>
                </a:solidFill>
                <a:latin typeface="Times New Roman" panose="02020603050405020304" pitchFamily="18" charset="0"/>
                <a:cs typeface="Times New Roman" panose="02020603050405020304" pitchFamily="18" charset="0"/>
              </a:rPr>
              <a:t> MN </a:t>
            </a:r>
            <a:r>
              <a:rPr lang="en-US" sz="2000" b="1" dirty="0" err="1">
                <a:solidFill>
                  <a:srgbClr val="002060"/>
                </a:solidFill>
                <a:latin typeface="Times New Roman" panose="02020603050405020304" pitchFamily="18" charset="0"/>
                <a:cs typeface="Times New Roman" panose="02020603050405020304" pitchFamily="18" charset="0"/>
              </a:rPr>
              <a:t>Hoa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Mộc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Lan</a:t>
            </a:r>
            <a:r>
              <a:rPr lang="en-US" sz="2000" b="1" dirty="0">
                <a:solidFill>
                  <a:srgbClr val="002060"/>
                </a:solidFill>
                <a:latin typeface="Times New Roman" panose="02020603050405020304" pitchFamily="18" charset="0"/>
                <a:cs typeface="Times New Roman" panose="02020603050405020304" pitchFamily="18" charset="0"/>
              </a:rPr>
              <a:t> </a:t>
            </a:r>
          </a:p>
          <a:p>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Quận</a:t>
            </a:r>
            <a:r>
              <a:rPr lang="en-US" sz="2000" b="1" dirty="0">
                <a:solidFill>
                  <a:srgbClr val="002060"/>
                </a:solidFill>
                <a:latin typeface="Times New Roman" panose="02020603050405020304" pitchFamily="18" charset="0"/>
                <a:cs typeface="Times New Roman" panose="02020603050405020304" pitchFamily="18" charset="0"/>
              </a:rPr>
              <a:t> Long </a:t>
            </a:r>
            <a:r>
              <a:rPr lang="en-US" sz="2000" b="1" dirty="0" err="1">
                <a:solidFill>
                  <a:srgbClr val="002060"/>
                </a:solidFill>
                <a:latin typeface="Times New Roman" panose="02020603050405020304" pitchFamily="18" charset="0"/>
                <a:cs typeface="Times New Roman" panose="02020603050405020304" pitchFamily="18" charset="0"/>
              </a:rPr>
              <a:t>Biên</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Nội</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893E394-83AF-4272-8016-FD3220A24241}"/>
              </a:ext>
            </a:extLst>
          </p:cNvPr>
          <p:cNvSpPr txBox="1"/>
          <p:nvPr/>
        </p:nvSpPr>
        <p:spPr>
          <a:xfrm>
            <a:off x="4982807" y="6342002"/>
            <a:ext cx="3023585" cy="461665"/>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2024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2025</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descr="A logo with a couple people and a flower&#10;&#10;Description automatically generated">
            <a:extLst>
              <a:ext uri="{FF2B5EF4-FFF2-40B4-BE49-F238E27FC236}">
                <a16:creationId xmlns:a16="http://schemas.microsoft.com/office/drawing/2014/main" id="{4D20021B-FB74-416D-9237-E18C5885B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904" y="1231457"/>
            <a:ext cx="1085869" cy="976531"/>
          </a:xfrm>
          <a:prstGeom prst="rect">
            <a:avLst/>
          </a:prstGeom>
        </p:spPr>
      </p:pic>
    </p:spTree>
    <p:extLst>
      <p:ext uri="{BB962C8B-B14F-4D97-AF65-F5344CB8AC3E}">
        <p14:creationId xmlns:p14="http://schemas.microsoft.com/office/powerpoint/2010/main" val="2220951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 phim Hoạt hình miễn phí tiền bản Quyền Clip nghệ thuật - trẻ em png tải  về - Miễn phí trong suốt Người png Tải về.">
            <a:extLst>
              <a:ext uri="{FF2B5EF4-FFF2-40B4-BE49-F238E27FC236}">
                <a16:creationId xmlns:a16="http://schemas.microsoft.com/office/drawing/2014/main" id="{C05C5A7B-D177-418E-966E-7A180F2D13E1}"/>
              </a:ext>
            </a:extLst>
          </p:cNvPr>
          <p:cNvPicPr>
            <a:picLocks noChangeAspect="1" noChangeArrowheads="1"/>
          </p:cNvPicPr>
          <p:nvPr/>
        </p:nvPicPr>
        <p:blipFill>
          <a:blip r:embed="rId2">
            <a:clrChange>
              <a:clrFrom>
                <a:srgbClr val="ECEDF2"/>
              </a:clrFrom>
              <a:clrTo>
                <a:srgbClr val="ECEDF2">
                  <a:alpha val="0"/>
                </a:srgbClr>
              </a:clrTo>
            </a:clrChange>
            <a:extLst>
              <a:ext uri="{28A0092B-C50C-407E-A947-70E740481C1C}">
                <a14:useLocalDpi xmlns:a14="http://schemas.microsoft.com/office/drawing/2010/main" val="0"/>
              </a:ext>
            </a:extLst>
          </a:blip>
          <a:srcRect/>
          <a:stretch>
            <a:fillRect/>
          </a:stretch>
        </p:blipFill>
        <p:spPr bwMode="auto">
          <a:xfrm>
            <a:off x="84823" y="3372704"/>
            <a:ext cx="5905235" cy="3280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48C198-0AA6-46EA-BC97-75E2E3D36AB0}"/>
              </a:ext>
            </a:extLst>
          </p:cNvPr>
          <p:cNvSpPr txBox="1"/>
          <p:nvPr/>
        </p:nvSpPr>
        <p:spPr>
          <a:xfrm>
            <a:off x="391287" y="1690688"/>
            <a:ext cx="5632565" cy="1015663"/>
          </a:xfrm>
          <a:prstGeom prst="rect">
            <a:avLst/>
          </a:prstGeom>
          <a:noFill/>
        </p:spPr>
        <p:txBody>
          <a:bodyPr wrap="square" rtlCol="0">
            <a:spAutoFit/>
          </a:bodyPr>
          <a:lstStyle/>
          <a:p>
            <a:pPr algn="ctr"/>
            <a:r>
              <a:rPr lang="en-US" sz="3000" b="1" dirty="0">
                <a:solidFill>
                  <a:srgbClr val="FF0000"/>
                </a:solidFill>
              </a:rPr>
              <a:t>XIN CHÂN THÀNH CẢM ƠN</a:t>
            </a:r>
          </a:p>
          <a:p>
            <a:pPr algn="ctr"/>
            <a:r>
              <a:rPr lang="en-US" sz="3000" b="1" dirty="0">
                <a:solidFill>
                  <a:srgbClr val="FF0000"/>
                </a:solidFill>
              </a:rPr>
              <a:t> BAN GIÁM KHẢO ĐÃ LẮNG NGHE</a:t>
            </a:r>
          </a:p>
        </p:txBody>
      </p:sp>
      <p:pic>
        <p:nvPicPr>
          <p:cNvPr id="7" name="Picture 6" descr="A logo with a couple people and a flower&#10;&#10;Description automatically generated">
            <a:extLst>
              <a:ext uri="{FF2B5EF4-FFF2-40B4-BE49-F238E27FC236}">
                <a16:creationId xmlns:a16="http://schemas.microsoft.com/office/drawing/2014/main" id="{008293F5-B33C-4F45-B990-0D5D4B828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0" y="0"/>
            <a:ext cx="860353" cy="815661"/>
          </a:xfrm>
          <a:prstGeom prst="ellipse">
            <a:avLst/>
          </a:prstGeom>
        </p:spPr>
      </p:pic>
      <p:pic>
        <p:nvPicPr>
          <p:cNvPr id="8" name="Picture 2" descr="THANKS - BUNNY | รูปเด็กตลกๆ, การ์ตูนน่ารัก, ภาพประกอบน่ารัก">
            <a:extLst>
              <a:ext uri="{FF2B5EF4-FFF2-40B4-BE49-F238E27FC236}">
                <a16:creationId xmlns:a16="http://schemas.microsoft.com/office/drawing/2014/main" id="{34A38818-2967-4724-BA7C-B3FB5817A68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33692" y="1690688"/>
            <a:ext cx="687098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3422F88-9D64-4142-A11B-A16E47AAF173}"/>
              </a:ext>
            </a:extLst>
          </p:cNvPr>
          <p:cNvSpPr/>
          <p:nvPr/>
        </p:nvSpPr>
        <p:spPr>
          <a:xfrm>
            <a:off x="1365296" y="204609"/>
            <a:ext cx="8920780"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Kính</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hội</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thi</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thành</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công</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rực</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rỡ</a:t>
            </a:r>
            <a:endPar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Kính</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Ban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giám</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khảo</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luôn</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mạnh</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khỏe</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thành</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công</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2535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gtEl>
                                        <p:attrNameLst>
                                          <p:attrName>r</p:attrName>
                                        </p:attrNameLst>
                                      </p:cBhvr>
                                    </p:animRot>
                                    <p:animRot by="-240000">
                                      <p:cBhvr>
                                        <p:cTn id="13" dur="400" fill="hold">
                                          <p:stCondLst>
                                            <p:cond delay="400"/>
                                          </p:stCondLst>
                                        </p:cTn>
                                        <p:tgtEl>
                                          <p:spTgt spid="8"/>
                                        </p:tgtEl>
                                        <p:attrNameLst>
                                          <p:attrName>r</p:attrName>
                                        </p:attrNameLst>
                                      </p:cBhvr>
                                    </p:animRot>
                                    <p:animRot by="240000">
                                      <p:cBhvr>
                                        <p:cTn id="14" dur="400" fill="hold">
                                          <p:stCondLst>
                                            <p:cond delay="800"/>
                                          </p:stCondLst>
                                        </p:cTn>
                                        <p:tgtEl>
                                          <p:spTgt spid="8"/>
                                        </p:tgtEl>
                                        <p:attrNameLst>
                                          <p:attrName>r</p:attrName>
                                        </p:attrNameLst>
                                      </p:cBhvr>
                                    </p:animRot>
                                    <p:animRot by="-240000">
                                      <p:cBhvr>
                                        <p:cTn id="15" dur="400" fill="hold">
                                          <p:stCondLst>
                                            <p:cond delay="1200"/>
                                          </p:stCondLst>
                                        </p:cTn>
                                        <p:tgtEl>
                                          <p:spTgt spid="8"/>
                                        </p:tgtEl>
                                        <p:attrNameLst>
                                          <p:attrName>r</p:attrName>
                                        </p:attrNameLst>
                                      </p:cBhvr>
                                    </p:animRot>
                                    <p:animRot by="120000">
                                      <p:cBhvr>
                                        <p:cTn id="1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9C1C76F-1879-4D9F-BDBE-5282F765E348}"/>
              </a:ext>
            </a:extLst>
          </p:cNvPr>
          <p:cNvSpPr/>
          <p:nvPr/>
        </p:nvSpPr>
        <p:spPr>
          <a:xfrm>
            <a:off x="2953350" y="846522"/>
            <a:ext cx="6640642" cy="60752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itchFamily="18" charset="0"/>
                <a:cs typeface="Times New Roman" pitchFamily="18" charset="0"/>
              </a:rPr>
              <a:t>NỘI DUNG CHÍNH</a:t>
            </a:r>
          </a:p>
        </p:txBody>
      </p:sp>
      <p:sp>
        <p:nvSpPr>
          <p:cNvPr id="12" name="Oval 11">
            <a:extLst>
              <a:ext uri="{FF2B5EF4-FFF2-40B4-BE49-F238E27FC236}">
                <a16:creationId xmlns:a16="http://schemas.microsoft.com/office/drawing/2014/main" id="{3A64E152-6A5E-4125-8162-363A6A731A94}"/>
              </a:ext>
            </a:extLst>
          </p:cNvPr>
          <p:cNvSpPr/>
          <p:nvPr/>
        </p:nvSpPr>
        <p:spPr>
          <a:xfrm>
            <a:off x="3564407" y="3550305"/>
            <a:ext cx="768100"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II</a:t>
            </a:r>
          </a:p>
        </p:txBody>
      </p:sp>
      <p:sp>
        <p:nvSpPr>
          <p:cNvPr id="13" name="Oval 12">
            <a:extLst>
              <a:ext uri="{FF2B5EF4-FFF2-40B4-BE49-F238E27FC236}">
                <a16:creationId xmlns:a16="http://schemas.microsoft.com/office/drawing/2014/main" id="{44541B21-8819-47D0-85FC-652D417037D9}"/>
              </a:ext>
            </a:extLst>
          </p:cNvPr>
          <p:cNvSpPr/>
          <p:nvPr/>
        </p:nvSpPr>
        <p:spPr>
          <a:xfrm>
            <a:off x="3432748" y="4806119"/>
            <a:ext cx="1019331"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III</a:t>
            </a:r>
          </a:p>
        </p:txBody>
      </p:sp>
      <p:sp>
        <p:nvSpPr>
          <p:cNvPr id="14" name="Oval 13">
            <a:extLst>
              <a:ext uri="{FF2B5EF4-FFF2-40B4-BE49-F238E27FC236}">
                <a16:creationId xmlns:a16="http://schemas.microsoft.com/office/drawing/2014/main" id="{55FE353A-2764-4F53-B292-B2D07AD5BCC8}"/>
              </a:ext>
            </a:extLst>
          </p:cNvPr>
          <p:cNvSpPr/>
          <p:nvPr/>
        </p:nvSpPr>
        <p:spPr>
          <a:xfrm>
            <a:off x="3564407" y="2309794"/>
            <a:ext cx="768100"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I</a:t>
            </a:r>
          </a:p>
        </p:txBody>
      </p:sp>
      <p:grpSp>
        <p:nvGrpSpPr>
          <p:cNvPr id="15" name="Group 14">
            <a:extLst>
              <a:ext uri="{FF2B5EF4-FFF2-40B4-BE49-F238E27FC236}">
                <a16:creationId xmlns:a16="http://schemas.microsoft.com/office/drawing/2014/main" id="{AB185970-B3F7-4D60-98CE-D3A4EE5570AC}"/>
              </a:ext>
            </a:extLst>
          </p:cNvPr>
          <p:cNvGrpSpPr/>
          <p:nvPr/>
        </p:nvGrpSpPr>
        <p:grpSpPr>
          <a:xfrm>
            <a:off x="4342666" y="2309794"/>
            <a:ext cx="5251326" cy="731520"/>
            <a:chOff x="2738719" y="1470345"/>
            <a:chExt cx="4291201" cy="731520"/>
          </a:xfrm>
        </p:grpSpPr>
        <p:sp>
          <p:nvSpPr>
            <p:cNvPr id="16" name="Flowchart: Stored Data 15">
              <a:extLst>
                <a:ext uri="{FF2B5EF4-FFF2-40B4-BE49-F238E27FC236}">
                  <a16:creationId xmlns:a16="http://schemas.microsoft.com/office/drawing/2014/main" id="{963962D2-C841-48E9-A8F9-87CAC4592B03}"/>
                </a:ext>
              </a:extLst>
            </p:cNvPr>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A274B92E-CC1B-4D07-96E6-B169AEB914FB}"/>
                </a:ext>
              </a:extLst>
            </p:cNvPr>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ĐẶT VẤN ĐỀ</a:t>
              </a:r>
            </a:p>
          </p:txBody>
        </p:sp>
      </p:grpSp>
      <p:grpSp>
        <p:nvGrpSpPr>
          <p:cNvPr id="18" name="Group 17">
            <a:extLst>
              <a:ext uri="{FF2B5EF4-FFF2-40B4-BE49-F238E27FC236}">
                <a16:creationId xmlns:a16="http://schemas.microsoft.com/office/drawing/2014/main" id="{5D783901-6B3C-4079-B53E-56832BB0A796}"/>
              </a:ext>
            </a:extLst>
          </p:cNvPr>
          <p:cNvGrpSpPr/>
          <p:nvPr/>
        </p:nvGrpSpPr>
        <p:grpSpPr>
          <a:xfrm>
            <a:off x="4342666" y="3586885"/>
            <a:ext cx="5251326" cy="731520"/>
            <a:chOff x="2738719" y="1470345"/>
            <a:chExt cx="4291201" cy="731520"/>
          </a:xfrm>
        </p:grpSpPr>
        <p:sp>
          <p:nvSpPr>
            <p:cNvPr id="19" name="Flowchart: Stored Data 18">
              <a:extLst>
                <a:ext uri="{FF2B5EF4-FFF2-40B4-BE49-F238E27FC236}">
                  <a16:creationId xmlns:a16="http://schemas.microsoft.com/office/drawing/2014/main" id="{F70FCF37-63E7-48F8-A74E-1B578630DF35}"/>
                </a:ext>
              </a:extLst>
            </p:cNvPr>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9F14481D-3EA2-421E-8A8B-B700D170DCBC}"/>
                </a:ext>
              </a:extLst>
            </p:cNvPr>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    GIẢI QUYẾT VẤN ĐỀ</a:t>
              </a:r>
            </a:p>
          </p:txBody>
        </p:sp>
      </p:grpSp>
      <p:grpSp>
        <p:nvGrpSpPr>
          <p:cNvPr id="21" name="Group 20">
            <a:extLst>
              <a:ext uri="{FF2B5EF4-FFF2-40B4-BE49-F238E27FC236}">
                <a16:creationId xmlns:a16="http://schemas.microsoft.com/office/drawing/2014/main" id="{55C9B2BD-A502-4E73-97BE-540C5F0D22CB}"/>
              </a:ext>
            </a:extLst>
          </p:cNvPr>
          <p:cNvGrpSpPr/>
          <p:nvPr/>
        </p:nvGrpSpPr>
        <p:grpSpPr>
          <a:xfrm>
            <a:off x="4342665" y="4846547"/>
            <a:ext cx="5251327" cy="731520"/>
            <a:chOff x="2738719" y="1470345"/>
            <a:chExt cx="4291201" cy="731520"/>
          </a:xfrm>
        </p:grpSpPr>
        <p:sp>
          <p:nvSpPr>
            <p:cNvPr id="22" name="Flowchart: Stored Data 21">
              <a:extLst>
                <a:ext uri="{FF2B5EF4-FFF2-40B4-BE49-F238E27FC236}">
                  <a16:creationId xmlns:a16="http://schemas.microsoft.com/office/drawing/2014/main" id="{019770CD-1184-43EF-BF43-7778FDFDB187}"/>
                </a:ext>
              </a:extLst>
            </p:cNvPr>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4127A123-00DC-4C37-9D31-7C24527A1242}"/>
                </a:ext>
              </a:extLst>
            </p:cNvPr>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KẾT LUẬN</a:t>
              </a:r>
              <a:endParaRPr lang="en-US" sz="32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37066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2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402F7904-BA4C-485D-9D33-4D2947EA6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65" r="7865"/>
          <a:stretch/>
        </p:blipFill>
        <p:spPr bwMode="auto">
          <a:xfrm rot="16200000">
            <a:off x="2543175" y="-2733675"/>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39717" y="230188"/>
            <a:ext cx="2348785"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 ĐẶT VẤN ĐỀ</a:t>
            </a:r>
          </a:p>
        </p:txBody>
      </p:sp>
      <p:sp>
        <p:nvSpPr>
          <p:cNvPr id="17" name="Rectangle 16"/>
          <p:cNvSpPr/>
          <p:nvPr/>
        </p:nvSpPr>
        <p:spPr>
          <a:xfrm>
            <a:off x="7205195" y="3878481"/>
            <a:ext cx="2887008" cy="307777"/>
          </a:xfrm>
          <a:prstGeom prst="rect">
            <a:avLst/>
          </a:prstGeom>
        </p:spPr>
        <p:txBody>
          <a:bodyPr wrap="square">
            <a:spAutoFit/>
          </a:bodyPr>
          <a:lstStyle/>
          <a:p>
            <a:pPr algn="just"/>
            <a:r>
              <a:rPr lang="en-US" sz="14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p>
        </p:txBody>
      </p:sp>
      <p:sp>
        <p:nvSpPr>
          <p:cNvPr id="18" name="Rounded Rectangle 17"/>
          <p:cNvSpPr/>
          <p:nvPr/>
        </p:nvSpPr>
        <p:spPr>
          <a:xfrm>
            <a:off x="1990725" y="1162050"/>
            <a:ext cx="3114675" cy="4400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pc="-1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bg1"/>
              </a:solidFill>
            </a:endParaRPr>
          </a:p>
        </p:txBody>
      </p:sp>
      <p:sp>
        <p:nvSpPr>
          <p:cNvPr id="19" name="Rounded Rectangle 18"/>
          <p:cNvSpPr/>
          <p:nvPr/>
        </p:nvSpPr>
        <p:spPr>
          <a:xfrm>
            <a:off x="6050989" y="1211263"/>
            <a:ext cx="3114675" cy="4400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45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402F7904-BA4C-485D-9D33-4D2947EA6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65" r="7865"/>
          <a:stretch/>
        </p:blipFill>
        <p:spPr bwMode="auto">
          <a:xfrm rot="16200000">
            <a:off x="2667000" y="-2714625"/>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124075" y="1192213"/>
            <a:ext cx="3267075" cy="4246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nhỡ</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rút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6229351" y="1192213"/>
            <a:ext cx="3514724" cy="4246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t>
            </a:r>
            <a:r>
              <a:rPr lang="en-US" b="1" i="1" dirty="0" err="1">
                <a:latin typeface="Times New Roman" panose="02020603050405020304" pitchFamily="18" charset="0"/>
                <a:cs typeface="Times New Roman" panose="02020603050405020304" pitchFamily="18" charset="0"/>
              </a:rPr>
              <a:t>Sắp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xếp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trang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trí</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xây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dựng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góc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một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cách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linh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hoạt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sáng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tạo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trẻ</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mẫu</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giáo</a:t>
            </a:r>
            <a:r>
              <a:rPr lang="en-US" b="1" i="1" dirty="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4-5 </a:t>
            </a:r>
            <a:r>
              <a:rPr lang="en-US" b="1" i="1" dirty="0" err="1">
                <a:latin typeface="Times New Roman" panose="02020603050405020304" pitchFamily="18" charset="0"/>
                <a:cs typeface="Times New Roman" panose="02020603050405020304" pitchFamily="18" charset="0"/>
              </a:rPr>
              <a:t>tuổi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theo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quan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điểm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lấy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trẻ</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làm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trung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tâm</a:t>
            </a:r>
            <a:r>
              <a:rPr lang="en-US" b="1" i="1" dirty="0">
                <a:latin typeface="Times New Roman" panose="02020603050405020304" pitchFamily="18" charset="0"/>
                <a:cs typeface="Times New Roman" panose="02020603050405020304" pitchFamily="18" charset="0"/>
              </a:rPr>
              <a:t>  ở </a:t>
            </a:r>
            <a:r>
              <a:rPr lang="en-US" b="1" i="1" dirty="0" err="1">
                <a:latin typeface="Times New Roman" panose="02020603050405020304" pitchFamily="18" charset="0"/>
                <a:cs typeface="Times New Roman" panose="02020603050405020304" pitchFamily="18" charset="0"/>
              </a:rPr>
              <a:t>trường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mầm</a:t>
            </a:r>
            <a:r>
              <a:rPr lang="en-US" b="1" i="1" dirty="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non”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273483"/>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6AD859DA-A82F-7FA1-826E-2926C94376D6}"/>
              </a:ext>
            </a:extLst>
          </p:cNvPr>
          <p:cNvPicPr>
            <a:picLocks noChangeAspect="1"/>
          </p:cNvPicPr>
          <p:nvPr/>
        </p:nvPicPr>
        <p:blipFill rotWithShape="1">
          <a:blip r:embed="rId2"/>
          <a:srcRect/>
          <a:stretch/>
        </p:blipFill>
        <p:spPr>
          <a:xfrm>
            <a:off x="0" y="0"/>
            <a:ext cx="12191980" cy="6857990"/>
          </a:xfrm>
          <a:prstGeom prst="rect">
            <a:avLst/>
          </a:prstGeom>
        </p:spPr>
      </p:pic>
      <p:sp>
        <p:nvSpPr>
          <p:cNvPr id="5" name="Rectangle 4"/>
          <p:cNvSpPr/>
          <p:nvPr/>
        </p:nvSpPr>
        <p:spPr>
          <a:xfrm>
            <a:off x="4249949" y="134292"/>
            <a:ext cx="3692101"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II. GIẢI QUYẾT VẤN ĐỀ</a:t>
            </a:r>
          </a:p>
        </p:txBody>
      </p:sp>
      <p:sp>
        <p:nvSpPr>
          <p:cNvPr id="6" name="Rectangle 5"/>
          <p:cNvSpPr/>
          <p:nvPr/>
        </p:nvSpPr>
        <p:spPr>
          <a:xfrm>
            <a:off x="1335132" y="843240"/>
            <a:ext cx="1717137" cy="369332"/>
          </a:xfrm>
          <a:prstGeom prst="rect">
            <a:avLst/>
          </a:prstGeom>
        </p:spPr>
        <p:txBody>
          <a:bodyPr wrap="none">
            <a:spAutoFit/>
          </a:bodyPr>
          <a:lstStyle/>
          <a:p>
            <a:pPr algn="ctr"/>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endParaRPr lang="en-US" b="1" dirty="0">
              <a:latin typeface="Times New Roman" panose="02020603050405020304" pitchFamily="18" charset="0"/>
              <a:cs typeface="Times New Roman" panose="02020603050405020304" pitchFamily="18" charset="0"/>
            </a:endParaRPr>
          </a:p>
        </p:txBody>
      </p:sp>
      <p:sp>
        <p:nvSpPr>
          <p:cNvPr id="9" name="Rectangle 8"/>
          <p:cNvSpPr/>
          <p:nvPr/>
        </p:nvSpPr>
        <p:spPr>
          <a:xfrm>
            <a:off x="1396285" y="1212572"/>
            <a:ext cx="3893713" cy="369332"/>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Times New Roman" panose="02020603050405020304" pitchFamily="18" charset="0"/>
              </a:rPr>
              <a:t> </a:t>
            </a:r>
            <a:r>
              <a:rPr lang="en-US" dirty="0" smtClean="0">
                <a:solidFill>
                  <a:srgbClr val="000000"/>
                </a:solidFill>
                <a:latin typeface="Times New Roman" panose="02020603050405020304" pitchFamily="18" charset="0"/>
                <a:ea typeface="Times New Roman" panose="02020603050405020304" pitchFamily="18" charset="0"/>
              </a:rPr>
              <a:t>        </a:t>
            </a:r>
            <a:endParaRPr lang="en-US" dirty="0"/>
          </a:p>
        </p:txBody>
      </p:sp>
      <p:sp>
        <p:nvSpPr>
          <p:cNvPr id="10" name="Rectangle 9"/>
          <p:cNvSpPr/>
          <p:nvPr/>
        </p:nvSpPr>
        <p:spPr>
          <a:xfrm>
            <a:off x="5791201" y="1244649"/>
            <a:ext cx="4358424" cy="369332"/>
          </a:xfrm>
          <a:prstGeom prst="rect">
            <a:avLst/>
          </a:prstGeom>
        </p:spPr>
        <p:txBody>
          <a:bodyPr wrap="square">
            <a:spAutoFit/>
          </a:bodyPr>
          <a:lstStyle/>
          <a:p>
            <a:pPr algn="just"/>
            <a:r>
              <a:rPr lang="en-US" dirty="0" smtClean="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1738145" y="1494222"/>
            <a:ext cx="8780106" cy="3277820"/>
          </a:xfrm>
          <a:prstGeom prst="rect">
            <a:avLst/>
          </a:prstGeom>
        </p:spPr>
        <p:txBody>
          <a:bodyPr wrap="square">
            <a:spAutoFit/>
          </a:bodyPr>
          <a:lstStyle/>
          <a:p>
            <a:pPr algn="just">
              <a:lnSpc>
                <a:spcPct val="115000"/>
              </a:lnSpc>
            </a:pPr>
            <a:r>
              <a:rPr lang="pt-BR"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 </a:t>
            </a:r>
            <a:r>
              <a:rPr lang="pt-BR"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 môi trường ở các góc để trẻ được vui chơi, hoạt động trải nghiệm, khám phá ở mọi lúc mọi nơi còn hạn chế. Môi trường ở các góc được thay đổi theo từng chủ đề nhưng nội dung và hình thức chưa phong phú, hấp dẫn đối với 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sẵn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loạt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mãn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b="1" kern="1800"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trăn</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890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4269347" y="230188"/>
            <a:ext cx="3026535" cy="553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endParaRPr lang="en-US" sz="20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94523" y="1144587"/>
            <a:ext cx="6074228" cy="503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600" b="1" dirty="0">
                <a:latin typeface="Times New Roman" panose="02020603050405020304" pitchFamily="18" charset="0"/>
                <a:cs typeface="Times New Roman" panose="02020603050405020304" pitchFamily="18" charset="0"/>
              </a:rPr>
              <a:t>2.1. Thuận lợi:</a:t>
            </a:r>
            <a:endParaRPr lang="en-US" sz="1600" dirty="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Tr</a:t>
            </a:r>
            <a:r>
              <a:rPr lang="en-US" sz="1600" dirty="0" err="1">
                <a:latin typeface="Times New Roman" panose="02020603050405020304" pitchFamily="18" charset="0"/>
                <a:cs typeface="Times New Roman" panose="02020603050405020304" pitchFamily="18" charset="0"/>
              </a:rPr>
              <a:t>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mầm</a:t>
            </a:r>
            <a:r>
              <a:rPr lang="en-US" sz="1600" dirty="0">
                <a:latin typeface="Times New Roman" panose="02020603050405020304" pitchFamily="18" charset="0"/>
                <a:cs typeface="Times New Roman" panose="02020603050405020304" pitchFamily="18" charset="0"/>
              </a:rPr>
              <a:t> non </a:t>
            </a:r>
            <a:r>
              <a:rPr lang="en-US" sz="1600" dirty="0" err="1" smtClean="0">
                <a:latin typeface="Times New Roman" panose="02020603050405020304" pitchFamily="18" charset="0"/>
                <a:cs typeface="Times New Roman" panose="02020603050405020304" pitchFamily="18" charset="0"/>
              </a:rPr>
              <a:t>Hoa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Mộc</a:t>
            </a:r>
            <a:r>
              <a:rPr lang="en-US" sz="1600" dirty="0" smtClean="0">
                <a:latin typeface="Times New Roman" panose="02020603050405020304" pitchFamily="18" charset="0"/>
                <a:cs typeface="Times New Roman" panose="02020603050405020304" pitchFamily="18" charset="0"/>
              </a:rPr>
              <a:t> Lan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khuôn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rỗng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thoáng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xanh</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sạch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đẹp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đầy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vui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chơi</a:t>
            </a:r>
            <a:r>
              <a:rPr lang="en-US" sz="1600" dirty="0">
                <a:latin typeface="Times New Roman" panose="02020603050405020304" pitchFamily="18" charset="0"/>
                <a:cs typeface="Times New Roman" panose="02020603050405020304" pitchFamily="18" charset="0"/>
              </a:rPr>
              <a:t>.</a:t>
            </a:r>
          </a:p>
          <a:p>
            <a:pPr algn="just"/>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Được</a:t>
            </a:r>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dục</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sự chỉ đạo sát sao của ban giám hiệu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tổ</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nghiệm</a:t>
            </a:r>
            <a:r>
              <a:rPr lang="vi-VN" sz="1600" dirty="0">
                <a:latin typeface="Times New Roman" panose="02020603050405020304" pitchFamily="18" charset="0"/>
                <a:cs typeface="Times New Roman" panose="02020603050405020304" pitchFamily="18" charset="0"/>
              </a:rPr>
              <a:t> cho trẻ.</a:t>
            </a:r>
            <a:endParaRPr lang="en-US" sz="1600" dirty="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Bản</a:t>
            </a:r>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cứu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hướng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độ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sư</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phạm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mầm</a:t>
            </a:r>
            <a:r>
              <a:rPr lang="en-US" sz="1600" dirty="0">
                <a:latin typeface="Times New Roman" panose="02020603050405020304" pitchFamily="18" charset="0"/>
                <a:cs typeface="Times New Roman" panose="02020603050405020304" pitchFamily="18" charset="0"/>
              </a:rPr>
              <a:t> non,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016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nhiệt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nuôi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dưỡng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đổi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hội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a:t>
            </a:r>
            <a:r>
              <a:rPr lang="vi-VN" sz="1600" dirty="0">
                <a:latin typeface="Times New Roman" panose="02020603050405020304" pitchFamily="18" charset="0"/>
                <a:cs typeface="Times New Roman" panose="02020603050405020304" pitchFamily="18" charset="0"/>
              </a:rPr>
              <a:t>, ứng dụng phần mềm giảng dạy, zalo...thành thạo 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huynh</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mạng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hội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dễ</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hơn</a:t>
            </a:r>
            <a:r>
              <a:rPr lang="en-US" sz="1600" dirty="0">
                <a:latin typeface="Times New Roman" panose="02020603050405020304" pitchFamily="18" charset="0"/>
                <a:cs typeface="Times New Roman" panose="02020603050405020304" pitchFamily="18" charset="0"/>
              </a:rPr>
              <a:t>.   </a:t>
            </a:r>
          </a:p>
          <a:p>
            <a:pPr algn="just"/>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ngoan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nếp</a:t>
            </a:r>
            <a:r>
              <a:rPr lang="en-US" sz="1600" dirty="0">
                <a:latin typeface="Times New Roman" panose="02020603050405020304" pitchFamily="18" charset="0"/>
                <a:cs typeface="Times New Roman" panose="02020603050405020304" pitchFamily="18" charset="0"/>
              </a:rPr>
              <a:t>.</a:t>
            </a:r>
          </a:p>
        </p:txBody>
      </p:sp>
      <p:sp>
        <p:nvSpPr>
          <p:cNvPr id="7" name="Rounded Rectangle 6"/>
          <p:cNvSpPr/>
          <p:nvPr/>
        </p:nvSpPr>
        <p:spPr>
          <a:xfrm>
            <a:off x="7725747" y="1259633"/>
            <a:ext cx="3806890" cy="4842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latin typeface="Times New Roman" panose="02020603050405020304" pitchFamily="18" charset="0"/>
                <a:cs typeface="Times New Roman" panose="02020603050405020304" pitchFamily="18" charset="0"/>
              </a:rPr>
              <a:t>2.2.</a:t>
            </a:r>
            <a:r>
              <a:rPr lang="en-US" dirty="0">
                <a:latin typeface="Times New Roman" panose="02020603050405020304" pitchFamily="18" charset="0"/>
                <a:cs typeface="Times New Roman" panose="02020603050405020304" pitchFamily="18" charset="0"/>
              </a:rPr>
              <a:t> </a:t>
            </a:r>
            <a:r>
              <a:rPr lang="pt-BR" b="1" dirty="0">
                <a:latin typeface="Times New Roman" panose="02020603050405020304" pitchFamily="18" charset="0"/>
                <a:cs typeface="Times New Roman" panose="02020603050405020304" pitchFamily="18" charset="0"/>
              </a:rPr>
              <a:t>Khó khăn:</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4-5 </a:t>
            </a:r>
            <a:r>
              <a:rPr lang="en-US" dirty="0" err="1">
                <a:latin typeface="Times New Roman" panose="02020603050405020304" pitchFamily="18" charset="0"/>
                <a:cs typeface="Times New Roman" panose="02020603050405020304" pitchFamily="18" charset="0"/>
              </a:rPr>
              <a:t>tuổi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đều</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a:t>
            </a:r>
            <a:r>
              <a:rPr lang="en-US" dirty="0">
                <a:latin typeface="Times New Roman" panose="02020603050405020304" pitchFamily="18" charset="0"/>
                <a:cs typeface="Times New Roman" panose="02020603050405020304" pitchFamily="18" charset="0"/>
              </a:rPr>
              <a:t> ơ,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8210762"/>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126576" y="695314"/>
            <a:ext cx="10227224" cy="665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spc="-20" dirty="0">
                <a:solidFill>
                  <a:srgbClr val="FFFFFF"/>
                </a:solidFill>
                <a:effectLst/>
                <a:latin typeface="Times New Roman" panose="02020603050405020304" pitchFamily="18" charset="0"/>
                <a:ea typeface="Times New Roman" panose="02020603050405020304" pitchFamily="18" charset="0"/>
              </a:rPr>
              <a:t>Để nắm bắt được khả năng của trẻ tôi tiến hành khảo sát trẻ đầu năm theo các tiêu chí sau:</a:t>
            </a:r>
            <a:r>
              <a:rPr lang="pl-PL" sz="2000" b="1" dirty="0">
                <a:solidFill>
                  <a:srgbClr val="FFFFFF"/>
                </a:solidFill>
                <a:effectLst/>
                <a:latin typeface="Times New Roman" panose="02020603050405020304" pitchFamily="18" charset="0"/>
                <a:ea typeface="Times New Roman" panose="02020603050405020304" pitchFamily="18" charset="0"/>
              </a:rPr>
              <a:t> </a:t>
            </a:r>
            <a:endParaRPr lang="en-US" sz="2000" b="1" dirty="0"/>
          </a:p>
        </p:txBody>
      </p:sp>
      <p:graphicFrame>
        <p:nvGraphicFramePr>
          <p:cNvPr id="6" name="Table 5"/>
          <p:cNvGraphicFramePr>
            <a:graphicFrameLocks noGrp="1"/>
          </p:cNvGraphicFramePr>
          <p:nvPr>
            <p:extLst>
              <p:ext uri="{D42A27DB-BD31-4B8C-83A1-F6EECF244321}">
                <p14:modId xmlns:p14="http://schemas.microsoft.com/office/powerpoint/2010/main" val="3965225046"/>
              </p:ext>
            </p:extLst>
          </p:nvPr>
        </p:nvGraphicFramePr>
        <p:xfrm>
          <a:off x="942818" y="1889168"/>
          <a:ext cx="10594740" cy="3469747"/>
        </p:xfrm>
        <a:graphic>
          <a:graphicData uri="http://schemas.openxmlformats.org/drawingml/2006/table">
            <a:tbl>
              <a:tblPr firstRow="1" firstCol="1" lastRow="1" lastCol="1" bandRow="1" bandCol="1">
                <a:tableStyleId>{5C22544A-7EE6-4342-B048-85BDC9FD1C3A}</a:tableStyleId>
              </a:tblPr>
              <a:tblGrid>
                <a:gridCol w="1240226">
                  <a:extLst>
                    <a:ext uri="{9D8B030D-6E8A-4147-A177-3AD203B41FA5}">
                      <a16:colId xmlns:a16="http://schemas.microsoft.com/office/drawing/2014/main" val="20000"/>
                    </a:ext>
                  </a:extLst>
                </a:gridCol>
                <a:gridCol w="3360090">
                  <a:extLst>
                    <a:ext uri="{9D8B030D-6E8A-4147-A177-3AD203B41FA5}">
                      <a16:colId xmlns:a16="http://schemas.microsoft.com/office/drawing/2014/main" val="20001"/>
                    </a:ext>
                  </a:extLst>
                </a:gridCol>
                <a:gridCol w="1033520">
                  <a:extLst>
                    <a:ext uri="{9D8B030D-6E8A-4147-A177-3AD203B41FA5}">
                      <a16:colId xmlns:a16="http://schemas.microsoft.com/office/drawing/2014/main" val="20002"/>
                    </a:ext>
                  </a:extLst>
                </a:gridCol>
                <a:gridCol w="1240226">
                  <a:extLst>
                    <a:ext uri="{9D8B030D-6E8A-4147-A177-3AD203B41FA5}">
                      <a16:colId xmlns:a16="http://schemas.microsoft.com/office/drawing/2014/main" val="20003"/>
                    </a:ext>
                  </a:extLst>
                </a:gridCol>
                <a:gridCol w="1240226">
                  <a:extLst>
                    <a:ext uri="{9D8B030D-6E8A-4147-A177-3AD203B41FA5}">
                      <a16:colId xmlns:a16="http://schemas.microsoft.com/office/drawing/2014/main" val="20004"/>
                    </a:ext>
                  </a:extLst>
                </a:gridCol>
                <a:gridCol w="1240226">
                  <a:extLst>
                    <a:ext uri="{9D8B030D-6E8A-4147-A177-3AD203B41FA5}">
                      <a16:colId xmlns:a16="http://schemas.microsoft.com/office/drawing/2014/main" val="20005"/>
                    </a:ext>
                  </a:extLst>
                </a:gridCol>
                <a:gridCol w="1240226">
                  <a:extLst>
                    <a:ext uri="{9D8B030D-6E8A-4147-A177-3AD203B41FA5}">
                      <a16:colId xmlns:a16="http://schemas.microsoft.com/office/drawing/2014/main" val="20006"/>
                    </a:ext>
                  </a:extLst>
                </a:gridCol>
              </a:tblGrid>
              <a:tr h="397174">
                <a:tc rowSpan="3">
                  <a:txBody>
                    <a:bodyPr/>
                    <a:lstStyle/>
                    <a:p>
                      <a:pPr algn="ctr">
                        <a:lnSpc>
                          <a:spcPct val="120000"/>
                        </a:lnSpc>
                        <a:spcAft>
                          <a:spcPts val="1000"/>
                        </a:spcAft>
                      </a:pPr>
                      <a:r>
                        <a:rPr lang="en-US" sz="1400" b="1" dirty="0">
                          <a:effectLst/>
                          <a:latin typeface="Times New Roman" panose="02020603050405020304" pitchFamily="18" charset="0"/>
                          <a:cs typeface="Times New Roman" panose="02020603050405020304" pitchFamily="18" charset="0"/>
                        </a:rPr>
                        <a:t>STT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b="1" dirty="0">
                          <a:effectLst/>
                          <a:latin typeface="Times New Roman" panose="02020603050405020304" pitchFamily="18" charset="0"/>
                          <a:cs typeface="Times New Roman" panose="02020603050405020304" pitchFamily="18" charset="0"/>
                        </a:rPr>
                        <a:t> </a:t>
                      </a:r>
                      <a:r>
                        <a:rPr lang="en-US" sz="1400" b="1" dirty="0" err="1" smtClean="0">
                          <a:effectLst/>
                          <a:latin typeface="Times New Roman" panose="02020603050405020304" pitchFamily="18" charset="0"/>
                          <a:cs typeface="Times New Roman" panose="02020603050405020304" pitchFamily="18" charset="0"/>
                        </a:rPr>
                        <a:t>Các</a:t>
                      </a:r>
                      <a:r>
                        <a:rPr lang="en-US" sz="1400" b="1" baseline="0" dirty="0" smtClean="0">
                          <a:effectLst/>
                          <a:latin typeface="Times New Roman" panose="02020603050405020304" pitchFamily="18" charset="0"/>
                          <a:cs typeface="Times New Roman" panose="02020603050405020304" pitchFamily="18" charset="0"/>
                        </a:rPr>
                        <a:t> </a:t>
                      </a:r>
                      <a:r>
                        <a:rPr lang="en-US" sz="1400" b="1" baseline="0" dirty="0" err="1" smtClean="0">
                          <a:effectLst/>
                          <a:latin typeface="Times New Roman" panose="02020603050405020304" pitchFamily="18" charset="0"/>
                          <a:cs typeface="Times New Roman" panose="02020603050405020304" pitchFamily="18" charset="0"/>
                        </a:rPr>
                        <a:t>tiêu</a:t>
                      </a:r>
                      <a:r>
                        <a:rPr lang="en-US" sz="1400" b="1" baseline="0" dirty="0" smtClean="0">
                          <a:effectLst/>
                          <a:latin typeface="Times New Roman" panose="02020603050405020304" pitchFamily="18" charset="0"/>
                          <a:cs typeface="Times New Roman" panose="02020603050405020304" pitchFamily="18" charset="0"/>
                        </a:rPr>
                        <a:t> </a:t>
                      </a:r>
                      <a:r>
                        <a:rPr lang="en-US" sz="1400" b="1" baseline="0" dirty="0" err="1" smtClean="0">
                          <a:effectLst/>
                          <a:latin typeface="Times New Roman" panose="02020603050405020304" pitchFamily="18" charset="0"/>
                          <a:cs typeface="Times New Roman" panose="02020603050405020304" pitchFamily="18" charset="0"/>
                        </a:rPr>
                        <a:t>chí</a:t>
                      </a:r>
                      <a:endParaRPr lang="en-US" sz="1100" b="1" dirty="0">
                        <a:effectLst/>
                        <a:latin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Tổng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học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sinh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4">
                  <a:txBody>
                    <a:bodyPr/>
                    <a:lstStyle/>
                    <a:p>
                      <a:pPr algn="ctr"/>
                      <a:r>
                        <a:rPr lang="en-US" sz="1400" b="1" dirty="0" err="1">
                          <a:latin typeface="Times New Roman" panose="02020603050405020304" pitchFamily="18" charset="0"/>
                          <a:cs typeface="Times New Roman" panose="02020603050405020304" pitchFamily="18" charset="0"/>
                        </a:rPr>
                        <a:t>Đầu</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năm</a:t>
                      </a:r>
                      <a:endParaRPr lang="en-US" sz="1400" b="1" dirty="0">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397174">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Đạt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r>
                        <a:rPr lang="en-US" sz="1400" dirty="0" err="1" smtClean="0">
                          <a:latin typeface="Times New Roman" panose="02020603050405020304" pitchFamily="18" charset="0"/>
                          <a:cs typeface="Times New Roman" panose="02020603050405020304" pitchFamily="18" charset="0"/>
                        </a:rPr>
                        <a:t>Chưa</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đạt</a:t>
                      </a:r>
                      <a:endParaRPr lang="en-US" sz="1400" dirty="0">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001"/>
                  </a:ext>
                </a:extLst>
              </a:tr>
              <a:tr h="4979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20000"/>
                        </a:lnSpc>
                        <a:spcAft>
                          <a:spcPts val="1000"/>
                        </a:spcAft>
                      </a:pPr>
                      <a:r>
                        <a:rPr lang="en-US" sz="1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Tỷ</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lệ</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Tỷ</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lệ</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97174">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tích</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cực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vào</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môi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trường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lớp</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24</a:t>
                      </a:r>
                      <a:r>
                        <a:rPr lang="vi-VN"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31</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76%</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Kỹ</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năng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sử</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nguyên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lớp</a:t>
                      </a:r>
                      <a:endPar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mn-ea"/>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36</a:t>
                      </a:r>
                      <a:r>
                        <a:rPr lang="vi-VN"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26</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64%</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Trẻ</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hứng</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thú</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tham</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gia</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hoạt</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động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mn-ea"/>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20</a:t>
                      </a:r>
                      <a:r>
                        <a:rPr lang="vi-VN"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33</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80%</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1171908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ight Arrow 2"/>
          <p:cNvSpPr/>
          <p:nvPr/>
        </p:nvSpPr>
        <p:spPr>
          <a:xfrm>
            <a:off x="0" y="2479299"/>
            <a:ext cx="2633618" cy="1648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000099"/>
                </a:solidFill>
                <a:effectLst/>
                <a:uLnTx/>
                <a:uFillTx/>
                <a:latin typeface="Times New Roman" panose="02020603050405020304" pitchFamily="18" charset="0"/>
                <a:ea typeface="+mn-ea"/>
                <a:cs typeface="Times New Roman" panose="02020603050405020304" pitchFamily="18" charset="0"/>
              </a:rPr>
              <a:t>3. BIỆN</a:t>
            </a:r>
            <a:r>
              <a:rPr kumimoji="0" lang="nl-NL" sz="2000" b="1" i="0" u="none" strike="noStrike" kern="1200" cap="none" spc="0" normalizeH="0" noProof="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nl-NL" sz="2000"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PHÁP THỰC HIỆN</a:t>
            </a:r>
            <a:endParaRPr kumimoji="0" lang="nl-NL"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4270270" y="873738"/>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dirty="0">
                <a:solidFill>
                  <a:srgbClr val="FF0000"/>
                </a:solidFill>
                <a:latin typeface="Times New Roman" panose="02020603050405020304" pitchFamily="18" charset="0"/>
                <a:cs typeface="Times New Roman" panose="02020603050405020304" pitchFamily="18" charset="0"/>
              </a:rPr>
              <a:t>Xác định</a:t>
            </a:r>
            <a:r>
              <a:rPr lang="en-US" sz="2400" b="1" i="1" dirty="0">
                <a:solidFill>
                  <a:srgbClr val="FF0000"/>
                </a:solidFill>
                <a:latin typeface="Times New Roman" panose="02020603050405020304" pitchFamily="18" charset="0"/>
                <a:cs typeface="Times New Roman" panose="02020603050405020304" pitchFamily="18" charset="0"/>
              </a:rPr>
              <a:t> ý </a:t>
            </a:r>
            <a:r>
              <a:rPr lang="en-US" sz="2400" b="1" i="1" dirty="0" err="1">
                <a:solidFill>
                  <a:srgbClr val="FF0000"/>
                </a:solidFill>
                <a:latin typeface="Times New Roman" panose="02020603050405020304" pitchFamily="18" charset="0"/>
                <a:cs typeface="Times New Roman" panose="02020603050405020304" pitchFamily="18" charset="0"/>
              </a:rPr>
              <a:t>tưởng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a:t>
            </a:r>
            <a:r>
              <a:rPr lang="en-US" sz="2400" b="1" i="1" dirty="0">
                <a:solidFill>
                  <a:srgbClr val="FF0000"/>
                </a:solidFill>
                <a:latin typeface="Times New Roman" panose="02020603050405020304" pitchFamily="18" charset="0"/>
                <a:cs typeface="Times New Roman" panose="02020603050405020304" pitchFamily="18" charset="0"/>
              </a:rPr>
              <a:t> </a:t>
            </a:r>
            <a:r>
              <a:rPr lang="vi-VN" sz="2400" b="1" i="1" dirty="0">
                <a:solidFill>
                  <a:srgbClr val="FF0000"/>
                </a:solidFill>
                <a:latin typeface="Times New Roman" panose="02020603050405020304" pitchFamily="18" charset="0"/>
                <a:cs typeface="Times New Roman" panose="02020603050405020304" pitchFamily="18" charset="0"/>
              </a:rPr>
              <a:t>bố trí các góc chơi hợp l</a:t>
            </a:r>
            <a:r>
              <a:rPr lang="en-US" sz="2400" b="1" i="1" dirty="0">
                <a:solidFill>
                  <a:srgbClr val="FF0000"/>
                </a:solidFill>
                <a:latin typeface="Times New Roman" panose="02020603050405020304" pitchFamily="18" charset="0"/>
                <a:cs typeface="Times New Roman" panose="02020603050405020304" pitchFamily="18" charset="0"/>
              </a:rPr>
              <a:t>ý, </a:t>
            </a:r>
            <a:r>
              <a:rPr lang="en-US" sz="2400" b="1" i="1" dirty="0" err="1">
                <a:solidFill>
                  <a:srgbClr val="FF0000"/>
                </a:solidFill>
                <a:latin typeface="Times New Roman" panose="02020603050405020304" pitchFamily="18" charset="0"/>
                <a:cs typeface="Times New Roman" panose="02020603050405020304" pitchFamily="18" charset="0"/>
              </a:rPr>
              <a:t>tiện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lợi</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8"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33618" y="925873"/>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39698" y="2736757"/>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33618" y="4488014"/>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4217397" y="2705470"/>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err="1">
                <a:solidFill>
                  <a:srgbClr val="FF0000"/>
                </a:solidFill>
                <a:latin typeface="Times New Roman" panose="02020603050405020304" pitchFamily="18" charset="0"/>
                <a:cs typeface="Times New Roman" panose="02020603050405020304" pitchFamily="18" charset="0"/>
              </a:rPr>
              <a:t>Tiến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hành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cùng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trẻ</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đồ</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dùng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đồ</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trang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trí</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góc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theo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hướng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lấy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trẻ</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trung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tâm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một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linh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hoạt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tạo</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270270" y="4474924"/>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400" b="1" i="1" dirty="0" smtClean="0">
                <a:solidFill>
                  <a:srgbClr val="FF0000"/>
                </a:solidFill>
                <a:latin typeface="Times New Roman" panose="02020603050405020304" pitchFamily="18" charset="0"/>
                <a:cs typeface="Times New Roman" panose="02020603050405020304" pitchFamily="18" charset="0"/>
              </a:rPr>
              <a:t>Phối </a:t>
            </a:r>
            <a:r>
              <a:rPr lang="it-IT" sz="2400" b="1" i="1" dirty="0">
                <a:solidFill>
                  <a:srgbClr val="FF0000"/>
                </a:solidFill>
                <a:latin typeface="Times New Roman" panose="02020603050405020304" pitchFamily="18" charset="0"/>
                <a:cs typeface="Times New Roman" panose="02020603050405020304" pitchFamily="18" charset="0"/>
              </a:rPr>
              <a:t>hợp với phụ huynh trong việc sưu tầm </a:t>
            </a:r>
            <a:r>
              <a:rPr lang="en-US" sz="2400" b="1" i="1" dirty="0" err="1">
                <a:solidFill>
                  <a:srgbClr val="FF0000"/>
                </a:solidFill>
                <a:latin typeface="Times New Roman" panose="02020603050405020304" pitchFamily="18" charset="0"/>
                <a:cs typeface="Times New Roman" panose="02020603050405020304" pitchFamily="18" charset="0"/>
              </a:rPr>
              <a:t>nguyên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vật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liệu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học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liệu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để</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tạo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các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góc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theo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quan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điểm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lấy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trẻ</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trung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tâm</a:t>
            </a:r>
            <a:r>
              <a:rPr lang="en-US" sz="2400" b="1" i="1" dirty="0">
                <a:solidFill>
                  <a:srgbClr val="FF0000"/>
                </a:solidFill>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007255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3180</Words>
  <Application>Microsoft Office PowerPoint</Application>
  <PresentationFormat>Widescreen</PresentationFormat>
  <Paragraphs>166</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.VnTime</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77</cp:revision>
  <dcterms:created xsi:type="dcterms:W3CDTF">2023-12-13T15:12:03Z</dcterms:created>
  <dcterms:modified xsi:type="dcterms:W3CDTF">2024-10-21T18:26:26Z</dcterms:modified>
</cp:coreProperties>
</file>