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80" r:id="rId9"/>
    <p:sldId id="275" r:id="rId10"/>
    <p:sldId id="267" r:id="rId11"/>
    <p:sldId id="281" r:id="rId12"/>
    <p:sldId id="276" r:id="rId13"/>
    <p:sldId id="268" r:id="rId14"/>
    <p:sldId id="282" r:id="rId15"/>
    <p:sldId id="271" r:id="rId16"/>
    <p:sldId id="272" r:id="rId17"/>
    <p:sldId id="269" r:id="rId18"/>
    <p:sldId id="270" r:id="rId19"/>
  </p:sldIdLst>
  <p:sldSz cx="12192000" cy="6858000"/>
  <p:notesSz cx="6761163" cy="9942513"/>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93" autoAdjust="0"/>
    <p:restoredTop sz="94660"/>
  </p:normalViewPr>
  <p:slideViewPr>
    <p:cSldViewPr snapToGrid="0">
      <p:cViewPr varScale="1">
        <p:scale>
          <a:sx n="91" d="100"/>
          <a:sy n="91" d="100"/>
        </p:scale>
        <p:origin x="2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A419-A7C7-FA1B-77A0-53FBD2559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D9DBBE4-4954-A02D-CAAF-C4EBA4BC9D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67875C-BAB5-5578-EF10-916CB2089FA9}"/>
              </a:ext>
            </a:extLst>
          </p:cNvPr>
          <p:cNvSpPr>
            <a:spLocks noGrp="1"/>
          </p:cNvSpPr>
          <p:nvPr>
            <p:ph type="dt" sz="half" idx="10"/>
          </p:nvPr>
        </p:nvSpPr>
        <p:spPr/>
        <p:txBody>
          <a:bodyPr/>
          <a:lstStyle/>
          <a:p>
            <a:fld id="{A5AC21B6-34CE-4AEB-9072-140C5BF588D2}" type="datetimeFigureOut">
              <a:rPr lang="vi-VN" smtClean="0"/>
              <a:t>29/10/2024</a:t>
            </a:fld>
            <a:endParaRPr lang="vi-VN"/>
          </a:p>
        </p:txBody>
      </p:sp>
      <p:sp>
        <p:nvSpPr>
          <p:cNvPr id="5" name="Footer Placeholder 4">
            <a:extLst>
              <a:ext uri="{FF2B5EF4-FFF2-40B4-BE49-F238E27FC236}">
                <a16:creationId xmlns:a16="http://schemas.microsoft.com/office/drawing/2014/main" id="{B7C952CC-A573-5F77-4687-6B971267BBD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4979517-3F9E-A124-2099-6FCDD2405D95}"/>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11222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A648-458D-5916-7BCC-F5F2E918259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E71CF41-E5B0-9A5B-8FB6-86D66DD4B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A5E4923-04E8-621A-A65A-6CF05E2E9665}"/>
              </a:ext>
            </a:extLst>
          </p:cNvPr>
          <p:cNvSpPr>
            <a:spLocks noGrp="1"/>
          </p:cNvSpPr>
          <p:nvPr>
            <p:ph type="dt" sz="half" idx="10"/>
          </p:nvPr>
        </p:nvSpPr>
        <p:spPr/>
        <p:txBody>
          <a:bodyPr/>
          <a:lstStyle/>
          <a:p>
            <a:fld id="{A5AC21B6-34CE-4AEB-9072-140C5BF588D2}" type="datetimeFigureOut">
              <a:rPr lang="vi-VN" smtClean="0"/>
              <a:t>29/10/2024</a:t>
            </a:fld>
            <a:endParaRPr lang="vi-VN"/>
          </a:p>
        </p:txBody>
      </p:sp>
      <p:sp>
        <p:nvSpPr>
          <p:cNvPr id="5" name="Footer Placeholder 4">
            <a:extLst>
              <a:ext uri="{FF2B5EF4-FFF2-40B4-BE49-F238E27FC236}">
                <a16:creationId xmlns:a16="http://schemas.microsoft.com/office/drawing/2014/main" id="{0C213091-E259-D072-6D5E-9391BC4ECC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DED6AC-8463-1858-6333-202271859131}"/>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82775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BAD5E-87F9-DEC3-AAAC-369DD72E18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43F1176-3FB8-DFB0-18D6-F30410CBA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776CAF9-7DA9-C812-D115-12987D8AA2F9}"/>
              </a:ext>
            </a:extLst>
          </p:cNvPr>
          <p:cNvSpPr>
            <a:spLocks noGrp="1"/>
          </p:cNvSpPr>
          <p:nvPr>
            <p:ph type="dt" sz="half" idx="10"/>
          </p:nvPr>
        </p:nvSpPr>
        <p:spPr/>
        <p:txBody>
          <a:bodyPr/>
          <a:lstStyle/>
          <a:p>
            <a:fld id="{A5AC21B6-34CE-4AEB-9072-140C5BF588D2}" type="datetimeFigureOut">
              <a:rPr lang="vi-VN" smtClean="0"/>
              <a:t>29/10/2024</a:t>
            </a:fld>
            <a:endParaRPr lang="vi-VN"/>
          </a:p>
        </p:txBody>
      </p:sp>
      <p:sp>
        <p:nvSpPr>
          <p:cNvPr id="5" name="Footer Placeholder 4">
            <a:extLst>
              <a:ext uri="{FF2B5EF4-FFF2-40B4-BE49-F238E27FC236}">
                <a16:creationId xmlns:a16="http://schemas.microsoft.com/office/drawing/2014/main" id="{657DF4B1-6E37-A4D4-746F-1F23320A59D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F04AA11-BBCC-23D3-063B-5A924D03E03D}"/>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168661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C20E-3A62-9575-EB39-FE48D93537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C731A2C-874B-4583-E70E-0797C8354C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B8E1220-3D41-5ADB-51D1-AC780EF53E76}"/>
              </a:ext>
            </a:extLst>
          </p:cNvPr>
          <p:cNvSpPr>
            <a:spLocks noGrp="1"/>
          </p:cNvSpPr>
          <p:nvPr>
            <p:ph type="dt" sz="half" idx="10"/>
          </p:nvPr>
        </p:nvSpPr>
        <p:spPr/>
        <p:txBody>
          <a:bodyPr/>
          <a:lstStyle/>
          <a:p>
            <a:fld id="{A5AC21B6-34CE-4AEB-9072-140C5BF588D2}" type="datetimeFigureOut">
              <a:rPr lang="vi-VN" smtClean="0"/>
              <a:t>29/10/2024</a:t>
            </a:fld>
            <a:endParaRPr lang="vi-VN"/>
          </a:p>
        </p:txBody>
      </p:sp>
      <p:sp>
        <p:nvSpPr>
          <p:cNvPr id="5" name="Footer Placeholder 4">
            <a:extLst>
              <a:ext uri="{FF2B5EF4-FFF2-40B4-BE49-F238E27FC236}">
                <a16:creationId xmlns:a16="http://schemas.microsoft.com/office/drawing/2014/main" id="{4F1191BF-B16F-12E9-7583-483D885026F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9A76CCD-ED26-8AA3-EE29-C44364CA8577}"/>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182180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E483-B854-2787-6827-F86A0DA65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0759924-DC3A-854E-DE23-9451B47278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6AF313-D09E-B63D-D73C-C6ED39FA12B6}"/>
              </a:ext>
            </a:extLst>
          </p:cNvPr>
          <p:cNvSpPr>
            <a:spLocks noGrp="1"/>
          </p:cNvSpPr>
          <p:nvPr>
            <p:ph type="dt" sz="half" idx="10"/>
          </p:nvPr>
        </p:nvSpPr>
        <p:spPr/>
        <p:txBody>
          <a:bodyPr/>
          <a:lstStyle/>
          <a:p>
            <a:fld id="{A5AC21B6-34CE-4AEB-9072-140C5BF588D2}" type="datetimeFigureOut">
              <a:rPr lang="vi-VN" smtClean="0"/>
              <a:t>29/10/2024</a:t>
            </a:fld>
            <a:endParaRPr lang="vi-VN"/>
          </a:p>
        </p:txBody>
      </p:sp>
      <p:sp>
        <p:nvSpPr>
          <p:cNvPr id="5" name="Footer Placeholder 4">
            <a:extLst>
              <a:ext uri="{FF2B5EF4-FFF2-40B4-BE49-F238E27FC236}">
                <a16:creationId xmlns:a16="http://schemas.microsoft.com/office/drawing/2014/main" id="{02A9F211-6890-4D8B-1A2D-9B569A4DBBE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F78B12E-5BA0-6EF7-6D26-5ED97B125E59}"/>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226792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4267-EC9B-FA8D-8EF3-94A9BA1FBA4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58CCF76-5C96-4A96-CFD5-79A640DB8D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35DD558-B350-EDE0-6B2A-B1B84855C2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AEBB5F3-2B0D-6D9A-C270-A507EBB4227D}"/>
              </a:ext>
            </a:extLst>
          </p:cNvPr>
          <p:cNvSpPr>
            <a:spLocks noGrp="1"/>
          </p:cNvSpPr>
          <p:nvPr>
            <p:ph type="dt" sz="half" idx="10"/>
          </p:nvPr>
        </p:nvSpPr>
        <p:spPr/>
        <p:txBody>
          <a:bodyPr/>
          <a:lstStyle/>
          <a:p>
            <a:fld id="{A5AC21B6-34CE-4AEB-9072-140C5BF588D2}" type="datetimeFigureOut">
              <a:rPr lang="vi-VN" smtClean="0"/>
              <a:t>29/10/2024</a:t>
            </a:fld>
            <a:endParaRPr lang="vi-VN"/>
          </a:p>
        </p:txBody>
      </p:sp>
      <p:sp>
        <p:nvSpPr>
          <p:cNvPr id="6" name="Footer Placeholder 5">
            <a:extLst>
              <a:ext uri="{FF2B5EF4-FFF2-40B4-BE49-F238E27FC236}">
                <a16:creationId xmlns:a16="http://schemas.microsoft.com/office/drawing/2014/main" id="{716B575A-9853-89DF-5B4B-2CC3C678DCF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B25C03-2131-CDE3-A217-E4D5F49959AF}"/>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326434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47FB-81BE-6155-4980-70B165403B2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8F5B6EE-E85C-BA0E-7267-33EF37127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2AB035-2795-F719-8888-919BBD864F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D9EDB68-16B9-3B10-7054-1EA7A117D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B0746C-1729-9812-9947-EE4E9BA028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85CA82E-967D-40E8-2DCE-B7D770D443FF}"/>
              </a:ext>
            </a:extLst>
          </p:cNvPr>
          <p:cNvSpPr>
            <a:spLocks noGrp="1"/>
          </p:cNvSpPr>
          <p:nvPr>
            <p:ph type="dt" sz="half" idx="10"/>
          </p:nvPr>
        </p:nvSpPr>
        <p:spPr/>
        <p:txBody>
          <a:bodyPr/>
          <a:lstStyle/>
          <a:p>
            <a:fld id="{A5AC21B6-34CE-4AEB-9072-140C5BF588D2}" type="datetimeFigureOut">
              <a:rPr lang="vi-VN" smtClean="0"/>
              <a:t>29/10/2024</a:t>
            </a:fld>
            <a:endParaRPr lang="vi-VN"/>
          </a:p>
        </p:txBody>
      </p:sp>
      <p:sp>
        <p:nvSpPr>
          <p:cNvPr id="8" name="Footer Placeholder 7">
            <a:extLst>
              <a:ext uri="{FF2B5EF4-FFF2-40B4-BE49-F238E27FC236}">
                <a16:creationId xmlns:a16="http://schemas.microsoft.com/office/drawing/2014/main" id="{3BDD6488-D2C1-EAF7-C9B8-8F97CD5EAF5F}"/>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B345E6E-934C-F837-3E3A-C1012CF7CB99}"/>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29695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E411-2564-CFEE-970B-1664CAAC3F3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7714A5E-A098-CFB2-7A90-03F9A0633290}"/>
              </a:ext>
            </a:extLst>
          </p:cNvPr>
          <p:cNvSpPr>
            <a:spLocks noGrp="1"/>
          </p:cNvSpPr>
          <p:nvPr>
            <p:ph type="dt" sz="half" idx="10"/>
          </p:nvPr>
        </p:nvSpPr>
        <p:spPr/>
        <p:txBody>
          <a:bodyPr/>
          <a:lstStyle/>
          <a:p>
            <a:fld id="{A5AC21B6-34CE-4AEB-9072-140C5BF588D2}" type="datetimeFigureOut">
              <a:rPr lang="vi-VN" smtClean="0"/>
              <a:t>29/10/2024</a:t>
            </a:fld>
            <a:endParaRPr lang="vi-VN"/>
          </a:p>
        </p:txBody>
      </p:sp>
      <p:sp>
        <p:nvSpPr>
          <p:cNvPr id="4" name="Footer Placeholder 3">
            <a:extLst>
              <a:ext uri="{FF2B5EF4-FFF2-40B4-BE49-F238E27FC236}">
                <a16:creationId xmlns:a16="http://schemas.microsoft.com/office/drawing/2014/main" id="{2E0DB01A-6569-5CB4-1B18-6E9A43F71C9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6249EED-0BBC-0F29-8DE5-DD746287533E}"/>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177258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74401B-083C-A07E-93ED-02A36702565A}"/>
              </a:ext>
            </a:extLst>
          </p:cNvPr>
          <p:cNvSpPr>
            <a:spLocks noGrp="1"/>
          </p:cNvSpPr>
          <p:nvPr>
            <p:ph type="dt" sz="half" idx="10"/>
          </p:nvPr>
        </p:nvSpPr>
        <p:spPr/>
        <p:txBody>
          <a:bodyPr/>
          <a:lstStyle/>
          <a:p>
            <a:fld id="{A5AC21B6-34CE-4AEB-9072-140C5BF588D2}" type="datetimeFigureOut">
              <a:rPr lang="vi-VN" smtClean="0"/>
              <a:t>29/10/2024</a:t>
            </a:fld>
            <a:endParaRPr lang="vi-VN"/>
          </a:p>
        </p:txBody>
      </p:sp>
      <p:sp>
        <p:nvSpPr>
          <p:cNvPr id="3" name="Footer Placeholder 2">
            <a:extLst>
              <a:ext uri="{FF2B5EF4-FFF2-40B4-BE49-F238E27FC236}">
                <a16:creationId xmlns:a16="http://schemas.microsoft.com/office/drawing/2014/main" id="{9847A6C0-D9E0-3969-B8F2-BC1CC75D433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A57F1C5-29F3-6CDB-5E9D-1486CB5D09F9}"/>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46312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004E-B2DA-B4C2-1870-CE62AE19A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71B4237-8832-8E27-1D1B-794B1957F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0A0F07B-CEB2-EB52-539B-486169966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1A700A-66B0-E411-CE3F-5AE9B4AC006B}"/>
              </a:ext>
            </a:extLst>
          </p:cNvPr>
          <p:cNvSpPr>
            <a:spLocks noGrp="1"/>
          </p:cNvSpPr>
          <p:nvPr>
            <p:ph type="dt" sz="half" idx="10"/>
          </p:nvPr>
        </p:nvSpPr>
        <p:spPr/>
        <p:txBody>
          <a:bodyPr/>
          <a:lstStyle/>
          <a:p>
            <a:fld id="{A5AC21B6-34CE-4AEB-9072-140C5BF588D2}" type="datetimeFigureOut">
              <a:rPr lang="vi-VN" smtClean="0"/>
              <a:t>29/10/2024</a:t>
            </a:fld>
            <a:endParaRPr lang="vi-VN"/>
          </a:p>
        </p:txBody>
      </p:sp>
      <p:sp>
        <p:nvSpPr>
          <p:cNvPr id="6" name="Footer Placeholder 5">
            <a:extLst>
              <a:ext uri="{FF2B5EF4-FFF2-40B4-BE49-F238E27FC236}">
                <a16:creationId xmlns:a16="http://schemas.microsoft.com/office/drawing/2014/main" id="{638C8AAD-33CB-72A7-8A2A-1EF025DD45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6CC67A5-73D5-7329-36A3-3A8E4A90251C}"/>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204425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8955-24BE-1AC7-4DDD-036CF2FC2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32F9CBD-11D6-467A-B49D-12417A41F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4DB1445-3498-86A5-69A4-15C1A0B72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59E5B-7E08-BD0C-3A3A-6D037CDEDF92}"/>
              </a:ext>
            </a:extLst>
          </p:cNvPr>
          <p:cNvSpPr>
            <a:spLocks noGrp="1"/>
          </p:cNvSpPr>
          <p:nvPr>
            <p:ph type="dt" sz="half" idx="10"/>
          </p:nvPr>
        </p:nvSpPr>
        <p:spPr/>
        <p:txBody>
          <a:bodyPr/>
          <a:lstStyle/>
          <a:p>
            <a:fld id="{A5AC21B6-34CE-4AEB-9072-140C5BF588D2}" type="datetimeFigureOut">
              <a:rPr lang="vi-VN" smtClean="0"/>
              <a:t>29/10/2024</a:t>
            </a:fld>
            <a:endParaRPr lang="vi-VN"/>
          </a:p>
        </p:txBody>
      </p:sp>
      <p:sp>
        <p:nvSpPr>
          <p:cNvPr id="6" name="Footer Placeholder 5">
            <a:extLst>
              <a:ext uri="{FF2B5EF4-FFF2-40B4-BE49-F238E27FC236}">
                <a16:creationId xmlns:a16="http://schemas.microsoft.com/office/drawing/2014/main" id="{25D73338-75E6-120A-4ACF-0EE655935C7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F3ED1DD-9942-B6C7-A312-1420C89F2A68}"/>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53870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1A2F0F-04AE-2F1C-8EA6-F857E3004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A63B651-C720-4978-E6DB-127C3907F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37F1BA0-3F45-E3C0-0E0A-5F6CE5DD7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C21B6-34CE-4AEB-9072-140C5BF588D2}" type="datetimeFigureOut">
              <a:rPr lang="vi-VN" smtClean="0"/>
              <a:t>29/10/2024</a:t>
            </a:fld>
            <a:endParaRPr lang="vi-VN"/>
          </a:p>
        </p:txBody>
      </p:sp>
      <p:sp>
        <p:nvSpPr>
          <p:cNvPr id="5" name="Footer Placeholder 4">
            <a:extLst>
              <a:ext uri="{FF2B5EF4-FFF2-40B4-BE49-F238E27FC236}">
                <a16:creationId xmlns:a16="http://schemas.microsoft.com/office/drawing/2014/main" id="{F6569192-CF68-0119-C43B-651403FCB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AABCE02-C14D-8A0C-8BBF-E6262A0DD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D2B70-B7FD-4917-8708-0FC3FE10A7AC}" type="slidenum">
              <a:rPr lang="vi-VN" smtClean="0"/>
              <a:t>‹#›</a:t>
            </a:fld>
            <a:endParaRPr lang="vi-VN"/>
          </a:p>
        </p:txBody>
      </p:sp>
    </p:spTree>
    <p:extLst>
      <p:ext uri="{BB962C8B-B14F-4D97-AF65-F5344CB8AC3E}">
        <p14:creationId xmlns:p14="http://schemas.microsoft.com/office/powerpoint/2010/main" val="392165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f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26667E-A752-BAD6-EC7C-CB124E89D007}"/>
              </a:ext>
            </a:extLst>
          </p:cNvPr>
          <p:cNvSpPr txBox="1"/>
          <p:nvPr/>
        </p:nvSpPr>
        <p:spPr>
          <a:xfrm>
            <a:off x="2163763" y="201905"/>
            <a:ext cx="8030422" cy="954107"/>
          </a:xfrm>
          <a:prstGeom prst="rect">
            <a:avLst/>
          </a:prstGeom>
          <a:noFill/>
        </p:spPr>
        <p:txBody>
          <a:bodyPr wrap="square">
            <a:spAutoFit/>
          </a:bodyPr>
          <a:lstStyle/>
          <a:p>
            <a:pPr algn="ctr" fontAlgn="auto">
              <a:spcAft>
                <a:spcPts val="0"/>
              </a:spcAft>
              <a:defRPr/>
            </a:pPr>
            <a:r>
              <a:rPr lang="en-US" sz="2800" b="1" dirty="0">
                <a:solidFill>
                  <a:srgbClr val="002060"/>
                </a:solidFill>
                <a:latin typeface="Times New Roman" pitchFamily="18" charset="0"/>
                <a:cs typeface="Times New Roman" pitchFamily="18" charset="0"/>
              </a:rPr>
              <a:t>UBND QUẬN LONG BIÊN</a:t>
            </a:r>
            <a:br>
              <a:rPr lang="en-US" sz="2800" b="1" dirty="0">
                <a:solidFill>
                  <a:srgbClr val="002060"/>
                </a:solidFill>
                <a:latin typeface="Times New Roman" pitchFamily="18" charset="0"/>
                <a:cs typeface="Times New Roman" pitchFamily="18" charset="0"/>
              </a:rPr>
            </a:br>
            <a:r>
              <a:rPr lang="en-US" sz="2800" b="1" dirty="0">
                <a:solidFill>
                  <a:srgbClr val="002060"/>
                </a:solidFill>
                <a:latin typeface="Times New Roman" pitchFamily="18" charset="0"/>
                <a:cs typeface="Times New Roman" pitchFamily="18" charset="0"/>
              </a:rPr>
              <a:t>TRƯỜNG MẦM NON </a:t>
            </a:r>
            <a:r>
              <a:rPr lang="en-US" sz="2800" b="1" dirty="0" smtClean="0">
                <a:solidFill>
                  <a:srgbClr val="002060"/>
                </a:solidFill>
                <a:latin typeface="Times New Roman" pitchFamily="18" charset="0"/>
                <a:cs typeface="Times New Roman" pitchFamily="18" charset="0"/>
              </a:rPr>
              <a:t>HOA MỘC LAN</a:t>
            </a:r>
            <a:endParaRPr lang="en-US" sz="2800" dirty="0">
              <a:solidFill>
                <a:srgbClr val="002060"/>
              </a:solidFill>
            </a:endParaRPr>
          </a:p>
        </p:txBody>
      </p:sp>
      <p:sp>
        <p:nvSpPr>
          <p:cNvPr id="14" name="TextBox 13">
            <a:extLst>
              <a:ext uri="{FF2B5EF4-FFF2-40B4-BE49-F238E27FC236}">
                <a16:creationId xmlns:a16="http://schemas.microsoft.com/office/drawing/2014/main" id="{2ADE16B4-DB1F-253F-C037-45C7C57FC86C}"/>
              </a:ext>
            </a:extLst>
          </p:cNvPr>
          <p:cNvSpPr txBox="1"/>
          <p:nvPr/>
        </p:nvSpPr>
        <p:spPr>
          <a:xfrm>
            <a:off x="1900888" y="1793324"/>
            <a:ext cx="8556172" cy="4501745"/>
          </a:xfrm>
          <a:prstGeom prst="rect">
            <a:avLst/>
          </a:prstGeom>
          <a:noFill/>
        </p:spPr>
        <p:txBody>
          <a:bodyPr wrap="square">
            <a:spAutoFit/>
          </a:bodyPr>
          <a:lstStyle/>
          <a:p>
            <a:pPr marL="347345" indent="-347345" algn="ctr">
              <a:lnSpc>
                <a:spcPct val="90000"/>
              </a:lnSpc>
            </a:pPr>
            <a:endParaRPr lang="nl-NL" sz="3600" b="1" kern="1200" dirty="0" smtClean="0">
              <a:solidFill>
                <a:srgbClr val="002060"/>
              </a:solidFill>
              <a:effectLst/>
              <a:latin typeface="Times New Roman" panose="02020603050405020304" pitchFamily="18" charset="0"/>
              <a:ea typeface="Times New Roman" panose="02020603050405020304" pitchFamily="18" charset="0"/>
            </a:endParaRPr>
          </a:p>
          <a:p>
            <a:pPr marL="347345" indent="-347345" algn="ctr">
              <a:lnSpc>
                <a:spcPct val="90000"/>
              </a:lnSpc>
            </a:pPr>
            <a:r>
              <a:rPr lang="nl-NL" sz="3600" b="1" kern="1200" dirty="0" smtClean="0">
                <a:solidFill>
                  <a:srgbClr val="002060"/>
                </a:solidFill>
                <a:effectLst/>
                <a:latin typeface="Times New Roman" panose="02020603050405020304" pitchFamily="18" charset="0"/>
                <a:ea typeface="Times New Roman" panose="02020603050405020304" pitchFamily="18" charset="0"/>
              </a:rPr>
              <a:t>BÀI </a:t>
            </a:r>
            <a:r>
              <a:rPr lang="nl-NL" sz="3600" b="1" kern="1200" dirty="0">
                <a:solidFill>
                  <a:srgbClr val="002060"/>
                </a:solidFill>
                <a:effectLst/>
                <a:latin typeface="Times New Roman" panose="02020603050405020304" pitchFamily="18" charset="0"/>
                <a:ea typeface="Times New Roman" panose="02020603050405020304" pitchFamily="18" charset="0"/>
              </a:rPr>
              <a:t>THUYẾT TRÌNH </a:t>
            </a:r>
            <a:endParaRPr lang="vi-VN" sz="3600" dirty="0">
              <a:solidFill>
                <a:srgbClr val="002060"/>
              </a:solidFill>
              <a:effectLst/>
              <a:latin typeface="Times New Roman" panose="02020603050405020304" pitchFamily="18" charset="0"/>
              <a:ea typeface="Times New Roman" panose="02020603050405020304" pitchFamily="18" charset="0"/>
            </a:endParaRPr>
          </a:p>
          <a:p>
            <a:pPr marL="347345" indent="-347345" algn="ctr">
              <a:lnSpc>
                <a:spcPct val="90000"/>
              </a:lnSpc>
            </a:pPr>
            <a:r>
              <a:rPr lang="vi-VN" sz="3200" b="1" i="1" kern="1200" dirty="0" smtClean="0">
                <a:solidFill>
                  <a:srgbClr val="002060"/>
                </a:solidFill>
                <a:effectLst/>
                <a:latin typeface="Times New Roman" panose="02020603050405020304" pitchFamily="18" charset="0"/>
                <a:ea typeface="Times New Roman" panose="02020603050405020304" pitchFamily="18" charset="0"/>
              </a:rPr>
              <a:t>Biện</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pháp</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sáng</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tạo</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giúp</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trẻ</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24 – 36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tháng</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tuổi</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có</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thói</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quen</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tốt</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trong</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ăn</a:t>
            </a:r>
            <a:r>
              <a:rPr lang="en-US" sz="3200" b="1" i="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i="1" kern="1200" dirty="0" err="1" smtClean="0">
                <a:solidFill>
                  <a:srgbClr val="002060"/>
                </a:solidFill>
                <a:effectLst/>
                <a:latin typeface="Times New Roman" panose="02020603050405020304" pitchFamily="18" charset="0"/>
                <a:ea typeface="Times New Roman" panose="02020603050405020304" pitchFamily="18" charset="0"/>
              </a:rPr>
              <a:t>uống</a:t>
            </a:r>
            <a:endParaRPr lang="vi-VN" sz="3200" dirty="0">
              <a:solidFill>
                <a:srgbClr val="002060"/>
              </a:solidFill>
              <a:effectLst/>
              <a:latin typeface="Times New Roman" panose="02020603050405020304" pitchFamily="18" charset="0"/>
              <a:ea typeface="Times New Roman" panose="02020603050405020304" pitchFamily="18" charset="0"/>
            </a:endParaRPr>
          </a:p>
          <a:p>
            <a:pPr marL="640080" indent="411480" algn="just">
              <a:lnSpc>
                <a:spcPct val="120000"/>
              </a:lnSpc>
              <a:spcBef>
                <a:spcPts val="1000"/>
              </a:spcBef>
            </a:pPr>
            <a:r>
              <a:rPr lang="vi-VN" sz="1050" b="1" i="1" kern="1200" dirty="0">
                <a:solidFill>
                  <a:srgbClr val="0000FF"/>
                </a:solidFill>
                <a:effectLst/>
                <a:latin typeface="Times New Roman" panose="02020603050405020304" pitchFamily="18" charset="0"/>
                <a:ea typeface="Times New Roman" panose="02020603050405020304" pitchFamily="18" charset="0"/>
              </a:rPr>
              <a:t>	</a:t>
            </a:r>
            <a:endParaRPr lang="vi-VN" sz="3200" b="1" dirty="0">
              <a:solidFill>
                <a:srgbClr val="0000FF"/>
              </a:solidFill>
              <a:latin typeface="Times New Roman" panose="02020603050405020304" pitchFamily="18" charset="0"/>
              <a:ea typeface="Times New Roman" panose="02020603050405020304" pitchFamily="18" charset="0"/>
            </a:endParaRPr>
          </a:p>
          <a:p>
            <a:pPr marL="640080" indent="411480" algn="just">
              <a:lnSpc>
                <a:spcPct val="120000"/>
              </a:lnSpc>
              <a:spcBef>
                <a:spcPts val="1000"/>
              </a:spcBef>
            </a:pPr>
            <a:r>
              <a:rPr lang="vi-VN" sz="3200" b="1" kern="1200" dirty="0">
                <a:solidFill>
                  <a:srgbClr val="002060"/>
                </a:solidFill>
                <a:effectLst/>
                <a:latin typeface="Times New Roman" panose="02020603050405020304" pitchFamily="18" charset="0"/>
                <a:ea typeface="Times New Roman" panose="02020603050405020304" pitchFamily="18" charset="0"/>
              </a:rPr>
              <a:t>Giáo viên: </a:t>
            </a:r>
            <a:r>
              <a:rPr lang="en-US" sz="3200" b="1" dirty="0" err="1" smtClean="0">
                <a:solidFill>
                  <a:srgbClr val="002060"/>
                </a:solidFill>
                <a:latin typeface="Times New Roman" panose="02020603050405020304" pitchFamily="18" charset="0"/>
                <a:ea typeface="Times New Roman" panose="02020603050405020304" pitchFamily="18" charset="0"/>
              </a:rPr>
              <a:t>Ngô</a:t>
            </a:r>
            <a:r>
              <a:rPr lang="en-US" sz="3200" b="1" dirty="0" smtClean="0">
                <a:solidFill>
                  <a:srgbClr val="002060"/>
                </a:solidFill>
                <a:latin typeface="Times New Roman" panose="02020603050405020304" pitchFamily="18" charset="0"/>
                <a:ea typeface="Times New Roman" panose="02020603050405020304" pitchFamily="18" charset="0"/>
              </a:rPr>
              <a:t> </a:t>
            </a:r>
            <a:r>
              <a:rPr lang="en-US" sz="3200" b="1" dirty="0" err="1" smtClean="0">
                <a:solidFill>
                  <a:srgbClr val="002060"/>
                </a:solidFill>
                <a:latin typeface="Times New Roman" panose="02020603050405020304" pitchFamily="18" charset="0"/>
                <a:ea typeface="Times New Roman" panose="02020603050405020304" pitchFamily="18" charset="0"/>
              </a:rPr>
              <a:t>Thị</a:t>
            </a:r>
            <a:r>
              <a:rPr lang="en-US" sz="3200" b="1" dirty="0" smtClean="0">
                <a:solidFill>
                  <a:srgbClr val="002060"/>
                </a:solidFill>
                <a:latin typeface="Times New Roman" panose="02020603050405020304" pitchFamily="18" charset="0"/>
                <a:ea typeface="Times New Roman" panose="02020603050405020304" pitchFamily="18" charset="0"/>
              </a:rPr>
              <a:t> </a:t>
            </a:r>
            <a:r>
              <a:rPr lang="en-US" sz="3200" b="1" dirty="0" err="1" smtClean="0">
                <a:solidFill>
                  <a:srgbClr val="002060"/>
                </a:solidFill>
                <a:latin typeface="Times New Roman" panose="02020603050405020304" pitchFamily="18" charset="0"/>
                <a:ea typeface="Times New Roman" panose="02020603050405020304" pitchFamily="18" charset="0"/>
              </a:rPr>
              <a:t>Hương</a:t>
            </a:r>
            <a:endParaRPr lang="vi-VN" sz="3200" b="1" kern="1200" dirty="0" smtClean="0">
              <a:solidFill>
                <a:srgbClr val="002060"/>
              </a:solidFill>
              <a:effectLst/>
              <a:latin typeface="Times New Roman" panose="02020603050405020304" pitchFamily="18" charset="0"/>
              <a:ea typeface="Times New Roman" panose="02020603050405020304" pitchFamily="18" charset="0"/>
            </a:endParaRPr>
          </a:p>
          <a:p>
            <a:pPr marL="640080" indent="411480" algn="just">
              <a:lnSpc>
                <a:spcPct val="120000"/>
              </a:lnSpc>
              <a:spcBef>
                <a:spcPts val="1000"/>
              </a:spcBef>
            </a:pPr>
            <a:r>
              <a:rPr lang="vi-VN" sz="3200" b="1" dirty="0">
                <a:solidFill>
                  <a:srgbClr val="002060"/>
                </a:solidFill>
                <a:latin typeface="Times New Roman" panose="02020603050405020304" pitchFamily="18" charset="0"/>
                <a:ea typeface="Times New Roman" panose="02020603050405020304" pitchFamily="18" charset="0"/>
              </a:rPr>
              <a:t> </a:t>
            </a:r>
            <a:r>
              <a:rPr lang="vi-VN" sz="3200" b="1" dirty="0" smtClean="0">
                <a:solidFill>
                  <a:srgbClr val="002060"/>
                </a:solidFill>
                <a:latin typeface="Times New Roman" panose="02020603050405020304" pitchFamily="18" charset="0"/>
                <a:ea typeface="Times New Roman" panose="02020603050405020304" pitchFamily="18" charset="0"/>
              </a:rPr>
              <a:t>             </a:t>
            </a:r>
          </a:p>
          <a:p>
            <a:pPr marL="640080" indent="411480" algn="just">
              <a:lnSpc>
                <a:spcPct val="120000"/>
              </a:lnSpc>
              <a:spcBef>
                <a:spcPts val="1000"/>
              </a:spcBef>
            </a:pPr>
            <a:r>
              <a:rPr lang="vi-VN" sz="2400" b="1" dirty="0" smtClean="0">
                <a:solidFill>
                  <a:srgbClr val="002060"/>
                </a:solidFill>
                <a:effectLst/>
                <a:latin typeface="Times New Roman" panose="02020603050405020304" pitchFamily="18" charset="0"/>
                <a:ea typeface="Times New Roman" panose="02020603050405020304" pitchFamily="18" charset="0"/>
              </a:rPr>
              <a:t>                      Năm học : 202</a:t>
            </a:r>
            <a:r>
              <a:rPr lang="en-US" sz="2400" b="1" dirty="0" smtClean="0">
                <a:solidFill>
                  <a:srgbClr val="002060"/>
                </a:solidFill>
                <a:effectLst/>
                <a:latin typeface="Times New Roman" panose="02020603050405020304" pitchFamily="18" charset="0"/>
                <a:ea typeface="Times New Roman" panose="02020603050405020304" pitchFamily="18" charset="0"/>
              </a:rPr>
              <a:t>4</a:t>
            </a:r>
            <a:r>
              <a:rPr lang="vi-VN" sz="2400" b="1" dirty="0" smtClean="0">
                <a:solidFill>
                  <a:srgbClr val="002060"/>
                </a:solidFill>
                <a:effectLst/>
                <a:latin typeface="Times New Roman" panose="02020603050405020304" pitchFamily="18" charset="0"/>
                <a:ea typeface="Times New Roman" panose="02020603050405020304" pitchFamily="18" charset="0"/>
              </a:rPr>
              <a:t>-202</a:t>
            </a:r>
            <a:r>
              <a:rPr lang="en-US" sz="2400" b="1" dirty="0" smtClean="0">
                <a:solidFill>
                  <a:srgbClr val="002060"/>
                </a:solidFill>
                <a:effectLst/>
                <a:latin typeface="Times New Roman" panose="02020603050405020304" pitchFamily="18" charset="0"/>
                <a:ea typeface="Times New Roman" panose="02020603050405020304" pitchFamily="18" charset="0"/>
              </a:rPr>
              <a:t>5</a:t>
            </a:r>
            <a:r>
              <a:rPr lang="en-US" sz="1050" b="1" dirty="0">
                <a:effectLst/>
                <a:latin typeface="Times New Roman" panose="02020603050405020304" pitchFamily="18" charset="0"/>
                <a:ea typeface="Times New Roman" panose="02020603050405020304" pitchFamily="18" charset="0"/>
              </a:rPr>
              <a:t> </a:t>
            </a:r>
            <a:endParaRPr lang="vi-VN" sz="1050" dirty="0">
              <a:effectLst/>
              <a:latin typeface="Times New Roman" panose="02020603050405020304" pitchFamily="18" charset="0"/>
              <a:ea typeface="Times New Roman" panose="02020603050405020304" pitchFamily="18" charset="0"/>
            </a:endParaRPr>
          </a:p>
          <a:p>
            <a:pPr>
              <a:lnSpc>
                <a:spcPct val="120000"/>
              </a:lnSpc>
            </a:pPr>
            <a:r>
              <a:rPr lang="en-US" sz="1050" b="1" dirty="0">
                <a:effectLst/>
                <a:latin typeface="Times New Roman" panose="02020603050405020304" pitchFamily="18" charset="0"/>
                <a:ea typeface="Times New Roman" panose="02020603050405020304" pitchFamily="18" charset="0"/>
              </a:rPr>
              <a:t> </a:t>
            </a:r>
            <a:endParaRPr lang="vi-VN"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3076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927EED-8884-1E48-BB25-2D9FD1D55BE4}"/>
              </a:ext>
            </a:extLst>
          </p:cNvPr>
          <p:cNvSpPr txBox="1"/>
          <p:nvPr/>
        </p:nvSpPr>
        <p:spPr>
          <a:xfrm>
            <a:off x="1252227" y="113552"/>
            <a:ext cx="4843773" cy="1141659"/>
          </a:xfrm>
          <a:prstGeom prst="rect">
            <a:avLst/>
          </a:prstGeom>
          <a:noFill/>
        </p:spPr>
        <p:txBody>
          <a:bodyPr wrap="square">
            <a:spAutoFit/>
          </a:bodyPr>
          <a:lstStyle/>
          <a:p>
            <a:pPr algn="just">
              <a:lnSpc>
                <a:spcPct val="150000"/>
              </a:lnSpc>
              <a:spcBef>
                <a:spcPts val="600"/>
              </a:spcBef>
            </a:pPr>
            <a:endParaRPr lang="vi-VN" sz="2400" dirty="0">
              <a:effectLst/>
              <a:latin typeface="Times New Roman" panose="02020603050405020304" pitchFamily="18" charset="0"/>
              <a:ea typeface="Times New Roman" panose="02020603050405020304" pitchFamily="18" charset="0"/>
            </a:endParaRPr>
          </a:p>
          <a:p>
            <a:pPr algn="just">
              <a:lnSpc>
                <a:spcPct val="125000"/>
              </a:lnSpc>
              <a:spcBef>
                <a:spcPts val="600"/>
              </a:spcBef>
            </a:pPr>
            <a:endParaRPr lang="vi-VN" sz="24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489199" y="432589"/>
            <a:ext cx="5235740" cy="3785652"/>
          </a:xfrm>
          <a:prstGeom prst="rect">
            <a:avLst/>
          </a:prstGeom>
        </p:spPr>
        <p:txBody>
          <a:bodyPr wrap="square">
            <a:spAutoFit/>
          </a:bodyPr>
          <a:lstStyle/>
          <a:p>
            <a:pPr algn="just">
              <a:lnSpc>
                <a:spcPct val="120000"/>
              </a:lnSpc>
            </a:pPr>
            <a:r>
              <a:rPr lang="en-US" sz="2000" dirty="0" smtClean="0">
                <a:solidFill>
                  <a:srgbClr val="333333"/>
                </a:solidFill>
                <a:latin typeface="Times New Roman" panose="02020603050405020304" pitchFamily="18" charset="0"/>
                <a:ea typeface="Times New Roman" panose="02020603050405020304" pitchFamily="18" charset="0"/>
              </a:rPr>
              <a:t>        </a:t>
            </a:r>
            <a:r>
              <a:rPr lang="en-US" sz="2000" dirty="0" err="1" smtClean="0">
                <a:solidFill>
                  <a:srgbClr val="333333"/>
                </a:solidFill>
                <a:latin typeface="Times New Roman" panose="02020603050405020304" pitchFamily="18" charset="0"/>
                <a:ea typeface="Times New Roman" panose="02020603050405020304" pitchFamily="18" charset="0"/>
              </a:rPr>
              <a:t>Khi</a:t>
            </a:r>
            <a:r>
              <a:rPr lang="en-US" sz="2000" dirty="0" smtClean="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vệ</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sinh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cũng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phải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quan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tâm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đến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thời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tiết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nóng</a:t>
            </a:r>
            <a:r>
              <a:rPr lang="en-US" sz="2000" dirty="0">
                <a:solidFill>
                  <a:srgbClr val="333333"/>
                </a:solidFill>
                <a:latin typeface="Times New Roman" panose="02020603050405020304" pitchFamily="18" charset="0"/>
                <a:ea typeface="Times New Roman" panose="02020603050405020304" pitchFamily="18" charset="0"/>
              </a:rPr>
              <a:t> hay </a:t>
            </a:r>
            <a:r>
              <a:rPr lang="en-US" sz="2000" dirty="0" err="1">
                <a:solidFill>
                  <a:srgbClr val="333333"/>
                </a:solidFill>
                <a:latin typeface="Times New Roman" panose="02020603050405020304" pitchFamily="18" charset="0"/>
                <a:ea typeface="Times New Roman" panose="02020603050405020304" pitchFamily="18" charset="0"/>
              </a:rPr>
              <a:t>lạnh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giáo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viên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sự</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điều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chỉnh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kịp</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thời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để</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đảm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bảo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sức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khỏe</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Mùa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hè</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thời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tiết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ấm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áp</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cô</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dùng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khăn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mát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nước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mát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lau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mặt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rửa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tay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Nhưng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mùa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đông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đến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thời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tiết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lạnh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giá</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nhất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thiết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giáo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viên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phải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chuẩn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bị</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khăn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ấm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nước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ấm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rửa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lnSpc>
                <a:spcPct val="120000"/>
              </a:lnSpc>
            </a:pP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Vệ</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sinh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sạch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sẽ</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trước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ăn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sẽ</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giúp</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thấy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thoải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mái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phấn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khởi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tự</a:t>
            </a:r>
            <a:r>
              <a:rPr lang="en-US" sz="2000" dirty="0">
                <a:solidFill>
                  <a:srgbClr val="333333"/>
                </a:solidFill>
                <a:latin typeface="Times New Roman" panose="02020603050405020304" pitchFamily="18" charset="0"/>
                <a:ea typeface="Times New Roman" panose="02020603050405020304" pitchFamily="18" charset="0"/>
              </a:rPr>
              <a:t> tin </a:t>
            </a:r>
            <a:r>
              <a:rPr lang="en-US" sz="2000" dirty="0" err="1">
                <a:solidFill>
                  <a:srgbClr val="333333"/>
                </a:solidFill>
                <a:latin typeface="Times New Roman" panose="02020603050405020304" pitchFamily="18" charset="0"/>
                <a:ea typeface="Times New Roman" panose="02020603050405020304" pitchFamily="18" charset="0"/>
              </a:rPr>
              <a:t>hơn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tham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vào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hoạt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động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ăn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cùng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bạn</a:t>
            </a:r>
            <a:r>
              <a:rPr lang="en-US" sz="2000" dirty="0">
                <a:solidFill>
                  <a:srgbClr val="333333"/>
                </a:solidFill>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6322061" y="2837793"/>
            <a:ext cx="4015409" cy="461665"/>
          </a:xfrm>
          <a:prstGeom prst="rect">
            <a:avLst/>
          </a:prstGeom>
        </p:spPr>
        <p:txBody>
          <a:bodyPr wrap="square">
            <a:spAutoFit/>
          </a:bodyPr>
          <a:lstStyle/>
          <a:p>
            <a:pPr algn="ctr">
              <a:lnSpc>
                <a:spcPct val="120000"/>
              </a:lnSpc>
            </a:pPr>
            <a:r>
              <a:rPr lang="en-US" sz="2000" dirty="0" err="1" smtClean="0">
                <a:latin typeface="Times New Roman" panose="02020603050405020304" pitchFamily="18" charset="0"/>
                <a:ea typeface="Times New Roman" panose="02020603050405020304" pitchFamily="18" charset="0"/>
              </a:rPr>
              <a:t>Cô</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rửa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tay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giờ</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ăn</a:t>
            </a:r>
            <a:endParaRPr lang="en-US" sz="20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892640" y="5376738"/>
            <a:ext cx="4113627" cy="461665"/>
          </a:xfrm>
          <a:prstGeom prst="rect">
            <a:avLst/>
          </a:prstGeom>
        </p:spPr>
        <p:txBody>
          <a:bodyPr wrap="none">
            <a:spAutoFit/>
          </a:bodyPr>
          <a:lstStyle/>
          <a:p>
            <a:pPr algn="ctr">
              <a:lnSpc>
                <a:spcPct val="120000"/>
              </a:lnSpc>
            </a:pPr>
            <a:r>
              <a:rPr lang="en-US"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Cô</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rửa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mặt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giờ</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ăn</a:t>
            </a:r>
            <a:endParaRPr lang="en-US" sz="20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269224" y="241738"/>
            <a:ext cx="4766638" cy="2596055"/>
          </a:xfrm>
          <a:prstGeom prst="rect">
            <a:avLst/>
          </a:prstGeom>
        </p:spPr>
      </p:pic>
      <p:pic>
        <p:nvPicPr>
          <p:cNvPr id="6" name="Picture 5"/>
          <p:cNvPicPr>
            <a:picLocks noChangeAspect="1"/>
          </p:cNvPicPr>
          <p:nvPr/>
        </p:nvPicPr>
        <p:blipFill>
          <a:blip r:embed="rId4"/>
          <a:stretch>
            <a:fillRect/>
          </a:stretch>
        </p:blipFill>
        <p:spPr>
          <a:xfrm>
            <a:off x="6269224" y="3445134"/>
            <a:ext cx="4766638" cy="3095234"/>
          </a:xfrm>
          <a:prstGeom prst="rect">
            <a:avLst/>
          </a:prstGeom>
        </p:spPr>
      </p:pic>
    </p:spTree>
    <p:extLst>
      <p:ext uri="{BB962C8B-B14F-4D97-AF65-F5344CB8AC3E}">
        <p14:creationId xmlns:p14="http://schemas.microsoft.com/office/powerpoint/2010/main" val="2012132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B4560E-9E69-AB5F-C573-1A0BAAC6B416}"/>
              </a:ext>
            </a:extLst>
          </p:cNvPr>
          <p:cNvSpPr txBox="1"/>
          <p:nvPr/>
        </p:nvSpPr>
        <p:spPr>
          <a:xfrm>
            <a:off x="579898" y="-93179"/>
            <a:ext cx="2825911" cy="646331"/>
          </a:xfrm>
          <a:prstGeom prst="rect">
            <a:avLst/>
          </a:prstGeom>
          <a:noFill/>
        </p:spPr>
        <p:txBody>
          <a:bodyPr wrap="square">
            <a:spAutoFit/>
          </a:bodyPr>
          <a:lstStyle/>
          <a:p>
            <a:pPr algn="just">
              <a:lnSpc>
                <a:spcPct val="150000"/>
              </a:lnSpc>
              <a:spcBef>
                <a:spcPts val="600"/>
              </a:spcBef>
            </a:pPr>
            <a:r>
              <a:rPr lang="vi-VN" sz="2400" b="1" dirty="0" smtClean="0">
                <a:effectLst/>
                <a:latin typeface="Times New Roman" panose="02020603050405020304" pitchFamily="18" charset="0"/>
                <a:ea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0746" y="143711"/>
            <a:ext cx="6096000" cy="5955476"/>
          </a:xfrm>
          <a:prstGeom prst="rect">
            <a:avLst/>
          </a:prstGeom>
        </p:spPr>
        <p:txBody>
          <a:bodyPr>
            <a:spAutoFit/>
          </a:bodyPr>
          <a:lstStyle/>
          <a:p>
            <a:pPr algn="just">
              <a:lnSpc>
                <a:spcPct val="150000"/>
              </a:lnSpc>
              <a:spcBef>
                <a:spcPts val="600"/>
              </a:spcBef>
            </a:pPr>
            <a:r>
              <a:rPr lang="vi-VN"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Rèn</a:t>
            </a:r>
            <a:r>
              <a:rPr lang="en-US" sz="2400" b="1" i="1" dirty="0" smtClean="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trẻ</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thói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quen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uống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đúng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giờ</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đủ</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khẩu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phần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a:t>
            </a:r>
            <a:endParaRPr lang="en-US" sz="2400" b="1" i="1"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VD: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bọt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men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hoá</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miệng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tùy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 </a:t>
            </a:r>
          </a:p>
          <a:p>
            <a:pPr algn="just">
              <a:lnSpc>
                <a:spcPct val="150000"/>
              </a:lnSpc>
              <a:spcBef>
                <a:spcPts val="600"/>
              </a:spcBef>
            </a:pPr>
            <a:endParaRPr lang="vi-VN" sz="1600" dirty="0">
              <a:latin typeface="Times New Roman" panose="02020603050405020304" pitchFamily="18" charset="0"/>
              <a:ea typeface="Times New Roman" panose="02020603050405020304" pitchFamily="18" charset="0"/>
            </a:endParaRPr>
          </a:p>
        </p:txBody>
      </p:sp>
      <p:sp>
        <p:nvSpPr>
          <p:cNvPr id="7" name="Rectangle 6"/>
          <p:cNvSpPr/>
          <p:nvPr/>
        </p:nvSpPr>
        <p:spPr>
          <a:xfrm>
            <a:off x="6870552" y="5392349"/>
            <a:ext cx="4121000" cy="429413"/>
          </a:xfrm>
          <a:prstGeom prst="rect">
            <a:avLst/>
          </a:prstGeom>
        </p:spPr>
        <p:txBody>
          <a:bodyPr wrap="none">
            <a:spAutoFit/>
          </a:bodyPr>
          <a:lstStyle/>
          <a:p>
            <a:pPr marR="69215" indent="457200" algn="just">
              <a:lnSpc>
                <a:spcPct val="120000"/>
              </a:lnSpc>
              <a:spcBef>
                <a:spcPts val="15"/>
              </a:spcBef>
            </a:pPr>
            <a:r>
              <a:rPr lang="en-US" sz="2000" dirty="0" err="1">
                <a:latin typeface="Times New Roman" panose="02020603050405020304" pitchFamily="18" charset="0"/>
                <a:ea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ảnh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lớp</a:t>
            </a:r>
            <a:r>
              <a:rPr lang="en-US" sz="2000" dirty="0">
                <a:latin typeface="Times New Roman" panose="02020603050405020304" pitchFamily="18" charset="0"/>
                <a:ea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6469330" y="979605"/>
            <a:ext cx="5228684" cy="4283687"/>
          </a:xfrm>
          <a:prstGeom prst="rect">
            <a:avLst/>
          </a:prstGeom>
        </p:spPr>
      </p:pic>
    </p:spTree>
    <p:extLst>
      <p:ext uri="{BB962C8B-B14F-4D97-AF65-F5344CB8AC3E}">
        <p14:creationId xmlns:p14="http://schemas.microsoft.com/office/powerpoint/2010/main" val="119139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77078" y="426320"/>
            <a:ext cx="11092070" cy="4844403"/>
          </a:xfrm>
          <a:prstGeom prst="rect">
            <a:avLst/>
          </a:prstGeom>
        </p:spPr>
        <p:txBody>
          <a:bodyPr wrap="square">
            <a:spAutoFit/>
          </a:bodyPr>
          <a:lstStyle/>
          <a:p>
            <a:pPr algn="just">
              <a:lnSpc>
                <a:spcPct val="120000"/>
              </a:lnSpc>
            </a:pPr>
            <a:r>
              <a:rPr lang="pt-BR" sz="2200" b="1" i="1" dirty="0" smtClean="0">
                <a:latin typeface="Times New Roman" panose="02020603050405020304" pitchFamily="18" charset="0"/>
              </a:rPr>
              <a:t>* Động </a:t>
            </a:r>
            <a:r>
              <a:rPr lang="pt-BR" sz="2200" b="1" i="1" dirty="0" smtClean="0">
                <a:latin typeface="Times New Roman" panose="02020603050405020304" pitchFamily="18" charset="0"/>
              </a:rPr>
              <a:t>viên, </a:t>
            </a:r>
            <a:r>
              <a:rPr lang="pt-BR" sz="2200" b="1" i="1" dirty="0">
                <a:latin typeface="Times New Roman" panose="02020603050405020304" pitchFamily="18" charset="0"/>
              </a:rPr>
              <a:t>nhắc </a:t>
            </a:r>
            <a:r>
              <a:rPr lang="pt-BR" sz="2200" b="1" i="1" dirty="0" smtClean="0">
                <a:latin typeface="Times New Roman" panose="02020603050405020304" pitchFamily="18" charset="0"/>
              </a:rPr>
              <a:t>nhở, </a:t>
            </a:r>
            <a:r>
              <a:rPr lang="pt-BR" sz="2200" b="1" i="1" dirty="0">
                <a:latin typeface="Times New Roman" panose="02020603050405020304" pitchFamily="18" charset="0"/>
              </a:rPr>
              <a:t>khen ngợi trẻ trong giờ </a:t>
            </a:r>
            <a:r>
              <a:rPr lang="pt-BR" sz="2200" b="1" i="1" dirty="0" smtClean="0">
                <a:latin typeface="Times New Roman" panose="02020603050405020304" pitchFamily="18" charset="0"/>
              </a:rPr>
              <a:t>ăn để trẻ ăn hết suất</a:t>
            </a:r>
            <a:endParaRPr lang="en-US" sz="2200" b="1" i="1" dirty="0">
              <a:latin typeface="Times New Roman" panose="02020603050405020304" pitchFamily="18" charset="0"/>
            </a:endParaRPr>
          </a:p>
          <a:p>
            <a:pPr marR="66040" indent="457200" algn="just">
              <a:lnSpc>
                <a:spcPct val="120000"/>
              </a:lnSpc>
              <a:spcBef>
                <a:spcPts val="30"/>
              </a:spcBef>
            </a:pPr>
            <a:r>
              <a:rPr lang="pt-BR" sz="2000" dirty="0" smtClean="0">
                <a:latin typeface="Times New Roman" panose="02020603050405020304" pitchFamily="18" charset="0"/>
                <a:ea typeface="Times New Roman" panose="02020603050405020304" pitchFamily="18" charset="0"/>
              </a:rPr>
              <a:t> Thật </a:t>
            </a:r>
            <a:r>
              <a:rPr lang="pt-BR" sz="2000" dirty="0">
                <a:latin typeface="Times New Roman" panose="02020603050405020304" pitchFamily="18" charset="0"/>
                <a:ea typeface="Times New Roman" panose="02020603050405020304" pitchFamily="18" charset="0"/>
              </a:rPr>
              <a:t>vậy, cứ đến bữa ăn của gia đình </a:t>
            </a:r>
            <a:r>
              <a:rPr lang="pt-BR" sz="2000" spc="-15" dirty="0">
                <a:latin typeface="Times New Roman" panose="02020603050405020304" pitchFamily="18" charset="0"/>
                <a:ea typeface="Times New Roman" panose="02020603050405020304" pitchFamily="18" charset="0"/>
              </a:rPr>
              <a:t>mà </a:t>
            </a:r>
            <a:r>
              <a:rPr lang="pt-BR" sz="2000" dirty="0">
                <a:latin typeface="Times New Roman" panose="02020603050405020304" pitchFamily="18" charset="0"/>
                <a:ea typeface="Times New Roman" panose="02020603050405020304" pitchFamily="18" charset="0"/>
              </a:rPr>
              <a:t>trẻ được ngồi cùng mâm, cũng có bát thìa để </a:t>
            </a:r>
            <a:r>
              <a:rPr lang="pt-BR" sz="2000" spc="15" dirty="0">
                <a:latin typeface="Times New Roman" panose="02020603050405020304" pitchFamily="18" charset="0"/>
                <a:ea typeface="Times New Roman" panose="02020603050405020304" pitchFamily="18" charset="0"/>
              </a:rPr>
              <a:t>ăn </a:t>
            </a:r>
            <a:r>
              <a:rPr lang="pt-BR" sz="2000" dirty="0">
                <a:latin typeface="Times New Roman" panose="02020603050405020304" pitchFamily="18" charset="0"/>
                <a:ea typeface="Times New Roman" panose="02020603050405020304" pitchFamily="18" charset="0"/>
              </a:rPr>
              <a:t>thì bé thích lắm, chúng luôn tay sử dụng thìa để xúc cơm, thức </a:t>
            </a:r>
            <a:r>
              <a:rPr lang="pt-BR" sz="2000" spc="15" dirty="0">
                <a:latin typeface="Times New Roman" panose="02020603050405020304" pitchFamily="18" charset="0"/>
                <a:ea typeface="Times New Roman" panose="02020603050405020304" pitchFamily="18" charset="0"/>
              </a:rPr>
              <a:t>ăn </a:t>
            </a:r>
            <a:r>
              <a:rPr lang="pt-BR" sz="2000" dirty="0">
                <a:latin typeface="Times New Roman" panose="02020603050405020304" pitchFamily="18" charset="0"/>
                <a:ea typeface="Times New Roman" panose="02020603050405020304" pitchFamily="18" charset="0"/>
              </a:rPr>
              <a:t>(mặc </a:t>
            </a:r>
            <a:r>
              <a:rPr lang="pt-BR" sz="2000" spc="15" dirty="0">
                <a:latin typeface="Times New Roman" panose="02020603050405020304" pitchFamily="18" charset="0"/>
                <a:ea typeface="Times New Roman" panose="02020603050405020304" pitchFamily="18" charset="0"/>
              </a:rPr>
              <a:t>dù </a:t>
            </a:r>
            <a:r>
              <a:rPr lang="pt-BR" sz="2000" dirty="0">
                <a:latin typeface="Times New Roman" panose="02020603050405020304" pitchFamily="18" charset="0"/>
                <a:ea typeface="Times New Roman" panose="02020603050405020304" pitchFamily="18" charset="0"/>
              </a:rPr>
              <a:t>được ít). Một số </a:t>
            </a:r>
            <a:r>
              <a:rPr lang="pt-BR" sz="2000" spc="15" dirty="0">
                <a:latin typeface="Times New Roman" panose="02020603050405020304" pitchFamily="18" charset="0"/>
                <a:ea typeface="Times New Roman" panose="02020603050405020304" pitchFamily="18" charset="0"/>
              </a:rPr>
              <a:t>phụ </a:t>
            </a:r>
            <a:r>
              <a:rPr lang="pt-BR" sz="2000" dirty="0">
                <a:latin typeface="Times New Roman" panose="02020603050405020304" pitchFamily="18" charset="0"/>
                <a:ea typeface="Times New Roman" panose="02020603050405020304" pitchFamily="18" charset="0"/>
              </a:rPr>
              <a:t>huynh </a:t>
            </a:r>
            <a:r>
              <a:rPr lang="pt-BR" sz="2000" spc="15" dirty="0">
                <a:latin typeface="Times New Roman" panose="02020603050405020304" pitchFamily="18" charset="0"/>
                <a:ea typeface="Times New Roman" panose="02020603050405020304" pitchFamily="18" charset="0"/>
              </a:rPr>
              <a:t>sự </a:t>
            </a:r>
            <a:r>
              <a:rPr lang="pt-BR" sz="2000" dirty="0">
                <a:latin typeface="Times New Roman" panose="02020603050405020304" pitchFamily="18" charset="0"/>
                <a:ea typeface="Times New Roman" panose="02020603050405020304" pitchFamily="18" charset="0"/>
              </a:rPr>
              <a:t>con bẩn nên không cho trẻ dùng bát thìa hoặc tự xúc như vậy </a:t>
            </a:r>
            <a:r>
              <a:rPr lang="pt-BR" sz="2000" spc="-15" dirty="0">
                <a:latin typeface="Times New Roman" panose="02020603050405020304" pitchFamily="18" charset="0"/>
                <a:ea typeface="Times New Roman" panose="02020603050405020304" pitchFamily="18" charset="0"/>
              </a:rPr>
              <a:t>vô </a:t>
            </a:r>
            <a:r>
              <a:rPr lang="pt-BR" sz="2000" dirty="0">
                <a:latin typeface="Times New Roman" panose="02020603050405020304" pitchFamily="18" charset="0"/>
                <a:ea typeface="Times New Roman" panose="02020603050405020304" pitchFamily="18" charset="0"/>
              </a:rPr>
              <a:t>tình chúng ta đã </a:t>
            </a:r>
            <a:r>
              <a:rPr lang="pt-BR" sz="2000" spc="10" dirty="0">
                <a:latin typeface="Times New Roman" panose="02020603050405020304" pitchFamily="18" charset="0"/>
                <a:ea typeface="Times New Roman" panose="02020603050405020304" pitchFamily="18" charset="0"/>
              </a:rPr>
              <a:t>kìm </a:t>
            </a:r>
            <a:r>
              <a:rPr lang="pt-BR" sz="2000" spc="15" dirty="0">
                <a:latin typeface="Times New Roman" panose="02020603050405020304" pitchFamily="18" charset="0"/>
                <a:ea typeface="Times New Roman" panose="02020603050405020304" pitchFamily="18" charset="0"/>
              </a:rPr>
              <a:t>hãm</a:t>
            </a:r>
            <a:r>
              <a:rPr lang="pt-BR" sz="2000" spc="380" dirty="0">
                <a:latin typeface="Times New Roman" panose="02020603050405020304" pitchFamily="18" charset="0"/>
                <a:ea typeface="Times New Roman" panose="02020603050405020304" pitchFamily="18" charset="0"/>
              </a:rPr>
              <a:t> </a:t>
            </a:r>
            <a:r>
              <a:rPr lang="pt-BR" sz="2000" dirty="0">
                <a:latin typeface="Times New Roman" panose="02020603050405020304" pitchFamily="18" charset="0"/>
                <a:ea typeface="Times New Roman" panose="02020603050405020304" pitchFamily="18" charset="0"/>
              </a:rPr>
              <a:t>ham muốn </a:t>
            </a:r>
            <a:r>
              <a:rPr lang="pt-BR" sz="2000" spc="15" dirty="0">
                <a:latin typeface="Times New Roman" panose="02020603050405020304" pitchFamily="18" charset="0"/>
                <a:ea typeface="Times New Roman" panose="02020603050405020304" pitchFamily="18" charset="0"/>
              </a:rPr>
              <a:t>ăn </a:t>
            </a:r>
            <a:r>
              <a:rPr lang="pt-BR" sz="2000" dirty="0">
                <a:latin typeface="Times New Roman" panose="02020603050405020304" pitchFamily="18" charset="0"/>
                <a:ea typeface="Times New Roman" panose="02020603050405020304" pitchFamily="18" charset="0"/>
              </a:rPr>
              <a:t>uống của trẻ. Để trẻ tập xúc ăn còn khi </a:t>
            </a:r>
            <a:r>
              <a:rPr lang="pt-BR" sz="2000" spc="15" dirty="0">
                <a:latin typeface="Times New Roman" panose="02020603050405020304" pitchFamily="18" charset="0"/>
                <a:ea typeface="Times New Roman" panose="02020603050405020304" pitchFamily="18" charset="0"/>
              </a:rPr>
              <a:t>ăn </a:t>
            </a:r>
            <a:r>
              <a:rPr lang="pt-BR" sz="2000" dirty="0">
                <a:latin typeface="Times New Roman" panose="02020603050405020304" pitchFamily="18" charset="0"/>
                <a:ea typeface="Times New Roman" panose="02020603050405020304" pitchFamily="18" charset="0"/>
              </a:rPr>
              <a:t>nên xới cho trẻ  một </a:t>
            </a:r>
            <a:r>
              <a:rPr lang="pt-BR" sz="2000" spc="-15" dirty="0">
                <a:latin typeface="Times New Roman" panose="02020603050405020304" pitchFamily="18" charset="0"/>
                <a:ea typeface="Times New Roman" panose="02020603050405020304" pitchFamily="18" charset="0"/>
              </a:rPr>
              <a:t>ít </a:t>
            </a:r>
            <a:r>
              <a:rPr lang="pt-BR" sz="2000" dirty="0">
                <a:latin typeface="Times New Roman" panose="02020603050405020304" pitchFamily="18" charset="0"/>
                <a:ea typeface="Times New Roman" panose="02020603050405020304" pitchFamily="18" charset="0"/>
              </a:rPr>
              <a:t>ăn trước, ăn hết lại xới thêm, để tăng thêm lòng tin </a:t>
            </a:r>
            <a:r>
              <a:rPr lang="pt-BR" sz="2000" spc="15" dirty="0">
                <a:latin typeface="Times New Roman" panose="02020603050405020304" pitchFamily="18" charset="0"/>
                <a:ea typeface="Times New Roman" panose="02020603050405020304" pitchFamily="18" charset="0"/>
              </a:rPr>
              <a:t>ăn </a:t>
            </a:r>
            <a:r>
              <a:rPr lang="pt-BR" sz="2000" dirty="0">
                <a:latin typeface="Times New Roman" panose="02020603050405020304" pitchFamily="18" charset="0"/>
                <a:ea typeface="Times New Roman" panose="02020603050405020304" pitchFamily="18" charset="0"/>
              </a:rPr>
              <a:t>uống cho bé. Tránh ép bé ăn, để tránh sinh ra bực bội </a:t>
            </a:r>
            <a:r>
              <a:rPr lang="pt-BR" sz="2000" spc="-15" dirty="0">
                <a:latin typeface="Times New Roman" panose="02020603050405020304" pitchFamily="18" charset="0"/>
                <a:ea typeface="Times New Roman" panose="02020603050405020304" pitchFamily="18" charset="0"/>
              </a:rPr>
              <a:t>mà </a:t>
            </a:r>
            <a:r>
              <a:rPr lang="pt-BR" sz="2000" dirty="0">
                <a:latin typeface="Times New Roman" panose="02020603050405020304" pitchFamily="18" charset="0"/>
                <a:ea typeface="Times New Roman" panose="02020603050405020304" pitchFamily="18" charset="0"/>
              </a:rPr>
              <a:t>trẻ chán</a:t>
            </a:r>
            <a:r>
              <a:rPr lang="pt-BR" sz="2000" spc="-50" dirty="0">
                <a:latin typeface="Times New Roman" panose="02020603050405020304" pitchFamily="18" charset="0"/>
                <a:ea typeface="Times New Roman" panose="02020603050405020304" pitchFamily="18" charset="0"/>
              </a:rPr>
              <a:t> </a:t>
            </a:r>
            <a:r>
              <a:rPr lang="pt-BR" sz="2000" dirty="0">
                <a:latin typeface="Times New Roman" panose="02020603050405020304" pitchFamily="18" charset="0"/>
                <a:ea typeface="Times New Roman" panose="02020603050405020304" pitchFamily="18" charset="0"/>
              </a:rPr>
              <a:t>ăn.</a:t>
            </a:r>
            <a:endParaRPr lang="en-US" sz="2000" dirty="0">
              <a:latin typeface="Times New Roman" panose="02020603050405020304" pitchFamily="18" charset="0"/>
              <a:ea typeface="Times New Roman" panose="02020603050405020304" pitchFamily="18" charset="0"/>
            </a:endParaRPr>
          </a:p>
          <a:p>
            <a:pPr marR="66040" algn="just">
              <a:lnSpc>
                <a:spcPct val="120000"/>
              </a:lnSpc>
              <a:spcBef>
                <a:spcPts val="30"/>
              </a:spcBef>
            </a:pPr>
            <a:r>
              <a:rPr lang="pt-BR" sz="2000" dirty="0" smtClean="0">
                <a:latin typeface="Times New Roman" panose="02020603050405020304" pitchFamily="18" charset="0"/>
                <a:ea typeface="Times New Roman" panose="02020603050405020304" pitchFamily="18" charset="0"/>
              </a:rPr>
              <a:t>        VD</a:t>
            </a:r>
            <a:r>
              <a:rPr lang="pt-BR" sz="2000" dirty="0">
                <a:latin typeface="Times New Roman" panose="02020603050405020304" pitchFamily="18" charset="0"/>
                <a:ea typeface="Times New Roman" panose="02020603050405020304" pitchFamily="18" charset="0"/>
              </a:rPr>
              <a:t>: Đối với những trẻ </a:t>
            </a:r>
            <a:r>
              <a:rPr lang="pt-BR" sz="2000" spc="15" dirty="0">
                <a:latin typeface="Times New Roman" panose="02020603050405020304" pitchFamily="18" charset="0"/>
                <a:ea typeface="Times New Roman" panose="02020603050405020304" pitchFamily="18" charset="0"/>
              </a:rPr>
              <a:t>ăn </a:t>
            </a:r>
            <a:r>
              <a:rPr lang="pt-BR" sz="2000" dirty="0">
                <a:latin typeface="Times New Roman" panose="02020603050405020304" pitchFamily="18" charset="0"/>
                <a:ea typeface="Times New Roman" panose="02020603050405020304" pitchFamily="18" charset="0"/>
              </a:rPr>
              <a:t>bình thường với tiêu </a:t>
            </a:r>
            <a:r>
              <a:rPr lang="pt-BR" sz="2000" spc="10" dirty="0">
                <a:latin typeface="Times New Roman" panose="02020603050405020304" pitchFamily="18" charset="0"/>
                <a:ea typeface="Times New Roman" panose="02020603050405020304" pitchFamily="18" charset="0"/>
              </a:rPr>
              <a:t>chuẩn </a:t>
            </a:r>
            <a:r>
              <a:rPr lang="pt-BR" sz="2000" dirty="0">
                <a:latin typeface="Times New Roman" panose="02020603050405020304" pitchFamily="18" charset="0"/>
                <a:ea typeface="Times New Roman" panose="02020603050405020304" pitchFamily="18" charset="0"/>
              </a:rPr>
              <a:t>2 bát cơm/ 1 bữa nhưng với những trẻ lười ăn, cũng tiêu chuẩn đó tôi chia ra làm những </a:t>
            </a:r>
            <a:r>
              <a:rPr lang="pt-BR" sz="2000" spc="10" dirty="0">
                <a:latin typeface="Times New Roman" panose="02020603050405020304" pitchFamily="18" charset="0"/>
                <a:ea typeface="Times New Roman" panose="02020603050405020304" pitchFamily="18" charset="0"/>
              </a:rPr>
              <a:t>phần </a:t>
            </a:r>
            <a:r>
              <a:rPr lang="pt-BR" sz="2000" dirty="0">
                <a:latin typeface="Times New Roman" panose="02020603050405020304" pitchFamily="18" charset="0"/>
                <a:ea typeface="Times New Roman" panose="02020603050405020304" pitchFamily="18" charset="0"/>
              </a:rPr>
              <a:t>nhỏ để trẻ </a:t>
            </a:r>
            <a:r>
              <a:rPr lang="pt-BR" sz="2000" spc="15" dirty="0">
                <a:latin typeface="Times New Roman" panose="02020603050405020304" pitchFamily="18" charset="0"/>
                <a:ea typeface="Times New Roman" panose="02020603050405020304" pitchFamily="18" charset="0"/>
              </a:rPr>
              <a:t>ăn </a:t>
            </a:r>
            <a:r>
              <a:rPr lang="pt-BR" sz="2000" dirty="0">
                <a:latin typeface="Times New Roman" panose="02020603050405020304" pitchFamily="18" charset="0"/>
                <a:ea typeface="Times New Roman" panose="02020603050405020304" pitchFamily="18" charset="0"/>
              </a:rPr>
              <a:t>ít một, hết lại lấy thêm. Trong khi ăn, tôi còn động viên trẻ  kịp thời nói cho trẻ biết nếu </a:t>
            </a:r>
            <a:r>
              <a:rPr lang="pt-BR" sz="2000" spc="15" dirty="0">
                <a:latin typeface="Times New Roman" panose="02020603050405020304" pitchFamily="18" charset="0"/>
                <a:ea typeface="Times New Roman" panose="02020603050405020304" pitchFamily="18" charset="0"/>
              </a:rPr>
              <a:t>ăn </a:t>
            </a:r>
            <a:r>
              <a:rPr lang="pt-BR" sz="2000" dirty="0">
                <a:latin typeface="Times New Roman" panose="02020603050405020304" pitchFamily="18" charset="0"/>
                <a:ea typeface="Times New Roman" panose="02020603050405020304" pitchFamily="18" charset="0"/>
              </a:rPr>
              <a:t>ngoan, hết xuất rẽ rất xinh học giỏi được cô </a:t>
            </a:r>
            <a:r>
              <a:rPr lang="pt-BR" sz="2000" spc="-25" dirty="0">
                <a:latin typeface="Times New Roman" panose="02020603050405020304" pitchFamily="18" charset="0"/>
                <a:ea typeface="Times New Roman" panose="02020603050405020304" pitchFamily="18" charset="0"/>
              </a:rPr>
              <a:t>yêu… </a:t>
            </a:r>
            <a:r>
              <a:rPr lang="pt-BR" sz="2000" spc="-20" dirty="0">
                <a:latin typeface="Times New Roman" panose="02020603050405020304" pitchFamily="18" charset="0"/>
                <a:ea typeface="Times New Roman" panose="02020603050405020304" pitchFamily="18" charset="0"/>
              </a:rPr>
              <a:t>Tuy trẻ </a:t>
            </a:r>
            <a:r>
              <a:rPr lang="pt-BR" sz="2000" dirty="0">
                <a:latin typeface="Times New Roman" panose="02020603050405020304" pitchFamily="18" charset="0"/>
                <a:ea typeface="Times New Roman" panose="02020603050405020304" pitchFamily="18" charset="0"/>
              </a:rPr>
              <a:t>ăn </a:t>
            </a:r>
            <a:r>
              <a:rPr lang="pt-BR" sz="2000" spc="-15" dirty="0">
                <a:latin typeface="Times New Roman" panose="02020603050405020304" pitchFamily="18" charset="0"/>
                <a:ea typeface="Times New Roman" panose="02020603050405020304" pitchFamily="18" charset="0"/>
              </a:rPr>
              <a:t>hơi </a:t>
            </a:r>
            <a:r>
              <a:rPr lang="pt-BR" sz="2000" spc="-25" dirty="0">
                <a:latin typeface="Times New Roman" panose="02020603050405020304" pitchFamily="18" charset="0"/>
                <a:ea typeface="Times New Roman" panose="02020603050405020304" pitchFamily="18" charset="0"/>
              </a:rPr>
              <a:t>lâu </a:t>
            </a:r>
            <a:r>
              <a:rPr lang="pt-BR" sz="2000" spc="-15" dirty="0">
                <a:latin typeface="Times New Roman" panose="02020603050405020304" pitchFamily="18" charset="0"/>
                <a:ea typeface="Times New Roman" panose="02020603050405020304" pitchFamily="18" charset="0"/>
              </a:rPr>
              <a:t>hơn các bạn </a:t>
            </a:r>
            <a:r>
              <a:rPr lang="pt-BR" sz="2000" dirty="0">
                <a:latin typeface="Times New Roman" panose="02020603050405020304" pitchFamily="18" charset="0"/>
                <a:ea typeface="Times New Roman" panose="02020603050405020304" pitchFamily="18" charset="0"/>
              </a:rPr>
              <a:t>tôi </a:t>
            </a:r>
            <a:r>
              <a:rPr lang="pt-BR" sz="2000" spc="-15" dirty="0">
                <a:latin typeface="Times New Roman" panose="02020603050405020304" pitchFamily="18" charset="0"/>
                <a:ea typeface="Times New Roman" panose="02020603050405020304" pitchFamily="18" charset="0"/>
              </a:rPr>
              <a:t>không </a:t>
            </a:r>
            <a:r>
              <a:rPr lang="pt-BR" sz="2000" spc="-25" dirty="0">
                <a:latin typeface="Times New Roman" panose="02020603050405020304" pitchFamily="18" charset="0"/>
                <a:ea typeface="Times New Roman" panose="02020603050405020304" pitchFamily="18" charset="0"/>
              </a:rPr>
              <a:t>hề </a:t>
            </a:r>
            <a:r>
              <a:rPr lang="pt-BR" sz="2000" spc="-20" dirty="0">
                <a:latin typeface="Times New Roman" panose="02020603050405020304" pitchFamily="18" charset="0"/>
                <a:ea typeface="Times New Roman" panose="02020603050405020304" pitchFamily="18" charset="0"/>
              </a:rPr>
              <a:t>thúc </a:t>
            </a:r>
            <a:r>
              <a:rPr lang="pt-BR" sz="2000" spc="-30" dirty="0">
                <a:latin typeface="Times New Roman" panose="02020603050405020304" pitchFamily="18" charset="0"/>
                <a:ea typeface="Times New Roman" panose="02020603050405020304" pitchFamily="18" charset="0"/>
              </a:rPr>
              <a:t>giục </a:t>
            </a:r>
            <a:r>
              <a:rPr lang="pt-BR" sz="2000" spc="-25" dirty="0">
                <a:latin typeface="Times New Roman" panose="02020603050405020304" pitchFamily="18" charset="0"/>
                <a:ea typeface="Times New Roman" panose="02020603050405020304" pitchFamily="18" charset="0"/>
              </a:rPr>
              <a:t>mà </a:t>
            </a:r>
            <a:r>
              <a:rPr lang="pt-BR" sz="2000" dirty="0">
                <a:latin typeface="Times New Roman" panose="02020603050405020304" pitchFamily="18" charset="0"/>
                <a:ea typeface="Times New Roman" panose="02020603050405020304" pitchFamily="18" charset="0"/>
              </a:rPr>
              <a:t>cứ </a:t>
            </a:r>
            <a:r>
              <a:rPr lang="pt-BR" sz="2000" spc="-15" dirty="0">
                <a:latin typeface="Times New Roman" panose="02020603050405020304" pitchFamily="18" charset="0"/>
                <a:ea typeface="Times New Roman" panose="02020603050405020304" pitchFamily="18" charset="0"/>
              </a:rPr>
              <a:t>để </a:t>
            </a:r>
            <a:r>
              <a:rPr lang="pt-BR" sz="2000" spc="-25" dirty="0">
                <a:latin typeface="Times New Roman" panose="02020603050405020304" pitchFamily="18" charset="0"/>
                <a:ea typeface="Times New Roman" panose="02020603050405020304" pitchFamily="18" charset="0"/>
              </a:rPr>
              <a:t>trẻ </a:t>
            </a:r>
            <a:r>
              <a:rPr lang="pt-BR" sz="2000" dirty="0">
                <a:latin typeface="Times New Roman" panose="02020603050405020304" pitchFamily="18" charset="0"/>
                <a:ea typeface="Times New Roman" panose="02020603050405020304" pitchFamily="18" charset="0"/>
              </a:rPr>
              <a:t>ăn </a:t>
            </a:r>
            <a:r>
              <a:rPr lang="pt-BR" sz="2000" spc="-15" dirty="0">
                <a:latin typeface="Times New Roman" panose="02020603050405020304" pitchFamily="18" charset="0"/>
                <a:ea typeface="Times New Roman" panose="02020603050405020304" pitchFamily="18" charset="0"/>
              </a:rPr>
              <a:t>từ</a:t>
            </a:r>
            <a:r>
              <a:rPr lang="pt-BR" sz="2000" spc="-65" dirty="0">
                <a:latin typeface="Times New Roman" panose="02020603050405020304" pitchFamily="18" charset="0"/>
                <a:ea typeface="Times New Roman" panose="02020603050405020304" pitchFamily="18" charset="0"/>
              </a:rPr>
              <a:t> </a:t>
            </a:r>
            <a:r>
              <a:rPr lang="pt-BR" sz="2000" spc="-15" dirty="0">
                <a:latin typeface="Times New Roman" panose="02020603050405020304" pitchFamily="18" charset="0"/>
                <a:ea typeface="Times New Roman" panose="02020603050405020304" pitchFamily="18" charset="0"/>
              </a:rPr>
              <a:t>từ</a:t>
            </a:r>
            <a:r>
              <a:rPr lang="pt-BR" sz="2000" spc="-65" dirty="0">
                <a:latin typeface="Times New Roman" panose="02020603050405020304" pitchFamily="18" charset="0"/>
                <a:ea typeface="Times New Roman" panose="02020603050405020304" pitchFamily="18" charset="0"/>
              </a:rPr>
              <a:t> </a:t>
            </a:r>
            <a:r>
              <a:rPr lang="pt-BR" sz="2000" spc="-25" dirty="0">
                <a:latin typeface="Times New Roman" panose="02020603050405020304" pitchFamily="18" charset="0"/>
                <a:ea typeface="Times New Roman" panose="02020603050405020304" pitchFamily="18" charset="0"/>
              </a:rPr>
              <a:t>nhai</a:t>
            </a:r>
            <a:r>
              <a:rPr lang="pt-BR" sz="2000" spc="-80" dirty="0">
                <a:latin typeface="Times New Roman" panose="02020603050405020304" pitchFamily="18" charset="0"/>
                <a:ea typeface="Times New Roman" panose="02020603050405020304" pitchFamily="18" charset="0"/>
              </a:rPr>
              <a:t> </a:t>
            </a:r>
            <a:r>
              <a:rPr lang="pt-BR" sz="2000" spc="-15" dirty="0">
                <a:latin typeface="Times New Roman" panose="02020603050405020304" pitchFamily="18" charset="0"/>
                <a:ea typeface="Times New Roman" panose="02020603050405020304" pitchFamily="18" charset="0"/>
              </a:rPr>
              <a:t>kỹ</a:t>
            </a:r>
            <a:r>
              <a:rPr lang="pt-BR" sz="2000" spc="-75" dirty="0">
                <a:latin typeface="Times New Roman" panose="02020603050405020304" pitchFamily="18" charset="0"/>
                <a:ea typeface="Times New Roman" panose="02020603050405020304" pitchFamily="18" charset="0"/>
              </a:rPr>
              <a:t> </a:t>
            </a:r>
            <a:r>
              <a:rPr lang="pt-BR" sz="2000" spc="-25" dirty="0">
                <a:latin typeface="Times New Roman" panose="02020603050405020304" pitchFamily="18" charset="0"/>
                <a:ea typeface="Times New Roman" panose="02020603050405020304" pitchFamily="18" charset="0"/>
              </a:rPr>
              <a:t>nhưng</a:t>
            </a:r>
            <a:r>
              <a:rPr lang="pt-BR" sz="2000" spc="-75" dirty="0">
                <a:latin typeface="Times New Roman" panose="02020603050405020304" pitchFamily="18" charset="0"/>
                <a:ea typeface="Times New Roman" panose="02020603050405020304" pitchFamily="18" charset="0"/>
              </a:rPr>
              <a:t> </a:t>
            </a:r>
            <a:r>
              <a:rPr lang="pt-BR" sz="2000" dirty="0">
                <a:latin typeface="Times New Roman" panose="02020603050405020304" pitchFamily="18" charset="0"/>
                <a:ea typeface="Times New Roman" panose="02020603050405020304" pitchFamily="18" charset="0"/>
              </a:rPr>
              <a:t>có</a:t>
            </a:r>
            <a:r>
              <a:rPr lang="pt-BR" sz="2000" spc="-55" dirty="0">
                <a:latin typeface="Times New Roman" panose="02020603050405020304" pitchFamily="18" charset="0"/>
                <a:ea typeface="Times New Roman" panose="02020603050405020304" pitchFamily="18" charset="0"/>
              </a:rPr>
              <a:t> </a:t>
            </a:r>
            <a:r>
              <a:rPr lang="pt-BR" sz="2000" spc="-30" dirty="0">
                <a:latin typeface="Times New Roman" panose="02020603050405020304" pitchFamily="18" charset="0"/>
                <a:ea typeface="Times New Roman" panose="02020603050405020304" pitchFamily="18" charset="0"/>
              </a:rPr>
              <a:t>những</a:t>
            </a:r>
            <a:r>
              <a:rPr lang="pt-BR" sz="2000" spc="-75" dirty="0">
                <a:latin typeface="Times New Roman" panose="02020603050405020304" pitchFamily="18" charset="0"/>
                <a:ea typeface="Times New Roman" panose="02020603050405020304" pitchFamily="18" charset="0"/>
              </a:rPr>
              <a:t> </a:t>
            </a:r>
            <a:r>
              <a:rPr lang="pt-BR" sz="2000" spc="-20" dirty="0">
                <a:latin typeface="Times New Roman" panose="02020603050405020304" pitchFamily="18" charset="0"/>
                <a:ea typeface="Times New Roman" panose="02020603050405020304" pitchFamily="18" charset="0"/>
              </a:rPr>
              <a:t>khích</a:t>
            </a:r>
            <a:r>
              <a:rPr lang="pt-BR" sz="2000" spc="-75" dirty="0">
                <a:latin typeface="Times New Roman" panose="02020603050405020304" pitchFamily="18" charset="0"/>
                <a:ea typeface="Times New Roman" panose="02020603050405020304" pitchFamily="18" charset="0"/>
              </a:rPr>
              <a:t> </a:t>
            </a:r>
            <a:r>
              <a:rPr lang="pt-BR" sz="2000" spc="-30" dirty="0">
                <a:latin typeface="Times New Roman" panose="02020603050405020304" pitchFamily="18" charset="0"/>
                <a:ea typeface="Times New Roman" panose="02020603050405020304" pitchFamily="18" charset="0"/>
              </a:rPr>
              <a:t>lệ</a:t>
            </a:r>
            <a:r>
              <a:rPr lang="pt-BR" sz="2000" spc="-50" dirty="0">
                <a:latin typeface="Times New Roman" panose="02020603050405020304" pitchFamily="18" charset="0"/>
                <a:ea typeface="Times New Roman" panose="02020603050405020304" pitchFamily="18" charset="0"/>
              </a:rPr>
              <a:t> </a:t>
            </a:r>
            <a:r>
              <a:rPr lang="pt-BR" sz="2000" spc="-30" dirty="0">
                <a:latin typeface="Times New Roman" panose="02020603050405020304" pitchFamily="18" charset="0"/>
                <a:ea typeface="Times New Roman" panose="02020603050405020304" pitchFamily="18" charset="0"/>
              </a:rPr>
              <a:t>kịp</a:t>
            </a:r>
            <a:r>
              <a:rPr lang="pt-BR" sz="2000" spc="-55" dirty="0">
                <a:latin typeface="Times New Roman" panose="02020603050405020304" pitchFamily="18" charset="0"/>
                <a:ea typeface="Times New Roman" panose="02020603050405020304" pitchFamily="18" charset="0"/>
              </a:rPr>
              <a:t> </a:t>
            </a:r>
            <a:r>
              <a:rPr lang="pt-BR" sz="2000" spc="-20" dirty="0">
                <a:latin typeface="Times New Roman" panose="02020603050405020304" pitchFamily="18" charset="0"/>
                <a:ea typeface="Times New Roman" panose="02020603050405020304" pitchFamily="18" charset="0"/>
              </a:rPr>
              <a:t>thời</a:t>
            </a:r>
            <a:r>
              <a:rPr lang="pt-BR" sz="2000" spc="-75" dirty="0">
                <a:latin typeface="Times New Roman" panose="02020603050405020304" pitchFamily="18" charset="0"/>
                <a:ea typeface="Times New Roman" panose="02020603050405020304" pitchFamily="18" charset="0"/>
              </a:rPr>
              <a:t> </a:t>
            </a:r>
            <a:r>
              <a:rPr lang="pt-BR" sz="2000" spc="-15" dirty="0">
                <a:latin typeface="Times New Roman" panose="02020603050405020304" pitchFamily="18" charset="0"/>
                <a:ea typeface="Times New Roman" panose="02020603050405020304" pitchFamily="18" charset="0"/>
              </a:rPr>
              <a:t>để</a:t>
            </a:r>
            <a:r>
              <a:rPr lang="pt-BR" sz="2000" spc="-50" dirty="0">
                <a:latin typeface="Times New Roman" panose="02020603050405020304" pitchFamily="18" charset="0"/>
                <a:ea typeface="Times New Roman" panose="02020603050405020304" pitchFamily="18" charset="0"/>
              </a:rPr>
              <a:t> </a:t>
            </a:r>
            <a:r>
              <a:rPr lang="pt-BR" sz="2000" spc="-25" dirty="0">
                <a:latin typeface="Times New Roman" panose="02020603050405020304" pitchFamily="18" charset="0"/>
                <a:ea typeface="Times New Roman" panose="02020603050405020304" pitchFamily="18" charset="0"/>
              </a:rPr>
              <a:t>trẻ</a:t>
            </a:r>
            <a:r>
              <a:rPr lang="pt-BR" sz="2000" spc="-70" dirty="0">
                <a:latin typeface="Times New Roman" panose="02020603050405020304" pitchFamily="18" charset="0"/>
                <a:ea typeface="Times New Roman" panose="02020603050405020304" pitchFamily="18" charset="0"/>
              </a:rPr>
              <a:t> </a:t>
            </a:r>
            <a:r>
              <a:rPr lang="pt-BR" sz="2000" dirty="0">
                <a:latin typeface="Times New Roman" panose="02020603050405020304" pitchFamily="18" charset="0"/>
                <a:ea typeface="Times New Roman" panose="02020603050405020304" pitchFamily="18" charset="0"/>
              </a:rPr>
              <a:t>ăn</a:t>
            </a:r>
            <a:r>
              <a:rPr lang="pt-BR" sz="2000" spc="-75" dirty="0">
                <a:latin typeface="Times New Roman" panose="02020603050405020304" pitchFamily="18" charset="0"/>
                <a:ea typeface="Times New Roman" panose="02020603050405020304" pitchFamily="18" charset="0"/>
              </a:rPr>
              <a:t> </a:t>
            </a:r>
            <a:r>
              <a:rPr lang="pt-BR" sz="2000" spc="-30" dirty="0">
                <a:latin typeface="Times New Roman" panose="02020603050405020304" pitchFamily="18" charset="0"/>
                <a:ea typeface="Times New Roman" panose="02020603050405020304" pitchFamily="18" charset="0"/>
              </a:rPr>
              <a:t>nhanh</a:t>
            </a:r>
            <a:r>
              <a:rPr lang="pt-BR" sz="2000" spc="-55" dirty="0">
                <a:latin typeface="Times New Roman" panose="02020603050405020304" pitchFamily="18" charset="0"/>
                <a:ea typeface="Times New Roman" panose="02020603050405020304" pitchFamily="18" charset="0"/>
              </a:rPr>
              <a:t> </a:t>
            </a:r>
            <a:r>
              <a:rPr lang="pt-BR" sz="2000" spc="-25" dirty="0">
                <a:latin typeface="Times New Roman" panose="02020603050405020304" pitchFamily="18" charset="0"/>
                <a:ea typeface="Times New Roman" panose="02020603050405020304" pitchFamily="18" charset="0"/>
              </a:rPr>
              <a:t>hơn</a:t>
            </a:r>
            <a:r>
              <a:rPr lang="pt-BR" sz="2000" spc="-75" dirty="0">
                <a:latin typeface="Times New Roman" panose="02020603050405020304" pitchFamily="18" charset="0"/>
                <a:ea typeface="Times New Roman" panose="02020603050405020304" pitchFamily="18" charset="0"/>
              </a:rPr>
              <a:t> </a:t>
            </a:r>
            <a:r>
              <a:rPr lang="pt-BR" sz="2000" spc="-15" dirty="0">
                <a:latin typeface="Times New Roman" panose="02020603050405020304" pitchFamily="18" charset="0"/>
                <a:ea typeface="Times New Roman" panose="02020603050405020304" pitchFamily="18" charset="0"/>
              </a:rPr>
              <a:t>bạn</a:t>
            </a:r>
            <a:r>
              <a:rPr lang="pt-BR" sz="2000" spc="-75" dirty="0">
                <a:latin typeface="Times New Roman" panose="02020603050405020304" pitchFamily="18" charset="0"/>
                <a:ea typeface="Times New Roman" panose="02020603050405020304" pitchFamily="18" charset="0"/>
              </a:rPr>
              <a:t> </a:t>
            </a:r>
            <a:r>
              <a:rPr lang="pt-BR" sz="2000" spc="-25" dirty="0">
                <a:latin typeface="Times New Roman" panose="02020603050405020304" pitchFamily="18" charset="0"/>
                <a:ea typeface="Times New Roman" panose="02020603050405020304" pitchFamily="18" charset="0"/>
              </a:rPr>
              <a:t>khác.</a:t>
            </a:r>
            <a:endParaRPr lang="en-US" sz="2000" dirty="0">
              <a:latin typeface="Times New Roman" panose="02020603050405020304" pitchFamily="18" charset="0"/>
              <a:ea typeface="Times New Roman" panose="02020603050405020304" pitchFamily="18" charset="0"/>
            </a:endParaRPr>
          </a:p>
          <a:p>
            <a:r>
              <a:rPr lang="pt-BR" sz="2000" spc="-25" dirty="0" smtClean="0">
                <a:latin typeface="Times New Roman" panose="02020603050405020304" pitchFamily="18" charset="0"/>
                <a:ea typeface="Times New Roman" panose="02020603050405020304" pitchFamily="18" charset="0"/>
              </a:rPr>
              <a:t>        Phối </a:t>
            </a:r>
            <a:r>
              <a:rPr lang="pt-BR" sz="2000" spc="-25" dirty="0">
                <a:latin typeface="Times New Roman" panose="02020603050405020304" pitchFamily="18" charset="0"/>
                <a:ea typeface="Times New Roman" panose="02020603050405020304" pitchFamily="18" charset="0"/>
              </a:rPr>
              <a:t>hợp với giáo viên trong lớp theo dõi sát xao từng trẻ lười ăn, ăn chậm từ đó nắm được  đặc điểm riêng cá tính của từng trẻ và kịp thời điều </a:t>
            </a:r>
            <a:r>
              <a:rPr lang="pt-BR" sz="2000" dirty="0">
                <a:latin typeface="Times New Roman" panose="02020603050405020304" pitchFamily="18" charset="0"/>
                <a:cs typeface="Times New Roman" panose="02020603050405020304" pitchFamily="18" charset="0"/>
              </a:rPr>
              <a:t>chỉnh.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75950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812091-BF79-08CD-C30D-EDA91A72ED28}"/>
              </a:ext>
            </a:extLst>
          </p:cNvPr>
          <p:cNvSpPr txBox="1"/>
          <p:nvPr/>
        </p:nvSpPr>
        <p:spPr>
          <a:xfrm>
            <a:off x="533387" y="642172"/>
            <a:ext cx="4631305" cy="3785652"/>
          </a:xfrm>
          <a:prstGeom prst="rect">
            <a:avLst/>
          </a:prstGeom>
          <a:noFill/>
        </p:spPr>
        <p:txBody>
          <a:bodyPr wrap="square">
            <a:spAutoFit/>
          </a:bodyPr>
          <a:lstStyle/>
          <a:p>
            <a:r>
              <a:rPr lang="pt-BR" sz="2000" dirty="0" smtClean="0">
                <a:latin typeface="Times New Roman" panose="02020603050405020304" pitchFamily="18" charset="0"/>
                <a:cs typeface="Times New Roman" panose="02020603050405020304" pitchFamily="18" charset="0"/>
              </a:rPr>
              <a:t>    Phối </a:t>
            </a:r>
            <a:r>
              <a:rPr lang="pt-BR" sz="2000" dirty="0">
                <a:latin typeface="Times New Roman" panose="02020603050405020304" pitchFamily="18" charset="0"/>
                <a:cs typeface="Times New Roman" panose="02020603050405020304" pitchFamily="18" charset="0"/>
              </a:rPr>
              <a:t>hợp với giáo viên trong lớp cùng dạy trẻ, kiên trì như hướng dẫn trong giờ ăn</a:t>
            </a:r>
            <a:r>
              <a:rPr lang="pt-BR" sz="2000" dirty="0" smtClean="0">
                <a:latin typeface="Times New Roman" panose="02020603050405020304" pitchFamily="18" charset="0"/>
                <a:cs typeface="Times New Roman" panose="02020603050405020304" pitchFamily="18" charset="0"/>
              </a:rPr>
              <a:t>.</a:t>
            </a:r>
          </a:p>
          <a:p>
            <a:r>
              <a:rPr lang="pt-BR" sz="2000" dirty="0">
                <a:latin typeface="Times New Roman" panose="02020603050405020304" pitchFamily="18" charset="0"/>
                <a:cs typeface="Times New Roman" panose="02020603050405020304" pitchFamily="18" charset="0"/>
              </a:rPr>
              <a:t> </a:t>
            </a:r>
            <a:r>
              <a:rPr lang="pt-BR" sz="2000" dirty="0" smtClean="0">
                <a:latin typeface="Times New Roman" panose="02020603050405020304" pitchFamily="18" charset="0"/>
                <a:cs typeface="Times New Roman" panose="02020603050405020304" pitchFamily="18" charset="0"/>
              </a:rPr>
              <a:t>   VD</a:t>
            </a:r>
            <a:r>
              <a:rPr lang="pt-BR" sz="2000" dirty="0">
                <a:latin typeface="Times New Roman" panose="02020603050405020304" pitchFamily="18" charset="0"/>
                <a:cs typeface="Times New Roman" panose="02020603050405020304" pitchFamily="18" charset="0"/>
              </a:rPr>
              <a:t>: Khi dạy trẻ tập xúc cơm cô nói con cầm thìa xúc cơm thật khéo như vậy tay con dẻo như diễn viên múa, mai sau con sẽ múa dẻo, đẹp và được  đi biểu diễn ở nhiều nơi được nhiều người biết đến và yêu quý.</a:t>
            </a:r>
            <a:endParaRPr lang="en-US" sz="2000" dirty="0">
              <a:latin typeface="Times New Roman" panose="02020603050405020304" pitchFamily="18" charset="0"/>
              <a:cs typeface="Times New Roman" panose="02020603050405020304" pitchFamily="18" charset="0"/>
            </a:endParaRPr>
          </a:p>
          <a:p>
            <a:pPr lvl="0"/>
            <a:r>
              <a:rPr lang="pt-BR" sz="2000" dirty="0" smtClean="0">
                <a:latin typeface="Times New Roman" panose="02020603050405020304" pitchFamily="18" charset="0"/>
                <a:cs typeface="Times New Roman" panose="02020603050405020304" pitchFamily="18" charset="0"/>
              </a:rPr>
              <a:t>     Kết </a:t>
            </a:r>
            <a:r>
              <a:rPr lang="pt-BR" sz="2000" dirty="0">
                <a:latin typeface="Times New Roman" panose="02020603050405020304" pitchFamily="18" charset="0"/>
                <a:cs typeface="Times New Roman" panose="02020603050405020304" pitchFamily="18" charset="0"/>
              </a:rPr>
              <a:t>hợp với phụ huynh khi về nhà cũng dạy trẻ tập xúc ăn như ở lớp. Có như vậy việc dạy trẻ của  cô giáo mới có kết quả cao.</a:t>
            </a: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7428147" y="4785875"/>
            <a:ext cx="1989121" cy="461665"/>
          </a:xfrm>
          <a:prstGeom prst="rect">
            <a:avLst/>
          </a:prstGeom>
        </p:spPr>
        <p:txBody>
          <a:bodyPr wrap="square">
            <a:spAutoFit/>
          </a:bodyPr>
          <a:lstStyle/>
          <a:p>
            <a:pPr marL="195580" marR="66040" algn="ctr">
              <a:lnSpc>
                <a:spcPct val="120000"/>
              </a:lnSpc>
              <a:spcBef>
                <a:spcPts val="30"/>
              </a:spcBef>
              <a:spcAft>
                <a:spcPts val="0"/>
              </a:spcAft>
            </a:pPr>
            <a:r>
              <a:rPr lang="en-US" sz="2000" dirty="0" err="1" smtClean="0">
                <a:latin typeface="Times New Roman" panose="02020603050405020304" pitchFamily="18" charset="0"/>
                <a:ea typeface="Times New Roman" panose="02020603050405020304" pitchFamily="18" charset="0"/>
              </a:rPr>
              <a:t>Trẻ</a:t>
            </a:r>
            <a:r>
              <a:rPr lang="en-US"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tự</a:t>
            </a:r>
            <a:r>
              <a:rPr lang="en-US"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xúc</a:t>
            </a:r>
            <a:r>
              <a:rPr lang="en-US"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ăn</a:t>
            </a:r>
            <a:endParaRPr lang="en-US" sz="2000" dirty="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749159" y="390992"/>
            <a:ext cx="5728138" cy="4288013"/>
          </a:xfrm>
          <a:prstGeom prst="rect">
            <a:avLst/>
          </a:prstGeom>
        </p:spPr>
      </p:pic>
    </p:spTree>
    <p:extLst>
      <p:ext uri="{BB962C8B-B14F-4D97-AF65-F5344CB8AC3E}">
        <p14:creationId xmlns:p14="http://schemas.microsoft.com/office/powerpoint/2010/main" val="225477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86392302"/>
              </p:ext>
            </p:extLst>
          </p:nvPr>
        </p:nvGraphicFramePr>
        <p:xfrm>
          <a:off x="1108039" y="1574369"/>
          <a:ext cx="9208544" cy="3503240"/>
        </p:xfrm>
        <a:graphic>
          <a:graphicData uri="http://schemas.openxmlformats.org/drawingml/2006/table">
            <a:tbl>
              <a:tblPr firstRow="1" firstCol="1" bandRow="1">
                <a:tableStyleId>{5C22544A-7EE6-4342-B048-85BDC9FD1C3A}</a:tableStyleId>
              </a:tblPr>
              <a:tblGrid>
                <a:gridCol w="899685">
                  <a:extLst>
                    <a:ext uri="{9D8B030D-6E8A-4147-A177-3AD203B41FA5}">
                      <a16:colId xmlns:a16="http://schemas.microsoft.com/office/drawing/2014/main" val="3400053799"/>
                    </a:ext>
                  </a:extLst>
                </a:gridCol>
                <a:gridCol w="5468676">
                  <a:extLst>
                    <a:ext uri="{9D8B030D-6E8A-4147-A177-3AD203B41FA5}">
                      <a16:colId xmlns:a16="http://schemas.microsoft.com/office/drawing/2014/main" val="3625283645"/>
                    </a:ext>
                  </a:extLst>
                </a:gridCol>
                <a:gridCol w="1499475">
                  <a:extLst>
                    <a:ext uri="{9D8B030D-6E8A-4147-A177-3AD203B41FA5}">
                      <a16:colId xmlns:a16="http://schemas.microsoft.com/office/drawing/2014/main" val="3803183536"/>
                    </a:ext>
                  </a:extLst>
                </a:gridCol>
                <a:gridCol w="1340708">
                  <a:extLst>
                    <a:ext uri="{9D8B030D-6E8A-4147-A177-3AD203B41FA5}">
                      <a16:colId xmlns:a16="http://schemas.microsoft.com/office/drawing/2014/main" val="1622811533"/>
                    </a:ext>
                  </a:extLst>
                </a:gridCol>
              </a:tblGrid>
              <a:tr h="875810">
                <a:tc>
                  <a:txBody>
                    <a:bodyPr/>
                    <a:lstStyle/>
                    <a:p>
                      <a:pPr marL="0" marR="0" algn="ctr">
                        <a:lnSpc>
                          <a:spcPct val="12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STT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800">
                          <a:effectLst/>
                          <a:latin typeface="Times New Roman" panose="02020603050405020304" pitchFamily="18" charset="0"/>
                          <a:cs typeface="Times New Roman" panose="02020603050405020304" pitchFamily="18" charset="0"/>
                        </a:rPr>
                        <a:t>Tiêu chí đánh giá</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800">
                          <a:effectLst/>
                          <a:latin typeface="Times New Roman" panose="02020603050405020304" pitchFamily="18" charset="0"/>
                          <a:cs typeface="Times New Roman" panose="02020603050405020304" pitchFamily="18" charset="0"/>
                        </a:rPr>
                        <a:t>Số trẻ đạt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800">
                          <a:effectLst/>
                          <a:latin typeface="Times New Roman" panose="02020603050405020304" pitchFamily="18" charset="0"/>
                          <a:cs typeface="Times New Roman" panose="02020603050405020304" pitchFamily="18" charset="0"/>
                        </a:rPr>
                        <a:t>Tỷ lệ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2730317"/>
                  </a:ext>
                </a:extLst>
              </a:tr>
              <a:tr h="875810">
                <a:tc>
                  <a:txBody>
                    <a:bodyPr/>
                    <a:lstStyle/>
                    <a:p>
                      <a:pPr marL="0" marR="0" algn="ctr">
                        <a:lnSpc>
                          <a:spcPct val="12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Vệ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trước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ăn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800">
                          <a:effectLst/>
                          <a:latin typeface="Times New Roman" panose="02020603050405020304" pitchFamily="18" charset="0"/>
                          <a:cs typeface="Times New Roman" panose="02020603050405020304" pitchFamily="18" charset="0"/>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tabLst>
                          <a:tab pos="552450" algn="l"/>
                        </a:tabLst>
                      </a:pPr>
                      <a:r>
                        <a:rPr lang="en-US" sz="1800">
                          <a:effectLst/>
                          <a:latin typeface="Times New Roman" panose="02020603050405020304" pitchFamily="18" charset="0"/>
                          <a:cs typeface="Times New Roman" panose="02020603050405020304" pitchFamily="18" charset="0"/>
                        </a:rPr>
                        <a:t>38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9297909"/>
                  </a:ext>
                </a:extLst>
              </a:tr>
              <a:tr h="875810">
                <a:tc>
                  <a:txBody>
                    <a:bodyPr/>
                    <a:lstStyle/>
                    <a:p>
                      <a:pPr marL="0" marR="0" algn="ctr">
                        <a:lnSpc>
                          <a:spcPct val="120000"/>
                        </a:lnSpc>
                        <a:spcBef>
                          <a:spcPts val="0"/>
                        </a:spcBef>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thói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quen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uống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đúng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giờ</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800">
                          <a:effectLst/>
                          <a:latin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800">
                          <a:effectLst/>
                          <a:latin typeface="Times New Roman" panose="02020603050405020304" pitchFamily="18" charset="0"/>
                          <a:cs typeface="Times New Roman" panose="02020603050405020304" pitchFamily="18" charset="0"/>
                        </a:rPr>
                        <a:t>33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9669864"/>
                  </a:ext>
                </a:extLst>
              </a:tr>
              <a:tr h="875810">
                <a:tc>
                  <a:txBody>
                    <a:bodyPr/>
                    <a:lstStyle/>
                    <a:p>
                      <a:pPr marL="0" marR="0" algn="ctr">
                        <a:lnSpc>
                          <a:spcPct val="120000"/>
                        </a:lnSpc>
                        <a:spcBef>
                          <a:spcPts val="0"/>
                        </a:spcBef>
                        <a:spcAft>
                          <a:spcPts val="0"/>
                        </a:spcAft>
                      </a:pPr>
                      <a:r>
                        <a:rPr lang="en-US"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ngon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miệng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suất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38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0142372"/>
                  </a:ext>
                </a:extLst>
              </a:tr>
            </a:tbl>
          </a:graphicData>
        </a:graphic>
      </p:graphicFrame>
      <p:sp>
        <p:nvSpPr>
          <p:cNvPr id="5" name="Rectangle 1"/>
          <p:cNvSpPr>
            <a:spLocks noChangeArrowheads="1"/>
          </p:cNvSpPr>
          <p:nvPr/>
        </p:nvSpPr>
        <p:spPr bwMode="auto">
          <a:xfrm>
            <a:off x="1247887" y="239229"/>
            <a:ext cx="94983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2450" algn="l"/>
              </a:tabLst>
              <a:defRPr>
                <a:solidFill>
                  <a:schemeClr val="tx1"/>
                </a:solidFill>
                <a:latin typeface="Arial" panose="020B0604020202020204" pitchFamily="34" charset="0"/>
              </a:defRPr>
            </a:lvl1pPr>
            <a:lvl2pPr eaLnBrk="0" fontAlgn="base" hangingPunct="0">
              <a:spcBef>
                <a:spcPct val="0"/>
              </a:spcBef>
              <a:spcAft>
                <a:spcPct val="0"/>
              </a:spcAft>
              <a:tabLst>
                <a:tab pos="552450" algn="l"/>
              </a:tabLst>
              <a:defRPr>
                <a:solidFill>
                  <a:schemeClr val="tx1"/>
                </a:solidFill>
                <a:latin typeface="Arial" panose="020B0604020202020204" pitchFamily="34" charset="0"/>
              </a:defRPr>
            </a:lvl2pPr>
            <a:lvl3pPr eaLnBrk="0" fontAlgn="base" hangingPunct="0">
              <a:spcBef>
                <a:spcPct val="0"/>
              </a:spcBef>
              <a:spcAft>
                <a:spcPct val="0"/>
              </a:spcAft>
              <a:tabLst>
                <a:tab pos="552450" algn="l"/>
              </a:tabLst>
              <a:defRPr>
                <a:solidFill>
                  <a:schemeClr val="tx1"/>
                </a:solidFill>
                <a:latin typeface="Arial" panose="020B0604020202020204" pitchFamily="34" charset="0"/>
              </a:defRPr>
            </a:lvl3pPr>
            <a:lvl4pPr eaLnBrk="0" fontAlgn="base" hangingPunct="0">
              <a:spcBef>
                <a:spcPct val="0"/>
              </a:spcBef>
              <a:spcAft>
                <a:spcPct val="0"/>
              </a:spcAft>
              <a:tabLst>
                <a:tab pos="552450" algn="l"/>
              </a:tabLst>
              <a:defRPr>
                <a:solidFill>
                  <a:schemeClr val="tx1"/>
                </a:solidFill>
                <a:latin typeface="Arial" panose="020B0604020202020204" pitchFamily="34" charset="0"/>
              </a:defRPr>
            </a:lvl4pPr>
            <a:lvl5pPr eaLnBrk="0" fontAlgn="base" hangingPunct="0">
              <a:spcBef>
                <a:spcPct val="0"/>
              </a:spcBef>
              <a:spcAft>
                <a:spcPct val="0"/>
              </a:spcAft>
              <a:tabLst>
                <a:tab pos="552450" algn="l"/>
              </a:tabLst>
              <a:defRPr>
                <a:solidFill>
                  <a:schemeClr val="tx1"/>
                </a:solidFill>
                <a:latin typeface="Arial" panose="020B0604020202020204" pitchFamily="34" charset="0"/>
              </a:defRPr>
            </a:lvl5pPr>
            <a:lvl6pPr eaLnBrk="0" fontAlgn="base" hangingPunct="0">
              <a:spcBef>
                <a:spcPct val="0"/>
              </a:spcBef>
              <a:spcAft>
                <a:spcPct val="0"/>
              </a:spcAft>
              <a:tabLst>
                <a:tab pos="552450" algn="l"/>
              </a:tabLst>
              <a:defRPr>
                <a:solidFill>
                  <a:schemeClr val="tx1"/>
                </a:solidFill>
                <a:latin typeface="Arial" panose="020B0604020202020204" pitchFamily="34" charset="0"/>
              </a:defRPr>
            </a:lvl6pPr>
            <a:lvl7pPr eaLnBrk="0" fontAlgn="base" hangingPunct="0">
              <a:spcBef>
                <a:spcPct val="0"/>
              </a:spcBef>
              <a:spcAft>
                <a:spcPct val="0"/>
              </a:spcAft>
              <a:tabLst>
                <a:tab pos="552450" algn="l"/>
              </a:tabLst>
              <a:defRPr>
                <a:solidFill>
                  <a:schemeClr val="tx1"/>
                </a:solidFill>
                <a:latin typeface="Arial" panose="020B0604020202020204" pitchFamily="34" charset="0"/>
              </a:defRPr>
            </a:lvl7pPr>
            <a:lvl8pPr eaLnBrk="0" fontAlgn="base" hangingPunct="0">
              <a:spcBef>
                <a:spcPct val="0"/>
              </a:spcBef>
              <a:spcAft>
                <a:spcPct val="0"/>
              </a:spcAft>
              <a:tabLst>
                <a:tab pos="552450" algn="l"/>
              </a:tabLst>
              <a:defRPr>
                <a:solidFill>
                  <a:schemeClr val="tx1"/>
                </a:solidFill>
                <a:latin typeface="Arial" panose="020B0604020202020204" pitchFamily="34" charset="0"/>
              </a:defRPr>
            </a:lvl8pPr>
            <a:lvl9pPr eaLnBrk="0" fontAlgn="base" hangingPunct="0">
              <a:spcBef>
                <a:spcPct val="0"/>
              </a:spcBef>
              <a:spcAft>
                <a:spcPct val="0"/>
              </a:spcAft>
              <a:tabLst>
                <a:tab pos="5524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52450" algn="l"/>
              </a:tabLst>
            </a:pPr>
            <a:r>
              <a:rPr lang="en-US" altLang="en-US" sz="20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altLang="en-US"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 quá trình áp dụng và thực hiện biện pháp trên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tại</a:t>
            </a:r>
            <a:endPar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52450" algn="l"/>
              </a:tabLst>
            </a:pP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10/2024 </a:t>
            </a:r>
            <a:r>
              <a:rPr kumimoji="0" lang="vi-VN"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 cho kết quả sau</a:t>
            </a:r>
            <a:r>
              <a:rPr kumimoji="0" lang="vi-VN" altLang="en-US" sz="14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18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41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975112-937E-591F-1A4C-13566D5F9C9B}"/>
              </a:ext>
            </a:extLst>
          </p:cNvPr>
          <p:cNvSpPr txBox="1"/>
          <p:nvPr/>
        </p:nvSpPr>
        <p:spPr>
          <a:xfrm>
            <a:off x="695517" y="0"/>
            <a:ext cx="10542326" cy="6654129"/>
          </a:xfrm>
          <a:prstGeom prst="rect">
            <a:avLst/>
          </a:prstGeom>
          <a:noFill/>
        </p:spPr>
        <p:txBody>
          <a:bodyPr wrap="square">
            <a:spAutoFit/>
          </a:bodyPr>
          <a:lstStyle/>
          <a:p>
            <a:pPr indent="457200" algn="ctr">
              <a:lnSpc>
                <a:spcPct val="120000"/>
              </a:lnSpc>
              <a:spcBef>
                <a:spcPts val="600"/>
              </a:spcBef>
            </a:pPr>
            <a:r>
              <a:rPr lang="nl-NL" sz="1800" b="1" dirty="0">
                <a:solidFill>
                  <a:srgbClr val="FF0000"/>
                </a:solidFill>
                <a:effectLst/>
                <a:latin typeface="Times New Roman" panose="02020603050405020304" pitchFamily="18" charset="0"/>
                <a:ea typeface="Times New Roman" panose="02020603050405020304" pitchFamily="18" charset="0"/>
              </a:rPr>
              <a:t> </a:t>
            </a:r>
            <a:r>
              <a:rPr lang="nl-NL" sz="2400" b="1" dirty="0">
                <a:solidFill>
                  <a:srgbClr val="FF0000"/>
                </a:solidFill>
                <a:effectLst/>
                <a:latin typeface="Times New Roman" panose="02020603050405020304" pitchFamily="18" charset="0"/>
                <a:ea typeface="Times New Roman" panose="02020603050405020304" pitchFamily="18" charset="0"/>
              </a:rPr>
              <a:t>KẾT QUẢ THỰC HIỆN ĐỀ TÀI</a:t>
            </a:r>
          </a:p>
          <a:p>
            <a:pPr marL="342900" indent="-342900" algn="just">
              <a:lnSpc>
                <a:spcPct val="120000"/>
              </a:lnSpc>
              <a:spcBef>
                <a:spcPts val="600"/>
              </a:spcBef>
              <a:buFont typeface="Arial" panose="020B0604020202020204" pitchFamily="34" charset="0"/>
              <a:buChar char="•"/>
            </a:pPr>
            <a:r>
              <a:rPr lang="nl-NL" sz="2400" b="1" dirty="0" smtClean="0">
                <a:solidFill>
                  <a:srgbClr val="FF0000"/>
                </a:solidFill>
                <a:effectLst/>
                <a:latin typeface="Times New Roman" panose="02020603050405020304" pitchFamily="18" charset="0"/>
                <a:ea typeface="Times New Roman" panose="02020603050405020304" pitchFamily="18" charset="0"/>
              </a:rPr>
              <a:t>Hiệu quả: </a:t>
            </a:r>
            <a:r>
              <a:rPr lang="es-ES" sz="2000" dirty="0" err="1" smtClean="0">
                <a:latin typeface="Times New Roman" panose="02020603050405020304" pitchFamily="18" charset="0"/>
                <a:cs typeface="Times New Roman" panose="02020603050405020304" pitchFamily="18" charset="0"/>
              </a:rPr>
              <a:t>Lớp</a:t>
            </a:r>
            <a:r>
              <a:rPr lang="es-ES" sz="2000" dirty="0" smtClean="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học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của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tôi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đã</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hoạch</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được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những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kết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quả</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như</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sau</a:t>
            </a:r>
            <a:r>
              <a:rPr lang="es-ES" sz="2000" dirty="0" smtClean="0">
                <a:latin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spcBef>
                <a:spcPts val="600"/>
              </a:spcBef>
            </a:pPr>
            <a:r>
              <a:rPr lang="nl-NL" sz="2000" b="1" i="1" dirty="0" smtClean="0">
                <a:latin typeface="Times New Roman" panose="02020603050405020304" pitchFamily="18" charset="0"/>
                <a:ea typeface="Times New Roman" panose="02020603050405020304" pitchFamily="18" charset="0"/>
              </a:rPr>
              <a:t>* Đối với </a:t>
            </a:r>
            <a:r>
              <a:rPr lang="nl-NL" sz="2000" b="1" i="1" dirty="0" smtClean="0">
                <a:effectLst/>
                <a:latin typeface="Times New Roman" panose="02020603050405020304" pitchFamily="18" charset="0"/>
                <a:ea typeface="Times New Roman" panose="02020603050405020304" pitchFamily="18" charset="0"/>
              </a:rPr>
              <a:t>giáo viên</a:t>
            </a:r>
          </a:p>
          <a:p>
            <a:r>
              <a:rPr lang="es-ES" sz="2000" dirty="0" smtClean="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Lớp</a:t>
            </a:r>
            <a:r>
              <a:rPr lang="es-ES" sz="2000" dirty="0" smtClean="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học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của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tôi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đã</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hoạch</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được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những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kết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quả</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như</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sau</a:t>
            </a:r>
            <a:r>
              <a:rPr lang="es-E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Giáo</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viên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trong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lớp</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cũng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như</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giáo</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viên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trong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tổ</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chuyên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môn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khối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nhà</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trẻ</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có</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sự</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giao</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lưu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học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tập</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lẫn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nhau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Nắm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chắc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hơn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về</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phương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pháp</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tiến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hành</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giờ</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ăn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cho</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trẻ</a:t>
            </a:r>
            <a:r>
              <a:rPr lang="es-E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Có</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nhiều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kinh</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nghiệm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trong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việc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tổ</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chức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rèn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nề</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nếp</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thói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quen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tốt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cho</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trẻ</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trong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ăn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uống</a:t>
            </a:r>
            <a:r>
              <a:rPr lang="es-E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Giáo</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viên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gần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gũi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hiểu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đặc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điểm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tâm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lý</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của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trẻ</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hơn</a:t>
            </a:r>
            <a:r>
              <a:rPr lang="es-E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s-ES" dirty="0"/>
              <a:t> </a:t>
            </a:r>
            <a:r>
              <a:rPr lang="es-ES" dirty="0" smtClean="0"/>
              <a:t>* </a:t>
            </a:r>
            <a:r>
              <a:rPr lang="es-ES" sz="2000" dirty="0">
                <a:latin typeface="Times New Roman" panose="02020603050405020304" pitchFamily="18" charset="0"/>
                <a:cs typeface="Times New Roman" panose="02020603050405020304" pitchFamily="18" charset="0"/>
              </a:rPr>
              <a:t> </a:t>
            </a:r>
            <a:r>
              <a:rPr lang="nl-NL" sz="2000" b="1" i="1" dirty="0" smtClean="0">
                <a:latin typeface="Times New Roman" panose="02020603050405020304" pitchFamily="18" charset="0"/>
                <a:ea typeface="Times New Roman" panose="02020603050405020304" pitchFamily="18" charset="0"/>
                <a:cs typeface="Times New Roman" panose="02020603050405020304" pitchFamily="18" charset="0"/>
              </a:rPr>
              <a:t>Đối </a:t>
            </a:r>
            <a:r>
              <a:rPr lang="nl-NL" sz="2000" b="1" i="1" dirty="0">
                <a:latin typeface="Times New Roman" panose="02020603050405020304" pitchFamily="18" charset="0"/>
                <a:ea typeface="Times New Roman" panose="02020603050405020304" pitchFamily="18" charset="0"/>
                <a:cs typeface="Times New Roman" panose="02020603050405020304" pitchFamily="18" charset="0"/>
              </a:rPr>
              <a:t>với </a:t>
            </a:r>
            <a:r>
              <a:rPr lang="nl-NL" sz="2000" b="1" i="1" dirty="0" smtClean="0">
                <a:latin typeface="Times New Roman" panose="02020603050405020304" pitchFamily="18" charset="0"/>
                <a:ea typeface="Times New Roman" panose="02020603050405020304" pitchFamily="18" charset="0"/>
                <a:cs typeface="Times New Roman" panose="02020603050405020304" pitchFamily="18" charset="0"/>
              </a:rPr>
              <a:t>trẻ: </a:t>
            </a:r>
            <a:endParaRPr lang="nl-NL" sz="2000" b="1" i="1" dirty="0">
              <a:latin typeface="Times New Roman" panose="02020603050405020304" pitchFamily="18" charset="0"/>
              <a:ea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Trẻ</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nhà</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trẻ</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có</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nề</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nếp</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thói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quen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tốt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trong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ăn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uống</a:t>
            </a:r>
            <a:r>
              <a:rPr lang="es-E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Có</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thói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quen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rửa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tay</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trước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khi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ăn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và</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sau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khi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vệ</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sinh</a:t>
            </a:r>
            <a:r>
              <a:rPr lang="es-E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Trẻ</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ăn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ngoan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ăn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hết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suất</a:t>
            </a:r>
            <a:r>
              <a:rPr lang="es-E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Trẻ</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có</a:t>
            </a:r>
            <a:r>
              <a:rPr lang="es-ES" sz="2000" dirty="0">
                <a:latin typeface="Times New Roman" panose="02020603050405020304" pitchFamily="18" charset="0"/>
                <a:cs typeface="Times New Roman" panose="02020603050405020304" pitchFamily="18" charset="0"/>
              </a:rPr>
              <a:t> ý </a:t>
            </a:r>
            <a:r>
              <a:rPr lang="es-ES" sz="2000" dirty="0" err="1">
                <a:latin typeface="Times New Roman" panose="02020603050405020304" pitchFamily="18" charset="0"/>
                <a:cs typeface="Times New Roman" panose="02020603050405020304" pitchFamily="18" charset="0"/>
              </a:rPr>
              <a:t>thức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thói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quen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tự</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phục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vụ</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Tự</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xúc</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cơm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ăn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tự</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đi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vệ</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sinh</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khi</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có</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nhu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cầu</a:t>
            </a:r>
            <a:r>
              <a:rPr lang="es-E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0" algn="just">
              <a:lnSpc>
                <a:spcPct val="120000"/>
              </a:lnSpc>
              <a:spcBef>
                <a:spcPts val="600"/>
              </a:spcBef>
            </a:pPr>
            <a:r>
              <a:rPr lang="en-US" alt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000" dirty="0" smtClean="0">
                <a:latin typeface="Times New Roman" panose="02020603050405020304" pitchFamily="18" charset="0"/>
                <a:ea typeface="Times New Roman" panose="02020603050405020304" pitchFamily="18" charset="0"/>
                <a:cs typeface="Times New Roman" panose="02020603050405020304" pitchFamily="18" charset="0"/>
              </a:rPr>
              <a:t>Đặc </a:t>
            </a:r>
            <a:r>
              <a:rPr lang="vi-VN" altLang="en-US" sz="2000" dirty="0">
                <a:latin typeface="Times New Roman" panose="02020603050405020304" pitchFamily="18" charset="0"/>
                <a:ea typeface="Times New Roman" panose="02020603050405020304" pitchFamily="18" charset="0"/>
                <a:cs typeface="Times New Roman" panose="02020603050405020304" pitchFamily="18" charset="0"/>
              </a:rPr>
              <a:t>biệt  các cháu về nhà đã biết tự mình làm một số việc tự phục vụ: Tự xúc ăn, tự uống n­ước, biết gọi ng­ười lớn khi có nhu cầu đi vệ sinh, khi chơi xong tự cất đồ chơi… biết đọc thơ, hát bi bô cho ông bà, bố mẹ nghe. Vì vậy các bậc phụ huynh rất vui, càng yên tâm hơn khi gửi con đến lớp. Từ đó phụ huynh quan tâm đến việc học tập của các cháu nhiều hơn.</a:t>
            </a:r>
            <a:endParaRPr lang="en-US" altLang="en-US" sz="2000" dirty="0">
              <a:latin typeface="Times New Roman" panose="02020603050405020304" pitchFamily="18" charset="0"/>
              <a:cs typeface="Times New Roman" panose="02020603050405020304" pitchFamily="18" charset="0"/>
            </a:endParaRPr>
          </a:p>
          <a:p>
            <a:pPr marL="342900" indent="-342900" algn="just">
              <a:lnSpc>
                <a:spcPct val="120000"/>
              </a:lnSpc>
              <a:spcBef>
                <a:spcPts val="600"/>
              </a:spcBef>
              <a:buFont typeface="Arial" panose="020B0604020202020204" pitchFamily="34" charset="0"/>
              <a:buChar char="•"/>
            </a:pPr>
            <a:endParaRPr lang="nl-NL" sz="2400" b="1" i="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4107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3752355"/>
              </p:ext>
            </p:extLst>
          </p:nvPr>
        </p:nvGraphicFramePr>
        <p:xfrm>
          <a:off x="1092297" y="828339"/>
          <a:ext cx="10052625" cy="2840019"/>
        </p:xfrm>
        <a:graphic>
          <a:graphicData uri="http://schemas.openxmlformats.org/drawingml/2006/table">
            <a:tbl>
              <a:tblPr firstRow="1" firstCol="1" lastRow="1" lastCol="1" bandRow="1" bandCol="1">
                <a:tableStyleId>{5C22544A-7EE6-4342-B048-85BDC9FD1C3A}</a:tableStyleId>
              </a:tblPr>
              <a:tblGrid>
                <a:gridCol w="10052625">
                  <a:extLst>
                    <a:ext uri="{9D8B030D-6E8A-4147-A177-3AD203B41FA5}">
                      <a16:colId xmlns:a16="http://schemas.microsoft.com/office/drawing/2014/main" val="4205115612"/>
                    </a:ext>
                  </a:extLst>
                </a:gridCol>
              </a:tblGrid>
              <a:tr h="2840019">
                <a:tc>
                  <a:txBody>
                    <a:bodyPr/>
                    <a:lstStyle/>
                    <a:p>
                      <a:endParaRPr lang="en-US" dirty="0"/>
                    </a:p>
                  </a:txBody>
                  <a:tcPr marL="68580" marR="68580" marT="0" marB="0" anchor="ctr"/>
                </a:tc>
                <a:extLst>
                  <a:ext uri="{0D108BD9-81ED-4DB2-BD59-A6C34878D82A}">
                    <a16:rowId xmlns:a16="http://schemas.microsoft.com/office/drawing/2014/main" val="2780890796"/>
                  </a:ext>
                </a:extLst>
              </a:tr>
            </a:tbl>
          </a:graphicData>
        </a:graphic>
      </p:graphicFrame>
      <p:sp>
        <p:nvSpPr>
          <p:cNvPr id="5" name="Rectangle 4"/>
          <p:cNvSpPr/>
          <p:nvPr/>
        </p:nvSpPr>
        <p:spPr>
          <a:xfrm>
            <a:off x="1242578" y="1226372"/>
            <a:ext cx="9752062" cy="2616101"/>
          </a:xfrm>
          <a:prstGeom prst="rect">
            <a:avLst/>
          </a:prstGeom>
        </p:spPr>
        <p:txBody>
          <a:bodyPr wrap="square">
            <a:spAutoFit/>
          </a:bodyPr>
          <a:lstStyle/>
          <a:p>
            <a:pPr indent="457200" algn="just">
              <a:lnSpc>
                <a:spcPct val="120000"/>
              </a:lnSpc>
            </a:pPr>
            <a:r>
              <a:rPr lang="nl-NL" sz="2000" b="1" i="1" dirty="0" smtClean="0">
                <a:latin typeface="Times New Roman" panose="02020603050405020304" pitchFamily="18" charset="0"/>
                <a:ea typeface="Times New Roman" panose="02020603050405020304" pitchFamily="18" charset="0"/>
              </a:rPr>
              <a:t>* </a:t>
            </a:r>
            <a:r>
              <a:rPr lang="nl-NL" sz="2000" b="1" i="1" dirty="0">
                <a:latin typeface="Times New Roman" panose="02020603050405020304" pitchFamily="18" charset="0"/>
                <a:ea typeface="Times New Roman" panose="02020603050405020304" pitchFamily="18" charset="0"/>
              </a:rPr>
              <a:t>Đối với phụ huynh</a:t>
            </a:r>
            <a:r>
              <a:rPr lang="nl-NL" sz="2000" b="1" dirty="0">
                <a:latin typeface="Times New Roman" panose="02020603050405020304" pitchFamily="18" charset="0"/>
                <a:ea typeface="Times New Roman" panose="02020603050405020304" pitchFamily="18" charset="0"/>
              </a:rPr>
              <a:t>: </a:t>
            </a:r>
            <a:endParaRPr lang="vi-VN" sz="2000" dirty="0">
              <a:latin typeface="Times New Roman" panose="02020603050405020304" pitchFamily="18" charset="0"/>
              <a:ea typeface="Times New Roman" panose="02020603050405020304" pitchFamily="18" charset="0"/>
            </a:endParaRPr>
          </a:p>
          <a:p>
            <a:r>
              <a:rPr lang="nl-NL" sz="2000" dirty="0">
                <a:latin typeface="Times New Roman" panose="02020603050405020304" pitchFamily="18" charset="0"/>
                <a:ea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 Có sự thay đổi nhìn nhận về vấn đề dinh dưỡng của con mình, nhận thấy được tầm quan trọng của việc hình thành những thói quen tốt trong vấn đề ăn uống của con em mình qua đó có chế độ chăm sóc con cái hợp lý và hiệu quả hơn.</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Phụ huynh có cái nhìn đúng đắn hơn về bậc học mầm non. Nhiều phụ huynh đã tìm ra được phương pháp phối hợp giữa gia đình và nhà trường trong việc giáo dục, chăm sóc trẻ</a:t>
            </a:r>
            <a:r>
              <a:rPr lang="vi-VN"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0"/>
            <a:endParaRPr lang="en-US" altLang="en-US"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alt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695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17FC64-C0A0-D1BB-3BEC-E02E7051A764}"/>
              </a:ext>
            </a:extLst>
          </p:cNvPr>
          <p:cNvSpPr txBox="1"/>
          <p:nvPr/>
        </p:nvSpPr>
        <p:spPr>
          <a:xfrm>
            <a:off x="1471288" y="505390"/>
            <a:ext cx="9328935" cy="5893921"/>
          </a:xfrm>
          <a:prstGeom prst="rect">
            <a:avLst/>
          </a:prstGeom>
          <a:noFill/>
        </p:spPr>
        <p:txBody>
          <a:bodyPr wrap="square">
            <a:spAutoFit/>
          </a:bodyPr>
          <a:lstStyle/>
          <a:p>
            <a:pPr algn="ctr">
              <a:lnSpc>
                <a:spcPct val="150000"/>
              </a:lnSpc>
            </a:pPr>
            <a:r>
              <a:rPr lang="nl-NL" sz="2400" b="1" dirty="0">
                <a:solidFill>
                  <a:srgbClr val="FF0000"/>
                </a:solidFill>
                <a:effectLst/>
                <a:latin typeface="Times New Roman" panose="02020603050405020304" pitchFamily="18" charset="0"/>
                <a:ea typeface="Times New Roman" panose="02020603050405020304" pitchFamily="18" charset="0"/>
              </a:rPr>
              <a:t>KIẾN NGHỊ</a:t>
            </a:r>
            <a:endParaRPr lang="vi-VN" sz="2400" dirty="0">
              <a:solidFill>
                <a:srgbClr val="FF0000"/>
              </a:solidFill>
              <a:effectLst/>
              <a:latin typeface="Times New Roman" panose="02020603050405020304" pitchFamily="18" charset="0"/>
              <a:ea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phòng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dục</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rèn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dạy</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cs typeface="Times New Roman" panose="02020603050405020304" pitchFamily="18" charset="0"/>
              </a:rPr>
              <a:t>b.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t>
            </a:r>
            <a:endParaRPr lang="nl-NL" sz="2000" dirty="0" smtClean="0">
              <a:latin typeface="Times New Roman" panose="02020603050405020304" pitchFamily="18" charset="0"/>
              <a:cs typeface="Times New Roman" panose="02020603050405020304" pitchFamily="18" charset="0"/>
            </a:endParaRPr>
          </a:p>
          <a:p>
            <a:r>
              <a:rPr lang="nl-NL" sz="2000" dirty="0" smtClean="0">
                <a:latin typeface="Times New Roman" panose="02020603050405020304" pitchFamily="18" charset="0"/>
                <a:cs typeface="Times New Roman" panose="02020603050405020304" pitchFamily="18" charset="0"/>
              </a:rPr>
              <a:t>- </a:t>
            </a:r>
            <a:r>
              <a:rPr lang="nl-NL" sz="2000" dirty="0">
                <a:latin typeface="Times New Roman" panose="02020603050405020304" pitchFamily="18" charset="0"/>
                <a:cs typeface="Times New Roman" panose="02020603050405020304" pitchFamily="18" charset="0"/>
              </a:rPr>
              <a:t>Trang bị đầy đủ cơ sơ vật chất, đồ dùng cho cô và trẻ hơn nữa.</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Tiếp cận các kênh thông tin, các phương tiện kỹ thuật hiện đại làm tăng thêm hiệu quả cho việc rèn luyện nề nếp cho trẻ.</a:t>
            </a:r>
            <a:endParaRPr lang="en-US" sz="2000" dirty="0">
              <a:latin typeface="Times New Roman" panose="02020603050405020304" pitchFamily="18" charset="0"/>
              <a:cs typeface="Times New Roman" panose="02020603050405020304" pitchFamily="18" charset="0"/>
            </a:endParaRPr>
          </a:p>
          <a:p>
            <a:r>
              <a:rPr lang="nl-NL" sz="2000" dirty="0" smtClean="0">
                <a:latin typeface="Times New Roman" panose="02020603050405020304" pitchFamily="18" charset="0"/>
                <a:cs typeface="Times New Roman" panose="02020603050405020304" pitchFamily="18" charset="0"/>
              </a:rPr>
              <a:t>- Tôi </a:t>
            </a:r>
            <a:r>
              <a:rPr lang="nl-NL" sz="2000" dirty="0">
                <a:latin typeface="Times New Roman" panose="02020603050405020304" pitchFamily="18" charset="0"/>
                <a:cs typeface="Times New Roman" panose="02020603050405020304" pitchFamily="18" charset="0"/>
              </a:rPr>
              <a:t>mong rằng sẽ nhận được sự đóng góp của các đồng chí lãnh đạo và chị em đồng nghiệp giúp cho tôi làm tốt hơn nhiệm vụ của mình, góp phần vào sự nghiệp chăm sóc giáo dục trẻ ngày một tốt hơn.</a:t>
            </a:r>
            <a:endParaRPr lang="en-US" sz="2000" dirty="0">
              <a:latin typeface="Times New Roman" panose="02020603050405020304" pitchFamily="18" charset="0"/>
              <a:cs typeface="Times New Roman" panose="02020603050405020304" pitchFamily="18" charset="0"/>
            </a:endParaRPr>
          </a:p>
          <a:p>
            <a:r>
              <a:rPr lang="nl-NL" sz="2000" dirty="0" smtClean="0">
                <a:latin typeface="Times New Roman" panose="02020603050405020304" pitchFamily="18" charset="0"/>
                <a:cs typeface="Times New Roman" panose="02020603050405020304" pitchFamily="18" charset="0"/>
              </a:rPr>
              <a:t>- Trên </a:t>
            </a:r>
            <a:r>
              <a:rPr lang="nl-NL" sz="2000" dirty="0">
                <a:latin typeface="Times New Roman" panose="02020603050405020304" pitchFamily="18" charset="0"/>
                <a:cs typeface="Times New Roman" panose="02020603050405020304" pitchFamily="18" charset="0"/>
              </a:rPr>
              <a:t>đây là một số biện pháp giúp trẻ 24-36 tháng có thói quen tốt trong ăn uống. Vậy mong các bạn đồng nghiệp cùng tham khảo và đóng góp ý kiến giúp bản sáng kiến của tôi thêm hoàn thiện.</a:t>
            </a:r>
            <a:endParaRPr lang="en-US" sz="2000" dirty="0">
              <a:latin typeface="Times New Roman" panose="02020603050405020304" pitchFamily="18" charset="0"/>
              <a:cs typeface="Times New Roman" panose="02020603050405020304" pitchFamily="18" charset="0"/>
            </a:endParaRPr>
          </a:p>
          <a:p>
            <a:pPr algn="ctr">
              <a:lnSpc>
                <a:spcPct val="150000"/>
              </a:lnSpc>
              <a:spcBef>
                <a:spcPts val="600"/>
              </a:spcBef>
            </a:pPr>
            <a:r>
              <a:rPr lang="nl-NL" sz="2400" i="1" dirty="0" smtClean="0">
                <a:solidFill>
                  <a:srgbClr val="FF0000"/>
                </a:solidFill>
                <a:effectLst/>
                <a:latin typeface="Times New Roman" panose="02020603050405020304" pitchFamily="18" charset="0"/>
                <a:ea typeface="Times New Roman" panose="02020603050405020304" pitchFamily="18" charset="0"/>
              </a:rPr>
              <a:t>Tôi </a:t>
            </a:r>
            <a:r>
              <a:rPr lang="nl-NL" sz="2400" i="1" dirty="0">
                <a:solidFill>
                  <a:srgbClr val="FF0000"/>
                </a:solidFill>
                <a:effectLst/>
                <a:latin typeface="Times New Roman" panose="02020603050405020304" pitchFamily="18" charset="0"/>
                <a:ea typeface="Times New Roman" panose="02020603050405020304" pitchFamily="18" charset="0"/>
              </a:rPr>
              <a:t>xin chân thành cảm ơn!</a:t>
            </a:r>
            <a:endParaRPr lang="vi-VN"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1719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00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712333-CA3F-F6E8-2EFA-FEB46F5BC592}"/>
              </a:ext>
            </a:extLst>
          </p:cNvPr>
          <p:cNvSpPr txBox="1"/>
          <p:nvPr/>
        </p:nvSpPr>
        <p:spPr>
          <a:xfrm>
            <a:off x="775125" y="0"/>
            <a:ext cx="9791271" cy="6814173"/>
          </a:xfrm>
          <a:prstGeom prst="rect">
            <a:avLst/>
          </a:prstGeom>
          <a:noFill/>
        </p:spPr>
        <p:txBody>
          <a:bodyPr wrap="square">
            <a:spAutoFit/>
          </a:bodyPr>
          <a:lstStyle/>
          <a:p>
            <a:pPr lvl="3" algn="ctr">
              <a:lnSpc>
                <a:spcPct val="120000"/>
              </a:lnSpc>
            </a:pPr>
            <a:r>
              <a:rPr lang="en-US" sz="2400" b="1" dirty="0">
                <a:solidFill>
                  <a:srgbClr val="FF0000"/>
                </a:solidFill>
                <a:effectLst/>
                <a:latin typeface="Times New Roman" panose="02020603050405020304" pitchFamily="18" charset="0"/>
                <a:ea typeface="Times New Roman" panose="02020603050405020304" pitchFamily="18" charset="0"/>
              </a:rPr>
              <a:t>LÝ DO CHỌN ĐỀ </a:t>
            </a:r>
            <a:r>
              <a:rPr lang="en-US" sz="2400" b="1" dirty="0" smtClean="0">
                <a:solidFill>
                  <a:srgbClr val="FF0000"/>
                </a:solidFill>
                <a:effectLst/>
                <a:latin typeface="Times New Roman" panose="02020603050405020304" pitchFamily="18" charset="0"/>
                <a:ea typeface="Times New Roman" panose="02020603050405020304" pitchFamily="18" charset="0"/>
              </a:rPr>
              <a:t>TÀI</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Bác </a:t>
            </a:r>
            <a:r>
              <a:rPr lang="vi-VN" sz="2400" dirty="0">
                <a:latin typeface="Times New Roman" panose="02020603050405020304" pitchFamily="18" charset="0"/>
                <a:cs typeface="Times New Roman" panose="02020603050405020304" pitchFamily="18" charset="0"/>
              </a:rPr>
              <a:t>Hồ kính yêu đã nói:</a:t>
            </a:r>
            <a:endParaRPr lang="en-US" sz="2400"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Trẻ em như búp trên cành</a:t>
            </a:r>
            <a:endParaRPr lang="en-US" sz="2400"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Biết ăn, biết ngủ biết học hành là ngoan</a:t>
            </a:r>
            <a:endParaRPr lang="en-US" sz="2400" dirty="0">
              <a:latin typeface="Times New Roman" panose="02020603050405020304" pitchFamily="18" charset="0"/>
              <a:cs typeface="Times New Roman" panose="02020603050405020304" pitchFamily="18" charset="0"/>
            </a:endParaRPr>
          </a:p>
          <a:p>
            <a:r>
              <a:rPr lang="pt-BR" sz="2400" i="1"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Đúng như vậy trẻ em như một cây non. Cây </a:t>
            </a:r>
            <a:r>
              <a:rPr lang="pt-BR" sz="2400" dirty="0" smtClean="0">
                <a:latin typeface="Times New Roman" panose="02020603050405020304" pitchFamily="18" charset="0"/>
                <a:cs typeface="Times New Roman" panose="02020603050405020304" pitchFamily="18" charset="0"/>
              </a:rPr>
              <a:t>non cần </a:t>
            </a:r>
            <a:r>
              <a:rPr lang="pt-BR" sz="2400" dirty="0">
                <a:latin typeface="Times New Roman" panose="02020603050405020304" pitchFamily="18" charset="0"/>
                <a:cs typeface="Times New Roman" panose="02020603050405020304" pitchFamily="18" charset="0"/>
              </a:rPr>
              <a:t>được sự chăm sóc tận tình của người lớn thì cây sẽ </a:t>
            </a:r>
            <a:r>
              <a:rPr lang="pt-BR" sz="2400" dirty="0" smtClean="0">
                <a:latin typeface="Times New Roman" panose="02020603050405020304" pitchFamily="18" charset="0"/>
                <a:cs typeface="Times New Roman" panose="02020603050405020304" pitchFamily="18" charset="0"/>
              </a:rPr>
              <a:t>tốt</a:t>
            </a:r>
            <a:r>
              <a:rPr lang="pt-BR" sz="2400" dirty="0">
                <a:latin typeface="Times New Roman" panose="02020603050405020304" pitchFamily="18" charset="0"/>
                <a:cs typeface="Times New Roman" panose="02020603050405020304" pitchFamily="18" charset="0"/>
              </a:rPr>
              <a:t>, dạy trẻ tốt thì sau này trẻ thành người tốt. Chính vì vậy ngành học mầm non luôn coi trọng sự nghiệp chăm sóc - giáo dục trẻ, đây là một nhiệm vụ vô cùng quan trọng đặt nền tảng cho sự nghiệp giáo dục chung. </a:t>
            </a:r>
            <a:endParaRPr lang="pt-BR"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Năm</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học</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202</a:t>
            </a:r>
            <a:r>
              <a:rPr lang="en-US" sz="2400" dirty="0">
                <a:latin typeface="Times New Roman" panose="02020603050405020304" pitchFamily="18" charset="0"/>
                <a:ea typeface="Times New Roman" panose="02020603050405020304" pitchFamily="18" charset="0"/>
              </a:rPr>
              <a:t>4</a:t>
            </a:r>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202</a:t>
            </a:r>
            <a:r>
              <a:rPr lang="en-US" sz="2400" dirty="0">
                <a:latin typeface="Times New Roman" panose="02020603050405020304" pitchFamily="18" charset="0"/>
                <a:ea typeface="Times New Roman" panose="02020603050405020304" pitchFamily="18" charset="0"/>
              </a:rPr>
              <a:t>5</a:t>
            </a:r>
            <a:r>
              <a:rPr lang="vi-VN"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lớp</a:t>
            </a:r>
            <a:r>
              <a:rPr lang="en-US" sz="2400" dirty="0">
                <a:latin typeface="Times New Roman" panose="02020603050405020304" pitchFamily="18" charset="0"/>
                <a:ea typeface="Times New Roman" panose="02020603050405020304" pitchFamily="18" charset="0"/>
              </a:rPr>
              <a:t> NT 24 – 36 </a:t>
            </a:r>
            <a:r>
              <a:rPr lang="en-US" sz="2400" dirty="0" err="1">
                <a:latin typeface="Times New Roman" panose="02020603050405020304" pitchFamily="18" charset="0"/>
                <a:ea typeface="Times New Roman" panose="02020603050405020304" pitchFamily="18" charset="0"/>
              </a:rPr>
              <a:t>tháng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sô</a:t>
            </a:r>
            <a:r>
              <a:rPr lang="en-US" sz="2400" dirty="0">
                <a:latin typeface="Times New Roman" panose="02020603050405020304" pitchFamily="18" charset="0"/>
                <a:ea typeface="Times New Roman" panose="02020603050405020304" pitchFamily="18" charset="0"/>
              </a:rPr>
              <a:t>́ là </a:t>
            </a:r>
            <a:r>
              <a:rPr lang="en-US" sz="2400" dirty="0" smtClean="0">
                <a:latin typeface="Times New Roman" panose="02020603050405020304" pitchFamily="18" charset="0"/>
                <a:ea typeface="Times New Roman" panose="02020603050405020304" pitchFamily="18" charset="0"/>
              </a:rPr>
              <a:t>18 </a:t>
            </a:r>
            <a:r>
              <a:rPr lang="en-US" sz="2400" dirty="0" err="1">
                <a:latin typeface="Times New Roman" panose="02020603050405020304" pitchFamily="18" charset="0"/>
                <a:ea typeface="Times New Roman" panose="02020603050405020304" pitchFamily="18" charset="0"/>
              </a:rPr>
              <a:t>cháu</a:t>
            </a:r>
            <a:r>
              <a:rPr lang="en-US" sz="2400" dirty="0">
                <a:latin typeface="Times New Roman" panose="02020603050405020304" pitchFamily="18" charset="0"/>
                <a:ea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Ở tuổi này trẻ còn rất bé nhưng đặc điểm sinh lý trẻ phát triển rất mạnh, vì vậy trẻ dễ bị tổn thương về tâm lý, tôi thấy việc giáo dục đưa các cháu vào nề nếp để tham gia mọi hoạt động trong ngày của trẻ là một nhiệm vụ quan trọng hàng đầu trong suốt quá trình của các cháu. Vậy làm thế nào để nhanh chóng đưa trẻ vào nề nếp thói quen ngay từ những ngày đầu, những ngày mà trẻ không muốn rời xa mẹ để đến với cô giáo và các bạn.</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748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377233-CE0A-BBCE-8E70-6F5266DC2522}"/>
              </a:ext>
            </a:extLst>
          </p:cNvPr>
          <p:cNvSpPr txBox="1"/>
          <p:nvPr/>
        </p:nvSpPr>
        <p:spPr>
          <a:xfrm>
            <a:off x="1509621" y="1342793"/>
            <a:ext cx="9249309" cy="3785652"/>
          </a:xfrm>
          <a:prstGeom prst="rect">
            <a:avLst/>
          </a:prstGeom>
          <a:noFill/>
        </p:spPr>
        <p:txBody>
          <a:bodyPr wrap="square">
            <a:spAutoFit/>
          </a:bodyPr>
          <a:lstStyle/>
          <a:p>
            <a:r>
              <a:rPr lang="pt-BR" sz="2400" dirty="0" smtClean="0">
                <a:latin typeface="Times New Roman" panose="02020603050405020304" pitchFamily="18" charset="0"/>
                <a:cs typeface="Times New Roman" panose="02020603050405020304" pitchFamily="18" charset="0"/>
              </a:rPr>
              <a:t>    Thông </a:t>
            </a:r>
            <a:r>
              <a:rPr lang="pt-BR" sz="2400" dirty="0">
                <a:latin typeface="Times New Roman" panose="02020603050405020304" pitchFamily="18" charset="0"/>
                <a:cs typeface="Times New Roman" panose="02020603050405020304" pitchFamily="18" charset="0"/>
              </a:rPr>
              <a:t>qua việc </a:t>
            </a:r>
            <a:r>
              <a:rPr lang="pt-BR" sz="2400" dirty="0" smtClean="0">
                <a:latin typeface="Times New Roman" panose="02020603050405020304" pitchFamily="18" charset="0"/>
                <a:cs typeface="Times New Roman" panose="02020603050405020304" pitchFamily="18" charset="0"/>
              </a:rPr>
              <a:t>làm hàng ngày </a:t>
            </a:r>
            <a:r>
              <a:rPr lang="pt-BR" sz="2400" dirty="0">
                <a:latin typeface="Times New Roman" panose="02020603050405020304" pitchFamily="18" charset="0"/>
                <a:cs typeface="Times New Roman" panose="02020603050405020304" pitchFamily="18" charset="0"/>
              </a:rPr>
              <a:t>này đã góp phần giúp trẻ có một thói quen tốt trong ăn uống, trong sinh hoạt, đồng thời giúp trẻ phát triển, củng cố những tố chất vận động, sự khéo léo, tính kiên trì, kỷ luật…. do đó góp phần quan trọng trong việc hình thành nhân cách mới cho trẻ</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     Nếu </a:t>
            </a:r>
            <a:r>
              <a:rPr lang="pt-BR" sz="2400" dirty="0">
                <a:latin typeface="Times New Roman" panose="02020603050405020304" pitchFamily="18" charset="0"/>
                <a:cs typeface="Times New Roman" panose="02020603050405020304" pitchFamily="18" charset="0"/>
              </a:rPr>
              <a:t>trẻ có một thói quen ăn uống xấu không những ảnh hưởng đến ham muốn ăn uống mà còn ảnh hưởng đến sự hấp thụ dinh dưỡng cho nên khi trẻ đến lớp, giáo viên nhất thiết phải chú ý, bồi dưỡng thói quen ăn  uống tốt cho trẻ từ nhỏ. Chính vì vậy tôi chọn đề tài </a:t>
            </a:r>
            <a:r>
              <a:rPr lang="pt-BR" sz="2400" b="1" i="1" dirty="0" smtClean="0">
                <a:latin typeface="Times New Roman" panose="02020603050405020304" pitchFamily="18" charset="0"/>
                <a:cs typeface="Times New Roman" panose="02020603050405020304" pitchFamily="18" charset="0"/>
              </a:rPr>
              <a:t>“Biện pháp sáng tạo </a:t>
            </a:r>
            <a:r>
              <a:rPr lang="pt-BR" sz="2400" b="1" i="1" dirty="0">
                <a:latin typeface="Times New Roman" panose="02020603050405020304" pitchFamily="18" charset="0"/>
                <a:cs typeface="Times New Roman" panose="02020603050405020304" pitchFamily="18" charset="0"/>
              </a:rPr>
              <a:t>giúp trẻ từ 24 -36 tháng có thói quen tốt trong ăn uống”.</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44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22C4F-0962-7D20-4BCA-0D210A4F787D}"/>
              </a:ext>
            </a:extLst>
          </p:cNvPr>
          <p:cNvSpPr txBox="1"/>
          <p:nvPr/>
        </p:nvSpPr>
        <p:spPr>
          <a:xfrm>
            <a:off x="1434100" y="379302"/>
            <a:ext cx="9425683" cy="4339650"/>
          </a:xfrm>
          <a:prstGeom prst="rect">
            <a:avLst/>
          </a:prstGeom>
          <a:noFill/>
        </p:spPr>
        <p:txBody>
          <a:bodyPr wrap="square">
            <a:spAutoFit/>
          </a:bodyPr>
          <a:lstStyle/>
          <a:p>
            <a:pPr algn="ctr">
              <a:lnSpc>
                <a:spcPct val="150000"/>
              </a:lnSpc>
            </a:pPr>
            <a:r>
              <a:rPr lang="pt-BR" sz="2000" b="1" dirty="0">
                <a:solidFill>
                  <a:srgbClr val="FF0000"/>
                </a:solidFill>
                <a:effectLst/>
                <a:latin typeface="Times New Roman" panose="02020603050405020304" pitchFamily="18" charset="0"/>
                <a:ea typeface="Times New Roman" panose="02020603050405020304" pitchFamily="18" charset="0"/>
              </a:rPr>
              <a:t> </a:t>
            </a:r>
            <a:r>
              <a:rPr lang="pt-BR" sz="2400" b="1" dirty="0">
                <a:solidFill>
                  <a:srgbClr val="FF0000"/>
                </a:solidFill>
                <a:effectLst/>
                <a:latin typeface="Times New Roman" panose="02020603050405020304" pitchFamily="18" charset="0"/>
                <a:ea typeface="Times New Roman" panose="02020603050405020304" pitchFamily="18" charset="0"/>
              </a:rPr>
              <a:t>CƠ SỞ LÝ LUẬN</a:t>
            </a:r>
            <a:endParaRPr lang="vi-VN" sz="2400" dirty="0">
              <a:effectLst/>
              <a:latin typeface="Times New Roman" panose="02020603050405020304" pitchFamily="18" charset="0"/>
              <a:ea typeface="Times New Roman" panose="02020603050405020304" pitchFamily="18" charset="0"/>
            </a:endParaRPr>
          </a:p>
          <a:p>
            <a:r>
              <a:rPr lang="pt-BR" sz="2400" dirty="0">
                <a:solidFill>
                  <a:srgbClr val="0000FF"/>
                </a:solidFill>
                <a:effectLst/>
                <a:latin typeface="Times New Roman" panose="02020603050405020304" pitchFamily="18" charset="0"/>
                <a:ea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Trong xu thế hội nhập và phát triển quốc tế, Việt Nam nước ta đang từng bước khắc phục những hậu </a:t>
            </a:r>
            <a:r>
              <a:rPr lang="pt-BR" sz="2400" dirty="0" smtClean="0">
                <a:latin typeface="Times New Roman" panose="02020603050405020304" pitchFamily="18" charset="0"/>
                <a:cs typeface="Times New Roman" panose="02020603050405020304" pitchFamily="18" charset="0"/>
              </a:rPr>
              <a:t>quả, </a:t>
            </a:r>
            <a:r>
              <a:rPr lang="pt-BR" sz="2400" dirty="0">
                <a:latin typeface="Times New Roman" panose="02020603050405020304" pitchFamily="18" charset="0"/>
                <a:cs typeface="Times New Roman" panose="02020603050405020304" pitchFamily="18" charset="0"/>
              </a:rPr>
              <a:t>những tồn tại</a:t>
            </a:r>
            <a:r>
              <a:rPr lang="pt-BR" sz="2400" dirty="0" smtClean="0">
                <a:latin typeface="Times New Roman" panose="02020603050405020304" pitchFamily="18" charset="0"/>
                <a:cs typeface="Times New Roman" panose="02020603050405020304" pitchFamily="18" charset="0"/>
              </a:rPr>
              <a:t>, hạn </a:t>
            </a:r>
            <a:r>
              <a:rPr lang="pt-BR" sz="2400" dirty="0">
                <a:latin typeface="Times New Roman" panose="02020603050405020304" pitchFamily="18" charset="0"/>
                <a:cs typeface="Times New Roman" panose="02020603050405020304" pitchFamily="18" charset="0"/>
              </a:rPr>
              <a:t>chế của nền kinh tế cũ, nhằm vươn lên một tầm cao mới, tầm cao của tri thức và khoa học. Do đó, giáo dục là quốc sách hàng đầu, giáo dục mầm non là bậc học đầu tiên của các bậc học</a:t>
            </a:r>
            <a:r>
              <a:rPr lang="pt-BR" sz="2400" dirty="0" smtClean="0">
                <a:latin typeface="Times New Roman" panose="02020603050405020304" pitchFamily="18" charset="0"/>
                <a:cs typeface="Times New Roman" panose="02020603050405020304" pitchFamily="18" charset="0"/>
              </a:rPr>
              <a:t>. Nuôi </a:t>
            </a:r>
            <a:r>
              <a:rPr lang="pt-BR" sz="2400" dirty="0">
                <a:latin typeface="Times New Roman" panose="02020603050405020304" pitchFamily="18" charset="0"/>
                <a:cs typeface="Times New Roman" panose="02020603050405020304" pitchFamily="18" charset="0"/>
              </a:rPr>
              <a:t>dưỡng và dạy </a:t>
            </a:r>
            <a:r>
              <a:rPr lang="pt-BR" sz="2400" dirty="0" smtClean="0">
                <a:latin typeface="Times New Roman" panose="02020603050405020304" pitchFamily="18" charset="0"/>
                <a:cs typeface="Times New Roman" panose="02020603050405020304" pitchFamily="18" charset="0"/>
              </a:rPr>
              <a:t>dỗ trẻ </a:t>
            </a:r>
            <a:r>
              <a:rPr lang="pt-BR" sz="2400" dirty="0">
                <a:latin typeface="Times New Roman" panose="02020603050405020304" pitchFamily="18" charset="0"/>
                <a:cs typeface="Times New Roman" panose="02020603050405020304" pitchFamily="18" charset="0"/>
              </a:rPr>
              <a:t>những </a:t>
            </a:r>
            <a:r>
              <a:rPr lang="pt-BR" sz="2400" dirty="0" smtClean="0">
                <a:latin typeface="Times New Roman" panose="02020603050405020304" pitchFamily="18" charset="0"/>
                <a:cs typeface="Times New Roman" panose="02020603050405020304" pitchFamily="18" charset="0"/>
              </a:rPr>
              <a:t>ngày </a:t>
            </a:r>
            <a:r>
              <a:rPr lang="pt-BR" sz="2400" dirty="0">
                <a:latin typeface="Times New Roman" panose="02020603050405020304" pitchFamily="18" charset="0"/>
                <a:cs typeface="Times New Roman" panose="02020603050405020304" pitchFamily="18" charset="0"/>
              </a:rPr>
              <a:t>đầu chập chững thật tốt giữ vai trò quan trọng để bước tiếp con đường học tập sau này.</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Vì vậy giáo dục mầm non hiện nay đã và đang tiếp tục tìm ra những phương pháp mới để chăm sóc và giáo dục trẻ thật tốt. Thực tế cho thấy , trẻ em ngày nay gặp rất nhiều kho khăn trong ăn uống </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17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163E8-C4EC-A08A-4D6D-F1F12773BA64}"/>
              </a:ext>
            </a:extLst>
          </p:cNvPr>
          <p:cNvSpPr txBox="1"/>
          <p:nvPr/>
        </p:nvSpPr>
        <p:spPr>
          <a:xfrm>
            <a:off x="1525172" y="315443"/>
            <a:ext cx="9300681" cy="7294305"/>
          </a:xfrm>
          <a:prstGeom prst="rect">
            <a:avLst/>
          </a:prstGeom>
          <a:noFill/>
        </p:spPr>
        <p:txBody>
          <a:bodyPr wrap="square">
            <a:spAutoFit/>
          </a:bodyPr>
          <a:lstStyle/>
          <a:p>
            <a:pPr indent="228600" algn="just">
              <a:lnSpc>
                <a:spcPct val="150000"/>
              </a:lnSpc>
            </a:pPr>
            <a:r>
              <a:rPr lang="pt-BR" sz="2400" dirty="0" smtClean="0">
                <a:latin typeface="Times New Roman" panose="02020603050405020304" pitchFamily="18" charset="0"/>
                <a:cs typeface="Times New Roman" panose="02020603050405020304" pitchFamily="18" charset="0"/>
              </a:rPr>
              <a:t>   Nhiều </a:t>
            </a:r>
            <a:r>
              <a:rPr lang="pt-BR" sz="2400" dirty="0">
                <a:latin typeface="Times New Roman" panose="02020603050405020304" pitchFamily="18" charset="0"/>
                <a:cs typeface="Times New Roman" panose="02020603050405020304" pitchFamily="18" charset="0"/>
              </a:rPr>
              <a:t>bậc phụ huynh mải mê với việc phát triển kinh tế gia đình mà không có thời gian quan tâm chăm sóc bữa ăn cho con họ. Hơn thế nữa, trong xu thế kinh tế thị trường, nhiều loại thức ăn nhanh không đảm bảo dinh dưỡng cho trẻ lại rất được các bậc phụ huynh </a:t>
            </a:r>
            <a:r>
              <a:rPr lang="pt-BR" sz="2400" dirty="0" smtClean="0">
                <a:latin typeface="Times New Roman" panose="02020603050405020304" pitchFamily="18" charset="0"/>
                <a:cs typeface="Times New Roman" panose="02020603050405020304" pitchFamily="18" charset="0"/>
              </a:rPr>
              <a:t>ưa </a:t>
            </a:r>
            <a:r>
              <a:rPr lang="pt-BR" sz="2400" dirty="0">
                <a:latin typeface="Times New Roman" panose="02020603050405020304" pitchFamily="18" charset="0"/>
                <a:cs typeface="Times New Roman" panose="02020603050405020304" pitchFamily="18" charset="0"/>
              </a:rPr>
              <a:t>chuộng. Họ cho con cái ăn uống không có giờ giấc cố </a:t>
            </a:r>
            <a:r>
              <a:rPr lang="pt-BR" sz="2400" dirty="0" smtClean="0">
                <a:latin typeface="Times New Roman" panose="02020603050405020304" pitchFamily="18" charset="0"/>
                <a:cs typeface="Times New Roman" panose="02020603050405020304" pitchFamily="18" charset="0"/>
              </a:rPr>
              <a:t>định, </a:t>
            </a:r>
            <a:r>
              <a:rPr lang="pt-BR" sz="2400" dirty="0">
                <a:latin typeface="Times New Roman" panose="02020603050405020304" pitchFamily="18" charset="0"/>
                <a:cs typeface="Times New Roman" panose="02020603050405020304" pitchFamily="18" charset="0"/>
              </a:rPr>
              <a:t>trẻ </a:t>
            </a:r>
            <a:r>
              <a:rPr lang="pt-BR" sz="2400" dirty="0" smtClean="0">
                <a:latin typeface="Times New Roman" panose="02020603050405020304" pitchFamily="18" charset="0"/>
                <a:cs typeface="Times New Roman" panose="02020603050405020304" pitchFamily="18" charset="0"/>
              </a:rPr>
              <a:t>ăn vặt </a:t>
            </a:r>
            <a:r>
              <a:rPr lang="pt-BR" sz="2400" dirty="0">
                <a:latin typeface="Times New Roman" panose="02020603050405020304" pitchFamily="18" charset="0"/>
                <a:cs typeface="Times New Roman" panose="02020603050405020304" pitchFamily="18" charset="0"/>
              </a:rPr>
              <a:t>nhiều như bim bim, bánh kẹo…nên khi vào bữa ăn trẻ ăn ít, không có hứng thú với việc ăn thậm chí là bỏ bữa. Có </a:t>
            </a:r>
            <a:r>
              <a:rPr lang="pt-BR" sz="2400" dirty="0" smtClean="0">
                <a:latin typeface="Times New Roman" panose="02020603050405020304" pitchFamily="18" charset="0"/>
                <a:cs typeface="Times New Roman" panose="02020603050405020304" pitchFamily="18" charset="0"/>
              </a:rPr>
              <a:t>những </a:t>
            </a:r>
            <a:r>
              <a:rPr lang="pt-BR" sz="2400" dirty="0">
                <a:latin typeface="Times New Roman" panose="02020603050405020304" pitchFamily="18" charset="0"/>
                <a:cs typeface="Times New Roman" panose="02020603050405020304" pitchFamily="18" charset="0"/>
              </a:rPr>
              <a:t>bậc phụ huynh không có kiến thức về dinh dưỡng, cứ nghĩ là trẻ ăn được càng nhiều thì càng tốt. Từ những quan điểm đó mà ngày nay, tỉ lệ em suy dinh dưỡng và trẻ béo phì ngày càng tăng </a:t>
            </a:r>
            <a:r>
              <a:rPr lang="pt-BR" sz="2400" dirty="0" smtClean="0">
                <a:latin typeface="Times New Roman" panose="02020603050405020304" pitchFamily="18" charset="0"/>
                <a:cs typeface="Times New Roman" panose="02020603050405020304" pitchFamily="18" charset="0"/>
              </a:rPr>
              <a:t>cao, vì </a:t>
            </a:r>
            <a:r>
              <a:rPr lang="pt-BR" sz="2400" dirty="0">
                <a:latin typeface="Times New Roman" panose="02020603050405020304" pitchFamily="18" charset="0"/>
                <a:cs typeface="Times New Roman" panose="02020603050405020304" pitchFamily="18" charset="0"/>
              </a:rPr>
              <a:t>vậy tôi chọn đề tài </a:t>
            </a:r>
            <a:r>
              <a:rPr lang="pt-BR" sz="2400" b="1" i="1" dirty="0" smtClean="0">
                <a:latin typeface="Times New Roman" panose="02020603050405020304" pitchFamily="18" charset="0"/>
                <a:cs typeface="Times New Roman" panose="02020603050405020304" pitchFamily="18" charset="0"/>
              </a:rPr>
              <a:t>“Biện pháp sáng tạo </a:t>
            </a:r>
            <a:r>
              <a:rPr lang="pt-BR" sz="2400" b="1" i="1" dirty="0">
                <a:latin typeface="Times New Roman" panose="02020603050405020304" pitchFamily="18" charset="0"/>
                <a:cs typeface="Times New Roman" panose="02020603050405020304" pitchFamily="18" charset="0"/>
              </a:rPr>
              <a:t>giúp trẻ từ 24 -36 tháng có thói quen tốt trong ăn uống”.</a:t>
            </a:r>
            <a:endParaRPr lang="en-US" sz="2400" dirty="0">
              <a:latin typeface="Times New Roman" panose="02020603050405020304" pitchFamily="18" charset="0"/>
              <a:cs typeface="Times New Roman" panose="02020603050405020304" pitchFamily="18" charset="0"/>
            </a:endParaRPr>
          </a:p>
          <a:p>
            <a:pPr indent="228600" algn="just">
              <a:lnSpc>
                <a:spcPct val="150000"/>
              </a:lnSpc>
            </a:pPr>
            <a:endParaRPr lang="en-US" sz="2400" dirty="0"/>
          </a:p>
          <a:p>
            <a:pPr indent="228600" algn="just">
              <a:lnSpc>
                <a:spcPct val="150000"/>
              </a:lnSpc>
            </a:pP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296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08A8F-1A70-01F9-B258-0F476293A30E}"/>
              </a:ext>
            </a:extLst>
          </p:cNvPr>
          <p:cNvSpPr txBox="1"/>
          <p:nvPr/>
        </p:nvSpPr>
        <p:spPr>
          <a:xfrm>
            <a:off x="1100042" y="521804"/>
            <a:ext cx="9594350" cy="5524589"/>
          </a:xfrm>
          <a:prstGeom prst="rect">
            <a:avLst/>
          </a:prstGeom>
          <a:noFill/>
        </p:spPr>
        <p:txBody>
          <a:bodyPr wrap="square">
            <a:spAutoFit/>
          </a:bodyPr>
          <a:lstStyle/>
          <a:p>
            <a:pPr algn="ctr">
              <a:lnSpc>
                <a:spcPct val="150000"/>
              </a:lnSpc>
              <a:spcBef>
                <a:spcPts val="300"/>
              </a:spcBef>
            </a:pPr>
            <a:r>
              <a:rPr lang="vi-VN" sz="2400" b="1" dirty="0">
                <a:solidFill>
                  <a:srgbClr val="FF0000"/>
                </a:solidFill>
                <a:effectLst/>
                <a:latin typeface="Times New Roman" panose="02020603050405020304" pitchFamily="18" charset="0"/>
                <a:ea typeface="Times New Roman" panose="02020603050405020304" pitchFamily="18" charset="0"/>
              </a:rPr>
              <a:t>THUẬN LỜI VÀ KHÓ KHĂN</a:t>
            </a:r>
            <a:endParaRPr lang="vi-VN" sz="2400" dirty="0">
              <a:effectLst/>
              <a:latin typeface="Times New Roman" panose="02020603050405020304" pitchFamily="18" charset="0"/>
              <a:ea typeface="Times New Roman" panose="02020603050405020304" pitchFamily="18" charset="0"/>
            </a:endParaRPr>
          </a:p>
          <a:p>
            <a:pPr algn="just">
              <a:lnSpc>
                <a:spcPct val="150000"/>
              </a:lnSpc>
              <a:spcBef>
                <a:spcPts val="300"/>
              </a:spcBef>
            </a:pPr>
            <a:r>
              <a:rPr lang="vi-VN"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a:solidFill>
                  <a:srgbClr val="FF0000"/>
                </a:solidFill>
                <a:latin typeface="Times New Roman" panose="02020603050405020304" pitchFamily="18" charset="0"/>
                <a:ea typeface="Times New Roman" panose="02020603050405020304" pitchFamily="18" charset="0"/>
              </a:rPr>
              <a:t>*</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Thuận</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Times New Roman" panose="02020603050405020304" pitchFamily="18" charset="0"/>
              </a:rPr>
              <a:t>lợi</a:t>
            </a:r>
            <a:r>
              <a:rPr lang="en-US" sz="2400" b="1" i="1" dirty="0" smtClean="0">
                <a:solidFill>
                  <a:srgbClr val="FF0000"/>
                </a:solidFill>
                <a:effectLst/>
                <a:latin typeface="Times New Roman" panose="02020603050405020304" pitchFamily="18" charset="0"/>
                <a:ea typeface="Times New Roman" panose="02020603050405020304" pitchFamily="18" charset="0"/>
              </a:rPr>
              <a:t>:</a:t>
            </a:r>
          </a:p>
          <a:p>
            <a:r>
              <a:rPr lang="pt-BR" sz="2400" dirty="0">
                <a:latin typeface="Times New Roman" panose="02020603050405020304" pitchFamily="18" charset="0"/>
                <a:cs typeface="Times New Roman" panose="02020603050405020304" pitchFamily="18" charset="0"/>
              </a:rPr>
              <a:t>- Nhà trường đầu tư đầy đủ đồ dùng cơ sở vật chất phục vụ cho việc chăm sóc nuôi dưỡng trẻ. Ban giám hiệu thường xuyên chỉ đạo sát xao việc tổ chức chăm sóc, thực hiện quy chế chuyên môn.</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Được bồi dưỡng kiến thức qua tập huấn, kiến tập, qua các buổi sinh hoạt chuyên môn nên bản thân tôi đã tích lũy được nhiều kinh nghiệm về công tác chăm sóc- giáo dục trẻ.</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Bản thân tôi là một giáo viên rất yêu nghề, mến trẻ, có nhiều kinh nghiệm chăm sóc và giáo dục trẻ.</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Phụ huynh rất nhiệt tình, quan tâm đến trẻ toàn diện, đặc biệt là bữa ăn của trẻ, thói quen vệ sinh, giấc ngủ của trẻ.</a:t>
            </a:r>
            <a:endParaRPr lang="en-US" sz="2400" dirty="0">
              <a:latin typeface="Times New Roman" panose="02020603050405020304" pitchFamily="18" charset="0"/>
              <a:cs typeface="Times New Roman" panose="02020603050405020304" pitchFamily="18" charset="0"/>
            </a:endParaRPr>
          </a:p>
          <a:p>
            <a:pPr algn="just">
              <a:lnSpc>
                <a:spcPct val="150000"/>
              </a:lnSpc>
              <a:spcBef>
                <a:spcPts val="300"/>
              </a:spcBef>
            </a:pP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382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91CEA2-7C00-CF0E-8C5B-D4F5AED533CD}"/>
              </a:ext>
            </a:extLst>
          </p:cNvPr>
          <p:cNvSpPr txBox="1"/>
          <p:nvPr/>
        </p:nvSpPr>
        <p:spPr>
          <a:xfrm>
            <a:off x="1107898" y="448794"/>
            <a:ext cx="9606336" cy="4487382"/>
          </a:xfrm>
          <a:prstGeom prst="rect">
            <a:avLst/>
          </a:prstGeom>
          <a:noFill/>
        </p:spPr>
        <p:txBody>
          <a:bodyPr wrap="square">
            <a:spAutoFit/>
          </a:bodyPr>
          <a:lstStyle/>
          <a:p>
            <a:pPr algn="just">
              <a:lnSpc>
                <a:spcPct val="120000"/>
              </a:lnSpc>
            </a:pPr>
            <a:r>
              <a:rPr lang="en-US" sz="1800" b="1" i="1" dirty="0" smtClean="0">
                <a:solidFill>
                  <a:srgbClr val="FF0000"/>
                </a:solidFill>
                <a:latin typeface="Times New Roman" panose="02020603050405020304" pitchFamily="18" charset="0"/>
                <a:ea typeface="Times New Roman" panose="02020603050405020304" pitchFamily="18" charset="0"/>
              </a:rPr>
              <a:t>*</a:t>
            </a:r>
            <a:r>
              <a:rPr lang="vi-VN" sz="1800" b="1" dirty="0" smtClean="0">
                <a:solidFill>
                  <a:srgbClr val="FF0000"/>
                </a:solidFill>
                <a:effectLst/>
                <a:latin typeface="Times New Roman" panose="02020603050405020304" pitchFamily="18" charset="0"/>
                <a:ea typeface="Times New Roman" panose="02020603050405020304" pitchFamily="18" charset="0"/>
              </a:rPr>
              <a:t>  </a:t>
            </a:r>
            <a:r>
              <a:rPr lang="vi-VN" sz="2400" b="1" dirty="0">
                <a:solidFill>
                  <a:srgbClr val="FF0000"/>
                </a:solidFill>
                <a:effectLst/>
                <a:latin typeface="Times New Roman" panose="02020603050405020304" pitchFamily="18" charset="0"/>
                <a:ea typeface="Times New Roman" panose="02020603050405020304" pitchFamily="18" charset="0"/>
              </a:rPr>
              <a:t>Khó khăn. </a:t>
            </a:r>
            <a:endParaRPr lang="en-US" sz="2400" b="1" dirty="0" smtClean="0">
              <a:solidFill>
                <a:srgbClr val="FF0000"/>
              </a:solidFill>
              <a:effectLst/>
              <a:latin typeface="Times New Roman" panose="02020603050405020304" pitchFamily="18" charset="0"/>
              <a:ea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Trẻ đi học lần đầu chưa có ý thức, vẫn giữ thói quen thích gì được nấy như ở nhà, không  có nề nếp trong mọi hoạt động.</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Trong giờ ăn trẻ chưa có nề nếp, còn có nhiều thói quen xấu như: Bốc thức ăn, gõ bát, uống nước canh … hay còn ngậm cơm, kén chọn thức ăn..</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Một số trẻ vẫn phải ăn cháo, những trẻ nhỏ chưa biết tự xúc ăn.</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Một số phụ huynh cho rằng: Trẻ quá nhỏ để đưa vào nề nếp và cần phải cho trẻ ăn những thứ trẻ thích miễn sao ăn nhiều. Đặc biệt giữa phụ huynh chưa có sự phối hợp cùng giáo viên để dạy trẻ có một thói quen trong ăn uống.</a:t>
            </a:r>
            <a:endParaRPr lang="en-US" sz="2400" dirty="0">
              <a:latin typeface="Times New Roman" panose="02020603050405020304" pitchFamily="18" charset="0"/>
              <a:cs typeface="Times New Roman" panose="02020603050405020304" pitchFamily="18" charset="0"/>
            </a:endParaRPr>
          </a:p>
          <a:p>
            <a:pPr algn="just">
              <a:lnSpc>
                <a:spcPct val="120000"/>
              </a:lnSpc>
            </a:pPr>
            <a:endParaRPr lang="vi-VN" sz="2400" dirty="0">
              <a:effectLst/>
              <a:latin typeface="Times New Roman" panose="02020603050405020304" pitchFamily="18" charset="0"/>
              <a:ea typeface="Times New Roman" panose="02020603050405020304" pitchFamily="18" charset="0"/>
            </a:endParaRPr>
          </a:p>
          <a:p>
            <a:pPr algn="just">
              <a:lnSpc>
                <a:spcPct val="150000"/>
              </a:lnSpc>
            </a:pPr>
            <a:r>
              <a:rPr lang="vi-VN" sz="2400" dirty="0" smtClean="0">
                <a:effectLst/>
                <a:latin typeface="Times New Roman" panose="02020603050405020304" pitchFamily="18" charset="0"/>
                <a:ea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893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03584800"/>
              </p:ext>
            </p:extLst>
          </p:nvPr>
        </p:nvGraphicFramePr>
        <p:xfrm>
          <a:off x="1641859" y="1426394"/>
          <a:ext cx="8496053" cy="3587040"/>
        </p:xfrm>
        <a:graphic>
          <a:graphicData uri="http://schemas.openxmlformats.org/drawingml/2006/table">
            <a:tbl>
              <a:tblPr firstRow="1" firstCol="1" lastRow="1" lastCol="1" bandRow="1" bandCol="1">
                <a:tableStyleId>{5C22544A-7EE6-4342-B048-85BDC9FD1C3A}</a:tableStyleId>
              </a:tblPr>
              <a:tblGrid>
                <a:gridCol w="1108181">
                  <a:extLst>
                    <a:ext uri="{9D8B030D-6E8A-4147-A177-3AD203B41FA5}">
                      <a16:colId xmlns:a16="http://schemas.microsoft.com/office/drawing/2014/main" val="2831784650"/>
                    </a:ext>
                  </a:extLst>
                </a:gridCol>
                <a:gridCol w="4869279">
                  <a:extLst>
                    <a:ext uri="{9D8B030D-6E8A-4147-A177-3AD203B41FA5}">
                      <a16:colId xmlns:a16="http://schemas.microsoft.com/office/drawing/2014/main" val="671295838"/>
                    </a:ext>
                  </a:extLst>
                </a:gridCol>
                <a:gridCol w="1343249">
                  <a:extLst>
                    <a:ext uri="{9D8B030D-6E8A-4147-A177-3AD203B41FA5}">
                      <a16:colId xmlns:a16="http://schemas.microsoft.com/office/drawing/2014/main" val="4128629387"/>
                    </a:ext>
                  </a:extLst>
                </a:gridCol>
                <a:gridCol w="1175344">
                  <a:extLst>
                    <a:ext uri="{9D8B030D-6E8A-4147-A177-3AD203B41FA5}">
                      <a16:colId xmlns:a16="http://schemas.microsoft.com/office/drawing/2014/main" val="3495596887"/>
                    </a:ext>
                  </a:extLst>
                </a:gridCol>
              </a:tblGrid>
              <a:tr h="1434816">
                <a:tc>
                  <a:txBody>
                    <a:bodyPr/>
                    <a:lstStyle/>
                    <a:p>
                      <a:pPr marL="0" marR="0" algn="just">
                        <a:lnSpc>
                          <a:spcPct val="12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STT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2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TIÊU CHÍ ĐÁNH GIÁ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0"/>
                        </a:spcAft>
                      </a:pPr>
                      <a:r>
                        <a:rPr lang="en-US" sz="2000">
                          <a:effectLst/>
                          <a:latin typeface="Times New Roman" panose="02020603050405020304" pitchFamily="18" charset="0"/>
                          <a:cs typeface="Times New Roman" panose="02020603050405020304" pitchFamily="18" charset="0"/>
                        </a:rPr>
                        <a:t>SỐ TRẺ ĐẠT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0"/>
                        </a:spcAft>
                      </a:pPr>
                      <a:r>
                        <a:rPr lang="en-US" sz="2000">
                          <a:effectLst/>
                          <a:latin typeface="Times New Roman" panose="02020603050405020304" pitchFamily="18" charset="0"/>
                          <a:cs typeface="Times New Roman" panose="02020603050405020304" pitchFamily="18" charset="0"/>
                        </a:rPr>
                        <a:t>TỶ LỆ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4299468"/>
                  </a:ext>
                </a:extLst>
              </a:tr>
              <a:tr h="717408">
                <a:tc>
                  <a:txBody>
                    <a:bodyPr/>
                    <a:lstStyle/>
                    <a:p>
                      <a:pPr marL="0" marR="0" algn="just">
                        <a:lnSpc>
                          <a:spcPct val="120000"/>
                        </a:lnSpc>
                        <a:spcBef>
                          <a:spcPts val="0"/>
                        </a:spcBef>
                        <a:spcAft>
                          <a:spcPts val="0"/>
                        </a:spcAft>
                      </a:pPr>
                      <a:r>
                        <a:rPr lang="en-US" sz="2000">
                          <a:effectLst/>
                          <a:latin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2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Vệ sinh trước khi ăn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0"/>
                        </a:spcAft>
                        <a:tabLst>
                          <a:tab pos="55245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5948825"/>
                  </a:ext>
                </a:extLst>
              </a:tr>
              <a:tr h="717408">
                <a:tc>
                  <a:txBody>
                    <a:bodyPr/>
                    <a:lstStyle/>
                    <a:p>
                      <a:pPr marL="0" marR="0" algn="just">
                        <a:lnSpc>
                          <a:spcPct val="120000"/>
                        </a:lnSpc>
                        <a:spcBef>
                          <a:spcPts val="0"/>
                        </a:spcBef>
                        <a:spcAft>
                          <a:spcPts val="0"/>
                        </a:spcAft>
                      </a:pPr>
                      <a:r>
                        <a:rPr lang="en-US"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2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Số trẻ có thói quen ăn uống đúng giờ</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0751725"/>
                  </a:ext>
                </a:extLst>
              </a:tr>
              <a:tr h="717408">
                <a:tc>
                  <a:txBody>
                    <a:bodyPr/>
                    <a:lstStyle/>
                    <a:p>
                      <a:pPr marL="0" marR="0" algn="just">
                        <a:lnSpc>
                          <a:spcPct val="120000"/>
                        </a:lnSpc>
                        <a:spcBef>
                          <a:spcPts val="0"/>
                        </a:spcBef>
                        <a:spcAft>
                          <a:spcPts val="0"/>
                        </a:spcAft>
                      </a:pPr>
                      <a:r>
                        <a:rPr lang="en-US"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20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miệng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suất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5947940"/>
                  </a:ext>
                </a:extLst>
              </a:tr>
            </a:tbl>
          </a:graphicData>
        </a:graphic>
      </p:graphicFrame>
      <p:sp>
        <p:nvSpPr>
          <p:cNvPr id="4" name="Rectangle 1"/>
          <p:cNvSpPr>
            <a:spLocks noGrp="1" noChangeArrowheads="1"/>
          </p:cNvSpPr>
          <p:nvPr>
            <p:ph type="subTitle" idx="1"/>
          </p:nvPr>
        </p:nvSpPr>
        <p:spPr bwMode="auto">
          <a:xfrm>
            <a:off x="549847" y="595399"/>
            <a:ext cx="99512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95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95263" algn="just" defTabSz="914400" rtl="0" eaLnBrk="0" fontAlgn="base" latinLnBrk="0" hangingPunct="0">
              <a:lnSpc>
                <a:spcPct val="100000"/>
              </a:lnSpc>
              <a:spcBef>
                <a:spcPct val="0"/>
              </a:spcBef>
              <a:spcAft>
                <a:spcPct val="0"/>
              </a:spcAft>
              <a:buClrTx/>
              <a:buSzTx/>
              <a:buFontTx/>
              <a:buNone/>
              <a:tabLst/>
            </a:pPr>
            <a:r>
              <a:rPr kumimoji="0" lang="pt-BR"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đầu tháng </a:t>
            </a:r>
            <a:r>
              <a:rPr kumimoji="0" lang="pt-BR"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08 </a:t>
            </a:r>
            <a:r>
              <a:rPr kumimoji="0" lang="pt-BR"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 2024 tôi đã thực nghiệm khảo sát theo dõi số trẻ lớp tôi với tổng số trẻ là: 18 trẻ và được đánh giá theo tiêu trí sau:</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03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EA1E5C-2876-E7CA-5C6A-02765EF81309}"/>
              </a:ext>
            </a:extLst>
          </p:cNvPr>
          <p:cNvSpPr txBox="1"/>
          <p:nvPr/>
        </p:nvSpPr>
        <p:spPr>
          <a:xfrm>
            <a:off x="1215531" y="369027"/>
            <a:ext cx="4390140" cy="579967"/>
          </a:xfrm>
          <a:prstGeom prst="rect">
            <a:avLst/>
          </a:prstGeom>
          <a:noFill/>
        </p:spPr>
        <p:txBody>
          <a:bodyPr wrap="square">
            <a:spAutoFit/>
          </a:bodyPr>
          <a:lstStyle/>
          <a:p>
            <a:pPr>
              <a:lnSpc>
                <a:spcPct val="150000"/>
              </a:lnSpc>
              <a:spcBef>
                <a:spcPts val="600"/>
              </a:spcBef>
            </a:pPr>
            <a:r>
              <a:rPr lang="pt-BR" sz="2400" dirty="0" smtClean="0">
                <a:effectLst/>
                <a:latin typeface="Times New Roman" panose="02020603050405020304" pitchFamily="18" charset="0"/>
                <a:ea typeface="Times New Roman" panose="02020603050405020304" pitchFamily="18" charset="0"/>
              </a:rPr>
              <a:t>.</a:t>
            </a:r>
            <a:r>
              <a:rPr lang="vi-VN" sz="2400" dirty="0" smtClean="0">
                <a:effectLst/>
                <a:latin typeface="Times New Roman" panose="02020603050405020304" pitchFamily="18" charset="0"/>
                <a:ea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627645" y="1187406"/>
            <a:ext cx="9956051" cy="4930581"/>
          </a:xfrm>
          <a:prstGeom prst="rect">
            <a:avLst/>
          </a:prstGeom>
        </p:spPr>
        <p:txBody>
          <a:bodyPr wrap="square">
            <a:spAutoFit/>
          </a:bodyPr>
          <a:lstStyle/>
          <a:p>
            <a:pPr algn="just">
              <a:lnSpc>
                <a:spcPct val="120000"/>
              </a:lnSpc>
            </a:pPr>
            <a:r>
              <a:rPr lang="vi-VN" sz="2200" b="1" i="1" dirty="0" smtClean="0">
                <a:latin typeface="Times New Roman" panose="02020603050405020304" pitchFamily="18" charset="0"/>
                <a:cs typeface="Times New Roman" panose="02020603050405020304" pitchFamily="18" charset="0"/>
              </a:rPr>
              <a:t>* </a:t>
            </a:r>
            <a:r>
              <a:rPr lang="pt-BR" sz="2200" b="1" i="1" dirty="0" smtClean="0">
                <a:latin typeface="Times New Roman" panose="02020603050405020304" pitchFamily="18" charset="0"/>
                <a:cs typeface="Times New Roman" panose="02020603050405020304" pitchFamily="18" charset="0"/>
              </a:rPr>
              <a:t>Tạo </a:t>
            </a:r>
            <a:r>
              <a:rPr lang="pt-BR" sz="2200" b="1" i="1" dirty="0">
                <a:latin typeface="Times New Roman" panose="02020603050405020304" pitchFamily="18" charset="0"/>
                <a:cs typeface="Times New Roman" panose="02020603050405020304" pitchFamily="18" charset="0"/>
              </a:rPr>
              <a:t>cho trẻ thói quen vệ sinh cá nhân trước khi ăn</a:t>
            </a:r>
            <a:r>
              <a:rPr lang="vi-VN" sz="2200" b="1" i="1" dirty="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ea typeface="Times New Roman" panose="02020603050405020304" pitchFamily="18" charset="0"/>
            </a:endParaRPr>
          </a:p>
          <a:p>
            <a:pPr algn="just">
              <a:lnSpc>
                <a:spcPct val="120000"/>
              </a:lnSpc>
            </a:pPr>
            <a:r>
              <a:rPr lang="vi-VN"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Trẻ</a:t>
            </a:r>
            <a:r>
              <a:rPr lang="en-US" sz="2000" dirty="0" smtClean="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ở </a:t>
            </a:r>
            <a:r>
              <a:rPr lang="en-US" sz="2000" dirty="0" err="1">
                <a:latin typeface="Times New Roman" panose="02020603050405020304" pitchFamily="18" charset="0"/>
                <a:ea typeface="Times New Roman" panose="02020603050405020304" pitchFamily="18" charset="0"/>
              </a:rPr>
              <a:t>giai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 hay </a:t>
            </a:r>
            <a:r>
              <a:rPr lang="en-US" sz="2000" dirty="0" err="1">
                <a:latin typeface="Times New Roman" panose="02020603050405020304" pitchFamily="18" charset="0"/>
                <a:ea typeface="Times New Roman" panose="02020603050405020304" pitchFamily="18" charset="0"/>
              </a:rPr>
              <a:t>bắt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Nếu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nhắc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nhở</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hướng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thói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quen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thói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quen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khỏe</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phòng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dịch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gặp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dễ</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xâm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non </a:t>
            </a:r>
            <a:r>
              <a:rPr lang="en-US" sz="2000" dirty="0" err="1">
                <a:latin typeface="Times New Roman" panose="02020603050405020304" pitchFamily="18" charset="0"/>
                <a:ea typeface="Times New Roman" panose="02020603050405020304" pitchFamily="18" charset="0"/>
              </a:rPr>
              <a:t>nớt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còn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rèn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ý </a:t>
            </a:r>
            <a:r>
              <a:rPr lang="en-US" sz="2000" dirty="0" err="1">
                <a:latin typeface="Times New Roman" panose="02020603050405020304" pitchFamily="18" charset="0"/>
                <a:ea typeface="Times New Roman" panose="02020603050405020304" pitchFamily="18" charset="0"/>
              </a:rPr>
              <a:t>thức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rửa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tay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thói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quen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thiếu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endParaRPr lang="en-US" sz="2000" dirty="0" smtClean="0">
              <a:latin typeface="Times New Roman" panose="02020603050405020304" pitchFamily="18" charset="0"/>
              <a:ea typeface="Times New Roman" panose="02020603050405020304" pitchFamily="18" charset="0"/>
            </a:endParaRPr>
          </a:p>
          <a:p>
            <a:pPr algn="just">
              <a:lnSpc>
                <a:spcPct val="120000"/>
              </a:lnSpc>
            </a:pPr>
            <a:r>
              <a:rPr lang="vi-VN"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Trước</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bữa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cùng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lớp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ổn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định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chỗ</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ngồi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tôi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tiến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hành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trong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từng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bàn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xếp</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hàng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để</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vệ</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sinh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với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lớp</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mẫu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giáo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chưa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thể</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tự</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rửa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tay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một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được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nên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cần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sự</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giúp</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đỡ</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giáo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viên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trong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lớp</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Sau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vệ</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sinh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xong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sẽ</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được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cô</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giáo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lau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mặt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mũi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rửa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tay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theo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đúng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quy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rửa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tay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cô</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được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đào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tạo</a:t>
            </a:r>
            <a:r>
              <a:rPr lang="en-US" sz="2000" dirty="0">
                <a:solidFill>
                  <a:srgbClr val="333333"/>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just">
              <a:lnSpc>
                <a:spcPct val="120000"/>
              </a:lnSpc>
            </a:pPr>
            <a:r>
              <a:rPr lang="en-US" sz="2000" dirty="0">
                <a:solidFill>
                  <a:srgbClr val="333333"/>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sp>
        <p:nvSpPr>
          <p:cNvPr id="5" name="Rectangle 4"/>
          <p:cNvSpPr/>
          <p:nvPr/>
        </p:nvSpPr>
        <p:spPr>
          <a:xfrm>
            <a:off x="521848" y="181956"/>
            <a:ext cx="10871366" cy="954107"/>
          </a:xfrm>
          <a:prstGeom prst="rect">
            <a:avLst/>
          </a:prstGeom>
        </p:spPr>
        <p:txBody>
          <a:bodyPr wrap="square">
            <a:spAutoFit/>
          </a:bodyPr>
          <a:lstStyle/>
          <a:p>
            <a:pPr lvl="0" indent="195263" algn="just" eaLnBrk="0" fontAlgn="base" hangingPunct="0">
              <a:spcBef>
                <a:spcPct val="0"/>
              </a:spcBef>
              <a:spcAft>
                <a:spcPct val="0"/>
              </a:spcAft>
            </a:pPr>
            <a:r>
              <a:rPr lang="pt-BR" alt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3.Qua </a:t>
            </a:r>
            <a:r>
              <a:rPr lang="pt-BR" alt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hình thực tế ở lớp tôi. Để trẻ có thói quen nề nếp tốt trong ăn uống, tôi đã thực hiện biện pháp sau</a:t>
            </a:r>
            <a:r>
              <a:rPr lang="pt-BR" alt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pt-BR"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63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2520</Words>
  <Application>Microsoft Office PowerPoint</Application>
  <PresentationFormat>Widescreen</PresentationFormat>
  <Paragraphs>122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Tùng CD221848</dc:creator>
  <cp:lastModifiedBy>Techsi.vn</cp:lastModifiedBy>
  <cp:revision>70</cp:revision>
  <cp:lastPrinted>2023-10-20T09:06:11Z</cp:lastPrinted>
  <dcterms:created xsi:type="dcterms:W3CDTF">2022-10-13T14:17:34Z</dcterms:created>
  <dcterms:modified xsi:type="dcterms:W3CDTF">2024-10-29T18:05:23Z</dcterms:modified>
</cp:coreProperties>
</file>