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58" r:id="rId4"/>
    <p:sldId id="259" r:id="rId5"/>
    <p:sldId id="261" r:id="rId6"/>
    <p:sldId id="278" r:id="rId7"/>
    <p:sldId id="274" r:id="rId8"/>
    <p:sldId id="275" r:id="rId9"/>
    <p:sldId id="267" r:id="rId10"/>
    <p:sldId id="276" r:id="rId11"/>
    <p:sldId id="268" r:id="rId12"/>
    <p:sldId id="277" r:id="rId13"/>
    <p:sldId id="271" r:id="rId14"/>
    <p:sldId id="272" r:id="rId15"/>
    <p:sldId id="279" r:id="rId16"/>
    <p:sldId id="269" r:id="rId17"/>
    <p:sldId id="270" r:id="rId18"/>
    <p:sldId id="262" r:id="rId19"/>
    <p:sldId id="263" r:id="rId20"/>
    <p:sldId id="264"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37" autoAdjust="0"/>
    <p:restoredTop sz="94660"/>
  </p:normalViewPr>
  <p:slideViewPr>
    <p:cSldViewPr snapToGrid="0">
      <p:cViewPr varScale="1">
        <p:scale>
          <a:sx n="68" d="100"/>
          <a:sy n="68" d="100"/>
        </p:scale>
        <p:origin x="6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A419-A7C7-FA1B-77A0-53FBD2559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D9DBBE4-4954-A02D-CAAF-C4EBA4BC9D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267875C-BAB5-5578-EF10-916CB2089FA9}"/>
              </a:ext>
            </a:extLst>
          </p:cNvPr>
          <p:cNvSpPr>
            <a:spLocks noGrp="1"/>
          </p:cNvSpPr>
          <p:nvPr>
            <p:ph type="dt" sz="half" idx="10"/>
          </p:nvPr>
        </p:nvSpPr>
        <p:spPr/>
        <p:txBody>
          <a:bodyPr/>
          <a:lstStyle/>
          <a:p>
            <a:fld id="{A5AC21B6-34CE-4AEB-9072-140C5BF588D2}" type="datetimeFigureOut">
              <a:rPr lang="vi-VN" smtClean="0"/>
              <a:t>05/11/2024</a:t>
            </a:fld>
            <a:endParaRPr lang="vi-VN"/>
          </a:p>
        </p:txBody>
      </p:sp>
      <p:sp>
        <p:nvSpPr>
          <p:cNvPr id="5" name="Footer Placeholder 4">
            <a:extLst>
              <a:ext uri="{FF2B5EF4-FFF2-40B4-BE49-F238E27FC236}">
                <a16:creationId xmlns:a16="http://schemas.microsoft.com/office/drawing/2014/main" id="{B7C952CC-A573-5F77-4687-6B971267BBD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4979517-3F9E-A124-2099-6FCDD2405D95}"/>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11222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A648-458D-5916-7BCC-F5F2E918259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E71CF41-E5B0-9A5B-8FB6-86D66DD4B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A5E4923-04E8-621A-A65A-6CF05E2E9665}"/>
              </a:ext>
            </a:extLst>
          </p:cNvPr>
          <p:cNvSpPr>
            <a:spLocks noGrp="1"/>
          </p:cNvSpPr>
          <p:nvPr>
            <p:ph type="dt" sz="half" idx="10"/>
          </p:nvPr>
        </p:nvSpPr>
        <p:spPr/>
        <p:txBody>
          <a:bodyPr/>
          <a:lstStyle/>
          <a:p>
            <a:fld id="{A5AC21B6-34CE-4AEB-9072-140C5BF588D2}" type="datetimeFigureOut">
              <a:rPr lang="vi-VN" smtClean="0"/>
              <a:t>05/11/2024</a:t>
            </a:fld>
            <a:endParaRPr lang="vi-VN"/>
          </a:p>
        </p:txBody>
      </p:sp>
      <p:sp>
        <p:nvSpPr>
          <p:cNvPr id="5" name="Footer Placeholder 4">
            <a:extLst>
              <a:ext uri="{FF2B5EF4-FFF2-40B4-BE49-F238E27FC236}">
                <a16:creationId xmlns:a16="http://schemas.microsoft.com/office/drawing/2014/main" id="{0C213091-E259-D072-6D5E-9391BC4ECC0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BDED6AC-8463-1858-6333-202271859131}"/>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82775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EBAD5E-87F9-DEC3-AAAC-369DD72E18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43F1176-3FB8-DFB0-18D6-F30410CBA9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776CAF9-7DA9-C812-D115-12987D8AA2F9}"/>
              </a:ext>
            </a:extLst>
          </p:cNvPr>
          <p:cNvSpPr>
            <a:spLocks noGrp="1"/>
          </p:cNvSpPr>
          <p:nvPr>
            <p:ph type="dt" sz="half" idx="10"/>
          </p:nvPr>
        </p:nvSpPr>
        <p:spPr/>
        <p:txBody>
          <a:bodyPr/>
          <a:lstStyle/>
          <a:p>
            <a:fld id="{A5AC21B6-34CE-4AEB-9072-140C5BF588D2}" type="datetimeFigureOut">
              <a:rPr lang="vi-VN" smtClean="0"/>
              <a:t>05/11/2024</a:t>
            </a:fld>
            <a:endParaRPr lang="vi-VN"/>
          </a:p>
        </p:txBody>
      </p:sp>
      <p:sp>
        <p:nvSpPr>
          <p:cNvPr id="5" name="Footer Placeholder 4">
            <a:extLst>
              <a:ext uri="{FF2B5EF4-FFF2-40B4-BE49-F238E27FC236}">
                <a16:creationId xmlns:a16="http://schemas.microsoft.com/office/drawing/2014/main" id="{657DF4B1-6E37-A4D4-746F-1F23320A59D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F04AA11-BBCC-23D3-063B-5A924D03E03D}"/>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168661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BC20E-3A62-9575-EB39-FE48D93537C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C731A2C-874B-4583-E70E-0797C8354C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B8E1220-3D41-5ADB-51D1-AC780EF53E76}"/>
              </a:ext>
            </a:extLst>
          </p:cNvPr>
          <p:cNvSpPr>
            <a:spLocks noGrp="1"/>
          </p:cNvSpPr>
          <p:nvPr>
            <p:ph type="dt" sz="half" idx="10"/>
          </p:nvPr>
        </p:nvSpPr>
        <p:spPr/>
        <p:txBody>
          <a:bodyPr/>
          <a:lstStyle/>
          <a:p>
            <a:fld id="{A5AC21B6-34CE-4AEB-9072-140C5BF588D2}" type="datetimeFigureOut">
              <a:rPr lang="vi-VN" smtClean="0"/>
              <a:t>05/11/2024</a:t>
            </a:fld>
            <a:endParaRPr lang="vi-VN"/>
          </a:p>
        </p:txBody>
      </p:sp>
      <p:sp>
        <p:nvSpPr>
          <p:cNvPr id="5" name="Footer Placeholder 4">
            <a:extLst>
              <a:ext uri="{FF2B5EF4-FFF2-40B4-BE49-F238E27FC236}">
                <a16:creationId xmlns:a16="http://schemas.microsoft.com/office/drawing/2014/main" id="{4F1191BF-B16F-12E9-7583-483D885026F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9A76CCD-ED26-8AA3-EE29-C44364CA8577}"/>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182180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E483-B854-2787-6827-F86A0DA65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0759924-DC3A-854E-DE23-9451B47278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6AF313-D09E-B63D-D73C-C6ED39FA12B6}"/>
              </a:ext>
            </a:extLst>
          </p:cNvPr>
          <p:cNvSpPr>
            <a:spLocks noGrp="1"/>
          </p:cNvSpPr>
          <p:nvPr>
            <p:ph type="dt" sz="half" idx="10"/>
          </p:nvPr>
        </p:nvSpPr>
        <p:spPr/>
        <p:txBody>
          <a:bodyPr/>
          <a:lstStyle/>
          <a:p>
            <a:fld id="{A5AC21B6-34CE-4AEB-9072-140C5BF588D2}" type="datetimeFigureOut">
              <a:rPr lang="vi-VN" smtClean="0"/>
              <a:t>05/11/2024</a:t>
            </a:fld>
            <a:endParaRPr lang="vi-VN"/>
          </a:p>
        </p:txBody>
      </p:sp>
      <p:sp>
        <p:nvSpPr>
          <p:cNvPr id="5" name="Footer Placeholder 4">
            <a:extLst>
              <a:ext uri="{FF2B5EF4-FFF2-40B4-BE49-F238E27FC236}">
                <a16:creationId xmlns:a16="http://schemas.microsoft.com/office/drawing/2014/main" id="{02A9F211-6890-4D8B-1A2D-9B569A4DBBE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F78B12E-5BA0-6EF7-6D26-5ED97B125E59}"/>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226792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4267-EC9B-FA8D-8EF3-94A9BA1FBA4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58CCF76-5C96-4A96-CFD5-79A640DB8D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35DD558-B350-EDE0-6B2A-B1B84855C2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AEBB5F3-2B0D-6D9A-C270-A507EBB4227D}"/>
              </a:ext>
            </a:extLst>
          </p:cNvPr>
          <p:cNvSpPr>
            <a:spLocks noGrp="1"/>
          </p:cNvSpPr>
          <p:nvPr>
            <p:ph type="dt" sz="half" idx="10"/>
          </p:nvPr>
        </p:nvSpPr>
        <p:spPr/>
        <p:txBody>
          <a:bodyPr/>
          <a:lstStyle/>
          <a:p>
            <a:fld id="{A5AC21B6-34CE-4AEB-9072-140C5BF588D2}" type="datetimeFigureOut">
              <a:rPr lang="vi-VN" smtClean="0"/>
              <a:t>05/11/2024</a:t>
            </a:fld>
            <a:endParaRPr lang="vi-VN"/>
          </a:p>
        </p:txBody>
      </p:sp>
      <p:sp>
        <p:nvSpPr>
          <p:cNvPr id="6" name="Footer Placeholder 5">
            <a:extLst>
              <a:ext uri="{FF2B5EF4-FFF2-40B4-BE49-F238E27FC236}">
                <a16:creationId xmlns:a16="http://schemas.microsoft.com/office/drawing/2014/main" id="{716B575A-9853-89DF-5B4B-2CC3C678DCF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B25C03-2131-CDE3-A217-E4D5F49959AF}"/>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326434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C47FB-81BE-6155-4980-70B165403B2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8F5B6EE-E85C-BA0E-7267-33EF37127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2AB035-2795-F719-8888-919BBD864F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D9EDB68-16B9-3B10-7054-1EA7A117D3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B0746C-1729-9812-9947-EE4E9BA028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85CA82E-967D-40E8-2DCE-B7D770D443FF}"/>
              </a:ext>
            </a:extLst>
          </p:cNvPr>
          <p:cNvSpPr>
            <a:spLocks noGrp="1"/>
          </p:cNvSpPr>
          <p:nvPr>
            <p:ph type="dt" sz="half" idx="10"/>
          </p:nvPr>
        </p:nvSpPr>
        <p:spPr/>
        <p:txBody>
          <a:bodyPr/>
          <a:lstStyle/>
          <a:p>
            <a:fld id="{A5AC21B6-34CE-4AEB-9072-140C5BF588D2}" type="datetimeFigureOut">
              <a:rPr lang="vi-VN" smtClean="0"/>
              <a:t>05/11/2024</a:t>
            </a:fld>
            <a:endParaRPr lang="vi-VN"/>
          </a:p>
        </p:txBody>
      </p:sp>
      <p:sp>
        <p:nvSpPr>
          <p:cNvPr id="8" name="Footer Placeholder 7">
            <a:extLst>
              <a:ext uri="{FF2B5EF4-FFF2-40B4-BE49-F238E27FC236}">
                <a16:creationId xmlns:a16="http://schemas.microsoft.com/office/drawing/2014/main" id="{3BDD6488-D2C1-EAF7-C9B8-8F97CD5EAF5F}"/>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B345E6E-934C-F837-3E3A-C1012CF7CB99}"/>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29695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FE411-2564-CFEE-970B-1664CAAC3F3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7714A5E-A098-CFB2-7A90-03F9A0633290}"/>
              </a:ext>
            </a:extLst>
          </p:cNvPr>
          <p:cNvSpPr>
            <a:spLocks noGrp="1"/>
          </p:cNvSpPr>
          <p:nvPr>
            <p:ph type="dt" sz="half" idx="10"/>
          </p:nvPr>
        </p:nvSpPr>
        <p:spPr/>
        <p:txBody>
          <a:bodyPr/>
          <a:lstStyle/>
          <a:p>
            <a:fld id="{A5AC21B6-34CE-4AEB-9072-140C5BF588D2}" type="datetimeFigureOut">
              <a:rPr lang="vi-VN" smtClean="0"/>
              <a:t>05/11/2024</a:t>
            </a:fld>
            <a:endParaRPr lang="vi-VN"/>
          </a:p>
        </p:txBody>
      </p:sp>
      <p:sp>
        <p:nvSpPr>
          <p:cNvPr id="4" name="Footer Placeholder 3">
            <a:extLst>
              <a:ext uri="{FF2B5EF4-FFF2-40B4-BE49-F238E27FC236}">
                <a16:creationId xmlns:a16="http://schemas.microsoft.com/office/drawing/2014/main" id="{2E0DB01A-6569-5CB4-1B18-6E9A43F71C9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B6249EED-0BBC-0F29-8DE5-DD746287533E}"/>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177258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74401B-083C-A07E-93ED-02A36702565A}"/>
              </a:ext>
            </a:extLst>
          </p:cNvPr>
          <p:cNvSpPr>
            <a:spLocks noGrp="1"/>
          </p:cNvSpPr>
          <p:nvPr>
            <p:ph type="dt" sz="half" idx="10"/>
          </p:nvPr>
        </p:nvSpPr>
        <p:spPr/>
        <p:txBody>
          <a:bodyPr/>
          <a:lstStyle/>
          <a:p>
            <a:fld id="{A5AC21B6-34CE-4AEB-9072-140C5BF588D2}" type="datetimeFigureOut">
              <a:rPr lang="vi-VN" smtClean="0"/>
              <a:t>05/11/2024</a:t>
            </a:fld>
            <a:endParaRPr lang="vi-VN"/>
          </a:p>
        </p:txBody>
      </p:sp>
      <p:sp>
        <p:nvSpPr>
          <p:cNvPr id="3" name="Footer Placeholder 2">
            <a:extLst>
              <a:ext uri="{FF2B5EF4-FFF2-40B4-BE49-F238E27FC236}">
                <a16:creationId xmlns:a16="http://schemas.microsoft.com/office/drawing/2014/main" id="{9847A6C0-D9E0-3969-B8F2-BC1CC75D4337}"/>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3A57F1C5-29F3-6CDB-5E9D-1486CB5D09F9}"/>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46312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004E-B2DA-B4C2-1870-CE62AE19A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71B4237-8832-8E27-1D1B-794B1957F1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0A0F07B-CEB2-EB52-539B-486169966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1A700A-66B0-E411-CE3F-5AE9B4AC006B}"/>
              </a:ext>
            </a:extLst>
          </p:cNvPr>
          <p:cNvSpPr>
            <a:spLocks noGrp="1"/>
          </p:cNvSpPr>
          <p:nvPr>
            <p:ph type="dt" sz="half" idx="10"/>
          </p:nvPr>
        </p:nvSpPr>
        <p:spPr/>
        <p:txBody>
          <a:bodyPr/>
          <a:lstStyle/>
          <a:p>
            <a:fld id="{A5AC21B6-34CE-4AEB-9072-140C5BF588D2}" type="datetimeFigureOut">
              <a:rPr lang="vi-VN" smtClean="0"/>
              <a:t>05/11/2024</a:t>
            </a:fld>
            <a:endParaRPr lang="vi-VN"/>
          </a:p>
        </p:txBody>
      </p:sp>
      <p:sp>
        <p:nvSpPr>
          <p:cNvPr id="6" name="Footer Placeholder 5">
            <a:extLst>
              <a:ext uri="{FF2B5EF4-FFF2-40B4-BE49-F238E27FC236}">
                <a16:creationId xmlns:a16="http://schemas.microsoft.com/office/drawing/2014/main" id="{638C8AAD-33CB-72A7-8A2A-1EF025DD45A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6CC67A5-73D5-7329-36A3-3A8E4A90251C}"/>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204425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8955-24BE-1AC7-4DDD-036CF2FC26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32F9CBD-11D6-467A-B49D-12417A41F7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4DB1445-3498-86A5-69A4-15C1A0B72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859E5B-7E08-BD0C-3A3A-6D037CDEDF92}"/>
              </a:ext>
            </a:extLst>
          </p:cNvPr>
          <p:cNvSpPr>
            <a:spLocks noGrp="1"/>
          </p:cNvSpPr>
          <p:nvPr>
            <p:ph type="dt" sz="half" idx="10"/>
          </p:nvPr>
        </p:nvSpPr>
        <p:spPr/>
        <p:txBody>
          <a:bodyPr/>
          <a:lstStyle/>
          <a:p>
            <a:fld id="{A5AC21B6-34CE-4AEB-9072-140C5BF588D2}" type="datetimeFigureOut">
              <a:rPr lang="vi-VN" smtClean="0"/>
              <a:t>05/11/2024</a:t>
            </a:fld>
            <a:endParaRPr lang="vi-VN"/>
          </a:p>
        </p:txBody>
      </p:sp>
      <p:sp>
        <p:nvSpPr>
          <p:cNvPr id="6" name="Footer Placeholder 5">
            <a:extLst>
              <a:ext uri="{FF2B5EF4-FFF2-40B4-BE49-F238E27FC236}">
                <a16:creationId xmlns:a16="http://schemas.microsoft.com/office/drawing/2014/main" id="{25D73338-75E6-120A-4ACF-0EE655935C7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F3ED1DD-9942-B6C7-A312-1420C89F2A68}"/>
              </a:ext>
            </a:extLst>
          </p:cNvPr>
          <p:cNvSpPr>
            <a:spLocks noGrp="1"/>
          </p:cNvSpPr>
          <p:nvPr>
            <p:ph type="sldNum" sz="quarter" idx="12"/>
          </p:nvPr>
        </p:nvSpPr>
        <p:spPr/>
        <p:txBody>
          <a:bodyPr/>
          <a:lstStyle/>
          <a:p>
            <a:fld id="{C47D2B70-B7FD-4917-8708-0FC3FE10A7AC}" type="slidenum">
              <a:rPr lang="vi-VN" smtClean="0"/>
              <a:t>‹#›</a:t>
            </a:fld>
            <a:endParaRPr lang="vi-VN"/>
          </a:p>
        </p:txBody>
      </p:sp>
    </p:spTree>
    <p:extLst>
      <p:ext uri="{BB962C8B-B14F-4D97-AF65-F5344CB8AC3E}">
        <p14:creationId xmlns:p14="http://schemas.microsoft.com/office/powerpoint/2010/main" val="53870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1A2F0F-04AE-2F1C-8EA6-F857E30047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A63B651-C720-4978-E6DB-127C3907F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37F1BA0-3F45-E3C0-0E0A-5F6CE5DD7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AC21B6-34CE-4AEB-9072-140C5BF588D2}" type="datetimeFigureOut">
              <a:rPr lang="vi-VN" smtClean="0"/>
              <a:t>05/11/2024</a:t>
            </a:fld>
            <a:endParaRPr lang="vi-VN"/>
          </a:p>
        </p:txBody>
      </p:sp>
      <p:sp>
        <p:nvSpPr>
          <p:cNvPr id="5" name="Footer Placeholder 4">
            <a:extLst>
              <a:ext uri="{FF2B5EF4-FFF2-40B4-BE49-F238E27FC236}">
                <a16:creationId xmlns:a16="http://schemas.microsoft.com/office/drawing/2014/main" id="{F6569192-CF68-0119-C43B-651403FCB5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AABCE02-C14D-8A0C-8BBF-E6262A0DD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D2B70-B7FD-4917-8708-0FC3FE10A7AC}" type="slidenum">
              <a:rPr lang="vi-VN" smtClean="0"/>
              <a:t>‹#›</a:t>
            </a:fld>
            <a:endParaRPr lang="vi-VN"/>
          </a:p>
        </p:txBody>
      </p:sp>
    </p:spTree>
    <p:extLst>
      <p:ext uri="{BB962C8B-B14F-4D97-AF65-F5344CB8AC3E}">
        <p14:creationId xmlns:p14="http://schemas.microsoft.com/office/powerpoint/2010/main" val="392165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f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fif"/><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fif"/><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fi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fi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fif"/><Relationship Id="rId1" Type="http://schemas.openxmlformats.org/officeDocument/2006/relationships/slideLayout" Target="../slideLayouts/slideLayout7.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326667E-A752-BAD6-EC7C-CB124E89D007}"/>
              </a:ext>
            </a:extLst>
          </p:cNvPr>
          <p:cNvSpPr txBox="1"/>
          <p:nvPr/>
        </p:nvSpPr>
        <p:spPr>
          <a:xfrm>
            <a:off x="1772239" y="592187"/>
            <a:ext cx="8424315" cy="1200329"/>
          </a:xfrm>
          <a:prstGeom prst="rect">
            <a:avLst/>
          </a:prstGeom>
          <a:noFill/>
        </p:spPr>
        <p:txBody>
          <a:bodyPr wrap="square">
            <a:spAutoFit/>
          </a:bodyPr>
          <a:lstStyle/>
          <a:p>
            <a:pPr algn="ctr" fontAlgn="auto">
              <a:spcAft>
                <a:spcPts val="0"/>
              </a:spcAft>
              <a:defRPr/>
            </a:pPr>
            <a:r>
              <a:rPr lang="en-US" sz="3600" b="1" dirty="0">
                <a:solidFill>
                  <a:srgbClr val="002060"/>
                </a:solidFill>
                <a:latin typeface="Times New Roman" pitchFamily="18" charset="0"/>
                <a:cs typeface="Times New Roman" pitchFamily="18" charset="0"/>
              </a:rPr>
              <a:t>UBND QUẬN LONG BIÊN</a:t>
            </a:r>
          </a:p>
          <a:p>
            <a:pPr algn="ctr" fontAlgn="auto">
              <a:spcAft>
                <a:spcPts val="0"/>
              </a:spcAft>
              <a:defRPr/>
            </a:pPr>
            <a:r>
              <a:rPr lang="en-US" sz="3600" b="1" dirty="0">
                <a:solidFill>
                  <a:srgbClr val="002060"/>
                </a:solidFill>
                <a:latin typeface="Times New Roman" pitchFamily="18" charset="0"/>
                <a:cs typeface="Times New Roman" pitchFamily="18" charset="0"/>
              </a:rPr>
              <a:t>TRƯỜNG MẦM NON </a:t>
            </a:r>
            <a:r>
              <a:rPr lang="vi-VN" sz="3600" b="1" dirty="0">
                <a:solidFill>
                  <a:srgbClr val="002060"/>
                </a:solidFill>
                <a:latin typeface="Times New Roman" pitchFamily="18" charset="0"/>
                <a:cs typeface="Times New Roman" pitchFamily="18" charset="0"/>
              </a:rPr>
              <a:t>HOA MỘC LAN</a:t>
            </a:r>
            <a:endParaRPr lang="en-US" sz="3600" dirty="0">
              <a:solidFill>
                <a:srgbClr val="002060"/>
              </a:solidFill>
            </a:endParaRPr>
          </a:p>
        </p:txBody>
      </p:sp>
      <p:sp>
        <p:nvSpPr>
          <p:cNvPr id="14" name="TextBox 13">
            <a:extLst>
              <a:ext uri="{FF2B5EF4-FFF2-40B4-BE49-F238E27FC236}">
                <a16:creationId xmlns:a16="http://schemas.microsoft.com/office/drawing/2014/main" id="{2ADE16B4-DB1F-253F-C037-45C7C57FC86C}"/>
              </a:ext>
            </a:extLst>
          </p:cNvPr>
          <p:cNvSpPr txBox="1"/>
          <p:nvPr/>
        </p:nvSpPr>
        <p:spPr>
          <a:xfrm>
            <a:off x="2239237" y="2256772"/>
            <a:ext cx="6927350" cy="3405035"/>
          </a:xfrm>
          <a:prstGeom prst="rect">
            <a:avLst/>
          </a:prstGeom>
          <a:noFill/>
        </p:spPr>
        <p:txBody>
          <a:bodyPr wrap="square">
            <a:spAutoFit/>
          </a:bodyPr>
          <a:lstStyle/>
          <a:p>
            <a:pPr marL="347345" indent="-347345" algn="ctr">
              <a:lnSpc>
                <a:spcPct val="90000"/>
              </a:lnSpc>
            </a:pPr>
            <a:r>
              <a:rPr lang="nl-NL" sz="3600" b="1" kern="1200" dirty="0">
                <a:solidFill>
                  <a:srgbClr val="002060"/>
                </a:solidFill>
                <a:effectLst/>
                <a:latin typeface="Times New Roman" panose="02020603050405020304" pitchFamily="18" charset="0"/>
                <a:ea typeface="Times New Roman" panose="02020603050405020304" pitchFamily="18" charset="0"/>
              </a:rPr>
              <a:t>BÀI THUYẾT TRÌNH </a:t>
            </a:r>
          </a:p>
          <a:p>
            <a:pPr marL="347345" indent="-347345" algn="ctr">
              <a:lnSpc>
                <a:spcPct val="90000"/>
              </a:lnSpc>
            </a:pPr>
            <a:endParaRPr lang="vi-VN" sz="3600" dirty="0">
              <a:solidFill>
                <a:srgbClr val="002060"/>
              </a:solidFill>
              <a:effectLst/>
              <a:latin typeface="Times New Roman" panose="02020603050405020304" pitchFamily="18" charset="0"/>
              <a:ea typeface="Times New Roman" panose="02020603050405020304" pitchFamily="18" charset="0"/>
            </a:endParaRPr>
          </a:p>
          <a:p>
            <a:pPr marL="347345" indent="-347345" algn="ctr">
              <a:lnSpc>
                <a:spcPct val="90000"/>
              </a:lnSpc>
            </a:pPr>
            <a:r>
              <a:rPr lang="vi-VN" sz="3200" b="1" i="1" kern="1200" dirty="0">
                <a:solidFill>
                  <a:srgbClr val="002060"/>
                </a:solidFill>
                <a:effectLst/>
                <a:latin typeface="Times New Roman" panose="02020603050405020304" pitchFamily="18" charset="0"/>
                <a:ea typeface="Times New Roman" panose="02020603050405020304" pitchFamily="18" charset="0"/>
              </a:rPr>
              <a:t>Biện</a:t>
            </a:r>
            <a:r>
              <a:rPr lang="en-US" sz="3200" b="1" i="1" kern="1200" dirty="0">
                <a:solidFill>
                  <a:srgbClr val="002060"/>
                </a:solidFill>
                <a:effectLst/>
                <a:latin typeface="Times New Roman" panose="02020603050405020304" pitchFamily="18" charset="0"/>
                <a:ea typeface="Times New Roman" panose="02020603050405020304" pitchFamily="18" charset="0"/>
              </a:rPr>
              <a:t> </a:t>
            </a:r>
            <a:r>
              <a:rPr lang="en-US" sz="3200" b="1" i="1" kern="1200" dirty="0" err="1">
                <a:solidFill>
                  <a:srgbClr val="002060"/>
                </a:solidFill>
                <a:effectLst/>
                <a:latin typeface="Times New Roman" panose="02020603050405020304" pitchFamily="18" charset="0"/>
                <a:ea typeface="Times New Roman" panose="02020603050405020304" pitchFamily="18" charset="0"/>
              </a:rPr>
              <a:t>pháp</a:t>
            </a:r>
            <a:r>
              <a:rPr lang="en-US" sz="3200" b="1" i="1" kern="1200" dirty="0">
                <a:solidFill>
                  <a:srgbClr val="002060"/>
                </a:solidFill>
                <a:effectLst/>
                <a:latin typeface="Times New Roman" panose="02020603050405020304" pitchFamily="18" charset="0"/>
                <a:ea typeface="Times New Roman" panose="02020603050405020304" pitchFamily="18" charset="0"/>
              </a:rPr>
              <a:t> </a:t>
            </a:r>
            <a:r>
              <a:rPr lang="en-US" sz="3200" b="1" i="1" kern="1200" dirty="0" err="1">
                <a:solidFill>
                  <a:srgbClr val="002060"/>
                </a:solidFill>
                <a:effectLst/>
                <a:latin typeface="Times New Roman" panose="02020603050405020304" pitchFamily="18" charset="0"/>
                <a:ea typeface="Times New Roman" panose="02020603050405020304" pitchFamily="18" charset="0"/>
              </a:rPr>
              <a:t>giúp</a:t>
            </a:r>
            <a:r>
              <a:rPr lang="en-US" sz="3200" b="1" i="1" kern="1200" dirty="0">
                <a:solidFill>
                  <a:srgbClr val="002060"/>
                </a:solidFill>
                <a:effectLst/>
                <a:latin typeface="Times New Roman" panose="02020603050405020304" pitchFamily="18" charset="0"/>
                <a:ea typeface="Times New Roman" panose="02020603050405020304" pitchFamily="18" charset="0"/>
              </a:rPr>
              <a:t> </a:t>
            </a:r>
            <a:r>
              <a:rPr lang="en-US" sz="3200" b="1" i="1" kern="1200" dirty="0" err="1">
                <a:solidFill>
                  <a:srgbClr val="002060"/>
                </a:solidFill>
                <a:effectLst/>
                <a:latin typeface="Times New Roman" panose="02020603050405020304" pitchFamily="18" charset="0"/>
                <a:ea typeface="Times New Roman" panose="02020603050405020304" pitchFamily="18" charset="0"/>
              </a:rPr>
              <a:t>trẻ</a:t>
            </a:r>
            <a:r>
              <a:rPr lang="en-US" sz="3200" b="1" i="1" kern="1200" dirty="0">
                <a:solidFill>
                  <a:srgbClr val="002060"/>
                </a:solidFill>
                <a:effectLst/>
                <a:latin typeface="Times New Roman" panose="02020603050405020304" pitchFamily="18" charset="0"/>
                <a:ea typeface="Times New Roman" panose="02020603050405020304" pitchFamily="18" charset="0"/>
              </a:rPr>
              <a:t> 3 - 4 </a:t>
            </a:r>
            <a:r>
              <a:rPr lang="en-US" sz="3200" b="1" i="1" kern="1200" dirty="0" err="1">
                <a:solidFill>
                  <a:srgbClr val="002060"/>
                </a:solidFill>
                <a:effectLst/>
                <a:latin typeface="Times New Roman" panose="02020603050405020304" pitchFamily="18" charset="0"/>
                <a:ea typeface="Times New Roman" panose="02020603050405020304" pitchFamily="18" charset="0"/>
              </a:rPr>
              <a:t>tuổi</a:t>
            </a:r>
            <a:r>
              <a:rPr lang="en-US" sz="3200" b="1" i="1" kern="1200" dirty="0">
                <a:solidFill>
                  <a:srgbClr val="002060"/>
                </a:solidFill>
                <a:effectLst/>
                <a:latin typeface="Times New Roman" panose="02020603050405020304" pitchFamily="18" charset="0"/>
                <a:ea typeface="Times New Roman" panose="02020603050405020304" pitchFamily="18" charset="0"/>
              </a:rPr>
              <a:t> </a:t>
            </a:r>
            <a:r>
              <a:rPr lang="en-US" sz="3200" b="1" i="1" kern="1200" dirty="0" err="1">
                <a:solidFill>
                  <a:srgbClr val="002060"/>
                </a:solidFill>
                <a:effectLst/>
                <a:latin typeface="Times New Roman" panose="02020603050405020304" pitchFamily="18" charset="0"/>
                <a:ea typeface="Times New Roman" panose="02020603050405020304" pitchFamily="18" charset="0"/>
              </a:rPr>
              <a:t>thực</a:t>
            </a:r>
            <a:r>
              <a:rPr lang="en-US" sz="3200" b="1" i="1" kern="1200" dirty="0">
                <a:solidFill>
                  <a:srgbClr val="002060"/>
                </a:solidFill>
                <a:effectLst/>
                <a:latin typeface="Times New Roman" panose="02020603050405020304" pitchFamily="18" charset="0"/>
                <a:ea typeface="Times New Roman" panose="02020603050405020304" pitchFamily="18" charset="0"/>
              </a:rPr>
              <a:t> </a:t>
            </a:r>
            <a:r>
              <a:rPr lang="en-US" sz="3200" b="1" i="1" kern="1200" dirty="0" err="1">
                <a:solidFill>
                  <a:srgbClr val="002060"/>
                </a:solidFill>
                <a:effectLst/>
                <a:latin typeface="Times New Roman" panose="02020603050405020304" pitchFamily="18" charset="0"/>
                <a:ea typeface="Times New Roman" panose="02020603050405020304" pitchFamily="18" charset="0"/>
              </a:rPr>
              <a:t>hiện</a:t>
            </a:r>
            <a:r>
              <a:rPr lang="en-US" sz="3200" b="1" i="1" kern="1200" dirty="0">
                <a:solidFill>
                  <a:srgbClr val="002060"/>
                </a:solidFill>
                <a:effectLst/>
                <a:latin typeface="Times New Roman" panose="02020603050405020304" pitchFamily="18" charset="0"/>
                <a:ea typeface="Times New Roman" panose="02020603050405020304" pitchFamily="18" charset="0"/>
              </a:rPr>
              <a:t> </a:t>
            </a:r>
            <a:r>
              <a:rPr lang="en-US" sz="3200" b="1" i="1" kern="1200" dirty="0" err="1">
                <a:solidFill>
                  <a:srgbClr val="002060"/>
                </a:solidFill>
                <a:effectLst/>
                <a:latin typeface="Times New Roman" panose="02020603050405020304" pitchFamily="18" charset="0"/>
                <a:ea typeface="Times New Roman" panose="02020603050405020304" pitchFamily="18" charset="0"/>
              </a:rPr>
              <a:t>tốt</a:t>
            </a:r>
            <a:r>
              <a:rPr lang="en-US" sz="3200" b="1" i="1" kern="1200" dirty="0">
                <a:solidFill>
                  <a:srgbClr val="002060"/>
                </a:solidFill>
                <a:effectLst/>
                <a:latin typeface="Times New Roman" panose="02020603050405020304" pitchFamily="18" charset="0"/>
                <a:ea typeface="Times New Roman" panose="02020603050405020304" pitchFamily="18" charset="0"/>
              </a:rPr>
              <a:t> </a:t>
            </a:r>
            <a:r>
              <a:rPr lang="en-US" sz="3200" b="1" i="1" kern="1200" dirty="0" err="1">
                <a:solidFill>
                  <a:srgbClr val="002060"/>
                </a:solidFill>
                <a:effectLst/>
                <a:latin typeface="Times New Roman" panose="02020603050405020304" pitchFamily="18" charset="0"/>
                <a:ea typeface="Times New Roman" panose="02020603050405020304" pitchFamily="18" charset="0"/>
              </a:rPr>
              <a:t>hoạt</a:t>
            </a:r>
            <a:r>
              <a:rPr lang="en-US" sz="3200" b="1" i="1" kern="1200" dirty="0">
                <a:solidFill>
                  <a:srgbClr val="002060"/>
                </a:solidFill>
                <a:effectLst/>
                <a:latin typeface="Times New Roman" panose="02020603050405020304" pitchFamily="18" charset="0"/>
                <a:ea typeface="Times New Roman" panose="02020603050405020304" pitchFamily="18" charset="0"/>
              </a:rPr>
              <a:t> </a:t>
            </a:r>
            <a:r>
              <a:rPr lang="en-US" sz="3200" b="1" i="1" kern="1200" dirty="0" err="1">
                <a:solidFill>
                  <a:srgbClr val="002060"/>
                </a:solidFill>
                <a:effectLst/>
                <a:latin typeface="Times New Roman" panose="02020603050405020304" pitchFamily="18" charset="0"/>
                <a:ea typeface="Times New Roman" panose="02020603050405020304" pitchFamily="18" charset="0"/>
              </a:rPr>
              <a:t>động</a:t>
            </a:r>
            <a:r>
              <a:rPr lang="en-US" sz="3200" b="1" i="1" kern="1200" dirty="0">
                <a:solidFill>
                  <a:srgbClr val="002060"/>
                </a:solidFill>
                <a:effectLst/>
                <a:latin typeface="Times New Roman" panose="02020603050405020304" pitchFamily="18" charset="0"/>
                <a:ea typeface="Times New Roman" panose="02020603050405020304" pitchFamily="18" charset="0"/>
              </a:rPr>
              <a:t> </a:t>
            </a:r>
            <a:r>
              <a:rPr lang="en-US" sz="3200" b="1" i="1" kern="1200" dirty="0" err="1">
                <a:solidFill>
                  <a:srgbClr val="002060"/>
                </a:solidFill>
                <a:effectLst/>
                <a:latin typeface="Times New Roman" panose="02020603050405020304" pitchFamily="18" charset="0"/>
                <a:ea typeface="Times New Roman" panose="02020603050405020304" pitchFamily="18" charset="0"/>
              </a:rPr>
              <a:t>tạo</a:t>
            </a:r>
            <a:r>
              <a:rPr lang="en-US" sz="3200" b="1" i="1" kern="1200" dirty="0">
                <a:solidFill>
                  <a:srgbClr val="002060"/>
                </a:solidFill>
                <a:effectLst/>
                <a:latin typeface="Times New Roman" panose="02020603050405020304" pitchFamily="18" charset="0"/>
                <a:ea typeface="Times New Roman" panose="02020603050405020304" pitchFamily="18" charset="0"/>
              </a:rPr>
              <a:t> </a:t>
            </a:r>
            <a:r>
              <a:rPr lang="en-US" sz="3200" b="1" i="1" kern="1200" dirty="0" err="1">
                <a:solidFill>
                  <a:srgbClr val="002060"/>
                </a:solidFill>
                <a:effectLst/>
                <a:latin typeface="Times New Roman" panose="02020603050405020304" pitchFamily="18" charset="0"/>
                <a:ea typeface="Times New Roman" panose="02020603050405020304" pitchFamily="18" charset="0"/>
              </a:rPr>
              <a:t>hình</a:t>
            </a:r>
            <a:endParaRPr lang="vi-VN" sz="3200" dirty="0">
              <a:solidFill>
                <a:srgbClr val="002060"/>
              </a:solidFill>
              <a:effectLst/>
              <a:latin typeface="Times New Roman" panose="02020603050405020304" pitchFamily="18" charset="0"/>
              <a:ea typeface="Times New Roman" panose="02020603050405020304" pitchFamily="18" charset="0"/>
            </a:endParaRPr>
          </a:p>
          <a:p>
            <a:pPr marL="640080" indent="411480" algn="just">
              <a:lnSpc>
                <a:spcPct val="120000"/>
              </a:lnSpc>
              <a:spcBef>
                <a:spcPts val="1000"/>
              </a:spcBef>
            </a:pPr>
            <a:r>
              <a:rPr lang="vi-VN" sz="1050" b="1" i="1" kern="1200" dirty="0">
                <a:solidFill>
                  <a:srgbClr val="0000FF"/>
                </a:solidFill>
                <a:effectLst/>
                <a:latin typeface="Times New Roman" panose="02020603050405020304" pitchFamily="18" charset="0"/>
                <a:ea typeface="Times New Roman" panose="02020603050405020304" pitchFamily="18" charset="0"/>
              </a:rPr>
              <a:t>	</a:t>
            </a:r>
            <a:endParaRPr lang="vi-VN" sz="1000" dirty="0">
              <a:effectLst/>
              <a:latin typeface="Times New Roman" panose="02020603050405020304" pitchFamily="18" charset="0"/>
              <a:ea typeface="Times New Roman" panose="02020603050405020304" pitchFamily="18" charset="0"/>
            </a:endParaRPr>
          </a:p>
          <a:p>
            <a:pPr marL="640080" indent="411480" algn="just">
              <a:lnSpc>
                <a:spcPct val="120000"/>
              </a:lnSpc>
              <a:spcBef>
                <a:spcPts val="1000"/>
              </a:spcBef>
            </a:pPr>
            <a:r>
              <a:rPr lang="vi-VN" sz="3200" b="1" kern="1200" dirty="0">
                <a:solidFill>
                  <a:srgbClr val="002060"/>
                </a:solidFill>
                <a:effectLst/>
                <a:latin typeface="Times New Roman" panose="02020603050405020304" pitchFamily="18" charset="0"/>
                <a:ea typeface="Times New Roman" panose="02020603050405020304" pitchFamily="18" charset="0"/>
              </a:rPr>
              <a:t>Giáo viên: Nguyễn </a:t>
            </a:r>
            <a:r>
              <a:rPr lang="en-US" sz="3200" b="1" kern="1200" dirty="0" err="1" smtClean="0">
                <a:solidFill>
                  <a:srgbClr val="002060"/>
                </a:solidFill>
                <a:effectLst/>
                <a:latin typeface="Times New Roman" panose="02020603050405020304" pitchFamily="18" charset="0"/>
                <a:ea typeface="Times New Roman" panose="02020603050405020304" pitchFamily="18" charset="0"/>
              </a:rPr>
              <a:t>Thị</a:t>
            </a:r>
            <a:r>
              <a:rPr lang="en-US" sz="3200" b="1" kern="1200" dirty="0" smtClean="0">
                <a:solidFill>
                  <a:srgbClr val="002060"/>
                </a:solidFill>
                <a:effectLst/>
                <a:latin typeface="Times New Roman" panose="02020603050405020304" pitchFamily="18" charset="0"/>
                <a:ea typeface="Times New Roman" panose="02020603050405020304" pitchFamily="18" charset="0"/>
              </a:rPr>
              <a:t> </a:t>
            </a:r>
            <a:r>
              <a:rPr lang="en-US" sz="3200" b="1" kern="1200" dirty="0" err="1" smtClean="0">
                <a:solidFill>
                  <a:srgbClr val="002060"/>
                </a:solidFill>
                <a:effectLst/>
                <a:latin typeface="Times New Roman" panose="02020603050405020304" pitchFamily="18" charset="0"/>
                <a:ea typeface="Times New Roman" panose="02020603050405020304" pitchFamily="18" charset="0"/>
              </a:rPr>
              <a:t>Ngọc</a:t>
            </a:r>
            <a:r>
              <a:rPr lang="en-US" sz="3200" b="1" kern="1200" dirty="0" smtClean="0">
                <a:solidFill>
                  <a:srgbClr val="002060"/>
                </a:solidFill>
                <a:effectLst/>
                <a:latin typeface="Times New Roman" panose="02020603050405020304" pitchFamily="18" charset="0"/>
                <a:ea typeface="Times New Roman" panose="02020603050405020304" pitchFamily="18" charset="0"/>
              </a:rPr>
              <a:t> </a:t>
            </a:r>
            <a:r>
              <a:rPr lang="en-US" sz="3200" b="1" kern="1200" dirty="0" err="1" smtClean="0">
                <a:solidFill>
                  <a:srgbClr val="002060"/>
                </a:solidFill>
                <a:effectLst/>
                <a:latin typeface="Times New Roman" panose="02020603050405020304" pitchFamily="18" charset="0"/>
                <a:ea typeface="Times New Roman" panose="02020603050405020304" pitchFamily="18" charset="0"/>
              </a:rPr>
              <a:t>Tú</a:t>
            </a:r>
            <a:endParaRPr lang="vi-VN" sz="3200" dirty="0">
              <a:solidFill>
                <a:srgbClr val="002060"/>
              </a:solidFill>
              <a:effectLst/>
              <a:latin typeface="Times New Roman" panose="02020603050405020304" pitchFamily="18" charset="0"/>
              <a:ea typeface="Times New Roman" panose="02020603050405020304" pitchFamily="18" charset="0"/>
            </a:endParaRPr>
          </a:p>
          <a:p>
            <a:pPr>
              <a:lnSpc>
                <a:spcPct val="120000"/>
              </a:lnSpc>
            </a:pPr>
            <a:r>
              <a:rPr lang="en-US" sz="1050" b="1" dirty="0">
                <a:effectLst/>
                <a:latin typeface="Times New Roman" panose="02020603050405020304" pitchFamily="18" charset="0"/>
                <a:ea typeface="Times New Roman" panose="02020603050405020304" pitchFamily="18" charset="0"/>
              </a:rPr>
              <a:t> </a:t>
            </a:r>
            <a:endParaRPr lang="vi-VN" sz="1050" dirty="0">
              <a:effectLst/>
              <a:latin typeface="Times New Roman" panose="02020603050405020304" pitchFamily="18" charset="0"/>
              <a:ea typeface="Times New Roman" panose="02020603050405020304" pitchFamily="18" charset="0"/>
            </a:endParaRPr>
          </a:p>
          <a:p>
            <a:pPr>
              <a:lnSpc>
                <a:spcPct val="120000"/>
              </a:lnSpc>
            </a:pPr>
            <a:r>
              <a:rPr lang="en-US" sz="1050" b="1" dirty="0">
                <a:effectLst/>
                <a:latin typeface="Times New Roman" panose="02020603050405020304" pitchFamily="18" charset="0"/>
                <a:ea typeface="Times New Roman" panose="02020603050405020304" pitchFamily="18" charset="0"/>
              </a:rPr>
              <a:t> </a:t>
            </a:r>
            <a:endParaRPr lang="vi-VN"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30763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4053E6-9B5B-70CF-49E7-0C145D972949}"/>
              </a:ext>
            </a:extLst>
          </p:cNvPr>
          <p:cNvSpPr txBox="1"/>
          <p:nvPr/>
        </p:nvSpPr>
        <p:spPr>
          <a:xfrm>
            <a:off x="966941" y="878622"/>
            <a:ext cx="10500189" cy="1883657"/>
          </a:xfrm>
          <a:prstGeom prst="rect">
            <a:avLst/>
          </a:prstGeom>
          <a:noFill/>
        </p:spPr>
        <p:txBody>
          <a:bodyPr wrap="square">
            <a:spAutoFit/>
          </a:bodyPr>
          <a:lstStyle/>
          <a:p>
            <a:pPr algn="just">
              <a:lnSpc>
                <a:spcPct val="150000"/>
              </a:lnSpc>
              <a:spcBef>
                <a:spcPts val="600"/>
              </a:spcBef>
            </a:pPr>
            <a:r>
              <a:rPr lang="vi-VN" sz="2000" dirty="0">
                <a:effectLst/>
                <a:latin typeface="Times New Roman" panose="02020603050405020304" pitchFamily="18" charset="0"/>
                <a:ea typeface="Times New Roman" panose="02020603050405020304" pitchFamily="18" charset="0"/>
              </a:rPr>
              <a:t>- </a:t>
            </a:r>
            <a:r>
              <a:rPr lang="pt-BR" sz="2000" dirty="0">
                <a:effectLst/>
                <a:latin typeface="Times New Roman" panose="02020603050405020304" pitchFamily="18" charset="0"/>
                <a:ea typeface="Times New Roman" panose="02020603050405020304" pitchFamily="18" charset="0"/>
              </a:rPr>
              <a:t>Các đồ dùng, dụng cụ, nguyên vật liệu cho trẻ hoạt động cần được chuẩn bị phong phú v</a:t>
            </a:r>
            <a:r>
              <a:rPr lang="vi-VN" sz="2000" dirty="0">
                <a:effectLst/>
                <a:latin typeface="Times New Roman" panose="02020603050405020304" pitchFamily="18" charset="0"/>
                <a:ea typeface="Times New Roman" panose="02020603050405020304" pitchFamily="18" charset="0"/>
              </a:rPr>
              <a:t>ề</a:t>
            </a:r>
            <a:r>
              <a:rPr lang="pt-BR" sz="2000" dirty="0">
                <a:effectLst/>
                <a:latin typeface="Times New Roman" panose="02020603050405020304" pitchFamily="18" charset="0"/>
                <a:ea typeface="Times New Roman" panose="02020603050405020304" pitchFamily="18" charset="0"/>
              </a:rPr>
              <a:t> chủng loại, đa dạng về màu sắc và cách sử dụng như: Vỏ hộp catton, bìa lịch, chai lọ nhựa, ống hút…được vệ sinh sạch sẽ hoặc cũng có thể là những nguyên vật liệu được mua sẵn như: giấy màu, đất nặn, bút sáp…</a:t>
            </a:r>
            <a:endParaRPr lang="vi-VN" sz="20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73FD6B3B-4C9A-4619-D845-7B98040C5DB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3040468"/>
            <a:ext cx="6354566" cy="3791847"/>
          </a:xfrm>
          <a:prstGeom prst="rect">
            <a:avLst/>
          </a:prstGeom>
        </p:spPr>
      </p:pic>
      <p:pic>
        <p:nvPicPr>
          <p:cNvPr id="7" name="Picture 6">
            <a:extLst>
              <a:ext uri="{FF2B5EF4-FFF2-40B4-BE49-F238E27FC236}">
                <a16:creationId xmlns:a16="http://schemas.microsoft.com/office/drawing/2014/main" id="{29260197-ACBD-536F-520E-713FF91782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54566" y="3040468"/>
            <a:ext cx="5837434" cy="3817532"/>
          </a:xfrm>
          <a:prstGeom prst="rect">
            <a:avLst/>
          </a:prstGeom>
        </p:spPr>
      </p:pic>
    </p:spTree>
    <p:extLst>
      <p:ext uri="{BB962C8B-B14F-4D97-AF65-F5344CB8AC3E}">
        <p14:creationId xmlns:p14="http://schemas.microsoft.com/office/powerpoint/2010/main" val="261675950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812091-BF79-08CD-C30D-EDA91A72ED28}"/>
              </a:ext>
            </a:extLst>
          </p:cNvPr>
          <p:cNvSpPr txBox="1"/>
          <p:nvPr/>
        </p:nvSpPr>
        <p:spPr>
          <a:xfrm>
            <a:off x="518264" y="583368"/>
            <a:ext cx="5019783" cy="6124754"/>
          </a:xfrm>
          <a:prstGeom prst="rect">
            <a:avLst/>
          </a:prstGeom>
          <a:noFill/>
        </p:spPr>
        <p:txBody>
          <a:bodyPr wrap="square">
            <a:spAutoFit/>
          </a:bodyPr>
          <a:lstStyle/>
          <a:p>
            <a:pPr algn="just">
              <a:lnSpc>
                <a:spcPct val="150000"/>
              </a:lnSpc>
              <a:spcBef>
                <a:spcPts val="600"/>
              </a:spcBef>
            </a:pPr>
            <a:r>
              <a:rPr lang="en-US" sz="2000" dirty="0" smtClean="0">
                <a:effectLst/>
                <a:latin typeface="Times New Roman" panose="02020603050405020304" pitchFamily="18" charset="0"/>
                <a:ea typeface="Times New Roman" panose="02020603050405020304" pitchFamily="18" charset="0"/>
              </a:rPr>
              <a:t>       </a:t>
            </a:r>
            <a:r>
              <a:rPr lang="en-US" sz="2000" b="1" dirty="0" err="1" smtClean="0">
                <a:effectLst/>
                <a:latin typeface="Times New Roman" panose="02020603050405020304" pitchFamily="18" charset="0"/>
                <a:ea typeface="Times New Roman" panose="02020603050405020304" pitchFamily="18" charset="0"/>
              </a:rPr>
              <a:t>Môi</a:t>
            </a:r>
            <a:r>
              <a:rPr lang="en-US" sz="2000" b="1" dirty="0" smtClean="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trường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tinh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thần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môi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trường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tâm</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lý</a:t>
            </a:r>
            <a:r>
              <a:rPr lang="en-US" sz="2000" b="1" dirty="0">
                <a:effectLst/>
                <a:latin typeface="Times New Roman" panose="02020603050405020304" pitchFamily="18" charset="0"/>
                <a:ea typeface="Times New Roman" panose="02020603050405020304" pitchFamily="18" charset="0"/>
              </a:rPr>
              <a:t>) là </a:t>
            </a:r>
            <a:r>
              <a:rPr lang="en-US" sz="2000" b="1" dirty="0" err="1">
                <a:effectLst/>
                <a:latin typeface="Times New Roman" panose="02020603050405020304" pitchFamily="18" charset="0"/>
                <a:ea typeface="Times New Roman" panose="02020603050405020304" pitchFamily="18" charset="0"/>
              </a:rPr>
              <a:t>một</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thành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tô</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quan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trọng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trong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việc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tô</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chức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môi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trường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giáo</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dục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nhằm</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góp</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phần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thúc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đẩy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sư</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phát</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triển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kha</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năng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sáng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tạo</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của</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tre</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mẫu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giáo</a:t>
            </a:r>
            <a:r>
              <a:rPr lang="en-US" sz="2000" b="1" dirty="0">
                <a:effectLst/>
                <a:latin typeface="Times New Roman" panose="02020603050405020304" pitchFamily="18" charset="0"/>
                <a:ea typeface="Times New Roman" panose="02020603050405020304" pitchFamily="18" charset="0"/>
              </a:rPr>
              <a:t>. </a:t>
            </a:r>
            <a:endParaRPr lang="en-US" sz="2000" b="1" dirty="0" smtClean="0">
              <a:effectLst/>
              <a:latin typeface="Times New Roman" panose="02020603050405020304" pitchFamily="18" charset="0"/>
              <a:ea typeface="Times New Roman" panose="02020603050405020304" pitchFamily="18" charset="0"/>
            </a:endParaRPr>
          </a:p>
          <a:p>
            <a:pPr algn="just">
              <a:lnSpc>
                <a:spcPct val="150000"/>
              </a:lnSpc>
              <a:spcBef>
                <a:spcPts val="600"/>
              </a:spcBef>
            </a:pP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Những</a:t>
            </a:r>
            <a:r>
              <a:rPr lang="en-US" sz="2000" dirty="0" smtClean="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cư</a:t>
            </a:r>
            <a:r>
              <a:rPr lang="en-US" sz="2000" dirty="0">
                <a:effectLst/>
                <a:latin typeface="Times New Roman" panose="02020603050405020304" pitchFamily="18" charset="0"/>
                <a:ea typeface="Times New Roman" panose="02020603050405020304" pitchFamily="18" charset="0"/>
              </a:rPr>
              <a:t>̉ chỉ </a:t>
            </a:r>
            <a:r>
              <a:rPr lang="en-US" sz="2000" dirty="0" err="1">
                <a:effectLst/>
                <a:latin typeface="Times New Roman" panose="02020603050405020304" pitchFamily="18" charset="0"/>
                <a:ea typeface="Times New Roman" panose="02020603050405020304" pitchFamily="18" charset="0"/>
              </a:rPr>
              <a:t>nhe</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nhàng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khuyến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khích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của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giáo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dành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tre</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tre</a:t>
            </a:r>
            <a:r>
              <a:rPr lang="en-US" sz="2000" dirty="0">
                <a:effectLst/>
                <a:latin typeface="Times New Roman" panose="02020603050405020304" pitchFamily="18" charset="0"/>
                <a:ea typeface="Times New Roman" panose="02020603050405020304" pitchFamily="18" charset="0"/>
              </a:rPr>
              <a:t>̉ có </a:t>
            </a:r>
            <a:r>
              <a:rPr lang="en-US" sz="2000" dirty="0" err="1">
                <a:effectLst/>
                <a:latin typeface="Times New Roman" panose="02020603050405020304" pitchFamily="18" charset="0"/>
                <a:ea typeface="Times New Roman" panose="02020603050405020304" pitchFamily="18" charset="0"/>
              </a:rPr>
              <a:t>cảm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giác</a:t>
            </a:r>
            <a:r>
              <a:rPr lang="en-US" sz="2000" dirty="0">
                <a:effectLst/>
                <a:latin typeface="Times New Roman" panose="02020603050405020304" pitchFamily="18" charset="0"/>
                <a:ea typeface="Times New Roman" panose="02020603050405020304" pitchFamily="18" charset="0"/>
              </a:rPr>
              <a:t> an </a:t>
            </a:r>
            <a:r>
              <a:rPr lang="en-US" sz="2000" dirty="0" err="1">
                <a:effectLst/>
                <a:latin typeface="Times New Roman" panose="02020603050405020304" pitchFamily="18" charset="0"/>
                <a:ea typeface="Times New Roman" panose="02020603050405020304" pitchFamily="18" charset="0"/>
              </a:rPr>
              <a:t>toàn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tư</a:t>
            </a:r>
            <a:r>
              <a:rPr lang="en-US" sz="2000" dirty="0">
                <a:effectLst/>
                <a:latin typeface="Times New Roman" panose="02020603050405020304" pitchFamily="18" charset="0"/>
                <a:ea typeface="Times New Roman" panose="02020603050405020304" pitchFamily="18" charset="0"/>
              </a:rPr>
              <a:t>̣ tin </a:t>
            </a:r>
            <a:r>
              <a:rPr lang="en-US" sz="2000" dirty="0" err="1">
                <a:effectLst/>
                <a:latin typeface="Times New Roman" panose="02020603050405020304" pitchFamily="18" charset="0"/>
                <a:ea typeface="Times New Roman" panose="02020603050405020304" pitchFamily="18" charset="0"/>
              </a:rPr>
              <a:t>va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tư</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duy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cực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hoạt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động</a:t>
            </a:r>
            <a:r>
              <a:rPr lang="en-US" sz="2000" dirty="0">
                <a:effectLst/>
                <a:latin typeface="Times New Roman" panose="02020603050405020304" pitchFamily="18" charset="0"/>
                <a:ea typeface="Times New Roman" panose="02020603050405020304" pitchFamily="18" charset="0"/>
              </a:rPr>
              <a:t>.</a:t>
            </a:r>
          </a:p>
          <a:p>
            <a:pPr marL="342900" indent="-342900" algn="just">
              <a:lnSpc>
                <a:spcPct val="150000"/>
              </a:lnSpc>
              <a:spcBef>
                <a:spcPts val="600"/>
              </a:spcBef>
              <a:buFontTx/>
              <a:buChar char="-"/>
            </a:pPr>
            <a:endParaRPr lang="en-US" sz="2400" dirty="0">
              <a:effectLst/>
              <a:latin typeface="Times New Roman" panose="02020603050405020304" pitchFamily="18" charset="0"/>
              <a:ea typeface="Times New Roman" panose="02020603050405020304" pitchFamily="18" charset="0"/>
            </a:endParaRPr>
          </a:p>
          <a:p>
            <a:pPr algn="just">
              <a:lnSpc>
                <a:spcPct val="150000"/>
              </a:lnSpc>
              <a:spcBef>
                <a:spcPts val="600"/>
              </a:spcBef>
            </a:pPr>
            <a:endParaRPr lang="vi-VN" sz="2400" dirty="0">
              <a:effectLst/>
              <a:latin typeface="Times New Roman" panose="02020603050405020304" pitchFamily="18" charset="0"/>
              <a:ea typeface="Times New Roman" panose="02020603050405020304" pitchFamily="18" charset="0"/>
            </a:endParaRPr>
          </a:p>
          <a:p>
            <a:pPr algn="just">
              <a:lnSpc>
                <a:spcPct val="125000"/>
              </a:lnSpc>
              <a:spcBef>
                <a:spcPts val="600"/>
              </a:spcBef>
            </a:pPr>
            <a:endParaRPr lang="vi-VN"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8D45FE1B-A679-46A8-9D6C-ACEC4F83B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0193" y="3428999"/>
            <a:ext cx="4183117" cy="2530368"/>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800193" y="367448"/>
            <a:ext cx="4183117" cy="2696263"/>
          </a:xfrm>
          <a:prstGeom prst="rect">
            <a:avLst/>
          </a:prstGeom>
        </p:spPr>
      </p:pic>
    </p:spTree>
    <p:extLst>
      <p:ext uri="{BB962C8B-B14F-4D97-AF65-F5344CB8AC3E}">
        <p14:creationId xmlns:p14="http://schemas.microsoft.com/office/powerpoint/2010/main" val="2254779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4A3D67-0888-D3D8-F44E-B27F97675381}"/>
              </a:ext>
            </a:extLst>
          </p:cNvPr>
          <p:cNvSpPr txBox="1"/>
          <p:nvPr/>
        </p:nvSpPr>
        <p:spPr>
          <a:xfrm>
            <a:off x="508896" y="1322760"/>
            <a:ext cx="5493036" cy="3862596"/>
          </a:xfrm>
          <a:prstGeom prst="rect">
            <a:avLst/>
          </a:prstGeom>
          <a:noFill/>
        </p:spPr>
        <p:txBody>
          <a:bodyPr wrap="square">
            <a:spAutoFit/>
          </a:bodyPr>
          <a:lstStyle/>
          <a:p>
            <a:pPr algn="just">
              <a:lnSpc>
                <a:spcPct val="150000"/>
              </a:lnSpc>
              <a:spcBef>
                <a:spcPts val="600"/>
              </a:spcBef>
            </a:pPr>
            <a:r>
              <a:rPr lang="en-US" sz="20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sô</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thuần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thục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hoặc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đô</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dùng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liệu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khích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khám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phá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nghiệm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dụng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liệu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thích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của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Bef>
                <a:spcPts val="600"/>
              </a:spcBef>
            </a:pPr>
            <a:r>
              <a:rPr lang="en-US" sz="2000" spc="-2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smtClean="0">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000" spc="-2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nhở</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khuyến</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khích</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spc="-2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001C84B-E66E-47F4-8B96-AE11F645DDA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33207" y="672662"/>
            <a:ext cx="4244393" cy="2579585"/>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033207" y="3584027"/>
            <a:ext cx="4328476" cy="2732690"/>
          </a:xfrm>
          <a:prstGeom prst="rect">
            <a:avLst/>
          </a:prstGeom>
        </p:spPr>
      </p:pic>
    </p:spTree>
    <p:extLst>
      <p:ext uri="{BB962C8B-B14F-4D97-AF65-F5344CB8AC3E}">
        <p14:creationId xmlns:p14="http://schemas.microsoft.com/office/powerpoint/2010/main" val="251250173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975112-937E-591F-1A4C-13566D5F9C9B}"/>
              </a:ext>
            </a:extLst>
          </p:cNvPr>
          <p:cNvSpPr txBox="1"/>
          <p:nvPr/>
        </p:nvSpPr>
        <p:spPr>
          <a:xfrm>
            <a:off x="1212351" y="512665"/>
            <a:ext cx="9832368" cy="5679825"/>
          </a:xfrm>
          <a:prstGeom prst="rect">
            <a:avLst/>
          </a:prstGeom>
          <a:noFill/>
        </p:spPr>
        <p:txBody>
          <a:bodyPr wrap="square">
            <a:spAutoFit/>
          </a:bodyPr>
          <a:lstStyle/>
          <a:p>
            <a:pPr indent="457200" algn="ctr">
              <a:lnSpc>
                <a:spcPct val="120000"/>
              </a:lnSpc>
              <a:spcBef>
                <a:spcPts val="600"/>
              </a:spcBef>
            </a:pPr>
            <a:r>
              <a:rPr lang="nl-NL" sz="2400" b="1" dirty="0" smtClean="0">
                <a:solidFill>
                  <a:srgbClr val="FF0000"/>
                </a:solidFill>
                <a:effectLst/>
                <a:latin typeface="Times New Roman" panose="02020603050405020304" pitchFamily="18" charset="0"/>
                <a:ea typeface="Times New Roman" panose="02020603050405020304" pitchFamily="18" charset="0"/>
              </a:rPr>
              <a:t> </a:t>
            </a:r>
            <a:r>
              <a:rPr lang="nl-NL" sz="2400" b="1" dirty="0">
                <a:latin typeface="Times New Roman" panose="02020603050405020304" pitchFamily="18" charset="0"/>
                <a:ea typeface="Times New Roman" panose="02020603050405020304" pitchFamily="18" charset="0"/>
              </a:rPr>
              <a:t>Kết quả th</a:t>
            </a:r>
            <a:r>
              <a:rPr lang="en-US" sz="2400" b="1" dirty="0" err="1">
                <a:latin typeface="Times New Roman" panose="02020603050405020304" pitchFamily="18" charset="0"/>
                <a:ea typeface="Times New Roman" panose="02020603050405020304" pitchFamily="18" charset="0"/>
              </a:rPr>
              <a:t>ực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hiện</a:t>
            </a:r>
            <a:r>
              <a:rPr lang="en-US" sz="2400" b="1" dirty="0">
                <a:latin typeface="Times New Roman" panose="02020603050405020304" pitchFamily="18" charset="0"/>
                <a:ea typeface="Times New Roman" panose="02020603050405020304" pitchFamily="18" charset="0"/>
              </a:rPr>
              <a:t>:</a:t>
            </a:r>
            <a:endParaRPr lang="nl-NL" sz="2400" b="1" dirty="0">
              <a:latin typeface="Times New Roman" panose="02020603050405020304" pitchFamily="18" charset="0"/>
              <a:ea typeface="Times New Roman" panose="02020603050405020304" pitchFamily="18" charset="0"/>
            </a:endParaRPr>
          </a:p>
          <a:p>
            <a:pPr indent="457200">
              <a:lnSpc>
                <a:spcPct val="120000"/>
              </a:lnSpc>
              <a:spcBef>
                <a:spcPts val="600"/>
              </a:spcBef>
            </a:pPr>
            <a:r>
              <a:rPr lang="en-US" sz="2400" b="1" i="1" dirty="0">
                <a:effectLst/>
                <a:latin typeface="Times New Roman" panose="02020603050405020304" pitchFamily="18" charset="0"/>
                <a:ea typeface="Times New Roman" panose="02020603050405020304" pitchFamily="18" charset="0"/>
              </a:rPr>
              <a:t>* </a:t>
            </a:r>
            <a:r>
              <a:rPr lang="nl-NL" sz="2400" b="1" i="1" dirty="0">
                <a:effectLst/>
                <a:latin typeface="Times New Roman" panose="02020603050405020304" pitchFamily="18" charset="0"/>
                <a:ea typeface="Times New Roman" panose="02020603050405020304" pitchFamily="18" charset="0"/>
              </a:rPr>
              <a:t>Về phía giáo viên:</a:t>
            </a:r>
          </a:p>
          <a:p>
            <a:pPr algn="just">
              <a:lnSpc>
                <a:spcPct val="120000"/>
              </a:lnSpc>
              <a:spcBef>
                <a:spcPts val="600"/>
              </a:spcBef>
            </a:pPr>
            <a:r>
              <a:rPr lang="nl-NL" sz="2400" dirty="0">
                <a:effectLst/>
                <a:latin typeface="Times New Roman" panose="02020603050405020304" pitchFamily="18" charset="0"/>
                <a:ea typeface="Times New Roman" panose="02020603050405020304" pitchFamily="18" charset="0"/>
              </a:rPr>
              <a:t>- </a:t>
            </a:r>
            <a:r>
              <a:rPr lang="nl-NL" sz="2400" dirty="0" smtClean="0">
                <a:effectLst/>
                <a:latin typeface="Times New Roman" panose="02020603050405020304" pitchFamily="18" charset="0"/>
                <a:ea typeface="Times New Roman" panose="02020603050405020304" pitchFamily="18" charset="0"/>
              </a:rPr>
              <a:t>   </a:t>
            </a:r>
            <a:r>
              <a:rPr lang="nl-NL" sz="2400" dirty="0">
                <a:effectLst/>
                <a:latin typeface="Times New Roman" panose="02020603050405020304" pitchFamily="18" charset="0"/>
                <a:ea typeface="Times New Roman" panose="02020603050405020304" pitchFamily="18" charset="0"/>
              </a:rPr>
              <a:t>Sau khi thực hiện chuyên đề “ Biện pháp giúp trẻ 3</a:t>
            </a:r>
            <a:r>
              <a:rPr lang="vi-VN" sz="2400" dirty="0">
                <a:effectLst/>
                <a:latin typeface="Times New Roman" panose="02020603050405020304" pitchFamily="18" charset="0"/>
                <a:ea typeface="Times New Roman" panose="02020603050405020304" pitchFamily="18" charset="0"/>
              </a:rPr>
              <a:t> - 4</a:t>
            </a:r>
            <a:r>
              <a:rPr lang="nl-NL" sz="2400" dirty="0">
                <a:effectLst/>
                <a:latin typeface="Times New Roman" panose="02020603050405020304" pitchFamily="18" charset="0"/>
                <a:ea typeface="Times New Roman" panose="02020603050405020304" pitchFamily="18" charset="0"/>
              </a:rPr>
              <a:t> tuổi </a:t>
            </a:r>
            <a:r>
              <a:rPr lang="vi-VN" sz="2400" dirty="0">
                <a:latin typeface="Times New Roman" panose="02020603050405020304" pitchFamily="18" charset="0"/>
                <a:ea typeface="Times New Roman" panose="02020603050405020304" pitchFamily="18" charset="0"/>
              </a:rPr>
              <a:t>thực hiện</a:t>
            </a:r>
            <a:r>
              <a:rPr lang="nl-NL" sz="2400" dirty="0">
                <a:effectLst/>
                <a:latin typeface="Times New Roman" panose="02020603050405020304" pitchFamily="18" charset="0"/>
                <a:ea typeface="Times New Roman" panose="02020603050405020304" pitchFamily="18" charset="0"/>
              </a:rPr>
              <a:t> tốt hoạt động tạo hình” bản thân tôi không ngừng phấn đấu học tập, học hỏi kinh nghiệm đồng nghiệp để mở rộng kiến thức và hiểu biết, nhằm nâng cao chất lượng giáo dục. </a:t>
            </a:r>
          </a:p>
          <a:p>
            <a:pPr marL="285750" indent="-285750" algn="just">
              <a:lnSpc>
                <a:spcPct val="120000"/>
              </a:lnSpc>
              <a:spcBef>
                <a:spcPts val="600"/>
              </a:spcBef>
              <a:buFontTx/>
              <a:buChar char="-"/>
            </a:pPr>
            <a:r>
              <a:rPr lang="nl-NL" sz="2400" dirty="0" smtClean="0">
                <a:effectLst/>
                <a:latin typeface="Times New Roman" panose="02020603050405020304" pitchFamily="18" charset="0"/>
                <a:ea typeface="Times New Roman" panose="02020603050405020304" pitchFamily="18" charset="0"/>
              </a:rPr>
              <a:t>   Khi </a:t>
            </a:r>
            <a:r>
              <a:rPr lang="nl-NL" sz="2400" dirty="0">
                <a:effectLst/>
                <a:latin typeface="Times New Roman" panose="02020603050405020304" pitchFamily="18" charset="0"/>
                <a:ea typeface="Times New Roman" panose="02020603050405020304" pitchFamily="18" charset="0"/>
              </a:rPr>
              <a:t>thực hiện chuyên đề này kỹ năng nhận xét sản phẩm, kiến thức </a:t>
            </a:r>
            <a:r>
              <a:rPr lang="nl-NL" sz="2400" dirty="0" smtClean="0">
                <a:effectLst/>
                <a:latin typeface="Times New Roman" panose="02020603050405020304" pitchFamily="18" charset="0"/>
                <a:ea typeface="Times New Roman" panose="02020603050405020304" pitchFamily="18" charset="0"/>
              </a:rPr>
              <a:t>hiểu biết </a:t>
            </a:r>
            <a:r>
              <a:rPr lang="nl-NL" sz="2400" dirty="0">
                <a:effectLst/>
                <a:latin typeface="Times New Roman" panose="02020603050405020304" pitchFamily="18" charset="0"/>
                <a:ea typeface="Times New Roman" panose="02020603050405020304" pitchFamily="18" charset="0"/>
              </a:rPr>
              <a:t>và cách sử dụng các nguyên vật liệu phế thải còn hạn chế... Tôi còn lúng túng trước trẻ, thì giờ đây tôi đã tự tin hơn, ngày càng hứng thú hơn với hoạt động tạo hình. Đặc biệt các phương pháp lồng ghép được tôi tích hợp một cách linh hoạt sáng tạo và liên kết không bị rời rạc và gò bó.</a:t>
            </a:r>
            <a:endParaRPr lang="vi-VN" sz="2400" dirty="0">
              <a:effectLst/>
              <a:latin typeface="Times New Roman" panose="02020603050405020304" pitchFamily="18" charset="0"/>
              <a:ea typeface="Times New Roman" panose="02020603050405020304" pitchFamily="18" charset="0"/>
            </a:endParaRPr>
          </a:p>
          <a:p>
            <a:pPr marL="342900" indent="-342900" algn="just">
              <a:lnSpc>
                <a:spcPct val="120000"/>
              </a:lnSpc>
              <a:spcBef>
                <a:spcPts val="600"/>
              </a:spcBef>
              <a:buFont typeface="Arial" panose="020B0604020202020204" pitchFamily="34" charset="0"/>
              <a:buChar char="•"/>
            </a:pPr>
            <a:endParaRPr lang="nl-NL" sz="2400" b="1" i="1"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24107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D92CF9-B5A0-3802-22D0-AF4A9714521E}"/>
              </a:ext>
            </a:extLst>
          </p:cNvPr>
          <p:cNvSpPr txBox="1"/>
          <p:nvPr/>
        </p:nvSpPr>
        <p:spPr>
          <a:xfrm>
            <a:off x="1356188" y="796303"/>
            <a:ext cx="9863191" cy="3599255"/>
          </a:xfrm>
          <a:prstGeom prst="rect">
            <a:avLst/>
          </a:prstGeom>
          <a:noFill/>
        </p:spPr>
        <p:txBody>
          <a:bodyPr wrap="square">
            <a:spAutoFit/>
          </a:bodyPr>
          <a:lstStyle/>
          <a:p>
            <a:pPr indent="457200" algn="just">
              <a:lnSpc>
                <a:spcPct val="120000"/>
              </a:lnSpc>
            </a:pPr>
            <a:r>
              <a:rPr lang="nl-NL" sz="2400" b="1" i="1" dirty="0">
                <a:effectLst/>
                <a:latin typeface="Times New Roman" panose="02020603050405020304" pitchFamily="18" charset="0"/>
                <a:ea typeface="Times New Roman" panose="02020603050405020304" pitchFamily="18" charset="0"/>
              </a:rPr>
              <a:t>* Về phía phụ huynh</a:t>
            </a:r>
            <a:r>
              <a:rPr lang="nl-NL" sz="2400" b="1" dirty="0">
                <a:effectLst/>
                <a:latin typeface="Times New Roman" panose="02020603050405020304" pitchFamily="18" charset="0"/>
                <a:ea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endParaRPr>
          </a:p>
          <a:p>
            <a:pPr algn="just">
              <a:lnSpc>
                <a:spcPct val="120000"/>
              </a:lnSpc>
            </a:pPr>
            <a:r>
              <a:rPr lang="nl-NL" sz="2400" dirty="0">
                <a:effectLst/>
                <a:latin typeface="Times New Roman" panose="02020603050405020304" pitchFamily="18" charset="0"/>
                <a:ea typeface="Times New Roman" panose="02020603050405020304" pitchFamily="18" charset="0"/>
              </a:rPr>
              <a:t> 	 - Phụ huynh ngày càng quan tâm đến việc học tập của trẻ, đặc biệt là nhận thức được tầm quan trọng của hoạt động tạo hình đối với việc phát triển nhân cách toàn diện cho trẻ sau này.</a:t>
            </a:r>
            <a:endParaRPr lang="vi-VN" sz="2400" dirty="0">
              <a:effectLst/>
              <a:latin typeface="Times New Roman" panose="02020603050405020304" pitchFamily="18" charset="0"/>
              <a:ea typeface="Times New Roman" panose="02020603050405020304" pitchFamily="18" charset="0"/>
            </a:endParaRPr>
          </a:p>
          <a:p>
            <a:pPr algn="just">
              <a:lnSpc>
                <a:spcPct val="120000"/>
              </a:lnSpc>
            </a:pPr>
            <a:r>
              <a:rPr lang="nl-NL" sz="2400" dirty="0">
                <a:latin typeface="Times New Roman" panose="02020603050405020304" pitchFamily="18" charset="0"/>
                <a:ea typeface="Times New Roman" panose="02020603050405020304" pitchFamily="18" charset="0"/>
              </a:rPr>
              <a:t>     </a:t>
            </a:r>
            <a:r>
              <a:rPr lang="nl-NL" sz="2400" dirty="0">
                <a:effectLst/>
                <a:latin typeface="Times New Roman" panose="02020603050405020304" pitchFamily="18" charset="0"/>
                <a:ea typeface="Times New Roman" panose="02020603050405020304" pitchFamily="18" charset="0"/>
              </a:rPr>
              <a:t> </a:t>
            </a:r>
            <a:r>
              <a:rPr lang="nl-NL" sz="2400" b="1" dirty="0">
                <a:effectLst/>
                <a:latin typeface="Times New Roman" panose="02020603050405020304" pitchFamily="18" charset="0"/>
                <a:ea typeface="Times New Roman" panose="02020603050405020304" pitchFamily="18" charset="0"/>
              </a:rPr>
              <a:t>* </a:t>
            </a:r>
            <a:r>
              <a:rPr lang="nl-NL" sz="2400" b="1" i="1" dirty="0">
                <a:effectLst/>
                <a:latin typeface="Times New Roman" panose="02020603050405020304" pitchFamily="18" charset="0"/>
                <a:ea typeface="Times New Roman" panose="02020603050405020304" pitchFamily="18" charset="0"/>
              </a:rPr>
              <a:t>Cơ sở vật chất: </a:t>
            </a:r>
            <a:endParaRPr lang="vi-VN" sz="2400" dirty="0">
              <a:effectLst/>
              <a:latin typeface="Times New Roman" panose="02020603050405020304" pitchFamily="18" charset="0"/>
              <a:ea typeface="Times New Roman" panose="02020603050405020304" pitchFamily="18" charset="0"/>
            </a:endParaRPr>
          </a:p>
          <a:p>
            <a:pPr indent="457200" algn="just">
              <a:lnSpc>
                <a:spcPct val="120000"/>
              </a:lnSpc>
            </a:pPr>
            <a:r>
              <a:rPr lang="nl-NL" sz="2400" dirty="0">
                <a:effectLst/>
                <a:latin typeface="Times New Roman" panose="02020603050405020304" pitchFamily="18" charset="0"/>
                <a:ea typeface="Times New Roman" panose="02020603050405020304" pitchFamily="18" charset="0"/>
              </a:rPr>
              <a:t>- Phương tiện đồ dùng đồ chơi phục vụ cho việc giáo dục trẻ trong hoạt động tạo hình đa dạng hơn với các nội dung của hoạt động tạo hình, phong phú hơn cả là thể loại đề tài.</a:t>
            </a:r>
            <a:endParaRPr lang="vi-VN" sz="2400" dirty="0">
              <a:effectLst/>
              <a:latin typeface="Times New Roman" panose="02020603050405020304" pitchFamily="18" charset="0"/>
              <a:ea typeface="Times New Roman" panose="02020603050405020304" pitchFamily="18" charset="0"/>
            </a:endParaRPr>
          </a:p>
        </p:txBody>
      </p:sp>
      <p:sp>
        <p:nvSpPr>
          <p:cNvPr id="2" name="Rectangle 1"/>
          <p:cNvSpPr/>
          <p:nvPr/>
        </p:nvSpPr>
        <p:spPr>
          <a:xfrm>
            <a:off x="1356188" y="4494937"/>
            <a:ext cx="10111912" cy="461665"/>
          </a:xfrm>
          <a:prstGeom prst="rect">
            <a:avLst/>
          </a:prstGeom>
        </p:spPr>
        <p:txBody>
          <a:bodyPr wrap="square">
            <a:spAutoFit/>
          </a:bodyPr>
          <a:lstStyle/>
          <a:p>
            <a:r>
              <a:rPr lang="en-US" sz="2400" b="1" i="1" dirty="0">
                <a:latin typeface="+mj-lt"/>
              </a:rPr>
              <a:t>   </a:t>
            </a:r>
            <a:endParaRPr lang="en-US" sz="2400" dirty="0">
              <a:latin typeface="+mj-lt"/>
            </a:endParaRPr>
          </a:p>
        </p:txBody>
      </p:sp>
    </p:spTree>
    <p:extLst>
      <p:ext uri="{BB962C8B-B14F-4D97-AF65-F5344CB8AC3E}">
        <p14:creationId xmlns:p14="http://schemas.microsoft.com/office/powerpoint/2010/main" val="3797695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22A528-B64F-450A-A82D-35FED959D3BB}"/>
              </a:ext>
            </a:extLst>
          </p:cNvPr>
          <p:cNvSpPr/>
          <p:nvPr/>
        </p:nvSpPr>
        <p:spPr>
          <a:xfrm>
            <a:off x="1395113" y="234006"/>
            <a:ext cx="2032929" cy="461665"/>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vi-VN" sz="2400" b="1" i="1" dirty="0">
                <a:latin typeface="Times New Roman" panose="02020603050405020304" pitchFamily="18" charset="0"/>
                <a:cs typeface="Times New Roman" panose="02020603050405020304" pitchFamily="18" charset="0"/>
              </a:rPr>
              <a:t> trẻ:</a:t>
            </a:r>
          </a:p>
        </p:txBody>
      </p:sp>
      <p:graphicFrame>
        <p:nvGraphicFramePr>
          <p:cNvPr id="3" name="Table 2">
            <a:extLst>
              <a:ext uri="{FF2B5EF4-FFF2-40B4-BE49-F238E27FC236}">
                <a16:creationId xmlns:a16="http://schemas.microsoft.com/office/drawing/2014/main" id="{6877AF83-F205-4C65-AF80-9F3FA5BB3BC9}"/>
              </a:ext>
            </a:extLst>
          </p:cNvPr>
          <p:cNvGraphicFramePr>
            <a:graphicFrameLocks noGrp="1"/>
          </p:cNvGraphicFramePr>
          <p:nvPr>
            <p:extLst>
              <p:ext uri="{D42A27DB-BD31-4B8C-83A1-F6EECF244321}">
                <p14:modId xmlns:p14="http://schemas.microsoft.com/office/powerpoint/2010/main" val="1965925239"/>
              </p:ext>
            </p:extLst>
          </p:nvPr>
        </p:nvGraphicFramePr>
        <p:xfrm>
          <a:off x="1930710" y="887769"/>
          <a:ext cx="8425642" cy="3858890"/>
        </p:xfrm>
        <a:graphic>
          <a:graphicData uri="http://schemas.openxmlformats.org/drawingml/2006/table">
            <a:tbl>
              <a:tblPr firstRow="1" firstCol="1" bandRow="1">
                <a:tableStyleId>{5C22544A-7EE6-4342-B048-85BDC9FD1C3A}</a:tableStyleId>
              </a:tblPr>
              <a:tblGrid>
                <a:gridCol w="3424305">
                  <a:extLst>
                    <a:ext uri="{9D8B030D-6E8A-4147-A177-3AD203B41FA5}">
                      <a16:colId xmlns:a16="http://schemas.microsoft.com/office/drawing/2014/main" val="740634394"/>
                    </a:ext>
                  </a:extLst>
                </a:gridCol>
                <a:gridCol w="1275953">
                  <a:extLst>
                    <a:ext uri="{9D8B030D-6E8A-4147-A177-3AD203B41FA5}">
                      <a16:colId xmlns:a16="http://schemas.microsoft.com/office/drawing/2014/main" val="1765712475"/>
                    </a:ext>
                  </a:extLst>
                </a:gridCol>
                <a:gridCol w="928625">
                  <a:extLst>
                    <a:ext uri="{9D8B030D-6E8A-4147-A177-3AD203B41FA5}">
                      <a16:colId xmlns:a16="http://schemas.microsoft.com/office/drawing/2014/main" val="2591933590"/>
                    </a:ext>
                  </a:extLst>
                </a:gridCol>
                <a:gridCol w="928625">
                  <a:extLst>
                    <a:ext uri="{9D8B030D-6E8A-4147-A177-3AD203B41FA5}">
                      <a16:colId xmlns:a16="http://schemas.microsoft.com/office/drawing/2014/main" val="1016046329"/>
                    </a:ext>
                  </a:extLst>
                </a:gridCol>
                <a:gridCol w="934067">
                  <a:extLst>
                    <a:ext uri="{9D8B030D-6E8A-4147-A177-3AD203B41FA5}">
                      <a16:colId xmlns:a16="http://schemas.microsoft.com/office/drawing/2014/main" val="1766177758"/>
                    </a:ext>
                  </a:extLst>
                </a:gridCol>
                <a:gridCol w="934067">
                  <a:extLst>
                    <a:ext uri="{9D8B030D-6E8A-4147-A177-3AD203B41FA5}">
                      <a16:colId xmlns:a16="http://schemas.microsoft.com/office/drawing/2014/main" val="3501508898"/>
                    </a:ext>
                  </a:extLst>
                </a:gridCol>
              </a:tblGrid>
              <a:tr h="721581">
                <a:tc rowSpan="2">
                  <a:txBody>
                    <a:bodyPr/>
                    <a:lstStyle/>
                    <a:p>
                      <a:pPr algn="just">
                        <a:lnSpc>
                          <a:spcPct val="150000"/>
                        </a:lnSpc>
                        <a:spcAft>
                          <a:spcPts val="0"/>
                        </a:spcAft>
                      </a:pPr>
                      <a:r>
                        <a:rPr lang="en-US" sz="1400">
                          <a:effectLst/>
                        </a:rPr>
                        <a:t>Nội dung khảo sát</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rowSpan="2">
                  <a:txBody>
                    <a:bodyPr/>
                    <a:lstStyle/>
                    <a:p>
                      <a:pPr algn="just">
                        <a:lnSpc>
                          <a:spcPct val="150000"/>
                        </a:lnSpc>
                        <a:spcAft>
                          <a:spcPts val="0"/>
                        </a:spcAft>
                      </a:pPr>
                      <a:r>
                        <a:rPr lang="en-US" sz="1400">
                          <a:effectLst/>
                        </a:rPr>
                        <a:t>Số trẻ</a:t>
                      </a:r>
                      <a:endParaRPr lang="en-US" sz="1300">
                        <a:effectLst/>
                      </a:endParaRPr>
                    </a:p>
                    <a:p>
                      <a:pPr algn="just">
                        <a:lnSpc>
                          <a:spcPct val="150000"/>
                        </a:lnSpc>
                        <a:spcAft>
                          <a:spcPts val="0"/>
                        </a:spcAft>
                      </a:pPr>
                      <a:r>
                        <a:rPr lang="en-US" sz="1400">
                          <a:effectLst/>
                        </a:rPr>
                        <a:t>được khảo sát</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gridSpan="2">
                  <a:txBody>
                    <a:bodyPr/>
                    <a:lstStyle/>
                    <a:p>
                      <a:pPr algn="just">
                        <a:lnSpc>
                          <a:spcPct val="150000"/>
                        </a:lnSpc>
                        <a:spcAft>
                          <a:spcPts val="0"/>
                        </a:spcAft>
                      </a:pPr>
                      <a:r>
                        <a:rPr lang="en-US" sz="1400">
                          <a:effectLst/>
                        </a:rPr>
                        <a:t>Đạt</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hMerge="1">
                  <a:txBody>
                    <a:bodyPr/>
                    <a:lstStyle/>
                    <a:p>
                      <a:endParaRPr lang="en-US"/>
                    </a:p>
                  </a:txBody>
                  <a:tcPr/>
                </a:tc>
                <a:tc gridSpan="2">
                  <a:txBody>
                    <a:bodyPr/>
                    <a:lstStyle/>
                    <a:p>
                      <a:pPr algn="just">
                        <a:lnSpc>
                          <a:spcPct val="150000"/>
                        </a:lnSpc>
                        <a:spcAft>
                          <a:spcPts val="0"/>
                        </a:spcAft>
                      </a:pPr>
                      <a:r>
                        <a:rPr lang="en-US" sz="1400">
                          <a:effectLst/>
                        </a:rPr>
                        <a:t>Chưa đạt</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hMerge="1">
                  <a:txBody>
                    <a:bodyPr/>
                    <a:lstStyle/>
                    <a:p>
                      <a:endParaRPr lang="en-US"/>
                    </a:p>
                  </a:txBody>
                  <a:tcPr/>
                </a:tc>
                <a:extLst>
                  <a:ext uri="{0D108BD9-81ED-4DB2-BD59-A6C34878D82A}">
                    <a16:rowId xmlns:a16="http://schemas.microsoft.com/office/drawing/2014/main" val="3436736355"/>
                  </a:ext>
                </a:extLst>
              </a:tr>
              <a:tr h="486283">
                <a:tc vMerge="1">
                  <a:txBody>
                    <a:bodyPr/>
                    <a:lstStyle/>
                    <a:p>
                      <a:endParaRPr lang="en-US"/>
                    </a:p>
                  </a:txBody>
                  <a:tcPr/>
                </a:tc>
                <a:tc vMerge="1">
                  <a:txBody>
                    <a:bodyPr/>
                    <a:lstStyle/>
                    <a:p>
                      <a:endParaRPr lang="en-US"/>
                    </a:p>
                  </a:txBody>
                  <a:tcPr/>
                </a:tc>
                <a:tc>
                  <a:txBody>
                    <a:bodyPr/>
                    <a:lstStyle/>
                    <a:p>
                      <a:pPr algn="just">
                        <a:lnSpc>
                          <a:spcPct val="150000"/>
                        </a:lnSpc>
                        <a:spcAft>
                          <a:spcPts val="0"/>
                        </a:spcAft>
                      </a:pPr>
                      <a:r>
                        <a:rPr lang="en-US" sz="1400">
                          <a:effectLst/>
                        </a:rPr>
                        <a:t>SL</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a:effectLst/>
                        </a:rPr>
                        <a:t>%</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a:effectLst/>
                        </a:rPr>
                        <a:t>SL</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a:effectLst/>
                        </a:rPr>
                        <a:t>%</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extLst>
                  <a:ext uri="{0D108BD9-81ED-4DB2-BD59-A6C34878D82A}">
                    <a16:rowId xmlns:a16="http://schemas.microsoft.com/office/drawing/2014/main" val="235268261"/>
                  </a:ext>
                </a:extLst>
              </a:tr>
              <a:tr h="549029">
                <a:tc>
                  <a:txBody>
                    <a:bodyPr/>
                    <a:lstStyle/>
                    <a:p>
                      <a:pPr algn="just">
                        <a:lnSpc>
                          <a:spcPct val="150000"/>
                        </a:lnSpc>
                        <a:spcAft>
                          <a:spcPts val="0"/>
                        </a:spcAft>
                      </a:pPr>
                      <a:r>
                        <a:rPr lang="en-US" sz="1400">
                          <a:effectLst/>
                        </a:rPr>
                        <a:t>Trẻ hứng thú tham gia hoạt động tạo hình</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ctr">
                        <a:lnSpc>
                          <a:spcPct val="150000"/>
                        </a:lnSpc>
                        <a:spcAft>
                          <a:spcPts val="0"/>
                        </a:spcAft>
                      </a:pPr>
                      <a:r>
                        <a:rPr lang="en-US" sz="1400" dirty="0" smtClean="0">
                          <a:effectLst/>
                        </a:rPr>
                        <a:t>37</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a:effectLst/>
                        </a:rPr>
                        <a:t>30</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81%</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a:effectLst/>
                          <a:latin typeface="+mn-lt"/>
                          <a:ea typeface="+mn-ea"/>
                        </a:rPr>
                        <a:t>7</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19%</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extLst>
                  <a:ext uri="{0D108BD9-81ED-4DB2-BD59-A6C34878D82A}">
                    <a16:rowId xmlns:a16="http://schemas.microsoft.com/office/drawing/2014/main" val="2246609998"/>
                  </a:ext>
                </a:extLst>
              </a:tr>
              <a:tr h="658835">
                <a:tc>
                  <a:txBody>
                    <a:bodyPr/>
                    <a:lstStyle/>
                    <a:p>
                      <a:pPr algn="just">
                        <a:lnSpc>
                          <a:spcPct val="150000"/>
                        </a:lnSpc>
                        <a:spcAft>
                          <a:spcPts val="0"/>
                        </a:spcAft>
                      </a:pPr>
                      <a:r>
                        <a:rPr lang="en-US" sz="1400">
                          <a:effectLst/>
                        </a:rPr>
                        <a:t>Trẻ có kỹ năng vẽ, nặn, xé dán</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ctr">
                        <a:lnSpc>
                          <a:spcPct val="150000"/>
                        </a:lnSpc>
                        <a:spcAft>
                          <a:spcPts val="0"/>
                        </a:spcAft>
                      </a:pPr>
                      <a:r>
                        <a:rPr lang="en-US" sz="1400" dirty="0" smtClean="0">
                          <a:effectLst/>
                        </a:rPr>
                        <a:t>37</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a:effectLst/>
                        </a:rPr>
                        <a:t>23</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63%</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14</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37%</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extLst>
                  <a:ext uri="{0D108BD9-81ED-4DB2-BD59-A6C34878D82A}">
                    <a16:rowId xmlns:a16="http://schemas.microsoft.com/office/drawing/2014/main" val="1732689280"/>
                  </a:ext>
                </a:extLst>
              </a:tr>
              <a:tr h="721581">
                <a:tc>
                  <a:txBody>
                    <a:bodyPr/>
                    <a:lstStyle/>
                    <a:p>
                      <a:pPr algn="just">
                        <a:lnSpc>
                          <a:spcPct val="150000"/>
                        </a:lnSpc>
                        <a:spcAft>
                          <a:spcPts val="0"/>
                        </a:spcAft>
                      </a:pPr>
                      <a:r>
                        <a:rPr lang="en-US" sz="1400">
                          <a:effectLst/>
                        </a:rPr>
                        <a:t>Trẻ biết sử dụng đa dạng nguyên vật liệu</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ctr">
                        <a:lnSpc>
                          <a:spcPct val="150000"/>
                        </a:lnSpc>
                        <a:spcAft>
                          <a:spcPts val="0"/>
                        </a:spcAft>
                      </a:pPr>
                      <a:r>
                        <a:rPr lang="en-US" sz="1400" dirty="0" smtClean="0">
                          <a:effectLst/>
                        </a:rPr>
                        <a:t>37</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a:effectLst/>
                        </a:rPr>
                        <a:t>26</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71%</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latin typeface="+mn-lt"/>
                          <a:ea typeface="+mn-ea"/>
                        </a:rPr>
                        <a:t>11</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29%</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extLst>
                  <a:ext uri="{0D108BD9-81ED-4DB2-BD59-A6C34878D82A}">
                    <a16:rowId xmlns:a16="http://schemas.microsoft.com/office/drawing/2014/main" val="4126848681"/>
                  </a:ext>
                </a:extLst>
              </a:tr>
              <a:tr h="721581">
                <a:tc>
                  <a:txBody>
                    <a:bodyPr/>
                    <a:lstStyle/>
                    <a:p>
                      <a:pPr algn="just">
                        <a:lnSpc>
                          <a:spcPct val="150000"/>
                        </a:lnSpc>
                        <a:spcAft>
                          <a:spcPts val="0"/>
                        </a:spcAft>
                      </a:pPr>
                      <a:r>
                        <a:rPr lang="en-US" sz="1400">
                          <a:effectLst/>
                        </a:rPr>
                        <a:t>Trẻ biết thể hiện bố cục tranh</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ctr">
                        <a:lnSpc>
                          <a:spcPct val="150000"/>
                        </a:lnSpc>
                        <a:spcAft>
                          <a:spcPts val="0"/>
                        </a:spcAft>
                      </a:pPr>
                      <a:r>
                        <a:rPr lang="en-US" sz="1400" dirty="0" smtClean="0">
                          <a:effectLst/>
                        </a:rPr>
                        <a:t>37</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a:effectLst/>
                        </a:rPr>
                        <a:t>24</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65%</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13</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35%</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extLst>
                  <a:ext uri="{0D108BD9-81ED-4DB2-BD59-A6C34878D82A}">
                    <a16:rowId xmlns:a16="http://schemas.microsoft.com/office/drawing/2014/main" val="46743584"/>
                  </a:ext>
                </a:extLst>
              </a:tr>
            </a:tbl>
          </a:graphicData>
        </a:graphic>
      </p:graphicFrame>
      <p:sp>
        <p:nvSpPr>
          <p:cNvPr id="4" name="Rectangle 3">
            <a:extLst>
              <a:ext uri="{FF2B5EF4-FFF2-40B4-BE49-F238E27FC236}">
                <a16:creationId xmlns:a16="http://schemas.microsoft.com/office/drawing/2014/main" id="{FE4EEDFB-3D05-407B-9E46-DB4E288CA532}"/>
              </a:ext>
            </a:extLst>
          </p:cNvPr>
          <p:cNvSpPr/>
          <p:nvPr/>
        </p:nvSpPr>
        <p:spPr>
          <a:xfrm>
            <a:off x="1517149" y="4938757"/>
            <a:ext cx="10174841"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Sau </a:t>
            </a:r>
            <a:r>
              <a:rPr lang="vi-VN" sz="2400" dirty="0">
                <a:latin typeface="Times New Roman" panose="02020603050405020304" pitchFamily="18" charset="0"/>
                <a:cs typeface="Times New Roman" panose="02020603050405020304" pitchFamily="18" charset="0"/>
              </a:rPr>
              <a:t>một thời gian tiến hành áp dụng các biện pháp trên tuy đơn giản nhưng</a:t>
            </a:r>
          </a:p>
          <a:p>
            <a:r>
              <a:rPr lang="vi-VN" sz="2400" dirty="0">
                <a:latin typeface="Times New Roman" panose="02020603050405020304" pitchFamily="18" charset="0"/>
                <a:cs typeface="Times New Roman" panose="02020603050405020304" pitchFamily="18" charset="0"/>
              </a:rPr>
              <a:t>đạt kết quả khá cao. Lớp tôi có chuyển biến rõ rệt, hầu hết trẻ tham gia hứng thú và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hoạt động tích cực.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40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17FC64-C0A0-D1BB-3BEC-E02E7051A764}"/>
              </a:ext>
            </a:extLst>
          </p:cNvPr>
          <p:cNvSpPr txBox="1"/>
          <p:nvPr/>
        </p:nvSpPr>
        <p:spPr>
          <a:xfrm>
            <a:off x="842481" y="330555"/>
            <a:ext cx="10787865" cy="6263253"/>
          </a:xfrm>
          <a:prstGeom prst="rect">
            <a:avLst/>
          </a:prstGeom>
          <a:noFill/>
        </p:spPr>
        <p:txBody>
          <a:bodyPr wrap="square">
            <a:spAutoFit/>
          </a:bodyPr>
          <a:lstStyle/>
          <a:p>
            <a:pPr algn="ctr"/>
            <a:r>
              <a:rPr lang="nl-NL" sz="2400" b="1" dirty="0">
                <a:solidFill>
                  <a:srgbClr val="FF0000"/>
                </a:solidFill>
                <a:latin typeface="Times New Roman" panose="02020603050405020304" pitchFamily="18" charset="0"/>
                <a:cs typeface="Times New Roman" panose="02020603050405020304" pitchFamily="18" charset="0"/>
              </a:rPr>
              <a:t>III. KẾT LUẬN</a:t>
            </a:r>
            <a:endParaRPr lang="en-US" sz="2400" dirty="0">
              <a:solidFill>
                <a:srgbClr val="FF0000"/>
              </a:solidFill>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      Hoạt động tạo hình là một trong những hoạt động hấp dẫn nhất đối với trẻ mẫu giáo, nó giúp trẻ tìm hiểu, khám phá và thể hiện một cách sinh động những gì trẻ nhìn thấy trong thế giới xung quanh, những gì làm trẻ rung động mạnh mẽ và gây cho trẻ những cảm xúc, </a:t>
            </a:r>
            <a:r>
              <a:rPr lang="nl-NL" sz="2400" dirty="0" smtClean="0">
                <a:latin typeface="Times New Roman" panose="02020603050405020304" pitchFamily="18" charset="0"/>
                <a:cs typeface="Times New Roman" panose="02020603050405020304" pitchFamily="18" charset="0"/>
              </a:rPr>
              <a:t>tình </a:t>
            </a:r>
            <a:r>
              <a:rPr lang="nl-NL" sz="2400" dirty="0">
                <a:latin typeface="Times New Roman" panose="02020603050405020304" pitchFamily="18" charset="0"/>
                <a:cs typeface="Times New Roman" panose="02020603050405020304" pitchFamily="18" charset="0"/>
              </a:rPr>
              <a:t>cảm tích cực. Đồng thời hoạt động tạo hình có ý nghĩa tác động đồng bộ lên mọi mặt phát triển của trẻ về đạo đức, trí tuệ, thẩm mỹ, thể chất và hình thành các phẩm chất, kỹ năng ban đầu của con người. Thông qua các hoạt động vẽ, nặn, xé, dán...  góp phần hình thành và phát triển nhân cách toàn diện cho trẻ.</a:t>
            </a:r>
          </a:p>
          <a:p>
            <a:r>
              <a:rPr lang="nl-NL" sz="2400" dirty="0">
                <a:latin typeface="Times New Roman" panose="02020603050405020304" pitchFamily="18" charset="0"/>
                <a:cs typeface="Times New Roman" panose="02020603050405020304" pitchFamily="18" charset="0"/>
              </a:rPr>
              <a:t>      Ngoài ra tôi sẽ cố gắng rèn luyện, học hỏi để có những phương pháp đổi mới, sáng tạo, tích cực hơn nữa để áp dụng vào chương trình giảng dạy của mình nhằm nâng cao chất lượng giáo dục cho trẻ.</a:t>
            </a:r>
          </a:p>
          <a:p>
            <a:r>
              <a:rPr lang="nl-NL" sz="2400" dirty="0">
                <a:latin typeface="Times New Roman" panose="02020603050405020304" pitchFamily="18" charset="0"/>
                <a:cs typeface="Times New Roman" panose="02020603050405020304" pitchFamily="18" charset="0"/>
              </a:rPr>
              <a:t>      </a:t>
            </a:r>
            <a:r>
              <a:rPr lang="nl-NL" sz="2400" dirty="0">
                <a:latin typeface="Times New Roman" panose="02020603050405020304" pitchFamily="18" charset="0"/>
                <a:ea typeface="Times New Roman" panose="02020603050405020304" pitchFamily="18" charset="0"/>
              </a:rPr>
              <a:t>Trên đây là một số biện pháp giúp trẻ 3</a:t>
            </a:r>
            <a:r>
              <a:rPr lang="vi-VN" sz="2400" dirty="0">
                <a:latin typeface="Times New Roman" panose="02020603050405020304" pitchFamily="18" charset="0"/>
                <a:ea typeface="Times New Roman" panose="02020603050405020304" pitchFamily="18" charset="0"/>
              </a:rPr>
              <a:t> - 4</a:t>
            </a:r>
            <a:r>
              <a:rPr lang="nl-NL" sz="2400" dirty="0">
                <a:latin typeface="Times New Roman" panose="02020603050405020304" pitchFamily="18" charset="0"/>
                <a:ea typeface="Times New Roman" panose="02020603050405020304" pitchFamily="18" charset="0"/>
              </a:rPr>
              <a:t> tuổi </a:t>
            </a:r>
            <a:r>
              <a:rPr lang="vi-VN" sz="2400" dirty="0">
                <a:latin typeface="Times New Roman" panose="02020603050405020304" pitchFamily="18" charset="0"/>
                <a:ea typeface="Times New Roman" panose="02020603050405020304" pitchFamily="18" charset="0"/>
              </a:rPr>
              <a:t>thực hiện tốt</a:t>
            </a:r>
            <a:r>
              <a:rPr lang="nl-NL" sz="2400" dirty="0">
                <a:latin typeface="Times New Roman" panose="02020603050405020304" pitchFamily="18" charset="0"/>
                <a:ea typeface="Times New Roman" panose="02020603050405020304" pitchFamily="18" charset="0"/>
              </a:rPr>
              <a:t> hoạt động tạo hình </a:t>
            </a:r>
            <a:r>
              <a:rPr lang="vi-VN" sz="2400" dirty="0">
                <a:latin typeface="Times New Roman" panose="02020603050405020304" pitchFamily="18" charset="0"/>
                <a:ea typeface="Times New Roman" panose="02020603050405020304" pitchFamily="18" charset="0"/>
              </a:rPr>
              <a:t>mà tôi đã triển khai và thực hiện trong năm học </a:t>
            </a:r>
            <a:r>
              <a:rPr lang="vi-VN" sz="2400" dirty="0" smtClean="0">
                <a:latin typeface="Times New Roman" panose="02020603050405020304" pitchFamily="18" charset="0"/>
                <a:ea typeface="Times New Roman" panose="02020603050405020304" pitchFamily="18" charset="0"/>
              </a:rPr>
              <a:t>202</a:t>
            </a:r>
            <a:r>
              <a:rPr lang="en-US" sz="2400" dirty="0">
                <a:latin typeface="Times New Roman" panose="02020603050405020304" pitchFamily="18" charset="0"/>
                <a:ea typeface="Times New Roman" panose="02020603050405020304" pitchFamily="18" charset="0"/>
              </a:rPr>
              <a:t>4</a:t>
            </a:r>
            <a:r>
              <a:rPr lang="vi-VN" sz="2400" dirty="0" smtClean="0">
                <a:latin typeface="Times New Roman" panose="02020603050405020304" pitchFamily="18" charset="0"/>
                <a:ea typeface="Times New Roman" panose="02020603050405020304" pitchFamily="18" charset="0"/>
              </a:rPr>
              <a:t>-202</a:t>
            </a:r>
            <a:r>
              <a:rPr lang="en-US" sz="2400" dirty="0">
                <a:latin typeface="Times New Roman" panose="02020603050405020304" pitchFamily="18" charset="0"/>
                <a:ea typeface="Times New Roman" panose="02020603050405020304" pitchFamily="18" charset="0"/>
              </a:rPr>
              <a:t>5</a:t>
            </a:r>
            <a:r>
              <a:rPr lang="vi-VN" sz="2400" dirty="0" smtClean="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Kính mong nhận được sự đóng góp của các đồng chí lãnh đạo ngành, chị em đồng nghiệp để đề tài của tôi được áp dụng, thực hiện trong năm học tiếp theo. </a:t>
            </a:r>
          </a:p>
          <a:p>
            <a:pPr algn="just">
              <a:lnSpc>
                <a:spcPct val="150000"/>
              </a:lnSpc>
              <a:spcBef>
                <a:spcPts val="600"/>
              </a:spcBef>
            </a:pPr>
            <a:r>
              <a:rPr lang="en-US" sz="2400" dirty="0">
                <a:latin typeface="Times New Roman" panose="02020603050405020304" pitchFamily="18" charset="0"/>
                <a:cs typeface="Times New Roman" panose="02020603050405020304" pitchFamily="18" charset="0"/>
              </a:rPr>
              <a:t>                          </a:t>
            </a:r>
            <a:r>
              <a:rPr lang="nl-NL" sz="2400" i="1" dirty="0">
                <a:solidFill>
                  <a:srgbClr val="FF0000"/>
                </a:solidFill>
                <a:effectLst/>
                <a:latin typeface="Times New Roman" panose="02020603050405020304" pitchFamily="18" charset="0"/>
                <a:ea typeface="Times New Roman" panose="02020603050405020304" pitchFamily="18" charset="0"/>
              </a:rPr>
              <a:t>Tôi xin chân thành cảm ơn!</a:t>
            </a:r>
            <a:endParaRPr lang="vi-VN"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1719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004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96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825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712333-CA3F-F6E8-2EFA-FEB46F5BC592}"/>
              </a:ext>
            </a:extLst>
          </p:cNvPr>
          <p:cNvSpPr txBox="1"/>
          <p:nvPr/>
        </p:nvSpPr>
        <p:spPr>
          <a:xfrm>
            <a:off x="347242" y="0"/>
            <a:ext cx="10694710" cy="5847755"/>
          </a:xfrm>
          <a:prstGeom prst="rect">
            <a:avLst/>
          </a:prstGeom>
          <a:noFill/>
        </p:spPr>
        <p:txBody>
          <a:bodyPr wrap="square">
            <a:spAutoFit/>
          </a:bodyPr>
          <a:lstStyle/>
          <a:p>
            <a:pPr lvl="3" algn="ctr">
              <a:lnSpc>
                <a:spcPct val="120000"/>
              </a:lnSpc>
            </a:pPr>
            <a:r>
              <a:rPr lang="en-US" sz="2000" b="1" dirty="0" smtClean="0">
                <a:solidFill>
                  <a:srgbClr val="FF0000"/>
                </a:solidFill>
                <a:latin typeface="Times New Roman" panose="02020603050405020304" pitchFamily="18" charset="0"/>
                <a:ea typeface="Times New Roman" panose="02020603050405020304" pitchFamily="18" charset="0"/>
              </a:rPr>
              <a:t>I. ĐẶT VẤN ĐỀ</a:t>
            </a:r>
            <a:endParaRPr lang="en-US" sz="2000" b="1" dirty="0">
              <a:solidFill>
                <a:srgbClr val="FF0000"/>
              </a:solidFill>
              <a:latin typeface="Times New Roman" panose="02020603050405020304" pitchFamily="18" charset="0"/>
              <a:ea typeface="Times New Roman" panose="02020603050405020304" pitchFamily="18" charset="0"/>
            </a:endParaRPr>
          </a:p>
          <a:p>
            <a:pPr marL="457200" indent="-457200" algn="just">
              <a:lnSpc>
                <a:spcPct val="150000"/>
              </a:lnSpc>
              <a:buAutoNum type="arabicPeriod"/>
            </a:pPr>
            <a:r>
              <a:rPr lang="en-US" sz="2000" b="1" dirty="0" err="1" smtClean="0">
                <a:latin typeface="Times New Roman" panose="02020603050405020304" pitchFamily="18" charset="0"/>
                <a:ea typeface="Times New Roman" panose="02020603050405020304" pitchFamily="18" charset="0"/>
              </a:rPr>
              <a:t>Lý</a:t>
            </a:r>
            <a:r>
              <a:rPr lang="en-US" sz="2000" b="1" dirty="0" smtClean="0">
                <a:latin typeface="Times New Roman" panose="02020603050405020304" pitchFamily="18" charset="0"/>
                <a:ea typeface="Times New Roman" panose="02020603050405020304" pitchFamily="18" charset="0"/>
              </a:rPr>
              <a:t> do </a:t>
            </a:r>
            <a:r>
              <a:rPr lang="en-US" sz="2000" b="1" dirty="0" err="1" smtClean="0">
                <a:latin typeface="Times New Roman" panose="02020603050405020304" pitchFamily="18" charset="0"/>
                <a:ea typeface="Times New Roman" panose="02020603050405020304" pitchFamily="18" charset="0"/>
              </a:rPr>
              <a:t>chọn</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đề</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tài</a:t>
            </a:r>
            <a:r>
              <a:rPr lang="en-US" sz="2000" b="1" dirty="0" smtClean="0">
                <a:latin typeface="Times New Roman" panose="02020603050405020304" pitchFamily="18" charset="0"/>
                <a:ea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rPr>
              <a:t> </a:t>
            </a:r>
            <a:r>
              <a:rPr lang="en-US" sz="2400" dirty="0" smtClean="0">
                <a:effectLst/>
                <a:latin typeface="Times New Roman" panose="02020603050405020304" pitchFamily="18" charset="0"/>
                <a:ea typeface="Times New Roman" panose="02020603050405020304" pitchFamily="18" charset="0"/>
              </a:rPr>
              <a:t>       </a:t>
            </a:r>
            <a:r>
              <a:rPr lang="en-US" sz="2000" dirty="0" err="1" smtClean="0">
                <a:effectLst/>
                <a:latin typeface="Times New Roman" panose="02020603050405020304" pitchFamily="18" charset="0"/>
                <a:ea typeface="Times New Roman" panose="02020603050405020304" pitchFamily="18" charset="0"/>
              </a:rPr>
              <a:t>Hoạt</a:t>
            </a:r>
            <a:r>
              <a:rPr lang="en-US" sz="2000" dirty="0" smtClean="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tạo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hoạt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dạy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xuyên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suốt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trẻ</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mẫu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Đối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trẻ</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tạo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tượng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ấn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tượng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suy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nghĩ</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cảm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trẻ</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giao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tiếp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nói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chuyện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thức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phương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tiện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mang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rPr>
              <a:t>.  </a:t>
            </a:r>
            <a:endParaRPr lang="en-US" sz="2000" dirty="0" smtClean="0">
              <a:effectLst/>
              <a:latin typeface="Times New Roman" panose="02020603050405020304" pitchFamily="18" charset="0"/>
              <a:ea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Năm</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học</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2024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2025 </a:t>
            </a:r>
            <a:r>
              <a:rPr lang="en-US" sz="2000" dirty="0" err="1">
                <a:latin typeface="Times New Roman" panose="02020603050405020304" pitchFamily="18" charset="0"/>
                <a:cs typeface="Times New Roman" panose="02020603050405020304" pitchFamily="18" charset="0"/>
              </a:rPr>
              <a:t>tôi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giáo</a:t>
            </a:r>
            <a:r>
              <a:rPr lang="en-US" sz="2000" dirty="0">
                <a:latin typeface="Times New Roman" panose="02020603050405020304" pitchFamily="18" charset="0"/>
                <a:cs typeface="Times New Roman" panose="02020603050405020304" pitchFamily="18" charset="0"/>
              </a:rPr>
              <a:t> 3 </a:t>
            </a:r>
            <a:r>
              <a:rPr lang="en-US" sz="2000" dirty="0" err="1">
                <a:latin typeface="Times New Roman" panose="02020603050405020304" pitchFamily="18" charset="0"/>
                <a:cs typeface="Times New Roman" panose="02020603050405020304" pitchFamily="18" charset="0"/>
              </a:rPr>
              <a:t>tuổi</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C2  </a:t>
            </a:r>
            <a:r>
              <a:rPr lang="en-US" sz="2000" dirty="0" err="1" smtClean="0">
                <a:latin typeface="Times New Roman" panose="02020603050405020304" pitchFamily="18" charset="0"/>
                <a:cs typeface="Times New Roman" panose="02020603050405020304" pitchFamily="18" charset="0"/>
              </a:rPr>
              <a:t>với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sô</a:t>
            </a:r>
            <a:r>
              <a:rPr lang="en-US" sz="2000" dirty="0">
                <a:latin typeface="Times New Roman" panose="02020603050405020304" pitchFamily="18" charset="0"/>
                <a:cs typeface="Times New Roman" panose="02020603050405020304" pitchFamily="18" charset="0"/>
              </a:rPr>
              <a:t>́ là </a:t>
            </a:r>
            <a:r>
              <a:rPr lang="vi-VN" sz="2000" dirty="0" smtClean="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7</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a:t>
            </a:r>
            <a:r>
              <a:rPr lang="en-US" sz="2000" dirty="0">
                <a:latin typeface="Times New Roman" panose="02020603050405020304" pitchFamily="18" charset="0"/>
                <a:cs typeface="Times New Roman" panose="02020603050405020304" pitchFamily="18" charset="0"/>
              </a:rPr>
              <a:t>́ có </a:t>
            </a:r>
            <a:r>
              <a:rPr lang="en-US" sz="2000" dirty="0" smtClean="0">
                <a:latin typeface="Times New Roman" panose="02020603050405020304" pitchFamily="18" charset="0"/>
                <a:cs typeface="Times New Roman" panose="02020603050405020304" pitchFamily="18" charset="0"/>
              </a:rPr>
              <a:t>23 </a:t>
            </a:r>
            <a:r>
              <a:rPr lang="en-US" sz="2000" dirty="0">
                <a:latin typeface="Times New Roman" panose="02020603050405020304" pitchFamily="18" charset="0"/>
                <a:cs typeface="Times New Roman" panose="02020603050405020304" pitchFamily="18" charset="0"/>
              </a:rPr>
              <a:t>bé </a:t>
            </a:r>
            <a:r>
              <a:rPr lang="en-US" sz="2000" dirty="0" err="1">
                <a:latin typeface="Times New Roman" panose="02020603050405020304" pitchFamily="18" charset="0"/>
                <a:cs typeface="Times New Roman" panose="02020603050405020304" pitchFamily="18" charset="0"/>
              </a:rPr>
              <a:t>trai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14 bé </a:t>
            </a:r>
            <a:r>
              <a:rPr lang="en-US" sz="2000" dirty="0" err="1">
                <a:latin typeface="Times New Roman" panose="02020603050405020304" pitchFamily="18" charset="0"/>
                <a:cs typeface="Times New Roman" panose="02020603050405020304" pitchFamily="18" charset="0"/>
              </a:rPr>
              <a:t>gái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có </a:t>
            </a:r>
            <a:r>
              <a:rPr lang="en-US" sz="2000" dirty="0" err="1">
                <a:latin typeface="Times New Roman" panose="02020603050405020304" pitchFamily="18" charset="0"/>
                <a:cs typeface="Times New Roman" panose="02020603050405020304" pitchFamily="18" charset="0"/>
              </a:rPr>
              <a:t>ky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Thậm</a:t>
            </a:r>
            <a:r>
              <a:rPr lang="en-US" sz="2000" dirty="0">
                <a:latin typeface="Times New Roman" panose="02020603050405020304" pitchFamily="18" charset="0"/>
                <a:cs typeface="Times New Roman" panose="02020603050405020304" pitchFamily="18" charset="0"/>
              </a:rPr>
              <a:t> chí </a:t>
            </a:r>
            <a:r>
              <a:rPr lang="en-US" sz="2000" dirty="0" err="1">
                <a:latin typeface="Times New Roman" panose="02020603050405020304" pitchFamily="18" charset="0"/>
                <a:cs typeface="Times New Roman" panose="02020603050405020304" pitchFamily="18" charset="0"/>
              </a:rPr>
              <a:t>nhiều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có </a:t>
            </a:r>
            <a:r>
              <a:rPr lang="en-US" sz="2000" dirty="0" err="1">
                <a:latin typeface="Times New Roman" panose="02020603050405020304" pitchFamily="18" charset="0"/>
                <a:cs typeface="Times New Roman" panose="02020603050405020304" pitchFamily="18" charset="0"/>
              </a:rPr>
              <a:t>ky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bút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hưởng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rất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tập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tre</a:t>
            </a:r>
            <a:r>
              <a:rPr lang="en-US" sz="2000" dirty="0">
                <a:latin typeface="Times New Roman" panose="02020603050405020304" pitchFamily="18" charset="0"/>
                <a:cs typeface="Times New Roman" panose="02020603050405020304" pitchFamily="18" charset="0"/>
              </a:rPr>
              <a:t>̉.</a:t>
            </a:r>
            <a:r>
              <a:rPr lang="vi-VN"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Sự </a:t>
            </a:r>
            <a:r>
              <a:rPr lang="vi-VN" sz="2000" dirty="0">
                <a:latin typeface="Times New Roman" panose="02020603050405020304" pitchFamily="18" charset="0"/>
                <a:cs typeface="Times New Roman" panose="02020603050405020304" pitchFamily="18" charset="0"/>
              </a:rPr>
              <a:t>tập trung, chú ý của trẻ trong giờ học chưa cao, cơ sở vật chất còn thiếu, đồ dùng phục vụ việc dạy và học chưa thật hấp dẫn với trẻ nên kết quả trên trẻ còn thấp.</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Trước thực tế như vậy, là một giáo viên tôi luôn trăn trở và suy nghĩ phải làm gì? Làm như thế nào để trẻ có thể vẽ, nặn, xé, cắt, dán tô màu và tạo được sản phẩm đẹp. Nhận thức rõ vai trò to lớn của người giáo viên trong giai đoạn phát triển hiện nay và nắm vững được tầm quan trọng của hoạt động tạo hình đối v</a:t>
            </a:r>
            <a:r>
              <a:rPr lang="en-US" sz="2000" dirty="0">
                <a:latin typeface="Times New Roman" panose="02020603050405020304" pitchFamily="18" charset="0"/>
                <a:cs typeface="Times New Roman" panose="02020603050405020304" pitchFamily="18" charset="0"/>
              </a:rPr>
              <a:t>ớ</a:t>
            </a:r>
            <a:r>
              <a:rPr lang="vi-VN" sz="2000" dirty="0">
                <a:latin typeface="Times New Roman" panose="02020603050405020304" pitchFamily="18" charset="0"/>
                <a:cs typeface="Times New Roman" panose="02020603050405020304" pitchFamily="18" charset="0"/>
              </a:rPr>
              <a:t>i trẻ mầm non, tôi đã đi sâu nghiên cứu, tìm tòi, tích cực học hỏi và vận dụng thực tiễn để tìm ra </a:t>
            </a:r>
            <a:r>
              <a:rPr lang="vi-VN" sz="2000" dirty="0" smtClean="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B</a:t>
            </a:r>
            <a:r>
              <a:rPr lang="vi-VN" sz="2000" b="1" i="1" dirty="0" smtClean="0">
                <a:latin typeface="Times New Roman" panose="02020603050405020304" pitchFamily="18" charset="0"/>
                <a:cs typeface="Times New Roman" panose="02020603050405020304" pitchFamily="18" charset="0"/>
              </a:rPr>
              <a:t>iện </a:t>
            </a:r>
            <a:r>
              <a:rPr lang="vi-VN" sz="2000" b="1" i="1" dirty="0">
                <a:latin typeface="Times New Roman" panose="02020603050405020304" pitchFamily="18" charset="0"/>
                <a:cs typeface="Times New Roman" panose="02020603050405020304" pitchFamily="18" charset="0"/>
              </a:rPr>
              <a:t>pháp </a:t>
            </a:r>
            <a:r>
              <a:rPr lang="en-US" sz="2000" b="1" i="1" dirty="0" err="1" smtClean="0">
                <a:latin typeface="Times New Roman" panose="02020603050405020304" pitchFamily="18" charset="0"/>
                <a:cs typeface="Times New Roman" panose="02020603050405020304" pitchFamily="18" charset="0"/>
              </a:rPr>
              <a:t>giúp</a:t>
            </a:r>
            <a:r>
              <a:rPr lang="vi-VN" sz="2000" b="1" i="1" dirty="0" smtClean="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trẻ </a:t>
            </a:r>
            <a:r>
              <a:rPr lang="vi-VN" sz="2000" b="1" i="1" dirty="0" smtClean="0">
                <a:latin typeface="Times New Roman" panose="02020603050405020304" pitchFamily="18" charset="0"/>
                <a:cs typeface="Times New Roman" panose="02020603050405020304" pitchFamily="18" charset="0"/>
              </a:rPr>
              <a:t>3</a:t>
            </a:r>
            <a:r>
              <a:rPr lang="en-US" sz="2000" b="1" i="1" dirty="0" smtClean="0">
                <a:latin typeface="Times New Roman" panose="02020603050405020304" pitchFamily="18" charset="0"/>
                <a:cs typeface="Times New Roman" panose="02020603050405020304" pitchFamily="18" charset="0"/>
              </a:rPr>
              <a:t> - 4</a:t>
            </a:r>
            <a:r>
              <a:rPr lang="vi-VN" sz="2000" b="1" i="1" dirty="0" smtClean="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tuổi thực hiện tốt hoạt động tạo hình</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gn="just">
              <a:lnSpc>
                <a:spcPct val="150000"/>
              </a:lnSpc>
            </a:pP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5748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91CEA2-7C00-CF0E-8C5B-D4F5AED533CD}"/>
              </a:ext>
            </a:extLst>
          </p:cNvPr>
          <p:cNvSpPr txBox="1"/>
          <p:nvPr/>
        </p:nvSpPr>
        <p:spPr>
          <a:xfrm>
            <a:off x="1222625" y="525689"/>
            <a:ext cx="10179978" cy="1244764"/>
          </a:xfrm>
          <a:prstGeom prst="rect">
            <a:avLst/>
          </a:prstGeom>
          <a:noFill/>
        </p:spPr>
        <p:txBody>
          <a:bodyPr wrap="square">
            <a:spAutoFit/>
          </a:bodyPr>
          <a:lstStyle/>
          <a:p>
            <a:pPr marL="285750" indent="-285750" algn="just">
              <a:lnSpc>
                <a:spcPct val="150000"/>
              </a:lnSpc>
              <a:spcBef>
                <a:spcPts val="300"/>
              </a:spcBef>
              <a:buFontTx/>
              <a:buChar char="-"/>
            </a:pPr>
            <a:endParaRPr lang="en-US" sz="1800" b="1" i="1" dirty="0">
              <a:solidFill>
                <a:srgbClr val="FF0000"/>
              </a:solidFill>
              <a:latin typeface="Times New Roman" panose="02020603050405020304" pitchFamily="18" charset="0"/>
              <a:ea typeface="Times New Roman" panose="02020603050405020304" pitchFamily="18" charset="0"/>
            </a:endParaRPr>
          </a:p>
          <a:p>
            <a:pPr algn="just">
              <a:lnSpc>
                <a:spcPct val="120000"/>
              </a:lnSpc>
            </a:pPr>
            <a:r>
              <a:rPr lang="en-US" sz="1800" b="1" i="1" dirty="0">
                <a:solidFill>
                  <a:srgbClr val="FF0000"/>
                </a:solidFill>
                <a:latin typeface="Times New Roman" panose="02020603050405020304" pitchFamily="18" charset="0"/>
                <a:ea typeface="Times New Roman" panose="02020603050405020304" pitchFamily="18" charset="0"/>
              </a:rPr>
              <a:t>  </a:t>
            </a:r>
            <a:endParaRPr lang="en-US" sz="2400" b="1" dirty="0">
              <a:solidFill>
                <a:srgbClr val="FF0000"/>
              </a:solidFill>
              <a:latin typeface="Times New Roman" panose="02020603050405020304" pitchFamily="18" charset="0"/>
              <a:ea typeface="Times New Roman" panose="02020603050405020304" pitchFamily="18" charset="0"/>
            </a:endParaRPr>
          </a:p>
          <a:p>
            <a:pPr algn="just">
              <a:lnSpc>
                <a:spcPct val="120000"/>
              </a:lnSpc>
            </a:pPr>
            <a:r>
              <a:rPr lang="vi-VN" sz="2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408937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61341" y="341686"/>
            <a:ext cx="3985065" cy="424732"/>
          </a:xfrm>
          <a:prstGeom prst="rect">
            <a:avLst/>
          </a:prstGeom>
        </p:spPr>
        <p:txBody>
          <a:bodyPr wrap="none">
            <a:spAutoFit/>
          </a:bodyPr>
          <a:lstStyle/>
          <a:p>
            <a:pPr indent="457200" algn="ctr">
              <a:lnSpc>
                <a:spcPct val="120000"/>
              </a:lnSpc>
              <a:spcAft>
                <a:spcPts val="0"/>
              </a:spcAft>
            </a:pPr>
            <a:r>
              <a:rPr lang="en-US" b="1" dirty="0">
                <a:solidFill>
                  <a:srgbClr val="FF0000"/>
                </a:solidFill>
                <a:latin typeface="Times New Roman" panose="02020603050405020304" pitchFamily="18" charset="0"/>
                <a:ea typeface="Times New Roman" panose="02020603050405020304" pitchFamily="18" charset="0"/>
              </a:rPr>
              <a:t>PHẦN II. GIẢI QUYẾT VẤN ĐỀ</a:t>
            </a:r>
            <a:endParaRPr lang="en-US" dirty="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1182874" y="916889"/>
            <a:ext cx="2024913" cy="395749"/>
          </a:xfrm>
          <a:prstGeom prst="rect">
            <a:avLst/>
          </a:prstGeom>
        </p:spPr>
        <p:txBody>
          <a:bodyPr wrap="none">
            <a:spAutoFit/>
          </a:bodyPr>
          <a:lstStyle/>
          <a:p>
            <a:pPr marL="457200" indent="-457200" algn="just">
              <a:lnSpc>
                <a:spcPct val="120000"/>
              </a:lnSpc>
              <a:spcAft>
                <a:spcPts val="0"/>
              </a:spcAft>
              <a:buAutoNum type="arabicPeriod"/>
            </a:pPr>
            <a:r>
              <a:rPr lang="pl-PL" b="1" dirty="0">
                <a:latin typeface="Times New Roman" panose="02020603050405020304" pitchFamily="18" charset="0"/>
                <a:ea typeface="Times New Roman" panose="02020603050405020304" pitchFamily="18" charset="0"/>
              </a:rPr>
              <a:t>C</a:t>
            </a:r>
            <a:r>
              <a:rPr lang="en-US" b="1" dirty="0">
                <a:latin typeface="Times New Roman" panose="02020603050405020304" pitchFamily="18" charset="0"/>
                <a:ea typeface="Times New Roman" panose="02020603050405020304" pitchFamily="18" charset="0"/>
              </a:rPr>
              <a:t>ơ </a:t>
            </a:r>
            <a:r>
              <a:rPr lang="en-US" b="1" dirty="0" err="1">
                <a:latin typeface="Times New Roman" panose="02020603050405020304" pitchFamily="18" charset="0"/>
                <a:ea typeface="Times New Roman" panose="02020603050405020304" pitchFamily="18" charset="0"/>
              </a:rPr>
              <a:t>sở</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lý</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luận</a:t>
            </a:r>
            <a:r>
              <a:rPr lang="en-US" b="1" dirty="0">
                <a:latin typeface="Times New Roman" panose="02020603050405020304" pitchFamily="18" charset="0"/>
                <a:ea typeface="Times New Roman" panose="02020603050405020304" pitchFamily="18" charset="0"/>
              </a:rPr>
              <a:t>:</a:t>
            </a:r>
          </a:p>
        </p:txBody>
      </p:sp>
      <p:sp>
        <p:nvSpPr>
          <p:cNvPr id="3" name="Rectangle 2"/>
          <p:cNvSpPr/>
          <p:nvPr/>
        </p:nvSpPr>
        <p:spPr>
          <a:xfrm>
            <a:off x="605742" y="1312638"/>
            <a:ext cx="11586258" cy="4893647"/>
          </a:xfrm>
          <a:prstGeom prst="rect">
            <a:avLst/>
          </a:prstGeom>
        </p:spPr>
        <p:txBody>
          <a:bodyPr wrap="square">
            <a:spAutoFit/>
          </a:bodyPr>
          <a:lstStyle/>
          <a:p>
            <a:pPr indent="457200" algn="just">
              <a:lnSpc>
                <a:spcPct val="120000"/>
              </a:lnSpc>
              <a:spcAft>
                <a:spcPts val="0"/>
              </a:spcAft>
            </a:pPr>
            <a:r>
              <a:rPr lang="en-US" sz="2000" dirty="0" err="1">
                <a:solidFill>
                  <a:srgbClr val="000000"/>
                </a:solidFill>
                <a:latin typeface="Times New Roman" panose="02020603050405020304" pitchFamily="18" charset="0"/>
                <a:ea typeface="Times New Roman" panose="02020603050405020304" pitchFamily="18" charset="0"/>
              </a:rPr>
              <a:t>Đối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với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trẻ</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trẻ</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vẽ</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đường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nét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hình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dạng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chưa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thể</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tạo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nên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những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hình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ảnh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rõ</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ràng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đầy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đủ</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vẽ</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trẻ</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ít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quan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tâm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đến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màu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sắc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thường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vẽ</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bằng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bất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kỳ</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loại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bút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màu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nào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trẻ</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tình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cờ</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vớ</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được</a:t>
            </a:r>
            <a:r>
              <a:rPr lang="en-US" sz="2000" dirty="0">
                <a:solidFill>
                  <a:srgbClr val="000000"/>
                </a:solidFill>
                <a:latin typeface="Times New Roman" panose="02020603050405020304" pitchFamily="18" charset="0"/>
                <a:ea typeface="Times New Roman" panose="02020603050405020304" pitchFamily="18" charset="0"/>
              </a:rPr>
              <a:t>. Ở </a:t>
            </a:r>
            <a:r>
              <a:rPr lang="en-US" sz="2000" dirty="0" err="1">
                <a:solidFill>
                  <a:srgbClr val="000000"/>
                </a:solidFill>
                <a:latin typeface="Times New Roman" panose="02020603050405020304" pitchFamily="18" charset="0"/>
                <a:ea typeface="Times New Roman" panose="02020603050405020304" pitchFamily="18" charset="0"/>
              </a:rPr>
              <a:t>lứa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tuổi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này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trẻ</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chưa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năng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thể</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hiện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được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bố</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cục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tranh</a:t>
            </a:r>
            <a:r>
              <a:rPr lang="en-US" sz="2000" dirty="0">
                <a:solidFill>
                  <a:srgbClr val="000000"/>
                </a:solidFill>
                <a:latin typeface="Times New Roman" panose="02020603050405020304" pitchFamily="18" charset="0"/>
                <a:ea typeface="Times New Roman" panose="02020603050405020304" pitchFamily="18" charset="0"/>
              </a:rPr>
              <a:t>. </a:t>
            </a:r>
            <a:r>
              <a:rPr lang="vi-VN" sz="2000" dirty="0">
                <a:solidFill>
                  <a:srgbClr val="000000"/>
                </a:solidFill>
                <a:latin typeface="Times New Roman" panose="02020603050405020304" pitchFamily="18" charset="0"/>
                <a:ea typeface="Times New Roman" panose="02020603050405020304" pitchFamily="18" charset="0"/>
              </a:rPr>
              <a:t>Đến k</a:t>
            </a:r>
            <a:r>
              <a:rPr lang="en-US" sz="2000" dirty="0">
                <a:solidFill>
                  <a:srgbClr val="000000"/>
                </a:solidFill>
                <a:latin typeface="Times New Roman" panose="02020603050405020304" pitchFamily="18" charset="0"/>
                <a:ea typeface="Times New Roman" panose="02020603050405020304" pitchFamily="18" charset="0"/>
              </a:rPr>
              <a:t>hi 3 </a:t>
            </a:r>
            <a:r>
              <a:rPr lang="en-US" sz="2000" dirty="0" err="1">
                <a:solidFill>
                  <a:srgbClr val="000000"/>
                </a:solidFill>
                <a:latin typeface="Times New Roman" panose="02020603050405020304" pitchFamily="18" charset="0"/>
                <a:ea typeface="Times New Roman" panose="02020603050405020304" pitchFamily="18" charset="0"/>
              </a:rPr>
              <a:t>tuổi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trẻ</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thể</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hiện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sự</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vật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hình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tròn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hình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vuông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đặc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biệt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vận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dụng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hình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này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để</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thể</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hiện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sự</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vật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đơn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giản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trẻ</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quan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sát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được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thế</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giới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xung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quanh</a:t>
            </a:r>
            <a:r>
              <a:rPr lang="vi-VN" sz="2000"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a:lnSpc>
                <a:spcPct val="120000"/>
              </a:lnSpc>
              <a:spcAft>
                <a:spcPts val="0"/>
              </a:spcAft>
              <a:tabLst>
                <a:tab pos="450215" algn="l"/>
              </a:tabLst>
            </a:pPr>
            <a:r>
              <a:rPr lang="en-US" sz="2000" spc="-10" dirty="0" err="1">
                <a:solidFill>
                  <a:srgbClr val="000000"/>
                </a:solidFill>
                <a:latin typeface="Times New Roman" panose="02020603050405020304" pitchFamily="18" charset="0"/>
                <a:ea typeface="Times New Roman" panose="02020603050405020304" pitchFamily="18" charset="0"/>
              </a:rPr>
              <a:t>Đối</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với</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trẻ</a:t>
            </a:r>
            <a:r>
              <a:rPr lang="en-US" sz="2000" spc="-10" dirty="0">
                <a:solidFill>
                  <a:srgbClr val="000000"/>
                </a:solidFill>
                <a:latin typeface="Times New Roman" panose="02020603050405020304" pitchFamily="18" charset="0"/>
                <a:ea typeface="Times New Roman" panose="02020603050405020304" pitchFamily="18" charset="0"/>
              </a:rPr>
              <a:t> 3 </a:t>
            </a:r>
            <a:r>
              <a:rPr lang="en-US" sz="2000" spc="-10" dirty="0" err="1">
                <a:solidFill>
                  <a:srgbClr val="000000"/>
                </a:solidFill>
                <a:latin typeface="Times New Roman" panose="02020603050405020304" pitchFamily="18" charset="0"/>
                <a:ea typeface="Times New Roman" panose="02020603050405020304" pitchFamily="18" charset="0"/>
              </a:rPr>
              <a:t>tuổi</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được</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coi</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là</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thời</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kì</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phát</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cảm</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của</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những</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xúc</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cảm</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thẩm</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mĩ</a:t>
            </a:r>
            <a:r>
              <a:rPr lang="en-US" sz="2000" spc="-10" dirty="0">
                <a:solidFill>
                  <a:srgbClr val="000000"/>
                </a:solidFill>
                <a:latin typeface="Times New Roman" panose="02020603050405020304" pitchFamily="18" charset="0"/>
                <a:ea typeface="Times New Roman" panose="02020603050405020304" pitchFamily="18" charset="0"/>
              </a:rPr>
              <a:t> </a:t>
            </a:r>
            <a:r>
              <a:rPr lang="vi-VN"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những</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xúc</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cảm</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tích</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cực</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được</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nảy</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sinh</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khi</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trẻ</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tiếp</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xúc</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trực</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tiếp</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với</a:t>
            </a:r>
            <a:r>
              <a:rPr lang="en-US" sz="2000" spc="-10" dirty="0">
                <a:solidFill>
                  <a:srgbClr val="000000"/>
                </a:solidFill>
                <a:latin typeface="Times New Roman" panose="02020603050405020304" pitchFamily="18" charset="0"/>
                <a:ea typeface="Times New Roman" panose="02020603050405020304" pitchFamily="18" charset="0"/>
              </a:rPr>
              <a:t> “ </a:t>
            </a:r>
            <a:r>
              <a:rPr lang="en-US" sz="2000" spc="-10" dirty="0" err="1">
                <a:solidFill>
                  <a:srgbClr val="000000"/>
                </a:solidFill>
                <a:latin typeface="Times New Roman" panose="02020603050405020304" pitchFamily="18" charset="0"/>
                <a:ea typeface="Times New Roman" panose="02020603050405020304" pitchFamily="18" charset="0"/>
              </a:rPr>
              <a:t>cái</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đẹp</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tạo</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nên</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sự</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thoải</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mái</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làm</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nảy</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sinh</a:t>
            </a:r>
            <a:r>
              <a:rPr lang="en-US" sz="2000" spc="-10" dirty="0">
                <a:solidFill>
                  <a:srgbClr val="000000"/>
                </a:solidFill>
                <a:latin typeface="Times New Roman" panose="02020603050405020304" pitchFamily="18" charset="0"/>
                <a:ea typeface="Times New Roman" panose="02020603050405020304" pitchFamily="18" charset="0"/>
              </a:rPr>
              <a:t> ở </a:t>
            </a:r>
            <a:r>
              <a:rPr lang="en-US" sz="2000" spc="-10" dirty="0" err="1">
                <a:solidFill>
                  <a:srgbClr val="000000"/>
                </a:solidFill>
                <a:latin typeface="Times New Roman" panose="02020603050405020304" pitchFamily="18" charset="0"/>
                <a:ea typeface="Times New Roman" panose="02020603050405020304" pitchFamily="18" charset="0"/>
              </a:rPr>
              <a:t>trẻ</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tính</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sáng</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tạo</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việc</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phát</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huy</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khả</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năng</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sáng</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tạo</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cho</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trẻ</a:t>
            </a:r>
            <a:r>
              <a:rPr lang="en-US" sz="2000" spc="-10" dirty="0">
                <a:solidFill>
                  <a:srgbClr val="000000"/>
                </a:solidFill>
                <a:latin typeface="Times New Roman" panose="02020603050405020304" pitchFamily="18" charset="0"/>
                <a:ea typeface="Times New Roman" panose="02020603050405020304" pitchFamily="18" charset="0"/>
              </a:rPr>
              <a:t> 3 </a:t>
            </a:r>
            <a:r>
              <a:rPr lang="en-US" sz="2000" spc="-10" dirty="0" err="1">
                <a:solidFill>
                  <a:srgbClr val="000000"/>
                </a:solidFill>
                <a:latin typeface="Times New Roman" panose="02020603050405020304" pitchFamily="18" charset="0"/>
                <a:ea typeface="Times New Roman" panose="02020603050405020304" pitchFamily="18" charset="0"/>
              </a:rPr>
              <a:t>tuổi</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chỉ</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thực</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sự</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có</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hiệu</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quả</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khi</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được</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tiến</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hành</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một</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cách</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thường</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xuyên</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bởi</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hoạt</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động</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tạo</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hình</a:t>
            </a:r>
            <a:r>
              <a:rPr lang="en-US" sz="2000" spc="-10" dirty="0">
                <a:solidFill>
                  <a:srgbClr val="000000"/>
                </a:solidFill>
                <a:latin typeface="Times New Roman" panose="02020603050405020304" pitchFamily="18" charset="0"/>
                <a:ea typeface="Times New Roman" panose="02020603050405020304" pitchFamily="18" charset="0"/>
              </a:rPr>
              <a:t> là </a:t>
            </a:r>
            <a:r>
              <a:rPr lang="en-US" sz="2000" spc="-10" dirty="0" err="1">
                <a:solidFill>
                  <a:srgbClr val="000000"/>
                </a:solidFill>
                <a:latin typeface="Times New Roman" panose="02020603050405020304" pitchFamily="18" charset="0"/>
                <a:ea typeface="Times New Roman" panose="02020603050405020304" pitchFamily="18" charset="0"/>
              </a:rPr>
              <a:t>một</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hoạt</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động</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mang</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tính</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nghê</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thuật</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giúp</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tre</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nhận</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thức</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thê</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giới</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xung</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quanh</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va</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phản</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ánh</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thê</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giới</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xung</a:t>
            </a:r>
            <a:r>
              <a:rPr lang="en-US" sz="2000" spc="-10" dirty="0">
                <a:solidFill>
                  <a:srgbClr val="000000"/>
                </a:solidFill>
                <a:latin typeface="Times New Roman" panose="02020603050405020304" pitchFamily="18" charset="0"/>
                <a:ea typeface="Times New Roman" panose="02020603050405020304" pitchFamily="18" charset="0"/>
              </a:rPr>
              <a:t> </a:t>
            </a:r>
            <a:r>
              <a:rPr lang="en-US" sz="2000" spc="-10" dirty="0" err="1">
                <a:solidFill>
                  <a:srgbClr val="000000"/>
                </a:solidFill>
                <a:latin typeface="Times New Roman" panose="02020603050405020304" pitchFamily="18" charset="0"/>
                <a:ea typeface="Times New Roman" panose="02020603050405020304" pitchFamily="18" charset="0"/>
              </a:rPr>
              <a:t>quanh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cuộc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sống</a:t>
            </a:r>
            <a:r>
              <a:rPr lang="en-US" sz="2000" dirty="0">
                <a:solidFill>
                  <a:srgbClr val="000000"/>
                </a:solidFill>
                <a:latin typeface="Times New Roman" panose="02020603050405020304" pitchFamily="18" charset="0"/>
                <a:ea typeface="Times New Roman" panose="02020603050405020304" pitchFamily="18" charset="0"/>
              </a:rPr>
              <a:t> con </a:t>
            </a:r>
            <a:r>
              <a:rPr lang="en-US" sz="2000" dirty="0" err="1">
                <a:solidFill>
                  <a:srgbClr val="000000"/>
                </a:solidFill>
                <a:latin typeface="Times New Roman" panose="02020603050405020304" pitchFamily="18" charset="0"/>
                <a:ea typeface="Times New Roman" panose="02020603050405020304" pitchFamily="18" charset="0"/>
              </a:rPr>
              <a:t>người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một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cách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smtClean="0">
                <a:solidFill>
                  <a:srgbClr val="000000"/>
                </a:solidFill>
                <a:latin typeface="Times New Roman" panose="02020603050405020304" pitchFamily="18" charset="0"/>
                <a:ea typeface="Times New Roman" panose="02020603050405020304" pitchFamily="18" charset="0"/>
              </a:rPr>
              <a:t>dang, </a:t>
            </a:r>
            <a:r>
              <a:rPr lang="en-US" sz="2000" dirty="0" err="1">
                <a:solidFill>
                  <a:srgbClr val="000000"/>
                </a:solidFill>
                <a:latin typeface="Times New Roman" panose="02020603050405020304" pitchFamily="18" charset="0"/>
                <a:ea typeface="Times New Roman" panose="02020603050405020304" pitchFamily="18" charset="0"/>
              </a:rPr>
              <a:t>phong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hấp</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dẫn</a:t>
            </a:r>
            <a:r>
              <a:rPr lang="en-US" sz="2000"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a:lnSpc>
                <a:spcPct val="120000"/>
              </a:lnSpc>
              <a:spcAft>
                <a:spcPts val="0"/>
              </a:spcAft>
            </a:pPr>
            <a:r>
              <a:rPr lang="en-US" sz="2000" dirty="0" err="1">
                <a:solidFill>
                  <a:srgbClr val="000000"/>
                </a:solidFill>
                <a:latin typeface="Times New Roman" panose="02020603050405020304" pitchFamily="18" charset="0"/>
                <a:ea typeface="Times New Roman" panose="02020603050405020304" pitchFamily="18" charset="0"/>
              </a:rPr>
              <a:t>Hoạt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động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tạo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hình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đem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đến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tre</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kiến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thức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vê</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cái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đẹp</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những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cảm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xúc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chân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thật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những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phẩm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chất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tốt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đẹp</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của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nhân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cách</a:t>
            </a:r>
            <a:r>
              <a:rPr lang="en-US" sz="2000" dirty="0">
                <a:solidFill>
                  <a:srgbClr val="000000"/>
                </a:solidFill>
                <a:latin typeface="Times New Roman" panose="02020603050405020304" pitchFamily="18" charset="0"/>
                <a:ea typeface="Times New Roman" panose="02020603050405020304" pitchFamily="18" charset="0"/>
              </a:rPr>
              <a:t> con </a:t>
            </a:r>
            <a:r>
              <a:rPr lang="en-US" sz="2000" dirty="0" err="1">
                <a:solidFill>
                  <a:srgbClr val="000000"/>
                </a:solidFill>
                <a:latin typeface="Times New Roman" panose="02020603050405020304" pitchFamily="18" charset="0"/>
                <a:ea typeface="Times New Roman" panose="02020603050405020304" pitchFamily="18" charset="0"/>
              </a:rPr>
              <a:t>người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rPr>
              <a:t> chỉ </a:t>
            </a:r>
            <a:r>
              <a:rPr lang="en-US" sz="2000" dirty="0" err="1">
                <a:solidFill>
                  <a:srgbClr val="000000"/>
                </a:solidFill>
                <a:latin typeface="Times New Roman" panose="02020603050405020304" pitchFamily="18" charset="0"/>
                <a:ea typeface="Times New Roman" panose="02020603050405020304" pitchFamily="18" charset="0"/>
              </a:rPr>
              <a:t>giúp</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tre</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phát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triển</a:t>
            </a:r>
            <a:r>
              <a:rPr lang="en-US" sz="2000" dirty="0">
                <a:solidFill>
                  <a:srgbClr val="000000"/>
                </a:solidFill>
                <a:latin typeface="Times New Roman" panose="02020603050405020304" pitchFamily="18" charset="0"/>
                <a:ea typeface="Times New Roman" panose="02020603050405020304" pitchFamily="18" charset="0"/>
              </a:rPr>
              <a:t> trí </a:t>
            </a:r>
            <a:r>
              <a:rPr lang="en-US" sz="2000" dirty="0" err="1">
                <a:solidFill>
                  <a:srgbClr val="000000"/>
                </a:solidFill>
                <a:latin typeface="Times New Roman" panose="02020603050405020304" pitchFamily="18" charset="0"/>
                <a:ea typeface="Times New Roman" panose="02020603050405020304" pitchFamily="18" charset="0"/>
              </a:rPr>
              <a:t>tuê</a:t>
            </a:r>
            <a:r>
              <a:rPr lang="en-US" sz="2000" dirty="0">
                <a:solidFill>
                  <a:srgbClr val="000000"/>
                </a:solidFill>
                <a:latin typeface="Times New Roman" panose="02020603050405020304" pitchFamily="18" charset="0"/>
                <a:ea typeface="Times New Roman" panose="02020603050405020304" pitchFamily="18" charset="0"/>
              </a:rPr>
              <a:t>̣ - </a:t>
            </a:r>
            <a:r>
              <a:rPr lang="en-US" sz="2000" dirty="0" err="1">
                <a:solidFill>
                  <a:srgbClr val="000000"/>
                </a:solidFill>
                <a:latin typeface="Times New Roman" panose="02020603050405020304" pitchFamily="18" charset="0"/>
                <a:ea typeface="Times New Roman" panose="02020603050405020304" pitchFamily="18" charset="0"/>
              </a:rPr>
              <a:t>nhận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thức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năng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giao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tiếp</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xa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hội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Vì</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vậy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tôi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tham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khảo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tìm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tòi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những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biện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pháp</a:t>
            </a:r>
            <a:r>
              <a:rPr lang="en-US" sz="2000" dirty="0">
                <a:solidFill>
                  <a:srgbClr val="000000"/>
                </a:solidFill>
                <a:latin typeface="Times New Roman" panose="02020603050405020304" pitchFamily="18" charset="0"/>
                <a:ea typeface="Times New Roman" panose="02020603050405020304" pitchFamily="18" charset="0"/>
              </a:rPr>
              <a:t> hay, </a:t>
            </a:r>
            <a:r>
              <a:rPr lang="en-US" sz="2000" dirty="0" err="1">
                <a:solidFill>
                  <a:srgbClr val="000000"/>
                </a:solidFill>
                <a:latin typeface="Times New Roman" panose="02020603050405020304" pitchFamily="18" charset="0"/>
                <a:ea typeface="Times New Roman" panose="02020603050405020304" pitchFamily="18" charset="0"/>
              </a:rPr>
              <a:t>mới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để</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hút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trẻ</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đạt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kết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rPr>
              <a:t>quả</a:t>
            </a:r>
            <a:r>
              <a:rPr lang="en-US" sz="2000" dirty="0" smtClean="0">
                <a:solidFill>
                  <a:srgbClr val="000000"/>
                </a:solidFill>
                <a:latin typeface="Times New Roman" panose="02020603050405020304" pitchFamily="18" charset="0"/>
                <a:ea typeface="Times New Roman" panose="02020603050405020304" pitchFamily="18" charset="0"/>
              </a:rPr>
              <a:t> </a:t>
            </a:r>
            <a:r>
              <a:rPr lang="en-US" sz="2000" dirty="0" err="1" smtClean="0">
                <a:solidFill>
                  <a:srgbClr val="000000"/>
                </a:solidFill>
                <a:latin typeface="Times New Roman" panose="02020603050405020304" pitchFamily="18" charset="0"/>
                <a:ea typeface="Times New Roman" panose="02020603050405020304" pitchFamily="18" charset="0"/>
              </a:rPr>
              <a:t>cao</a:t>
            </a:r>
            <a:r>
              <a:rPr lang="en-US" sz="2000" dirty="0" smtClean="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hơn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tiết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dạy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tạo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hình</a:t>
            </a:r>
            <a:r>
              <a:rPr lang="en-US" sz="2000"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069026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377233-CE0A-BBCE-8E70-6F5266DC2522}"/>
              </a:ext>
            </a:extLst>
          </p:cNvPr>
          <p:cNvSpPr txBox="1"/>
          <p:nvPr/>
        </p:nvSpPr>
        <p:spPr>
          <a:xfrm>
            <a:off x="788931" y="194769"/>
            <a:ext cx="10766461" cy="7417415"/>
          </a:xfrm>
          <a:prstGeom prst="rect">
            <a:avLst/>
          </a:prstGeom>
          <a:noFill/>
        </p:spPr>
        <p:txBody>
          <a:bodyPr wrap="square">
            <a:spAutoFit/>
          </a:bodyPr>
          <a:lstStyle/>
          <a:p>
            <a:pPr>
              <a:lnSpc>
                <a:spcPct val="150000"/>
              </a:lnSpc>
            </a:pPr>
            <a:r>
              <a:rPr lang="en-US" sz="2000" b="1" dirty="0" smtClean="0">
                <a:latin typeface="Times New Roman" panose="02020603050405020304" pitchFamily="18" charset="0"/>
                <a:ea typeface="Times New Roman" panose="02020603050405020304" pitchFamily="18" charset="0"/>
              </a:rPr>
              <a:t>2. </a:t>
            </a:r>
            <a:r>
              <a:rPr lang="en-US" sz="2000" b="1" dirty="0" err="1" smtClean="0">
                <a:latin typeface="Times New Roman" panose="02020603050405020304" pitchFamily="18" charset="0"/>
                <a:ea typeface="Times New Roman" panose="02020603050405020304" pitchFamily="18" charset="0"/>
              </a:rPr>
              <a:t>Thực</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trạng</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vấn</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đề</a:t>
            </a:r>
            <a:r>
              <a:rPr lang="en-US" sz="2000" b="1" dirty="0" smtClean="0">
                <a:latin typeface="Times New Roman" panose="02020603050405020304" pitchFamily="18" charset="0"/>
                <a:ea typeface="Times New Roman" panose="02020603050405020304" pitchFamily="18" charset="0"/>
              </a:rPr>
              <a:t>:</a:t>
            </a:r>
          </a:p>
          <a:p>
            <a:r>
              <a:rPr lang="en-US" sz="2000" b="1" i="1" dirty="0">
                <a:latin typeface="Times New Roman" panose="02020603050405020304" pitchFamily="18" charset="0"/>
                <a:cs typeface="Times New Roman" panose="02020603050405020304" pitchFamily="18" charset="0"/>
              </a:rPr>
              <a:t>a) </a:t>
            </a:r>
            <a:r>
              <a:rPr lang="en-US" sz="2000" b="1" i="1" dirty="0" err="1">
                <a:latin typeface="Times New Roman" panose="02020603050405020304" pitchFamily="18" charset="0"/>
                <a:cs typeface="Times New Roman" panose="02020603050405020304" pitchFamily="18" charset="0"/>
              </a:rPr>
              <a:t>Thuận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lợi</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viên</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Ban giám hiệu nhà trường luôn quan tâm, tạo mọi điều kiện giúp đỡ về chuyên môn nghiệp vụ và kịp thời giúp đỡ tôi khắc phục khó khăn trong các hoạt động của nhà trường.</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a:t>
            </a:r>
            <a:r>
              <a:rPr lang="vi-VN" sz="2000" i="1"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nắm</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chắc</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ở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góc</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pt-BR" sz="2000" dirty="0">
                <a:latin typeface="Times New Roman" panose="02020603050405020304" pitchFamily="18" charset="0"/>
                <a:cs typeface="Times New Roman" panose="02020603050405020304" pitchFamily="18" charset="0"/>
              </a:rPr>
              <a:t>- Bản thân là giáo viên yêu nghề mế</a:t>
            </a:r>
            <a:r>
              <a:rPr lang="vi-VN" sz="2000" dirty="0">
                <a:latin typeface="Times New Roman" panose="02020603050405020304" pitchFamily="18" charset="0"/>
                <a:cs typeface="Times New Roman" panose="02020603050405020304" pitchFamily="18" charset="0"/>
              </a:rPr>
              <a:t>n</a:t>
            </a:r>
            <a:r>
              <a:rPr lang="pt-BR" sz="2000" dirty="0">
                <a:latin typeface="Times New Roman" panose="02020603050405020304" pitchFamily="18" charset="0"/>
                <a:cs typeface="Times New Roman" panose="02020603050405020304" pitchFamily="18" charset="0"/>
              </a:rPr>
              <a:t> trẻ, tôi t</a:t>
            </a:r>
            <a:r>
              <a:rPr lang="vi-VN" sz="2000" dirty="0">
                <a:latin typeface="Times New Roman" panose="02020603050405020304" pitchFamily="18" charset="0"/>
                <a:cs typeface="Times New Roman" panose="02020603050405020304" pitchFamily="18" charset="0"/>
              </a:rPr>
              <a:t>ự</a:t>
            </a:r>
            <a:r>
              <a:rPr lang="pt-BR" sz="2000" dirty="0">
                <a:latin typeface="Times New Roman" panose="02020603050405020304" pitchFamily="18" charset="0"/>
                <a:cs typeface="Times New Roman" panose="02020603050405020304" pitchFamily="18" charset="0"/>
              </a:rPr>
              <a:t> rèn rũa bản thân, đã học hỏi từ bạn bè, đồng nghiêp và được nhà trường bồi dưỡng qua dự các ti</a:t>
            </a:r>
            <a:r>
              <a:rPr lang="vi-VN" sz="2000" dirty="0">
                <a:latin typeface="Times New Roman" panose="02020603050405020304" pitchFamily="18" charset="0"/>
                <a:cs typeface="Times New Roman" panose="02020603050405020304" pitchFamily="18" charset="0"/>
              </a:rPr>
              <a:t>ết</a:t>
            </a:r>
            <a:r>
              <a:rPr lang="pt-BR" sz="2000" dirty="0">
                <a:latin typeface="Times New Roman" panose="02020603050405020304" pitchFamily="18" charset="0"/>
                <a:cs typeface="Times New Roman" panose="02020603050405020304" pitchFamily="18" charset="0"/>
              </a:rPr>
              <a:t> dạy kiến tập, tham khảo tài liệu chuyên đề, tập san giáo dục mầm non. Nắm được phương pháp và hình thức tổ chức theo hướng tích hợp, biết vận dụng công nghệ thông tin, biết thiết kế giáo án điện tử, biết tổ chức các trò chơi linh hoạt vào các hoạt động học</a:t>
            </a:r>
            <a:endParaRPr lang="en-US" sz="2000" dirty="0">
              <a:latin typeface="Times New Roman" panose="02020603050405020304" pitchFamily="18" charset="0"/>
              <a:cs typeface="Times New Roman" panose="02020603050405020304" pitchFamily="18" charset="0"/>
            </a:endParaRPr>
          </a:p>
          <a:p>
            <a:r>
              <a:rPr lang="pt-BR" sz="2000" b="1" dirty="0">
                <a:latin typeface="Times New Roman" panose="02020603050405020304" pitchFamily="18" charset="0"/>
                <a:cs typeface="Times New Roman" panose="02020603050405020304" pitchFamily="18" charset="0"/>
              </a:rPr>
              <a:t>* Với trẻ:</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Trẻ học đúng độ tuổi mẫu giáo </a:t>
            </a:r>
            <a:r>
              <a:rPr lang="pt-BR" sz="2000" dirty="0">
                <a:latin typeface="Times New Roman" panose="02020603050405020304" pitchFamily="18" charset="0"/>
                <a:cs typeface="Times New Roman" panose="02020603050405020304" pitchFamily="18" charset="0"/>
              </a:rPr>
              <a:t>3</a:t>
            </a:r>
            <a:r>
              <a:rPr lang="vi-VN" sz="2000" dirty="0">
                <a:latin typeface="Times New Roman" panose="02020603050405020304" pitchFamily="18" charset="0"/>
                <a:cs typeface="Times New Roman" panose="02020603050405020304" pitchFamily="18" charset="0"/>
              </a:rPr>
              <a:t> tuổi.</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- 100% trẻ có sức khỏe tốt, trẻ hồn nhiên và nhanh nhẹn, mạnh dạn tham gia các hoạt động</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Trẻ đi lớp đều ngay từ đầu năm học, nên phần nào cũng thuận lợi trong việc nắm bắt kỹ năng tạo hình của trẻ.</a:t>
            </a:r>
            <a:endParaRPr lang="en-US" sz="2000"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 Với phụ huynh: </a:t>
            </a:r>
            <a:r>
              <a:rPr lang="vi-VN" sz="2000" dirty="0">
                <a:latin typeface="Times New Roman" panose="02020603050405020304" pitchFamily="18" charset="0"/>
                <a:cs typeface="Times New Roman" panose="02020603050405020304" pitchFamily="18" charset="0"/>
              </a:rPr>
              <a:t>Một số phụ huynh quan tâm ủng hộ nguyên vật liệu để cô bổ sung một số đồ dùng đồ chơi tự tạo phục vụ cho trẻ trong hoạt động tạo hình.</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Về cơ sở vật chất:</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a:t>
            </a:r>
            <a:r>
              <a:rPr lang="nb-NO" sz="2000" dirty="0">
                <a:latin typeface="Times New Roman" panose="02020603050405020304" pitchFamily="18" charset="0"/>
                <a:cs typeface="Times New Roman" panose="02020603050405020304" pitchFamily="18" charset="0"/>
              </a:rPr>
              <a:t>Nhà trư­ờng bổ sung đồ dùng ngay từ đầu năm học đảm bảo cho việc chăm sóc giáo dục trẻ.</a:t>
            </a:r>
            <a:endParaRPr lang="en-US" sz="2000" dirty="0">
              <a:latin typeface="Times New Roman" panose="02020603050405020304" pitchFamily="18" charset="0"/>
              <a:cs typeface="Times New Roman" panose="02020603050405020304" pitchFamily="18" charset="0"/>
            </a:endParaRPr>
          </a:p>
          <a:p>
            <a:pPr>
              <a:lnSpc>
                <a:spcPct val="150000"/>
              </a:lnSpc>
            </a:pPr>
            <a:endParaRPr lang="en-US" sz="2000" b="1" dirty="0">
              <a:latin typeface="Times New Roman" panose="02020603050405020304" pitchFamily="18" charset="0"/>
              <a:ea typeface="Times New Roman" panose="02020603050405020304" pitchFamily="18" charset="0"/>
            </a:endParaRPr>
          </a:p>
          <a:p>
            <a:pPr>
              <a:lnSpc>
                <a:spcPct val="150000"/>
              </a:lnSpc>
            </a:pPr>
            <a:endParaRPr lang="vi-VN" sz="2400" dirty="0"/>
          </a:p>
        </p:txBody>
      </p:sp>
    </p:spTree>
    <p:extLst>
      <p:ext uri="{BB962C8B-B14F-4D97-AF65-F5344CB8AC3E}">
        <p14:creationId xmlns:p14="http://schemas.microsoft.com/office/powerpoint/2010/main" val="2202440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722C4F-0962-7D20-4BCA-0D210A4F787D}"/>
              </a:ext>
            </a:extLst>
          </p:cNvPr>
          <p:cNvSpPr txBox="1"/>
          <p:nvPr/>
        </p:nvSpPr>
        <p:spPr>
          <a:xfrm>
            <a:off x="1237330" y="1247403"/>
            <a:ext cx="9425683" cy="2923877"/>
          </a:xfrm>
          <a:prstGeom prst="rect">
            <a:avLst/>
          </a:prstGeom>
          <a:noFill/>
        </p:spPr>
        <p:txBody>
          <a:bodyPr wrap="square">
            <a:spAutoFit/>
          </a:bodyPr>
          <a:lstStyle/>
          <a:p>
            <a:pPr algn="just">
              <a:lnSpc>
                <a:spcPct val="120000"/>
              </a:lnSpc>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b.</a:t>
            </a:r>
            <a:r>
              <a:rPr lang="en-US"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Khó khăn. </a:t>
            </a:r>
            <a:endParaRPr lang="en-US" sz="2000"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 Với giáo viên:</a:t>
            </a:r>
            <a:endParaRPr lang="en-US"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 Khả năng tạo hình của giáo viên còn hạn chế.</a:t>
            </a:r>
            <a:endParaRPr lang="en-US" sz="2000" dirty="0">
              <a:latin typeface="Times New Roman" panose="02020603050405020304" pitchFamily="18" charset="0"/>
              <a:cs typeface="Times New Roman" panose="02020603050405020304" pitchFamily="18" charset="0"/>
            </a:endParaRPr>
          </a:p>
          <a:p>
            <a:r>
              <a:rPr lang="vi-VN" sz="2000" b="1" dirty="0">
                <a:latin typeface="Times New Roman" panose="02020603050405020304" pitchFamily="18" charset="0"/>
                <a:cs typeface="Times New Roman" panose="02020603050405020304" pitchFamily="18" charset="0"/>
              </a:rPr>
              <a:t>* Với phụ huynh:</a:t>
            </a:r>
            <a:endParaRPr lang="en-US" sz="2000" dirty="0">
              <a:latin typeface="Times New Roman" panose="02020603050405020304" pitchFamily="18" charset="0"/>
              <a:cs typeface="Times New Roman" panose="02020603050405020304" pitchFamily="18" charset="0"/>
            </a:endParaRPr>
          </a:p>
          <a:p>
            <a:pPr marL="342900" indent="-342900">
              <a:buFontTx/>
              <a:buChar char="-"/>
            </a:pPr>
            <a:r>
              <a:rPr lang="vi-VN" sz="2000" dirty="0">
                <a:latin typeface="Times New Roman" panose="02020603050405020304" pitchFamily="18" charset="0"/>
                <a:cs typeface="Times New Roman" panose="02020603050405020304" pitchFamily="18" charset="0"/>
              </a:rPr>
              <a:t>Nhận thức cuả phụ huynh chưa đồng đ</a:t>
            </a:r>
            <a:r>
              <a:rPr lang="en-US" sz="2000" dirty="0" err="1">
                <a:latin typeface="Times New Roman" panose="02020603050405020304" pitchFamily="18" charset="0"/>
                <a:cs typeface="Times New Roman" panose="02020603050405020304" pitchFamily="18" charset="0"/>
              </a:rPr>
              <a:t>ều</a:t>
            </a:r>
            <a:endParaRPr lang="en-US" sz="2000" dirty="0">
              <a:latin typeface="Times New Roman" panose="02020603050405020304" pitchFamily="18" charset="0"/>
              <a:cs typeface="Times New Roman" panose="02020603050405020304" pitchFamily="18" charset="0"/>
            </a:endParaRPr>
          </a:p>
          <a:p>
            <a:r>
              <a:rPr lang="pt-BR" sz="2000" dirty="0">
                <a:latin typeface="Times New Roman" panose="02020603050405020304" pitchFamily="18" charset="0"/>
                <a:cs typeface="Times New Roman" panose="02020603050405020304" pitchFamily="18" charset="0"/>
              </a:rPr>
              <a:t>- Một số phụ huynh còn chưa thực sự quan tâm tới học tập của con nên sự </a:t>
            </a:r>
            <a:r>
              <a:rPr lang="pt-BR" sz="2000" dirty="0" smtClean="0">
                <a:latin typeface="Times New Roman" panose="02020603050405020304" pitchFamily="18" charset="0"/>
                <a:cs typeface="Times New Roman" panose="02020603050405020304" pitchFamily="18" charset="0"/>
              </a:rPr>
              <a:t>phối </a:t>
            </a:r>
            <a:r>
              <a:rPr lang="pt-BR" sz="2000" dirty="0">
                <a:latin typeface="Times New Roman" panose="02020603050405020304" pitchFamily="18" charset="0"/>
                <a:cs typeface="Times New Roman" panose="02020603050405020304" pitchFamily="18" charset="0"/>
              </a:rPr>
              <a:t>hợp giữa phụ huynh và giáo viên còn gặp nhiêu khó khăn.	</a:t>
            </a:r>
            <a:endParaRPr lang="en-US" sz="2000" dirty="0">
              <a:latin typeface="Times New Roman" panose="02020603050405020304" pitchFamily="18" charset="0"/>
              <a:cs typeface="Times New Roman" panose="02020603050405020304" pitchFamily="18" charset="0"/>
            </a:endParaRPr>
          </a:p>
          <a:p>
            <a:r>
              <a:rPr lang="pt-BR" sz="2000" dirty="0">
                <a:latin typeface="Times New Roman" panose="02020603050405020304" pitchFamily="18" charset="0"/>
                <a:cs typeface="Times New Roman" panose="02020603050405020304" pitchFamily="18" charset="0"/>
              </a:rPr>
              <a:t>-  Nhiều phụ huynh còn chưa quan tâm ủng hộ nguyên vật liệu, phế liệu, làm đồ dùng đồ chơi cho trẻ hoạt động.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3179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043964-9996-41FC-B9A6-1EE5EEEE7C6A}"/>
              </a:ext>
            </a:extLst>
          </p:cNvPr>
          <p:cNvSpPr/>
          <p:nvPr/>
        </p:nvSpPr>
        <p:spPr>
          <a:xfrm>
            <a:off x="705493" y="154339"/>
            <a:ext cx="6096000" cy="1030347"/>
          </a:xfrm>
          <a:prstGeom prst="rect">
            <a:avLst/>
          </a:prstGeom>
        </p:spPr>
        <p:txBody>
          <a:bodyPr>
            <a:spAutoFit/>
          </a:bodyPr>
          <a:lstStyle/>
          <a:p>
            <a:pPr algn="just">
              <a:lnSpc>
                <a:spcPct val="120000"/>
              </a:lnSpc>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vi-VN" sz="2400" b="1" dirty="0">
                <a:solidFill>
                  <a:srgbClr val="000000"/>
                </a:solidFill>
                <a:latin typeface="Times New Roman" panose="02020603050405020304" pitchFamily="18" charset="0"/>
                <a:ea typeface="Times New Roman" panose="02020603050405020304" pitchFamily="18" charset="0"/>
              </a:rPr>
              <a:t>* Với trẻ:</a:t>
            </a:r>
            <a:endParaRPr lang="en-US" sz="24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n-US" sz="2400" dirty="0">
                <a:solidFill>
                  <a:srgbClr val="000000"/>
                </a:solidFill>
                <a:latin typeface="Times New Roman" panose="02020603050405020304" pitchFamily="18" charset="0"/>
                <a:ea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khảo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p>
        </p:txBody>
      </p:sp>
      <p:graphicFrame>
        <p:nvGraphicFramePr>
          <p:cNvPr id="10" name="Table 9">
            <a:extLst>
              <a:ext uri="{FF2B5EF4-FFF2-40B4-BE49-F238E27FC236}">
                <a16:creationId xmlns:a16="http://schemas.microsoft.com/office/drawing/2014/main" id="{C4F5F837-FFFB-494F-883A-3C35F448305E}"/>
              </a:ext>
            </a:extLst>
          </p:cNvPr>
          <p:cNvGraphicFramePr>
            <a:graphicFrameLocks noGrp="1"/>
          </p:cNvGraphicFramePr>
          <p:nvPr>
            <p:extLst>
              <p:ext uri="{D42A27DB-BD31-4B8C-83A1-F6EECF244321}">
                <p14:modId xmlns:p14="http://schemas.microsoft.com/office/powerpoint/2010/main" val="1493588001"/>
              </p:ext>
            </p:extLst>
          </p:nvPr>
        </p:nvGraphicFramePr>
        <p:xfrm>
          <a:off x="2349357" y="1287427"/>
          <a:ext cx="7493286" cy="3458304"/>
        </p:xfrm>
        <a:graphic>
          <a:graphicData uri="http://schemas.openxmlformats.org/drawingml/2006/table">
            <a:tbl>
              <a:tblPr firstRow="1" firstCol="1" bandRow="1">
                <a:tableStyleId>{5C22544A-7EE6-4342-B048-85BDC9FD1C3A}</a:tableStyleId>
              </a:tblPr>
              <a:tblGrid>
                <a:gridCol w="3045382">
                  <a:extLst>
                    <a:ext uri="{9D8B030D-6E8A-4147-A177-3AD203B41FA5}">
                      <a16:colId xmlns:a16="http://schemas.microsoft.com/office/drawing/2014/main" val="3197253933"/>
                    </a:ext>
                  </a:extLst>
                </a:gridCol>
                <a:gridCol w="1134760">
                  <a:extLst>
                    <a:ext uri="{9D8B030D-6E8A-4147-A177-3AD203B41FA5}">
                      <a16:colId xmlns:a16="http://schemas.microsoft.com/office/drawing/2014/main" val="140231350"/>
                    </a:ext>
                  </a:extLst>
                </a:gridCol>
                <a:gridCol w="825866">
                  <a:extLst>
                    <a:ext uri="{9D8B030D-6E8A-4147-A177-3AD203B41FA5}">
                      <a16:colId xmlns:a16="http://schemas.microsoft.com/office/drawing/2014/main" val="2877376420"/>
                    </a:ext>
                  </a:extLst>
                </a:gridCol>
                <a:gridCol w="825866">
                  <a:extLst>
                    <a:ext uri="{9D8B030D-6E8A-4147-A177-3AD203B41FA5}">
                      <a16:colId xmlns:a16="http://schemas.microsoft.com/office/drawing/2014/main" val="1738736893"/>
                    </a:ext>
                  </a:extLst>
                </a:gridCol>
                <a:gridCol w="830706">
                  <a:extLst>
                    <a:ext uri="{9D8B030D-6E8A-4147-A177-3AD203B41FA5}">
                      <a16:colId xmlns:a16="http://schemas.microsoft.com/office/drawing/2014/main" val="3511458075"/>
                    </a:ext>
                  </a:extLst>
                </a:gridCol>
                <a:gridCol w="830706">
                  <a:extLst>
                    <a:ext uri="{9D8B030D-6E8A-4147-A177-3AD203B41FA5}">
                      <a16:colId xmlns:a16="http://schemas.microsoft.com/office/drawing/2014/main" val="2787576319"/>
                    </a:ext>
                  </a:extLst>
                </a:gridCol>
              </a:tblGrid>
              <a:tr h="440433">
                <a:tc rowSpan="2">
                  <a:txBody>
                    <a:bodyPr/>
                    <a:lstStyle/>
                    <a:p>
                      <a:pPr algn="just">
                        <a:lnSpc>
                          <a:spcPct val="150000"/>
                        </a:lnSpc>
                        <a:spcAft>
                          <a:spcPts val="0"/>
                        </a:spcAft>
                      </a:pPr>
                      <a:r>
                        <a:rPr lang="en-US" sz="1400">
                          <a:effectLst/>
                        </a:rPr>
                        <a:t>Nội dung khảo sát</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rowSpan="2">
                  <a:txBody>
                    <a:bodyPr/>
                    <a:lstStyle/>
                    <a:p>
                      <a:pPr algn="just">
                        <a:lnSpc>
                          <a:spcPct val="150000"/>
                        </a:lnSpc>
                        <a:spcAft>
                          <a:spcPts val="0"/>
                        </a:spcAft>
                      </a:pPr>
                      <a:r>
                        <a:rPr lang="en-US" sz="1400">
                          <a:effectLst/>
                        </a:rPr>
                        <a:t>Số trẻ</a:t>
                      </a:r>
                      <a:endParaRPr lang="en-US" sz="1300">
                        <a:effectLst/>
                      </a:endParaRPr>
                    </a:p>
                    <a:p>
                      <a:pPr algn="just">
                        <a:lnSpc>
                          <a:spcPct val="150000"/>
                        </a:lnSpc>
                        <a:spcAft>
                          <a:spcPts val="0"/>
                        </a:spcAft>
                      </a:pPr>
                      <a:r>
                        <a:rPr lang="en-US" sz="1400">
                          <a:effectLst/>
                        </a:rPr>
                        <a:t>được khảo sát</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gridSpan="2">
                  <a:txBody>
                    <a:bodyPr/>
                    <a:lstStyle/>
                    <a:p>
                      <a:pPr algn="just">
                        <a:lnSpc>
                          <a:spcPct val="150000"/>
                        </a:lnSpc>
                        <a:spcAft>
                          <a:spcPts val="0"/>
                        </a:spcAft>
                      </a:pPr>
                      <a:r>
                        <a:rPr lang="en-US" sz="1400">
                          <a:effectLst/>
                        </a:rPr>
                        <a:t>Đạt</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hMerge="1">
                  <a:txBody>
                    <a:bodyPr/>
                    <a:lstStyle/>
                    <a:p>
                      <a:endParaRPr lang="en-US"/>
                    </a:p>
                  </a:txBody>
                  <a:tcPr/>
                </a:tc>
                <a:tc gridSpan="2">
                  <a:txBody>
                    <a:bodyPr/>
                    <a:lstStyle/>
                    <a:p>
                      <a:pPr algn="just">
                        <a:lnSpc>
                          <a:spcPct val="150000"/>
                        </a:lnSpc>
                        <a:spcAft>
                          <a:spcPts val="0"/>
                        </a:spcAft>
                      </a:pPr>
                      <a:r>
                        <a:rPr lang="en-US" sz="1400">
                          <a:effectLst/>
                        </a:rPr>
                        <a:t>Chưa đạt</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hMerge="1">
                  <a:txBody>
                    <a:bodyPr/>
                    <a:lstStyle/>
                    <a:p>
                      <a:endParaRPr lang="en-US"/>
                    </a:p>
                  </a:txBody>
                  <a:tcPr/>
                </a:tc>
                <a:extLst>
                  <a:ext uri="{0D108BD9-81ED-4DB2-BD59-A6C34878D82A}">
                    <a16:rowId xmlns:a16="http://schemas.microsoft.com/office/drawing/2014/main" val="1338247328"/>
                  </a:ext>
                </a:extLst>
              </a:tr>
              <a:tr h="490285">
                <a:tc vMerge="1">
                  <a:txBody>
                    <a:bodyPr/>
                    <a:lstStyle/>
                    <a:p>
                      <a:endParaRPr lang="en-US"/>
                    </a:p>
                  </a:txBody>
                  <a:tcPr/>
                </a:tc>
                <a:tc vMerge="1">
                  <a:txBody>
                    <a:bodyPr/>
                    <a:lstStyle/>
                    <a:p>
                      <a:endParaRPr lang="en-US"/>
                    </a:p>
                  </a:txBody>
                  <a:tcPr/>
                </a:tc>
                <a:tc>
                  <a:txBody>
                    <a:bodyPr/>
                    <a:lstStyle/>
                    <a:p>
                      <a:pPr algn="just">
                        <a:lnSpc>
                          <a:spcPct val="150000"/>
                        </a:lnSpc>
                        <a:spcAft>
                          <a:spcPts val="0"/>
                        </a:spcAft>
                      </a:pPr>
                      <a:r>
                        <a:rPr lang="en-US" sz="1400">
                          <a:effectLst/>
                        </a:rPr>
                        <a:t>SL</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a:effectLst/>
                        </a:rPr>
                        <a:t>%</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a:effectLst/>
                        </a:rPr>
                        <a:t>SL</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a:effectLst/>
                        </a:rPr>
                        <a:t>%</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extLst>
                  <a:ext uri="{0D108BD9-81ED-4DB2-BD59-A6C34878D82A}">
                    <a16:rowId xmlns:a16="http://schemas.microsoft.com/office/drawing/2014/main" val="1863331108"/>
                  </a:ext>
                </a:extLst>
              </a:tr>
              <a:tr h="609012">
                <a:tc>
                  <a:txBody>
                    <a:bodyPr/>
                    <a:lstStyle/>
                    <a:p>
                      <a:pPr algn="just">
                        <a:lnSpc>
                          <a:spcPct val="150000"/>
                        </a:lnSpc>
                        <a:spcAft>
                          <a:spcPts val="0"/>
                        </a:spcAft>
                      </a:pPr>
                      <a:r>
                        <a:rPr lang="en-US" sz="1400" dirty="0" err="1">
                          <a:effectLst/>
                        </a:rPr>
                        <a:t>Trẻ</a:t>
                      </a:r>
                      <a:r>
                        <a:rPr lang="en-US" sz="1400" dirty="0">
                          <a:effectLst/>
                        </a:rPr>
                        <a:t> </a:t>
                      </a:r>
                      <a:r>
                        <a:rPr lang="en-US" sz="1400" dirty="0" err="1">
                          <a:effectLst/>
                        </a:rPr>
                        <a:t>hứng</a:t>
                      </a:r>
                      <a:r>
                        <a:rPr lang="en-US" sz="1400" dirty="0">
                          <a:effectLst/>
                        </a:rPr>
                        <a:t> </a:t>
                      </a:r>
                      <a:r>
                        <a:rPr lang="en-US" sz="1400" dirty="0" err="1">
                          <a:effectLst/>
                        </a:rPr>
                        <a:t>thú</a:t>
                      </a:r>
                      <a:r>
                        <a:rPr lang="en-US" sz="1400" dirty="0">
                          <a:effectLst/>
                        </a:rPr>
                        <a:t> </a:t>
                      </a:r>
                      <a:r>
                        <a:rPr lang="en-US" sz="1400" dirty="0" err="1">
                          <a:effectLst/>
                        </a:rPr>
                        <a:t>tham</a:t>
                      </a:r>
                      <a:r>
                        <a:rPr lang="en-US" sz="1400" dirty="0">
                          <a:effectLst/>
                        </a:rPr>
                        <a:t> </a:t>
                      </a:r>
                      <a:r>
                        <a:rPr lang="en-US" sz="1400" dirty="0" err="1">
                          <a:effectLst/>
                        </a:rPr>
                        <a:t>gia</a:t>
                      </a:r>
                      <a:r>
                        <a:rPr lang="en-US" sz="1400" dirty="0">
                          <a:effectLst/>
                        </a:rPr>
                        <a:t> </a:t>
                      </a:r>
                      <a:r>
                        <a:rPr lang="en-US" sz="1400" dirty="0" err="1">
                          <a:effectLst/>
                        </a:rPr>
                        <a:t>hoạt</a:t>
                      </a:r>
                      <a:r>
                        <a:rPr lang="en-US" sz="1400" dirty="0">
                          <a:effectLst/>
                        </a:rPr>
                        <a:t> </a:t>
                      </a:r>
                      <a:r>
                        <a:rPr lang="en-US" sz="1400" dirty="0" err="1">
                          <a:effectLst/>
                        </a:rPr>
                        <a:t>động</a:t>
                      </a:r>
                      <a:r>
                        <a:rPr lang="en-US" sz="1400" dirty="0">
                          <a:effectLst/>
                        </a:rPr>
                        <a:t> </a:t>
                      </a:r>
                      <a:r>
                        <a:rPr lang="en-US" sz="1400" dirty="0" err="1">
                          <a:effectLst/>
                        </a:rPr>
                        <a:t>tạo</a:t>
                      </a:r>
                      <a:r>
                        <a:rPr lang="en-US" sz="1400" dirty="0">
                          <a:effectLst/>
                        </a:rPr>
                        <a:t> </a:t>
                      </a:r>
                      <a:r>
                        <a:rPr lang="en-US" sz="1400" dirty="0" err="1">
                          <a:effectLst/>
                        </a:rPr>
                        <a:t>hình</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ctr">
                        <a:lnSpc>
                          <a:spcPct val="150000"/>
                        </a:lnSpc>
                        <a:spcAft>
                          <a:spcPts val="0"/>
                        </a:spcAft>
                      </a:pPr>
                      <a:r>
                        <a:rPr lang="en-US" sz="1400" dirty="0" smtClean="0">
                          <a:effectLst/>
                        </a:rPr>
                        <a:t>37</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a:effectLst/>
                        </a:rPr>
                        <a:t>16</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43%</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latin typeface="+mn-lt"/>
                          <a:ea typeface="+mn-ea"/>
                        </a:rPr>
                        <a:t>21</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56%</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extLst>
                  <a:ext uri="{0D108BD9-81ED-4DB2-BD59-A6C34878D82A}">
                    <a16:rowId xmlns:a16="http://schemas.microsoft.com/office/drawing/2014/main" val="1172622491"/>
                  </a:ext>
                </a:extLst>
              </a:tr>
              <a:tr h="609012">
                <a:tc>
                  <a:txBody>
                    <a:bodyPr/>
                    <a:lstStyle/>
                    <a:p>
                      <a:pPr algn="just">
                        <a:lnSpc>
                          <a:spcPct val="150000"/>
                        </a:lnSpc>
                        <a:spcAft>
                          <a:spcPts val="0"/>
                        </a:spcAft>
                      </a:pPr>
                      <a:r>
                        <a:rPr lang="en-US" sz="1400">
                          <a:effectLst/>
                        </a:rPr>
                        <a:t>Trẻ có kỹ năng vẽ, nặn, xé dán</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ctr">
                        <a:lnSpc>
                          <a:spcPct val="150000"/>
                        </a:lnSpc>
                        <a:spcAft>
                          <a:spcPts val="0"/>
                        </a:spcAft>
                      </a:pPr>
                      <a:r>
                        <a:rPr lang="en-US" sz="1400" dirty="0" smtClean="0">
                          <a:effectLst/>
                        </a:rPr>
                        <a:t>37</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a:effectLst/>
                        </a:rPr>
                        <a:t>12</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32%</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25</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68%</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extLst>
                  <a:ext uri="{0D108BD9-81ED-4DB2-BD59-A6C34878D82A}">
                    <a16:rowId xmlns:a16="http://schemas.microsoft.com/office/drawing/2014/main" val="1725197853"/>
                  </a:ext>
                </a:extLst>
              </a:tr>
              <a:tr h="609012">
                <a:tc>
                  <a:txBody>
                    <a:bodyPr/>
                    <a:lstStyle/>
                    <a:p>
                      <a:pPr algn="just">
                        <a:lnSpc>
                          <a:spcPct val="150000"/>
                        </a:lnSpc>
                        <a:spcAft>
                          <a:spcPts val="0"/>
                        </a:spcAft>
                      </a:pPr>
                      <a:r>
                        <a:rPr lang="en-US" sz="1400">
                          <a:effectLst/>
                        </a:rPr>
                        <a:t>Trẻ biết sử dụng đa dạng nguyên vật liệu</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ctr">
                        <a:lnSpc>
                          <a:spcPct val="150000"/>
                        </a:lnSpc>
                        <a:spcAft>
                          <a:spcPts val="0"/>
                        </a:spcAft>
                      </a:pPr>
                      <a:r>
                        <a:rPr lang="en-US" sz="1400" dirty="0" smtClean="0">
                          <a:effectLst/>
                        </a:rPr>
                        <a:t>37</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a:effectLst/>
                        </a:rPr>
                        <a:t>11</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29%</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26</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71%</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extLst>
                  <a:ext uri="{0D108BD9-81ED-4DB2-BD59-A6C34878D82A}">
                    <a16:rowId xmlns:a16="http://schemas.microsoft.com/office/drawing/2014/main" val="1962084913"/>
                  </a:ext>
                </a:extLst>
              </a:tr>
              <a:tr h="609012">
                <a:tc>
                  <a:txBody>
                    <a:bodyPr/>
                    <a:lstStyle/>
                    <a:p>
                      <a:pPr algn="just">
                        <a:lnSpc>
                          <a:spcPct val="150000"/>
                        </a:lnSpc>
                        <a:spcAft>
                          <a:spcPts val="0"/>
                        </a:spcAft>
                      </a:pPr>
                      <a:r>
                        <a:rPr lang="en-US" sz="1400">
                          <a:effectLst/>
                        </a:rPr>
                        <a:t>Trẻ biết thể hiện bố cục tranh</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ctr">
                        <a:lnSpc>
                          <a:spcPct val="150000"/>
                        </a:lnSpc>
                        <a:spcAft>
                          <a:spcPts val="0"/>
                        </a:spcAft>
                      </a:pPr>
                      <a:r>
                        <a:rPr lang="en-US" sz="1400" dirty="0" smtClean="0">
                          <a:effectLst/>
                        </a:rPr>
                        <a:t>37</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a:effectLst/>
                        </a:rPr>
                        <a:t>12</a:t>
                      </a:r>
                      <a:endParaRPr lang="en-US" sz="130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32%</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latin typeface="+mn-lt"/>
                          <a:ea typeface="+mn-ea"/>
                        </a:rPr>
                        <a:t>25</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tc>
                  <a:txBody>
                    <a:bodyPr/>
                    <a:lstStyle/>
                    <a:p>
                      <a:pPr algn="just">
                        <a:lnSpc>
                          <a:spcPct val="150000"/>
                        </a:lnSpc>
                        <a:spcAft>
                          <a:spcPts val="0"/>
                        </a:spcAft>
                      </a:pPr>
                      <a:r>
                        <a:rPr lang="en-US" sz="1400" dirty="0" smtClean="0">
                          <a:effectLst/>
                        </a:rPr>
                        <a:t>68%</a:t>
                      </a:r>
                      <a:endParaRPr lang="en-US" sz="1300" dirty="0">
                        <a:effectLst/>
                        <a:latin typeface="Times New Roman" panose="02020603050405020304" pitchFamily="18" charset="0"/>
                        <a:ea typeface="Times New Roman" panose="02020603050405020304" pitchFamily="18" charset="0"/>
                      </a:endParaRPr>
                    </a:p>
                  </a:txBody>
                  <a:tcPr marL="95250" marR="95250" marT="0" marB="0" anchor="ctr"/>
                </a:tc>
                <a:extLst>
                  <a:ext uri="{0D108BD9-81ED-4DB2-BD59-A6C34878D82A}">
                    <a16:rowId xmlns:a16="http://schemas.microsoft.com/office/drawing/2014/main" val="152795922"/>
                  </a:ext>
                </a:extLst>
              </a:tr>
            </a:tbl>
          </a:graphicData>
        </a:graphic>
      </p:graphicFrame>
      <p:sp>
        <p:nvSpPr>
          <p:cNvPr id="11" name="Rectangle 10">
            <a:extLst>
              <a:ext uri="{FF2B5EF4-FFF2-40B4-BE49-F238E27FC236}">
                <a16:creationId xmlns:a16="http://schemas.microsoft.com/office/drawing/2014/main" id="{B80AA3A9-E40D-4BC7-BA6B-5853D73DA0F5}"/>
              </a:ext>
            </a:extLst>
          </p:cNvPr>
          <p:cNvSpPr/>
          <p:nvPr/>
        </p:nvSpPr>
        <p:spPr>
          <a:xfrm>
            <a:off x="1095910" y="4970408"/>
            <a:ext cx="9239892" cy="1200329"/>
          </a:xfrm>
          <a:prstGeom prst="rect">
            <a:avLst/>
          </a:prstGeom>
        </p:spPr>
        <p:txBody>
          <a:bodyPr wrap="square">
            <a:spAutoFit/>
          </a:bodyPr>
          <a:lstStyle/>
          <a:p>
            <a:r>
              <a:rPr lang="en-US" dirty="0">
                <a:solidFill>
                  <a:srgbClr val="000000"/>
                </a:solidFill>
                <a:latin typeface="Times New Roman" panose="02020603050405020304" pitchFamily="18" charset="0"/>
                <a:ea typeface="Times New Roman" panose="02020603050405020304" pitchFamily="18" charset="0"/>
              </a:rPr>
              <a:t> - </a:t>
            </a:r>
            <a:r>
              <a:rPr lang="en-US" sz="2400" dirty="0">
                <a:solidFill>
                  <a:srgbClr val="000000"/>
                </a:solidFill>
                <a:latin typeface="Times New Roman" panose="02020603050405020304" pitchFamily="18" charset="0"/>
                <a:ea typeface="Times New Roman" panose="02020603050405020304" pitchFamily="18" charset="0"/>
              </a:rPr>
              <a:t>Qua </a:t>
            </a:r>
            <a:r>
              <a:rPr lang="en-US" sz="2400" dirty="0" err="1">
                <a:solidFill>
                  <a:srgbClr val="000000"/>
                </a:solidFill>
                <a:latin typeface="Times New Roman" panose="02020603050405020304" pitchFamily="18" charset="0"/>
                <a:ea typeface="Times New Roman" panose="02020603050405020304" pitchFamily="18" charset="0"/>
              </a:rPr>
              <a:t>bảng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khảo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năng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triển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thẩm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chưa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suy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tìm</a:t>
            </a:r>
            <a:r>
              <a:rPr lang="en-US" sz="2400" dirty="0">
                <a:solidFill>
                  <a:srgbClr val="000000"/>
                </a:solidFill>
                <a:latin typeface="Times New Roman" panose="02020603050405020304" pitchFamily="18" charset="0"/>
                <a:ea typeface="Times New Roman" panose="02020603050405020304" pitchFamily="18" charset="0"/>
              </a:rPr>
              <a:t> ra </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Biện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pháp</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giúp</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trẻ</a:t>
            </a:r>
            <a:r>
              <a:rPr lang="en-US" sz="2400" b="1" dirty="0">
                <a:solidFill>
                  <a:srgbClr val="000000"/>
                </a:solidFill>
                <a:latin typeface="Times New Roman" panose="02020603050405020304" pitchFamily="18" charset="0"/>
                <a:ea typeface="Times New Roman" panose="02020603050405020304" pitchFamily="18" charset="0"/>
              </a:rPr>
              <a:t> 3-4 </a:t>
            </a:r>
            <a:r>
              <a:rPr lang="en-US" sz="2400" b="1" dirty="0" err="1">
                <a:solidFill>
                  <a:srgbClr val="000000"/>
                </a:solidFill>
                <a:latin typeface="Times New Roman" panose="02020603050405020304" pitchFamily="18" charset="0"/>
                <a:ea typeface="Times New Roman" panose="02020603050405020304" pitchFamily="18" charset="0"/>
              </a:rPr>
              <a:t>tuổi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thực</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hiện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tốt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hoạt</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động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tạo</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hình</a:t>
            </a:r>
            <a:r>
              <a:rPr lang="en-US" sz="2400" b="1" dirty="0">
                <a:solidFill>
                  <a:srgbClr val="000000"/>
                </a:solidFill>
                <a:latin typeface="Times New Roman" panose="02020603050405020304" pitchFamily="18" charset="0"/>
                <a:ea typeface="Times New Roman" panose="02020603050405020304" pitchFamily="18" charset="0"/>
              </a:rPr>
              <a:t>”.</a:t>
            </a:r>
            <a:endParaRPr lang="en-US" sz="2400" b="1" dirty="0"/>
          </a:p>
        </p:txBody>
      </p:sp>
    </p:spTree>
    <p:extLst>
      <p:ext uri="{BB962C8B-B14F-4D97-AF65-F5344CB8AC3E}">
        <p14:creationId xmlns:p14="http://schemas.microsoft.com/office/powerpoint/2010/main" val="90961632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AF6AB4-2C78-EBEC-6803-040DDD3C302C}"/>
              </a:ext>
            </a:extLst>
          </p:cNvPr>
          <p:cNvSpPr txBox="1"/>
          <p:nvPr/>
        </p:nvSpPr>
        <p:spPr>
          <a:xfrm>
            <a:off x="-492825" y="966726"/>
            <a:ext cx="6094674" cy="498663"/>
          </a:xfrm>
          <a:prstGeom prst="rect">
            <a:avLst/>
          </a:prstGeom>
          <a:noFill/>
        </p:spPr>
        <p:txBody>
          <a:bodyPr wrap="square">
            <a:spAutoFit/>
          </a:bodyPr>
          <a:lstStyle/>
          <a:p>
            <a:pPr algn="ctr">
              <a:lnSpc>
                <a:spcPct val="150000"/>
              </a:lnSpc>
              <a:spcBef>
                <a:spcPts val="600"/>
              </a:spcBef>
            </a:pPr>
            <a:r>
              <a:rPr lang="en-US" sz="2000" b="1" dirty="0" smtClean="0">
                <a:latin typeface="Times New Roman" panose="02020603050405020304" pitchFamily="18" charset="0"/>
                <a:ea typeface="Times New Roman" panose="02020603050405020304" pitchFamily="18" charset="0"/>
              </a:rPr>
              <a:t>3. </a:t>
            </a:r>
            <a:r>
              <a:rPr lang="en-US" sz="2000" b="1" dirty="0" err="1">
                <a:latin typeface="Times New Roman" panose="02020603050405020304" pitchFamily="18" charset="0"/>
                <a:ea typeface="Times New Roman" panose="02020603050405020304" pitchFamily="18" charset="0"/>
              </a:rPr>
              <a:t>Biện</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pháp</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thực</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hiện</a:t>
            </a:r>
            <a:r>
              <a:rPr lang="en-US" sz="2000" b="1" dirty="0">
                <a:latin typeface="Times New Roman" panose="02020603050405020304" pitchFamily="18" charset="0"/>
                <a:ea typeface="Times New Roman" panose="02020603050405020304" pitchFamily="18" charset="0"/>
              </a:rPr>
              <a:t>:</a:t>
            </a:r>
            <a:endParaRPr lang="vi-VN" sz="2000" b="1"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BB4560E-9E69-AB5F-C573-1A0BAAC6B416}"/>
              </a:ext>
            </a:extLst>
          </p:cNvPr>
          <p:cNvSpPr txBox="1"/>
          <p:nvPr/>
        </p:nvSpPr>
        <p:spPr>
          <a:xfrm>
            <a:off x="648183" y="1919440"/>
            <a:ext cx="5540631" cy="4324261"/>
          </a:xfrm>
          <a:prstGeom prst="rect">
            <a:avLst/>
          </a:prstGeom>
          <a:noFill/>
        </p:spPr>
        <p:txBody>
          <a:bodyPr wrap="square">
            <a:spAutoFit/>
          </a:bodyPr>
          <a:lstStyle/>
          <a:p>
            <a:pPr algn="just">
              <a:lnSpc>
                <a:spcPct val="150000"/>
              </a:lnSpc>
              <a:spcBef>
                <a:spcPts val="600"/>
              </a:spcBef>
            </a:pPr>
            <a:r>
              <a:rPr lang="pt-BR" sz="2000" b="1" dirty="0" smtClean="0">
                <a:effectLst/>
                <a:latin typeface="Times New Roman" panose="02020603050405020304" pitchFamily="18" charset="0"/>
                <a:ea typeface="Times New Roman" panose="02020603050405020304" pitchFamily="18" charset="0"/>
              </a:rPr>
              <a:t>         Xây </a:t>
            </a:r>
            <a:r>
              <a:rPr lang="pt-BR" sz="2000" b="1" dirty="0">
                <a:effectLst/>
                <a:latin typeface="Times New Roman" panose="02020603050405020304" pitchFamily="18" charset="0"/>
                <a:ea typeface="Times New Roman" panose="02020603050405020304" pitchFamily="18" charset="0"/>
              </a:rPr>
              <a:t>dựng môi trường hoạt động thuận </a:t>
            </a:r>
            <a:r>
              <a:rPr lang="pt-BR" sz="2000" b="1" dirty="0" smtClean="0">
                <a:effectLst/>
                <a:latin typeface="Times New Roman" panose="02020603050405020304" pitchFamily="18" charset="0"/>
                <a:ea typeface="Times New Roman" panose="02020603050405020304" pitchFamily="18" charset="0"/>
              </a:rPr>
              <a:t>lợi, hấp dẫn để </a:t>
            </a:r>
            <a:r>
              <a:rPr lang="pt-BR" sz="2000" b="1" dirty="0">
                <a:effectLst/>
                <a:latin typeface="Times New Roman" panose="02020603050405020304" pitchFamily="18" charset="0"/>
                <a:ea typeface="Times New Roman" panose="02020603050405020304" pitchFamily="18" charset="0"/>
              </a:rPr>
              <a:t>phát huy tính tích cực khả năng sáng tạo của trẻ.</a:t>
            </a:r>
            <a:endParaRPr lang="vi-VN" sz="2000" b="1" dirty="0">
              <a:latin typeface="Times New Roman" panose="02020603050405020304" pitchFamily="18" charset="0"/>
              <a:ea typeface="Times New Roman" panose="02020603050405020304" pitchFamily="18" charset="0"/>
            </a:endParaRPr>
          </a:p>
          <a:p>
            <a:pPr algn="just">
              <a:lnSpc>
                <a:spcPct val="150000"/>
              </a:lnSpc>
              <a:spcBef>
                <a:spcPts val="600"/>
              </a:spcBef>
            </a:pPr>
            <a:r>
              <a:rPr lang="pt-BR" sz="2000" dirty="0" smtClean="0">
                <a:effectLst/>
                <a:latin typeface="Times New Roman" panose="02020603050405020304" pitchFamily="18" charset="0"/>
                <a:ea typeface="Times New Roman" panose="02020603050405020304" pitchFamily="18" charset="0"/>
              </a:rPr>
              <a:t>         Muốn </a:t>
            </a:r>
            <a:r>
              <a:rPr lang="pt-BR" sz="2000" dirty="0">
                <a:effectLst/>
                <a:latin typeface="Times New Roman" panose="02020603050405020304" pitchFamily="18" charset="0"/>
                <a:ea typeface="Times New Roman" panose="02020603050405020304" pitchFamily="18" charset="0"/>
              </a:rPr>
              <a:t>thu hút được sự chú ý của trẻ trước hết phải tạo điều kiện cho trẻ được sống và hoạt động trong một không gian đẹp, đảm bảo tính thẩm mĩ. Vì vậy tôi đã sắp xếp, trang trí lớp học đẹp, thoáng để tạo </a:t>
            </a:r>
            <a:r>
              <a:rPr lang="pt-BR" sz="2000" b="1" dirty="0">
                <a:effectLst/>
                <a:latin typeface="Times New Roman" panose="02020603050405020304" pitchFamily="18" charset="0"/>
                <a:ea typeface="Times New Roman" panose="02020603050405020304" pitchFamily="18" charset="0"/>
              </a:rPr>
              <a:t>“ </a:t>
            </a:r>
            <a:r>
              <a:rPr lang="pt-BR" sz="2000" dirty="0">
                <a:effectLst/>
                <a:latin typeface="Times New Roman" panose="02020603050405020304" pitchFamily="18" charset="0"/>
                <a:ea typeface="Times New Roman" panose="02020603050405020304" pitchFamily="18" charset="0"/>
              </a:rPr>
              <a:t>môi trường học thân thiện</a:t>
            </a:r>
            <a:r>
              <a:rPr lang="pt-BR" sz="2000" b="1" dirty="0">
                <a:effectLst/>
                <a:latin typeface="Times New Roman" panose="02020603050405020304" pitchFamily="18" charset="0"/>
                <a:ea typeface="Times New Roman" panose="02020603050405020304" pitchFamily="18" charset="0"/>
              </a:rPr>
              <a:t>” </a:t>
            </a:r>
            <a:r>
              <a:rPr lang="pt-BR" sz="2000" dirty="0">
                <a:effectLst/>
                <a:latin typeface="Times New Roman" panose="02020603050405020304" pitchFamily="18" charset="0"/>
                <a:ea typeface="Times New Roman" panose="02020603050405020304" pitchFamily="18" charset="0"/>
              </a:rPr>
              <a:t>và thoải mái nhất cho trẻ.</a:t>
            </a:r>
            <a:r>
              <a:rPr lang="vi-VN" sz="2000" dirty="0">
                <a:effectLst/>
                <a:latin typeface="Times New Roman" panose="02020603050405020304" pitchFamily="18" charset="0"/>
                <a:ea typeface="Times New Roman" panose="02020603050405020304" pitchFamily="18" charset="0"/>
              </a:rPr>
              <a:t> </a:t>
            </a: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08756" y="3731171"/>
            <a:ext cx="4144449" cy="2685393"/>
          </a:xfrm>
          <a:prstGeom prst="rect">
            <a:avLst/>
          </a:prstGeom>
        </p:spPr>
      </p:pic>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08756" y="534702"/>
            <a:ext cx="4144449" cy="2769476"/>
          </a:xfrm>
          <a:prstGeom prst="rect">
            <a:avLst/>
          </a:prstGeom>
        </p:spPr>
      </p:pic>
    </p:spTree>
    <p:extLst>
      <p:ext uri="{BB962C8B-B14F-4D97-AF65-F5344CB8AC3E}">
        <p14:creationId xmlns:p14="http://schemas.microsoft.com/office/powerpoint/2010/main" val="626739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EA1E5C-2876-E7CA-5C6A-02765EF81309}"/>
              </a:ext>
            </a:extLst>
          </p:cNvPr>
          <p:cNvSpPr txBox="1"/>
          <p:nvPr/>
        </p:nvSpPr>
        <p:spPr>
          <a:xfrm>
            <a:off x="1227106" y="1028784"/>
            <a:ext cx="4390140" cy="4822923"/>
          </a:xfrm>
          <a:prstGeom prst="rect">
            <a:avLst/>
          </a:prstGeom>
          <a:noFill/>
        </p:spPr>
        <p:txBody>
          <a:bodyPr wrap="square">
            <a:spAutoFit/>
          </a:bodyPr>
          <a:lstStyle/>
          <a:p>
            <a:pPr>
              <a:lnSpc>
                <a:spcPct val="150000"/>
              </a:lnSpc>
              <a:spcBef>
                <a:spcPts val="600"/>
              </a:spcBef>
            </a:pPr>
            <a:r>
              <a:rPr lang="en-US" sz="2400" dirty="0" smtClean="0">
                <a:latin typeface="Times New Roman" panose="02020603050405020304" pitchFamily="18" charset="0"/>
                <a:ea typeface="Times New Roman" panose="02020603050405020304" pitchFamily="18" charset="0"/>
              </a:rPr>
              <a:t>         </a:t>
            </a:r>
            <a:r>
              <a:rPr lang="vi-VN" sz="2000" b="1" dirty="0" smtClean="0">
                <a:latin typeface="Times New Roman" panose="02020603050405020304" pitchFamily="18" charset="0"/>
                <a:ea typeface="Times New Roman" panose="02020603050405020304" pitchFamily="18" charset="0"/>
              </a:rPr>
              <a:t>T</a:t>
            </a:r>
            <a:r>
              <a:rPr lang="pt-BR" sz="2000" b="1" dirty="0">
                <a:effectLst/>
                <a:latin typeface="Times New Roman" panose="02020603050405020304" pitchFamily="18" charset="0"/>
                <a:ea typeface="Times New Roman" panose="02020603050405020304" pitchFamily="18" charset="0"/>
              </a:rPr>
              <a:t>ận dụng được tối đa ánh sáng tự nhiên giúp trẻ có được trạng thái cảm xúc tích cực khi tham gia vào các hoạt động tạo hình</a:t>
            </a:r>
            <a:r>
              <a:rPr lang="pt-BR" sz="2000" b="1" dirty="0" smtClean="0">
                <a:effectLst/>
                <a:latin typeface="Times New Roman" panose="02020603050405020304" pitchFamily="18" charset="0"/>
                <a:ea typeface="Times New Roman" panose="02020603050405020304" pitchFamily="18" charset="0"/>
              </a:rPr>
              <a:t>.</a:t>
            </a:r>
          </a:p>
          <a:p>
            <a:pPr>
              <a:lnSpc>
                <a:spcPct val="150000"/>
              </a:lnSpc>
              <a:spcBef>
                <a:spcPts val="600"/>
              </a:spcBef>
            </a:pPr>
            <a:r>
              <a:rPr lang="pt-BR" sz="2000" dirty="0" smtClean="0">
                <a:effectLst/>
                <a:latin typeface="Times New Roman" panose="02020603050405020304" pitchFamily="18" charset="0"/>
                <a:ea typeface="Times New Roman" panose="02020603050405020304" pitchFamily="18" charset="0"/>
              </a:rPr>
              <a:t> </a:t>
            </a:r>
            <a:r>
              <a:rPr lang="pt-BR" sz="2000" dirty="0">
                <a:effectLst/>
                <a:latin typeface="Times New Roman" panose="02020603050405020304" pitchFamily="18" charset="0"/>
                <a:ea typeface="Times New Roman" panose="02020603050405020304" pitchFamily="18" charset="0"/>
              </a:rPr>
              <a:t>Do đặc thù của góc tạo hình là góc hoạt động mang tính yên tĩnh do đó tôi đã không bố trí góc tạo hình ở gần góc chơi mang tính chất ồn ào ( như góc xây dựng, phân vai) để tránh làm phân tán sự chú ý của trẻ khi tham gia vào hoạt động.</a:t>
            </a:r>
            <a:r>
              <a:rPr lang="vi-VN" sz="2000" dirty="0">
                <a:effectLst/>
                <a:latin typeface="Times New Roman" panose="02020603050405020304" pitchFamily="18" charset="0"/>
                <a:ea typeface="Times New Roman" panose="02020603050405020304" pitchFamily="18" charset="0"/>
              </a:rPr>
              <a:t> </a:t>
            </a:r>
          </a:p>
        </p:txBody>
      </p:sp>
      <p:pic>
        <p:nvPicPr>
          <p:cNvPr id="7" name="Picture 6">
            <a:extLst>
              <a:ext uri="{FF2B5EF4-FFF2-40B4-BE49-F238E27FC236}">
                <a16:creationId xmlns:a16="http://schemas.microsoft.com/office/drawing/2014/main" id="{89580E66-FCD8-4C9E-A2EE-FF805CFE98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20509" y="3710152"/>
            <a:ext cx="4830968" cy="2475185"/>
          </a:xfrm>
          <a:prstGeom prst="rect">
            <a:avLst/>
          </a:prstGeom>
        </p:spPr>
      </p:pic>
      <p:pic>
        <p:nvPicPr>
          <p:cNvPr id="6" name="Picture 5" descr="C:\Users\Admin\Desktop\z5976084243350_9e05bd1f3c009a658cd0dc6facc41fd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0509" y="707012"/>
            <a:ext cx="4830968" cy="2541228"/>
          </a:xfrm>
          <a:prstGeom prst="rect">
            <a:avLst/>
          </a:prstGeom>
          <a:noFill/>
          <a:ln>
            <a:noFill/>
          </a:ln>
        </p:spPr>
      </p:pic>
    </p:spTree>
    <p:extLst>
      <p:ext uri="{BB962C8B-B14F-4D97-AF65-F5344CB8AC3E}">
        <p14:creationId xmlns:p14="http://schemas.microsoft.com/office/powerpoint/2010/main" val="255263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927EED-8884-1E48-BB25-2D9FD1D55BE4}"/>
              </a:ext>
            </a:extLst>
          </p:cNvPr>
          <p:cNvSpPr txBox="1"/>
          <p:nvPr/>
        </p:nvSpPr>
        <p:spPr>
          <a:xfrm>
            <a:off x="948624" y="110625"/>
            <a:ext cx="4843773" cy="7417415"/>
          </a:xfrm>
          <a:prstGeom prst="rect">
            <a:avLst/>
          </a:prstGeom>
          <a:noFill/>
        </p:spPr>
        <p:txBody>
          <a:bodyPr wrap="square">
            <a:spAutoFit/>
          </a:bodyPr>
          <a:lstStyle/>
          <a:p>
            <a:pPr algn="just">
              <a:lnSpc>
                <a:spcPct val="150000"/>
              </a:lnSpc>
              <a:spcBef>
                <a:spcPts val="600"/>
              </a:spcBef>
            </a:pPr>
            <a:r>
              <a:rPr lang="en-US" sz="2000" b="1" dirty="0" err="1" smtClean="0">
                <a:effectLst/>
                <a:latin typeface="Times New Roman" panose="02020603050405020304" pitchFamily="18" charset="0"/>
                <a:ea typeface="Times New Roman" panose="02020603050405020304" pitchFamily="18" charset="0"/>
              </a:rPr>
              <a:t>Nguyên</a:t>
            </a:r>
            <a:r>
              <a:rPr lang="en-US" sz="2000" b="1" dirty="0" smtClean="0">
                <a:effectLst/>
                <a:latin typeface="Times New Roman" panose="02020603050405020304" pitchFamily="18" charset="0"/>
                <a:ea typeface="Times New Roman" panose="02020603050405020304" pitchFamily="18" charset="0"/>
              </a:rPr>
              <a:t> </a:t>
            </a:r>
            <a:r>
              <a:rPr lang="en-US" sz="2000" b="1" dirty="0" err="1" smtClean="0">
                <a:effectLst/>
                <a:latin typeface="Times New Roman" panose="02020603050405020304" pitchFamily="18" charset="0"/>
                <a:ea typeface="Times New Roman" panose="02020603050405020304" pitchFamily="18" charset="0"/>
              </a:rPr>
              <a:t>vật</a:t>
            </a:r>
            <a:r>
              <a:rPr lang="en-US" sz="2000" b="1" dirty="0" smtClean="0">
                <a:effectLst/>
                <a:latin typeface="Times New Roman" panose="02020603050405020304" pitchFamily="18" charset="0"/>
                <a:ea typeface="Times New Roman" panose="02020603050405020304" pitchFamily="18" charset="0"/>
              </a:rPr>
              <a:t> </a:t>
            </a:r>
            <a:r>
              <a:rPr lang="en-US" sz="2000" b="1" dirty="0" err="1" smtClean="0">
                <a:effectLst/>
                <a:latin typeface="Times New Roman" panose="02020603050405020304" pitchFamily="18" charset="0"/>
                <a:ea typeface="Times New Roman" panose="02020603050405020304" pitchFamily="18" charset="0"/>
              </a:rPr>
              <a:t>liệu</a:t>
            </a:r>
            <a:r>
              <a:rPr lang="en-US" sz="2000" b="1" dirty="0" smtClean="0">
                <a:effectLst/>
                <a:latin typeface="Times New Roman" panose="02020603050405020304" pitchFamily="18" charset="0"/>
                <a:ea typeface="Times New Roman" panose="02020603050405020304" pitchFamily="18" charset="0"/>
              </a:rPr>
              <a:t> </a:t>
            </a:r>
            <a:r>
              <a:rPr lang="en-US" sz="2000" b="1" dirty="0" err="1" smtClean="0">
                <a:effectLst/>
                <a:latin typeface="Times New Roman" panose="02020603050405020304" pitchFamily="18" charset="0"/>
                <a:ea typeface="Times New Roman" panose="02020603050405020304" pitchFamily="18" charset="0"/>
              </a:rPr>
              <a:t>tạo</a:t>
            </a:r>
            <a:r>
              <a:rPr lang="en-US" sz="2000" b="1" dirty="0" smtClean="0">
                <a:effectLst/>
                <a:latin typeface="Times New Roman" panose="02020603050405020304" pitchFamily="18" charset="0"/>
                <a:ea typeface="Times New Roman" panose="02020603050405020304" pitchFamily="18" charset="0"/>
              </a:rPr>
              <a:t> </a:t>
            </a:r>
            <a:r>
              <a:rPr lang="en-US" sz="2000" b="1" dirty="0" err="1" smtClean="0">
                <a:effectLst/>
                <a:latin typeface="Times New Roman" panose="02020603050405020304" pitchFamily="18" charset="0"/>
                <a:ea typeface="Times New Roman" panose="02020603050405020304" pitchFamily="18" charset="0"/>
              </a:rPr>
              <a:t>hình</a:t>
            </a:r>
            <a:r>
              <a:rPr lang="en-US" sz="2000" b="1" dirty="0" smtClean="0">
                <a:effectLst/>
                <a:latin typeface="Times New Roman" panose="02020603050405020304" pitchFamily="18" charset="0"/>
                <a:ea typeface="Times New Roman" panose="02020603050405020304" pitchFamily="18" charset="0"/>
              </a:rPr>
              <a:t> </a:t>
            </a:r>
            <a:r>
              <a:rPr lang="en-US" sz="2000" b="1" dirty="0" err="1" smtClean="0">
                <a:effectLst/>
                <a:latin typeface="Times New Roman" panose="02020603050405020304" pitchFamily="18" charset="0"/>
                <a:ea typeface="Times New Roman" panose="02020603050405020304" pitchFamily="18" charset="0"/>
              </a:rPr>
              <a:t>phong</a:t>
            </a:r>
            <a:r>
              <a:rPr lang="en-US" sz="2000" b="1" dirty="0" smtClean="0">
                <a:effectLst/>
                <a:latin typeface="Times New Roman" panose="02020603050405020304" pitchFamily="18" charset="0"/>
                <a:ea typeface="Times New Roman" panose="02020603050405020304" pitchFamily="18" charset="0"/>
              </a:rPr>
              <a:t> </a:t>
            </a:r>
            <a:r>
              <a:rPr lang="en-US" sz="2000" b="1" dirty="0" err="1" smtClean="0">
                <a:effectLst/>
                <a:latin typeface="Times New Roman" panose="02020603050405020304" pitchFamily="18" charset="0"/>
                <a:ea typeface="Times New Roman" panose="02020603050405020304" pitchFamily="18" charset="0"/>
              </a:rPr>
              <a:t>phú</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đa</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dạng</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là</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yếu</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tố</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quan</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trọng</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khơi</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ngợi</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khả</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năng</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sáng</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tạo</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và</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hấp</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dẫn</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trẻ</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trong</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hoạt</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động</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tạo</a:t>
            </a:r>
            <a:r>
              <a:rPr lang="en-US" sz="2000" b="1" dirty="0" smtClean="0">
                <a:latin typeface="Times New Roman" panose="02020603050405020304" pitchFamily="18" charset="0"/>
                <a:ea typeface="Times New Roman" panose="02020603050405020304" pitchFamily="18" charset="0"/>
              </a:rPr>
              <a:t> </a:t>
            </a:r>
            <a:r>
              <a:rPr lang="en-US" sz="2000" b="1" dirty="0" err="1" smtClean="0">
                <a:latin typeface="Times New Roman" panose="02020603050405020304" pitchFamily="18" charset="0"/>
                <a:ea typeface="Times New Roman" panose="02020603050405020304" pitchFamily="18" charset="0"/>
              </a:rPr>
              <a:t>hình</a:t>
            </a:r>
            <a:r>
              <a:rPr lang="en-US" sz="2000" b="1" dirty="0" smtClean="0">
                <a:latin typeface="Times New Roman" panose="02020603050405020304" pitchFamily="18" charset="0"/>
                <a:ea typeface="Times New Roman" panose="02020603050405020304" pitchFamily="18" charset="0"/>
              </a:rPr>
              <a:t>.</a:t>
            </a:r>
          </a:p>
          <a:p>
            <a:pPr algn="just">
              <a:lnSpc>
                <a:spcPct val="150000"/>
              </a:lnSpc>
              <a:spcBef>
                <a:spcPts val="600"/>
              </a:spcBef>
            </a:pPr>
            <a:r>
              <a:rPr lang="en-US" sz="2000" b="1" dirty="0">
                <a:latin typeface="Times New Roman" panose="02020603050405020304" pitchFamily="18" charset="0"/>
                <a:ea typeface="Times New Roman" panose="02020603050405020304" pitchFamily="18" charset="0"/>
              </a:rPr>
              <a:t> </a:t>
            </a:r>
            <a:r>
              <a:rPr lang="en-US" sz="2000" b="1" dirty="0" smtClean="0">
                <a:latin typeface="Times New Roman" panose="02020603050405020304" pitchFamily="18" charset="0"/>
                <a:ea typeface="Times New Roman" panose="02020603050405020304" pitchFamily="18" charset="0"/>
              </a:rPr>
              <a:t>      </a:t>
            </a:r>
            <a:r>
              <a:rPr lang="en-US" sz="2000" dirty="0" smtClean="0">
                <a:latin typeface="Times New Roman" panose="02020603050405020304" pitchFamily="18" charset="0"/>
                <a:ea typeface="Times New Roman" panose="02020603050405020304" pitchFamily="18" charset="0"/>
              </a:rPr>
              <a:t> </a:t>
            </a:r>
            <a:r>
              <a:rPr lang="pt-BR" sz="2000" dirty="0" smtClean="0">
                <a:effectLst/>
                <a:latin typeface="Times New Roman" panose="02020603050405020304" pitchFamily="18" charset="0"/>
                <a:ea typeface="Times New Roman" panose="02020603050405020304" pitchFamily="18" charset="0"/>
              </a:rPr>
              <a:t>Đối </a:t>
            </a:r>
            <a:r>
              <a:rPr lang="pt-BR" sz="2000" dirty="0">
                <a:effectLst/>
                <a:latin typeface="Times New Roman" panose="02020603050405020304" pitchFamily="18" charset="0"/>
                <a:ea typeface="Times New Roman" panose="02020603050405020304" pitchFamily="18" charset="0"/>
              </a:rPr>
              <a:t>với trẻ mầm non tư duy trực quan hành động đóng vai trò chủ đạo. Vậy để hoạt động tạo hình có hiệu quả, sử dụng nguyên vật liệu tạo hình là vô cùng quan trọng. </a:t>
            </a:r>
            <a:endParaRPr lang="vi-VN" sz="2000" dirty="0">
              <a:effectLst/>
              <a:latin typeface="Times New Roman" panose="02020603050405020304" pitchFamily="18" charset="0"/>
              <a:ea typeface="Times New Roman" panose="02020603050405020304" pitchFamily="18" charset="0"/>
            </a:endParaRPr>
          </a:p>
          <a:p>
            <a:pPr algn="just">
              <a:lnSpc>
                <a:spcPct val="150000"/>
              </a:lnSpc>
              <a:spcBef>
                <a:spcPts val="600"/>
              </a:spcBef>
            </a:pPr>
            <a:r>
              <a:rPr lang="pt-BR" sz="2000" dirty="0">
                <a:latin typeface="Times New Roman" panose="02020603050405020304" pitchFamily="18" charset="0"/>
                <a:ea typeface="Times New Roman" panose="02020603050405020304" pitchFamily="18" charset="0"/>
              </a:rPr>
              <a:t> </a:t>
            </a:r>
            <a:r>
              <a:rPr lang="pt-BR" sz="2000" dirty="0" smtClean="0">
                <a:latin typeface="Times New Roman" panose="02020603050405020304" pitchFamily="18" charset="0"/>
                <a:ea typeface="Times New Roman" panose="02020603050405020304" pitchFamily="18" charset="0"/>
              </a:rPr>
              <a:t>        </a:t>
            </a:r>
            <a:r>
              <a:rPr lang="pt-BR" sz="2000" dirty="0" smtClean="0">
                <a:effectLst/>
                <a:latin typeface="Times New Roman" panose="02020603050405020304" pitchFamily="18" charset="0"/>
                <a:ea typeface="Times New Roman" panose="02020603050405020304" pitchFamily="18" charset="0"/>
              </a:rPr>
              <a:t>Tính </a:t>
            </a:r>
            <a:r>
              <a:rPr lang="pt-BR" sz="2000" dirty="0">
                <a:effectLst/>
                <a:latin typeface="Times New Roman" panose="02020603050405020304" pitchFamily="18" charset="0"/>
                <a:ea typeface="Times New Roman" panose="02020603050405020304" pitchFamily="18" charset="0"/>
              </a:rPr>
              <a:t>đa dạng của nguyên vật liệu cũng như cách sắp xếp các nguyên vật liệu trong góc tạo hình là một trong những yếu tố góp phần phát huy khả năng sáng tạo và tính tích cực hoạt động của trẻ. </a:t>
            </a:r>
          </a:p>
          <a:p>
            <a:pPr algn="just">
              <a:lnSpc>
                <a:spcPct val="150000"/>
              </a:lnSpc>
              <a:spcBef>
                <a:spcPts val="600"/>
              </a:spcBef>
            </a:pPr>
            <a:endParaRPr lang="vi-VN" sz="2400" dirty="0">
              <a:effectLst/>
              <a:latin typeface="Times New Roman" panose="02020603050405020304" pitchFamily="18" charset="0"/>
              <a:ea typeface="Times New Roman" panose="02020603050405020304" pitchFamily="18" charset="0"/>
            </a:endParaRPr>
          </a:p>
          <a:p>
            <a:pPr algn="just">
              <a:lnSpc>
                <a:spcPct val="125000"/>
              </a:lnSpc>
              <a:spcBef>
                <a:spcPts val="600"/>
              </a:spcBef>
            </a:pPr>
            <a:endParaRPr lang="vi-VN"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688FCF19-0CDB-441E-8CC7-9C345F45B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196" y="0"/>
            <a:ext cx="5478803" cy="3846136"/>
          </a:xfrm>
          <a:prstGeom prst="rect">
            <a:avLst/>
          </a:prstGeom>
        </p:spPr>
      </p:pic>
      <p:pic>
        <p:nvPicPr>
          <p:cNvPr id="8" name="Picture 7">
            <a:extLst>
              <a:ext uri="{FF2B5EF4-FFF2-40B4-BE49-F238E27FC236}">
                <a16:creationId xmlns:a16="http://schemas.microsoft.com/office/drawing/2014/main" id="{7325D863-47DE-410A-B8C8-B20C052BAA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3196" y="3846136"/>
            <a:ext cx="5478804" cy="3153695"/>
          </a:xfrm>
          <a:prstGeom prst="rect">
            <a:avLst/>
          </a:prstGeom>
        </p:spPr>
      </p:pic>
    </p:spTree>
    <p:extLst>
      <p:ext uri="{BB962C8B-B14F-4D97-AF65-F5344CB8AC3E}">
        <p14:creationId xmlns:p14="http://schemas.microsoft.com/office/powerpoint/2010/main" val="2012132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TotalTime>
  <Words>2355</Words>
  <Application>Microsoft Office PowerPoint</Application>
  <PresentationFormat>Widescreen</PresentationFormat>
  <Paragraphs>142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Tùng CD221848</dc:creator>
  <cp:lastModifiedBy>Admin</cp:lastModifiedBy>
  <cp:revision>65</cp:revision>
  <dcterms:created xsi:type="dcterms:W3CDTF">2022-10-13T14:17:34Z</dcterms:created>
  <dcterms:modified xsi:type="dcterms:W3CDTF">2024-11-05T13:38:16Z</dcterms:modified>
</cp:coreProperties>
</file>