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0" r:id="rId6"/>
    <p:sldId id="261" r:id="rId7"/>
    <p:sldId id="259" r:id="rId8"/>
    <p:sldId id="262" r:id="rId9"/>
    <p:sldId id="263" r:id="rId10"/>
    <p:sldId id="264" r:id="rId11"/>
    <p:sldId id="267" r:id="rId12"/>
    <p:sldId id="268"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varScale="1">
        <p:scale>
          <a:sx n="85" d="100"/>
          <a:sy n="85" d="100"/>
        </p:scale>
        <p:origin x="547" y="1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C600DD-07DD-47E0-9310-52F22CEB1C99}"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600DD-07DD-47E0-9310-52F22CEB1C99}"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600DD-07DD-47E0-9310-52F22CEB1C99}" type="datetimeFigureOut">
              <a:rPr lang="en-US" smtClean="0"/>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C600DD-07DD-47E0-9310-52F22CEB1C99}" type="datetimeFigureOut">
              <a:rPr lang="en-US" smtClean="0"/>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10/25/2024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18691" y="-119992"/>
            <a:ext cx="12192000" cy="6977992"/>
          </a:xfrm>
          <a:prstGeom prst="rect">
            <a:avLst/>
          </a:prstGeom>
        </p:spPr>
      </p:pic>
      <p:sp>
        <p:nvSpPr>
          <p:cNvPr id="11" name="TextBox 10"/>
          <p:cNvSpPr txBox="1"/>
          <p:nvPr/>
        </p:nvSpPr>
        <p:spPr>
          <a:xfrm>
            <a:off x="3674853" y="3243532"/>
            <a:ext cx="4804913" cy="523220"/>
          </a:xfrm>
          <a:prstGeom prst="rect">
            <a:avLst/>
          </a:prstGeom>
          <a:noFill/>
        </p:spPr>
        <p:txBody>
          <a:bodyPr wrap="square" rtlCol="0">
            <a:spAutoFit/>
          </a:bodyPr>
          <a:lstStyle/>
          <a:p>
            <a:pPr algn="ctr"/>
            <a:r>
              <a:rPr lang="en-US" sz="2800">
                <a:solidFill>
                  <a:srgbClr val="0070C0"/>
                </a:solidFill>
                <a:latin typeface="Times New Roman" panose="02020603050405020304" pitchFamily="18" charset="0"/>
                <a:cs typeface="Times New Roman" panose="02020603050405020304" pitchFamily="18" charset="0"/>
              </a:rPr>
              <a:t>Giáo viên: Lê Thị Kim Hoa</a:t>
            </a:r>
          </a:p>
        </p:txBody>
      </p:sp>
      <p:sp>
        <p:nvSpPr>
          <p:cNvPr id="13" name="TextBox 12"/>
          <p:cNvSpPr txBox="1"/>
          <p:nvPr/>
        </p:nvSpPr>
        <p:spPr>
          <a:xfrm>
            <a:off x="3068396" y="2129933"/>
            <a:ext cx="6236898" cy="954107"/>
          </a:xfrm>
          <a:prstGeom prst="rect">
            <a:avLst/>
          </a:prstGeom>
          <a:noFill/>
        </p:spPr>
        <p:txBody>
          <a:bodyPr wrap="square" rtlCol="0">
            <a:spAutoFit/>
          </a:bodyPr>
          <a:lstStyle/>
          <a:p>
            <a:pPr algn="ctr"/>
            <a:endPar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HỎI XƯNG HÔ  PHÙ HỢP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92873" y="669142"/>
            <a:ext cx="1406254" cy="1350004"/>
          </a:xfrm>
          <a:prstGeom prst="rect">
            <a:avLst/>
          </a:prstGeom>
        </p:spPr>
      </p:pic>
      <p:pic>
        <p:nvPicPr>
          <p:cNvPr id="8" name="Picture 7"/>
          <p:cNvPicPr>
            <a:picLocks noChangeAspect="1"/>
          </p:cNvPicPr>
          <p:nvPr/>
        </p:nvPicPr>
        <p:blipFill>
          <a:blip r:embed="rId4"/>
          <a:stretch>
            <a:fillRect/>
          </a:stretch>
        </p:blipFill>
        <p:spPr>
          <a:xfrm>
            <a:off x="3672630" y="3766752"/>
            <a:ext cx="5310076" cy="1012024"/>
          </a:xfrm>
          <a:prstGeom prst="rect">
            <a:avLst/>
          </a:prstGeom>
        </p:spPr>
      </p:pic>
      <p:sp>
        <p:nvSpPr>
          <p:cNvPr id="9" name="Rectangle 8"/>
          <p:cNvSpPr/>
          <p:nvPr/>
        </p:nvSpPr>
        <p:spPr>
          <a:xfrm>
            <a:off x="1154545" y="1908359"/>
            <a:ext cx="10437091" cy="800219"/>
          </a:xfrm>
          <a:prstGeom prst="rect">
            <a:avLst/>
          </a:prstGeom>
        </p:spPr>
        <p:txBody>
          <a:bodyPr wrap="square">
            <a:spAutoFit/>
          </a:bodyPr>
          <a:lstStyle/>
          <a:p>
            <a:pPr algn="ctr" fontAlgn="base">
              <a:spcBef>
                <a:spcPct val="50000"/>
              </a:spcBef>
              <a:spcAft>
                <a:spcPct val="0"/>
              </a:spcAft>
              <a:defRPr/>
            </a:pPr>
            <a:r>
              <a:rPr lang="en-US" altLang="en-US" sz="2800" b="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 DỤC NẾP SỐNG THANH LỊCH, VĂN MINH</a:t>
            </a:r>
          </a:p>
          <a:p>
            <a:pPr algn="ctr">
              <a:defRPr/>
            </a:pPr>
            <a:endParaRPr lang="en-US"/>
          </a:p>
        </p:txBody>
      </p:sp>
      <p:graphicFrame>
        <p:nvGraphicFramePr>
          <p:cNvPr id="7" name="Table 6">
            <a:extLst>
              <a:ext uri="{FF2B5EF4-FFF2-40B4-BE49-F238E27FC236}">
                <a16:creationId xmlns:a16="http://schemas.microsoft.com/office/drawing/2014/main" id="{7771D066-DE18-3173-48E9-99A24DB26127}"/>
              </a:ext>
            </a:extLst>
          </p:cNvPr>
          <p:cNvGraphicFramePr>
            <a:graphicFrameLocks noGrp="1"/>
          </p:cNvGraphicFramePr>
          <p:nvPr>
            <p:extLst>
              <p:ext uri="{D42A27DB-BD31-4B8C-83A1-F6EECF244321}">
                <p14:modId xmlns:p14="http://schemas.microsoft.com/office/powerpoint/2010/main" val="3320740098"/>
              </p:ext>
            </p:extLst>
          </p:nvPr>
        </p:nvGraphicFramePr>
        <p:xfrm>
          <a:off x="1154545" y="-147265"/>
          <a:ext cx="10515600" cy="822325"/>
        </p:xfrm>
        <a:graphic>
          <a:graphicData uri="http://schemas.openxmlformats.org/drawingml/2006/table">
            <a:tbl>
              <a:tblPr/>
              <a:tblGrid>
                <a:gridCol w="10515600">
                  <a:extLst>
                    <a:ext uri="{9D8B030D-6E8A-4147-A177-3AD203B41FA5}">
                      <a16:colId xmlns:a16="http://schemas.microsoft.com/office/drawing/2014/main" val="3071720226"/>
                    </a:ext>
                  </a:extLst>
                </a:gridCol>
              </a:tblGrid>
              <a:tr h="822325">
                <a:tc>
                  <a:txBody>
                    <a:bodyPr/>
                    <a:lstStyle/>
                    <a:p>
                      <a:pPr algn="ctr"/>
                      <a:r>
                        <a:rPr lang="vi-VN" sz="1800" b="1" dirty="0">
                          <a:solidFill>
                            <a:srgbClr val="FF0000"/>
                          </a:solidFill>
                          <a:effectLst/>
                          <a:latin typeface="Times New Roman" panose="02020603050405020304" pitchFamily="18" charset="0"/>
                        </a:rPr>
                        <a:t>PHÒNG GIÁO DỤC VÀ ĐÀO TẠO QUẬN LONG BIÊN</a:t>
                      </a:r>
                      <a:endParaRPr lang="vi-VN" sz="1800" dirty="0">
                        <a:solidFill>
                          <a:srgbClr val="FF0000"/>
                        </a:solidFill>
                        <a:effectLst/>
                      </a:endParaRPr>
                    </a:p>
                    <a:p>
                      <a:pPr algn="ctr"/>
                      <a:r>
                        <a:rPr lang="vi-VN" sz="1800" b="1" dirty="0">
                          <a:solidFill>
                            <a:srgbClr val="FF0000"/>
                          </a:solidFill>
                          <a:effectLst/>
                          <a:latin typeface="Times New Roman" panose="02020603050405020304" pitchFamily="18" charset="0"/>
                        </a:rPr>
                        <a:t>TRƯỜNG MẦM NON </a:t>
                      </a:r>
                      <a:r>
                        <a:rPr lang="vi-VN" sz="1800" b="1">
                          <a:solidFill>
                            <a:srgbClr val="FF0000"/>
                          </a:solidFill>
                          <a:effectLst/>
                          <a:latin typeface="Times New Roman" panose="02020603050405020304" pitchFamily="18" charset="0"/>
                        </a:rPr>
                        <a:t>HOA </a:t>
                      </a:r>
                      <a:r>
                        <a:rPr lang="en-US" sz="1800" b="1">
                          <a:solidFill>
                            <a:srgbClr val="FF0000"/>
                          </a:solidFill>
                          <a:effectLst/>
                          <a:latin typeface="Times New Roman" panose="02020603050405020304" pitchFamily="18" charset="0"/>
                        </a:rPr>
                        <a:t>MỘC LAN</a:t>
                      </a:r>
                      <a:endParaRPr lang="vi-VN" sz="1800" dirty="0">
                        <a:solidFill>
                          <a:srgbClr val="FF0000"/>
                        </a:solidFill>
                        <a:effectLst/>
                      </a:endParaRPr>
                    </a:p>
                  </a:txBody>
                  <a:tcPr marT="45685" marB="45685" anchor="ctr">
                    <a:lnL>
                      <a:noFill/>
                    </a:lnL>
                    <a:lnR>
                      <a:noFill/>
                    </a:lnR>
                    <a:lnT>
                      <a:noFill/>
                    </a:lnT>
                    <a:lnB>
                      <a:noFill/>
                    </a:lnB>
                  </a:tcPr>
                </a:tc>
                <a:extLst>
                  <a:ext uri="{0D108BD9-81ED-4DB2-BD59-A6C34878D82A}">
                    <a16:rowId xmlns:a16="http://schemas.microsoft.com/office/drawing/2014/main" val="3623481981"/>
                  </a:ext>
                </a:extLst>
              </a:tr>
            </a:tbl>
          </a:graphicData>
        </a:graphic>
      </p:graphicFrame>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98"/>
            <a:ext cx="12192000" cy="6858000"/>
          </a:xfrm>
          <a:prstGeom prst="rect">
            <a:avLst/>
          </a:prstGeom>
        </p:spPr>
      </p:pic>
      <p:pic>
        <p:nvPicPr>
          <p:cNvPr id="5" name="Picture 4"/>
          <p:cNvPicPr>
            <a:picLocks noChangeAspect="1"/>
          </p:cNvPicPr>
          <p:nvPr/>
        </p:nvPicPr>
        <p:blipFill>
          <a:blip r:embed="rId3"/>
          <a:stretch>
            <a:fillRect/>
          </a:stretch>
        </p:blipFill>
        <p:spPr>
          <a:xfrm>
            <a:off x="790753" y="4159191"/>
            <a:ext cx="4308870" cy="2194577"/>
          </a:xfrm>
          <a:prstGeom prst="rect">
            <a:avLst/>
          </a:prstGeom>
        </p:spPr>
      </p:pic>
      <p:pic>
        <p:nvPicPr>
          <p:cNvPr id="6" name="Picture 5"/>
          <p:cNvPicPr>
            <a:picLocks noChangeAspect="1"/>
          </p:cNvPicPr>
          <p:nvPr/>
        </p:nvPicPr>
        <p:blipFill>
          <a:blip r:embed="rId4"/>
          <a:stretch>
            <a:fillRect/>
          </a:stretch>
        </p:blipFill>
        <p:spPr>
          <a:xfrm>
            <a:off x="6807199" y="4220954"/>
            <a:ext cx="4594047" cy="2194577"/>
          </a:xfrm>
          <a:prstGeom prst="rect">
            <a:avLst/>
          </a:prstGeom>
        </p:spPr>
      </p:pic>
      <p:pic>
        <p:nvPicPr>
          <p:cNvPr id="7" name="Picture 6"/>
          <p:cNvPicPr>
            <a:picLocks noChangeAspect="1"/>
          </p:cNvPicPr>
          <p:nvPr/>
        </p:nvPicPr>
        <p:blipFill>
          <a:blip r:embed="rId5"/>
          <a:stretch>
            <a:fillRect/>
          </a:stretch>
        </p:blipFill>
        <p:spPr>
          <a:xfrm>
            <a:off x="6807199" y="1354157"/>
            <a:ext cx="4594048" cy="2425092"/>
          </a:xfrm>
          <a:prstGeom prst="rect">
            <a:avLst/>
          </a:prstGeom>
        </p:spPr>
      </p:pic>
      <p:pic>
        <p:nvPicPr>
          <p:cNvPr id="8" name="Picture 7"/>
          <p:cNvPicPr>
            <a:picLocks noChangeAspect="1"/>
          </p:cNvPicPr>
          <p:nvPr/>
        </p:nvPicPr>
        <p:blipFill>
          <a:blip r:embed="rId6"/>
          <a:stretch>
            <a:fillRect/>
          </a:stretch>
        </p:blipFill>
        <p:spPr>
          <a:xfrm>
            <a:off x="838199" y="1354157"/>
            <a:ext cx="4261424" cy="2362565"/>
          </a:xfrm>
          <a:prstGeom prst="rect">
            <a:avLst/>
          </a:prstGeom>
        </p:spPr>
      </p:pic>
      <p:pic>
        <p:nvPicPr>
          <p:cNvPr id="9" name="Picture 8"/>
          <p:cNvPicPr>
            <a:picLocks noChangeAspect="1"/>
          </p:cNvPicPr>
          <p:nvPr/>
        </p:nvPicPr>
        <p:blipFill>
          <a:blip r:embed="rId7"/>
          <a:stretch>
            <a:fillRect/>
          </a:stretch>
        </p:blipFill>
        <p:spPr>
          <a:xfrm>
            <a:off x="11026356" y="-53203"/>
            <a:ext cx="1017198" cy="836656"/>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cách chào hỏi đúng khi gặp người lớn?</a:t>
            </a:r>
          </a:p>
        </p:txBody>
      </p:sp>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431636" y="267855"/>
            <a:ext cx="9559637" cy="7296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570615" y="174110"/>
            <a:ext cx="9388765" cy="954107"/>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Câu hỏi 2:Các con hãy lựa chọn câu chào phù hợp với hình ảnh trên?</a:t>
            </a:r>
          </a:p>
        </p:txBody>
      </p:sp>
      <p:sp>
        <p:nvSpPr>
          <p:cNvPr id="9" name="Rounded Rectangle 8"/>
          <p:cNvSpPr/>
          <p:nvPr/>
        </p:nvSpPr>
        <p:spPr>
          <a:xfrm>
            <a:off x="1241658" y="1202851"/>
            <a:ext cx="10112141" cy="5419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96701" y="1378257"/>
            <a:ext cx="6291617" cy="3426249"/>
          </a:xfrm>
          <a:prstGeom prst="rect">
            <a:avLst/>
          </a:prstGeom>
        </p:spPr>
      </p:pic>
      <p:sp>
        <p:nvSpPr>
          <p:cNvPr id="11" name="Rounded Rectangle 10"/>
          <p:cNvSpPr/>
          <p:nvPr/>
        </p:nvSpPr>
        <p:spPr>
          <a:xfrm>
            <a:off x="1857676" y="5181711"/>
            <a:ext cx="2786561" cy="7859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5121086" y="5170425"/>
            <a:ext cx="2981852" cy="839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8328309" y="5181711"/>
            <a:ext cx="2662964" cy="828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743075" y="5097633"/>
            <a:ext cx="3120748"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Cháu chào ông ạ!</a:t>
            </a:r>
          </a:p>
          <a:p>
            <a:pPr algn="ctr"/>
            <a:r>
              <a:rPr lang="en-US" sz="2800" b="1">
                <a:solidFill>
                  <a:srgbClr val="FF0000"/>
                </a:solidFill>
                <a:latin typeface="Times New Roman" panose="02020603050405020304" pitchFamily="18" charset="0"/>
                <a:cs typeface="Times New Roman" panose="02020603050405020304" pitchFamily="18" charset="0"/>
              </a:rPr>
              <a:t>A</a:t>
            </a:r>
          </a:p>
        </p:txBody>
      </p:sp>
      <p:sp>
        <p:nvSpPr>
          <p:cNvPr id="15" name="TextBox 14"/>
          <p:cNvSpPr txBox="1"/>
          <p:nvPr/>
        </p:nvSpPr>
        <p:spPr>
          <a:xfrm>
            <a:off x="4765117" y="5113199"/>
            <a:ext cx="3699065"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Cháu chào ông nhé!</a:t>
            </a:r>
          </a:p>
          <a:p>
            <a:pPr algn="ctr"/>
            <a:r>
              <a:rPr lang="en-US" sz="2800" b="1">
                <a:solidFill>
                  <a:srgbClr val="FF0000"/>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544073" y="5165177"/>
            <a:ext cx="2415307"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Xin chào ông!</a:t>
            </a:r>
          </a:p>
          <a:p>
            <a:pPr algn="ctr"/>
            <a:r>
              <a:rPr lang="en-US" sz="2800" b="1">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1139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7"/>
                                        </p:tgtEl>
                                      </p:cBhvr>
                                    </p:animEffect>
                                    <p:anim calcmode="lin" valueType="num">
                                      <p:cBhvr>
                                        <p:cTn id="67" dur="1000"/>
                                        <p:tgtEl>
                                          <p:spTgt spid="17"/>
                                        </p:tgtEl>
                                        <p:attrNameLst>
                                          <p:attrName>ppt_x</p:attrName>
                                        </p:attrNameLst>
                                      </p:cBhvr>
                                      <p:tavLst>
                                        <p:tav tm="0">
                                          <p:val>
                                            <p:strVal val="ppt_x"/>
                                          </p:val>
                                        </p:tav>
                                        <p:tav tm="100000">
                                          <p:val>
                                            <p:strVal val="ppt_x"/>
                                          </p:val>
                                        </p:tav>
                                      </p:tavLst>
                                    </p:anim>
                                    <p:anim calcmode="lin" valueType="num">
                                      <p:cBhvr>
                                        <p:cTn id="68" dur="1000"/>
                                        <p:tgtEl>
                                          <p:spTgt spid="17"/>
                                        </p:tgtEl>
                                        <p:attrNameLst>
                                          <p:attrName>ppt_y</p:attrName>
                                        </p:attrNameLst>
                                      </p:cBhvr>
                                      <p:tavLst>
                                        <p:tav tm="0">
                                          <p:val>
                                            <p:strVal val="ppt_y"/>
                                          </p:val>
                                        </p:tav>
                                        <p:tav tm="100000">
                                          <p:val>
                                            <p:strVal val="ppt_y+.1"/>
                                          </p:val>
                                        </p:tav>
                                      </p:tavLst>
                                    </p:anim>
                                    <p:set>
                                      <p:cBhvr>
                                        <p:cTn id="69" dur="1" fill="hold">
                                          <p:stCondLst>
                                            <p:cond delay="999"/>
                                          </p:stCondLst>
                                        </p:cTn>
                                        <p:tgtEl>
                                          <p:spTgt spid="1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1" grpId="1" animBg="1"/>
      <p:bldP spid="12" grpId="0" animBg="1"/>
      <p:bldP spid="12" grpId="1" animBg="1"/>
      <p:bldP spid="13" grpId="0" animBg="1"/>
      <p:bldP spid="13" grpId="1" animBg="1"/>
      <p:bldP spid="14" grpId="0"/>
      <p:bldP spid="14"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164657" y="0"/>
            <a:ext cx="10029524" cy="954107"/>
          </a:xfrm>
          <a:prstGeom prst="rect">
            <a:avLst/>
          </a:prstGeom>
          <a:noFill/>
        </p:spPr>
        <p:txBody>
          <a:bodyPr wrap="square" rtlCol="0">
            <a:spAutoFit/>
          </a:bodyPr>
          <a:lstStyle/>
          <a:p>
            <a:pPr algn="ctr"/>
            <a:r>
              <a:rPr lang="en-US" sz="2800" b="1">
                <a:solidFill>
                  <a:srgbClr val="7030A0"/>
                </a:solidFill>
                <a:latin typeface="Times New Roman" panose="02020603050405020304" pitchFamily="18" charset="0"/>
                <a:cs typeface="Times New Roman" panose="02020603050405020304" pitchFamily="18" charset="0"/>
              </a:rPr>
              <a:t>Câu hỏi 3: Khi gặp bạn bè và các em nhỏ chào  hỏi như thế nào là phù hợp?</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03" y="1513700"/>
            <a:ext cx="2562225" cy="4048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1556562"/>
            <a:ext cx="272415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644" y="1513700"/>
            <a:ext cx="2447925" cy="3962400"/>
          </a:xfrm>
          <a:prstGeom prst="rect">
            <a:avLst/>
          </a:prstGeom>
        </p:spPr>
      </p:pic>
      <p:sp>
        <p:nvSpPr>
          <p:cNvPr id="12" name="TextBox 11"/>
          <p:cNvSpPr txBox="1"/>
          <p:nvPr/>
        </p:nvSpPr>
        <p:spPr>
          <a:xfrm>
            <a:off x="2000250" y="5559562"/>
            <a:ext cx="126682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A</a:t>
            </a:r>
          </a:p>
        </p:txBody>
      </p:sp>
      <p:sp>
        <p:nvSpPr>
          <p:cNvPr id="13" name="TextBox 12"/>
          <p:cNvSpPr txBox="1"/>
          <p:nvPr/>
        </p:nvSpPr>
        <p:spPr>
          <a:xfrm>
            <a:off x="5526605" y="5482349"/>
            <a:ext cx="1238250"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a:t>
            </a:r>
          </a:p>
        </p:txBody>
      </p:sp>
      <p:sp>
        <p:nvSpPr>
          <p:cNvPr id="14" name="TextBox 13"/>
          <p:cNvSpPr txBox="1"/>
          <p:nvPr/>
        </p:nvSpPr>
        <p:spPr>
          <a:xfrm>
            <a:off x="8678985" y="5482348"/>
            <a:ext cx="1649143"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0"/>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13">
                                            <p:txEl>
                                              <p:pRg st="0" end="0"/>
                                            </p:txEl>
                                          </p:spTgt>
                                        </p:tgtEl>
                                      </p:cBhvr>
                                    </p:animEffect>
                                    <p:anim calcmode="lin" valueType="num">
                                      <p:cBhvr>
                                        <p:cTn id="52"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13">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3">
                                            <p:txEl>
                                              <p:pRg st="0" end="0"/>
                                            </p:txEl>
                                          </p:spTgt>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build="allAtOnce"/>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15381"/>
            <a:ext cx="5057775" cy="3171825"/>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6" name="Rounded Rectangle 5"/>
          <p:cNvSpPr/>
          <p:nvPr/>
        </p:nvSpPr>
        <p:spPr>
          <a:xfrm>
            <a:off x="1246909" y="110836"/>
            <a:ext cx="9550400" cy="7666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683491" y="1302327"/>
            <a:ext cx="10409382" cy="5292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85" y="1442683"/>
            <a:ext cx="5057775" cy="3171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44" y="4973925"/>
            <a:ext cx="2657475" cy="1085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519" y="4935753"/>
            <a:ext cx="2552700" cy="10763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5219" y="4926228"/>
            <a:ext cx="2533650" cy="1085850"/>
          </a:xfrm>
          <a:prstGeom prst="rect">
            <a:avLst/>
          </a:prstGeom>
        </p:spPr>
      </p:pic>
      <p:sp>
        <p:nvSpPr>
          <p:cNvPr id="15" name="TextBox 14"/>
          <p:cNvSpPr txBox="1"/>
          <p:nvPr/>
        </p:nvSpPr>
        <p:spPr>
          <a:xfrm>
            <a:off x="1062182" y="17091"/>
            <a:ext cx="9651999" cy="954107"/>
          </a:xfrm>
          <a:prstGeom prst="rect">
            <a:avLst/>
          </a:prstGeom>
          <a:noFill/>
        </p:spPr>
        <p:txBody>
          <a:bodyPr wrap="square" rtlCol="0">
            <a:spAutoFit/>
          </a:bodyPr>
          <a:lstStyle/>
          <a:p>
            <a:pPr algn="ctr"/>
            <a:r>
              <a:rPr lang="en-US" sz="2800" b="1">
                <a:solidFill>
                  <a:srgbClr val="7030A0"/>
                </a:solidFill>
                <a:latin typeface="Times New Roman" panose="02020603050405020304" pitchFamily="18" charset="0"/>
                <a:cs typeface="Times New Roman" panose="02020603050405020304" pitchFamily="18" charset="0"/>
              </a:rPr>
              <a:t>Câu hỏi 4:Khi gặp nhiều người một lúc thì thứ tự chào hỏi như nào là đúng?</a:t>
            </a:r>
          </a:p>
        </p:txBody>
      </p:sp>
    </p:spTree>
    <p:extLst>
      <p:ext uri="{BB962C8B-B14F-4D97-AF65-F5344CB8AC3E}">
        <p14:creationId xmlns:p14="http://schemas.microsoft.com/office/powerpoint/2010/main" val="42556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7" name="Picture 6"/>
          <p:cNvPicPr>
            <a:picLocks noChangeAspect="1"/>
          </p:cNvPicPr>
          <p:nvPr/>
        </p:nvPicPr>
        <p:blipFill>
          <a:blip r:embed="rId4"/>
          <a:stretch>
            <a:fillRect/>
          </a:stretch>
        </p:blipFill>
        <p:spPr>
          <a:xfrm>
            <a:off x="10714007" y="215597"/>
            <a:ext cx="1192943" cy="981208"/>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a:solidFill>
                  <a:srgbClr val="0070C0"/>
                </a:solidFill>
                <a:latin typeface="Times New Roman" panose="02020603050405020304" pitchFamily="18" charset="0"/>
                <a:cs typeface="Times New Roman" panose="02020603050405020304" pitchFamily="18" charset="0"/>
              </a:rPr>
              <a:t>Câu tục ngữ</a:t>
            </a:r>
          </a:p>
        </p:txBody>
      </p:sp>
      <p:sp>
        <p:nvSpPr>
          <p:cNvPr id="8" name="TextBox 7"/>
          <p:cNvSpPr txBox="1"/>
          <p:nvPr/>
        </p:nvSpPr>
        <p:spPr>
          <a:xfrm>
            <a:off x="2458528" y="3355675"/>
            <a:ext cx="7375585" cy="830997"/>
          </a:xfrm>
          <a:prstGeom prst="rect">
            <a:avLst/>
          </a:prstGeom>
          <a:noFill/>
        </p:spPr>
        <p:txBody>
          <a:bodyPr wrap="square" rtlCol="0">
            <a:spAutoFit/>
          </a:bodyPr>
          <a:lstStyle/>
          <a:p>
            <a:r>
              <a:rPr lang="en-US" sz="4800" b="1">
                <a:solidFill>
                  <a:srgbClr val="7030A0"/>
                </a:solidFill>
                <a:latin typeface="Times New Roman" panose="02020603050405020304" pitchFamily="18" charset="0"/>
                <a:cs typeface="Times New Roman" panose="02020603050405020304" pitchFamily="18" charset="0"/>
              </a:rPr>
              <a:t>Lời chào cao hơn mâm cỗ</a:t>
            </a:r>
          </a:p>
        </p:txBody>
      </p:sp>
      <p:pic>
        <p:nvPicPr>
          <p:cNvPr id="9" name="Picture 8"/>
          <p:cNvPicPr>
            <a:picLocks noChangeAspect="1"/>
          </p:cNvPicPr>
          <p:nvPr/>
        </p:nvPicPr>
        <p:blipFill>
          <a:blip r:embed="rId3"/>
          <a:stretch>
            <a:fillRect/>
          </a:stretch>
        </p:blipFill>
        <p:spPr>
          <a:xfrm>
            <a:off x="9834113" y="851528"/>
            <a:ext cx="841321" cy="786452"/>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7" name="Picture 6"/>
          <p:cNvPicPr>
            <a:picLocks noChangeAspect="1"/>
          </p:cNvPicPr>
          <p:nvPr/>
        </p:nvPicPr>
        <p:blipFill>
          <a:blip r:embed="rId5"/>
          <a:stretch>
            <a:fillRect/>
          </a:stretch>
        </p:blipFill>
        <p:spPr>
          <a:xfrm>
            <a:off x="9900233" y="1027906"/>
            <a:ext cx="841321" cy="786452"/>
          </a:xfrm>
          <a:prstGeom prst="rect">
            <a:avLst/>
          </a:prstGeom>
        </p:spPr>
      </p:pic>
    </p:spTree>
    <p:extLst>
      <p:ext uri="{BB962C8B-B14F-4D97-AF65-F5344CB8AC3E}">
        <p14:creationId xmlns:p14="http://schemas.microsoft.com/office/powerpoint/2010/main" val="225172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pic>
        <p:nvPicPr>
          <p:cNvPr id="5" name="Picture 4"/>
          <p:cNvPicPr>
            <a:picLocks noChangeAspect="1"/>
          </p:cNvPicPr>
          <p:nvPr/>
        </p:nvPicPr>
        <p:blipFill>
          <a:blip r:embed="rId3"/>
          <a:stretch>
            <a:fillRect/>
          </a:stretch>
        </p:blipFill>
        <p:spPr>
          <a:xfrm>
            <a:off x="207035" y="0"/>
            <a:ext cx="1406106" cy="1155940"/>
          </a:xfrm>
          <a:prstGeom prst="rect">
            <a:avLst/>
          </a:prstGeom>
        </p:spPr>
      </p:pic>
    </p:spTree>
    <p:extLst>
      <p:ext uri="{BB962C8B-B14F-4D97-AF65-F5344CB8AC3E}">
        <p14:creationId xmlns:p14="http://schemas.microsoft.com/office/powerpoint/2010/main" val="1254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34051" y="-130434"/>
            <a:ext cx="1408298" cy="1158340"/>
          </a:xfrm>
          <a:prstGeom prst="rect">
            <a:avLst/>
          </a:prstGeom>
        </p:spPr>
      </p:pic>
    </p:spTree>
    <p:extLst>
      <p:ext uri="{BB962C8B-B14F-4D97-AF65-F5344CB8AC3E}">
        <p14:creationId xmlns:p14="http://schemas.microsoft.com/office/powerpoint/2010/main" val="3087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24628" y="-130435"/>
            <a:ext cx="1408298" cy="1191483"/>
          </a:xfrm>
          <a:prstGeom prst="rect">
            <a:avLst/>
          </a:prstGeom>
        </p:spPr>
      </p:pic>
    </p:spTree>
    <p:extLst>
      <p:ext uri="{BB962C8B-B14F-4D97-AF65-F5344CB8AC3E}">
        <p14:creationId xmlns:p14="http://schemas.microsoft.com/office/powerpoint/2010/main" val="16070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50508" y="-38819"/>
            <a:ext cx="1408298" cy="1158340"/>
          </a:xfrm>
          <a:prstGeom prst="rect">
            <a:avLst/>
          </a:prstGeom>
        </p:spPr>
      </p:pic>
    </p:spTree>
    <p:extLst>
      <p:ext uri="{BB962C8B-B14F-4D97-AF65-F5344CB8AC3E}">
        <p14:creationId xmlns:p14="http://schemas.microsoft.com/office/powerpoint/2010/main" val="6348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a:solidFill>
                  <a:srgbClr val="0070C0"/>
                </a:solidFill>
                <a:latin typeface="Times New Roman" panose="02020603050405020304" pitchFamily="18" charset="0"/>
                <a:cs typeface="Times New Roman" panose="02020603050405020304" pitchFamily="18" charset="0"/>
              </a:rPr>
              <a:t>Giáo dục</a:t>
            </a:r>
          </a:p>
        </p:txBody>
      </p:sp>
      <p:pic>
        <p:nvPicPr>
          <p:cNvPr id="9" name="Picture 8"/>
          <p:cNvPicPr>
            <a:picLocks noChangeAspect="1"/>
          </p:cNvPicPr>
          <p:nvPr/>
        </p:nvPicPr>
        <p:blipFill>
          <a:blip r:embed="rId3"/>
          <a:stretch>
            <a:fillRect/>
          </a:stretch>
        </p:blipFill>
        <p:spPr>
          <a:xfrm>
            <a:off x="10136038" y="0"/>
            <a:ext cx="1054956" cy="867712"/>
          </a:xfrm>
          <a:prstGeom prst="rect">
            <a:avLst/>
          </a:prstGeom>
        </p:spPr>
      </p:pic>
      <p:sp>
        <p:nvSpPr>
          <p:cNvPr id="3" name="TextBox 2"/>
          <p:cNvSpPr txBox="1"/>
          <p:nvPr/>
        </p:nvSpPr>
        <p:spPr>
          <a:xfrm>
            <a:off x="1773382" y="1856509"/>
            <a:ext cx="8737600" cy="3416320"/>
          </a:xfrm>
          <a:prstGeom prst="rect">
            <a:avLst/>
          </a:prstGeom>
          <a:noFill/>
        </p:spPr>
        <p:txBody>
          <a:bodyPr wrap="square" rtlCol="0">
            <a:spAutoFit/>
          </a:bodyPr>
          <a:lstStyle/>
          <a:p>
            <a:r>
              <a:rPr lang="en-US" sz="3600">
                <a:solidFill>
                  <a:srgbClr val="00B0F0"/>
                </a:solidFill>
                <a:latin typeface="Times New Roman" panose="02020603050405020304" pitchFamily="18" charset="0"/>
                <a:cs typeface="Times New Roman" panose="02020603050405020304" pitchFamily="18" charset="0"/>
              </a:rPr>
              <a:t>Các con yêu quý chào hỏi phải đúng lúc,đúng chỗ ,chào khi gặp mặt và tạm biệt .Khi gặp nhiều người cùng một lúc, chúng ta sẽ chào từ người lớn tuổi ,đến người nhỏ tuổi.Khi gặp người lớn tuổi chúng ta lên chủ động chào hỏi trước các con nhớ chưa nào!</a:t>
            </a: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0317192" y="175641"/>
            <a:ext cx="1149848" cy="945762"/>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a:solidFill>
                  <a:srgbClr val="7030A0"/>
                </a:solidFill>
                <a:latin typeface="Times New Roman" panose="02020603050405020304" pitchFamily="18" charset="0"/>
                <a:cs typeface="Times New Roman" panose="02020603050405020304" pitchFamily="18" charset="0"/>
              </a:rPr>
              <a:t>Trò chơi: Thử tài của bé</a:t>
            </a: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221</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Trang Nguyen</cp:lastModifiedBy>
  <cp:revision>18</cp:revision>
  <dcterms:created xsi:type="dcterms:W3CDTF">2022-10-16T01:53:31Z</dcterms:created>
  <dcterms:modified xsi:type="dcterms:W3CDTF">2024-10-25T01:47:31Z</dcterms:modified>
</cp:coreProperties>
</file>